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57" r:id="rId6"/>
    <p:sldId id="258" r:id="rId7"/>
    <p:sldId id="259" r:id="rId8"/>
    <p:sldId id="263" r:id="rId9"/>
    <p:sldId id="260" r:id="rId10"/>
    <p:sldId id="261" r:id="rId11"/>
    <p:sldId id="262"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8"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11/30/2024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2800" b="1" u="sng"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t>AI Phishing Email Chain and Legitimacy Tester Using Scraped LinkedIn Profiles</a:t>
            </a:r>
            <a:br>
              <a:rPr lang="en-US" sz="11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br>
            <a:endParaRPr lang="en-US" sz="11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96717" y="5224832"/>
            <a:ext cx="10993546" cy="968933"/>
          </a:xfrm>
        </p:spPr>
        <p:txBody>
          <a:bodyPr>
            <a:normAutofit fontScale="92500" lnSpcReduction="10000"/>
          </a:bodyPr>
          <a:lstStyle/>
          <a:p>
            <a: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t>Final Senior Research Project Presentation</a:t>
            </a:r>
            <a:b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br>
            <a: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t>Austin Paulley</a:t>
            </a:r>
            <a:b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br>
            <a: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t>Dr. Plante</a:t>
            </a:r>
            <a:b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br>
            <a:r>
              <a:rPr lang="en-US" sz="1600" dirty="0">
                <a:solidFill>
                  <a:srgbClr val="92D050"/>
                </a:solidFill>
                <a:effectLst>
                  <a:glow rad="38100">
                    <a:schemeClr val="bg1">
                      <a:lumMod val="65000"/>
                      <a:lumOff val="35000"/>
                      <a:alpha val="50000"/>
                    </a:schemeClr>
                  </a:glow>
                  <a:outerShdw blurRad="28575" dist="31750" dir="13200000" algn="tl" rotWithShape="0">
                    <a:srgbClr val="000000">
                      <a:alpha val="25000"/>
                    </a:srgbClr>
                  </a:outerShdw>
                </a:effectLst>
              </a:rPr>
              <a:t>Fall Term 2024</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17CB-ED88-6FB7-AFC3-F9744B154A4F}"/>
              </a:ext>
            </a:extLst>
          </p:cNvPr>
          <p:cNvSpPr>
            <a:spLocks noGrp="1"/>
          </p:cNvSpPr>
          <p:nvPr>
            <p:ph type="title"/>
          </p:nvPr>
        </p:nvSpPr>
        <p:spPr/>
        <p:txBody>
          <a:bodyPr>
            <a:normAutofit fontScale="90000"/>
          </a:bodyPr>
          <a:lstStyle/>
          <a:p>
            <a:pPr algn="ctr"/>
            <a:r>
              <a:rPr lang="en-US" sz="4000" b="1" dirty="0">
                <a:solidFill>
                  <a:srgbClr val="00B050"/>
                </a:solidFill>
                <a:effectLst/>
                <a:latin typeface="Times New Roman" panose="02020603050405020304" pitchFamily="18" charset="0"/>
                <a:ea typeface="Times New Roman" panose="02020603050405020304" pitchFamily="18" charset="0"/>
              </a:rPr>
              <a:t>Table 3: 3.5 Turbo Chain Test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5F25E4B6-9F30-4852-3C7D-3EB91AE57C87}"/>
              </a:ext>
            </a:extLst>
          </p:cNvPr>
          <p:cNvGraphicFramePr>
            <a:graphicFrameLocks noGrp="1"/>
          </p:cNvGraphicFramePr>
          <p:nvPr>
            <p:ph idx="1"/>
            <p:extLst>
              <p:ext uri="{D42A27DB-BD31-4B8C-83A1-F6EECF244321}">
                <p14:modId xmlns:p14="http://schemas.microsoft.com/office/powerpoint/2010/main" val="1505588986"/>
              </p:ext>
            </p:extLst>
          </p:nvPr>
        </p:nvGraphicFramePr>
        <p:xfrm>
          <a:off x="581192" y="2090059"/>
          <a:ext cx="11029616" cy="4376057"/>
        </p:xfrm>
        <a:graphic>
          <a:graphicData uri="http://schemas.openxmlformats.org/drawingml/2006/table">
            <a:tbl>
              <a:tblPr firstRow="1" firstCol="1" bandRow="1">
                <a:tableStyleId>{5C22544A-7EE6-4342-B048-85BDC9FD1C3A}</a:tableStyleId>
              </a:tblPr>
              <a:tblGrid>
                <a:gridCol w="2984259">
                  <a:extLst>
                    <a:ext uri="{9D8B030D-6E8A-4147-A177-3AD203B41FA5}">
                      <a16:colId xmlns:a16="http://schemas.microsoft.com/office/drawing/2014/main" val="968098307"/>
                    </a:ext>
                  </a:extLst>
                </a:gridCol>
                <a:gridCol w="5291148">
                  <a:extLst>
                    <a:ext uri="{9D8B030D-6E8A-4147-A177-3AD203B41FA5}">
                      <a16:colId xmlns:a16="http://schemas.microsoft.com/office/drawing/2014/main" val="1293960080"/>
                    </a:ext>
                  </a:extLst>
                </a:gridCol>
                <a:gridCol w="2754209">
                  <a:extLst>
                    <a:ext uri="{9D8B030D-6E8A-4147-A177-3AD203B41FA5}">
                      <a16:colId xmlns:a16="http://schemas.microsoft.com/office/drawing/2014/main" val="565085456"/>
                    </a:ext>
                  </a:extLst>
                </a:gridCol>
              </a:tblGrid>
              <a:tr h="625151">
                <a:tc>
                  <a:txBody>
                    <a:bodyPr/>
                    <a:lstStyle/>
                    <a:p>
                      <a:pPr marL="0" marR="0" algn="ctr">
                        <a:lnSpc>
                          <a:spcPct val="200000"/>
                        </a:lnSpc>
                      </a:pPr>
                      <a:r>
                        <a:rPr lang="en-US" sz="1200">
                          <a:effectLst/>
                        </a:rPr>
                        <a:t>Chain Size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Average Legitimacy Score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Total Test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93487823"/>
                  </a:ext>
                </a:extLst>
              </a:tr>
              <a:tr h="625151">
                <a:tc>
                  <a:txBody>
                    <a:bodyPr/>
                    <a:lstStyle/>
                    <a:p>
                      <a:pPr marL="0" marR="0" algn="ctr">
                        <a:lnSpc>
                          <a:spcPct val="200000"/>
                        </a:lnSpc>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94.38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5198428"/>
                  </a:ext>
                </a:extLst>
              </a:tr>
              <a:tr h="625151">
                <a:tc>
                  <a:txBody>
                    <a:bodyPr/>
                    <a:lstStyle/>
                    <a:p>
                      <a:pPr marL="0" marR="0" algn="ctr">
                        <a:lnSpc>
                          <a:spcPct val="200000"/>
                        </a:lnSpc>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94.45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79426"/>
                  </a:ext>
                </a:extLst>
              </a:tr>
              <a:tr h="625151">
                <a:tc>
                  <a:txBody>
                    <a:bodyPr/>
                    <a:lstStyle/>
                    <a:p>
                      <a:pPr marL="0" marR="0" algn="ctr">
                        <a:lnSpc>
                          <a:spcPct val="200000"/>
                        </a:lnSpc>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94.92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12719795"/>
                  </a:ext>
                </a:extLst>
              </a:tr>
              <a:tr h="625151">
                <a:tc>
                  <a:txBody>
                    <a:bodyPr/>
                    <a:lstStyle/>
                    <a:p>
                      <a:pPr marL="0" marR="0" algn="ctr">
                        <a:lnSpc>
                          <a:spcPct val="200000"/>
                        </a:lnSpc>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93.90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2097041"/>
                  </a:ext>
                </a:extLst>
              </a:tr>
              <a:tr h="625151">
                <a:tc>
                  <a:txBody>
                    <a:bodyPr/>
                    <a:lstStyle/>
                    <a:p>
                      <a:pPr marL="0" marR="0" algn="ctr">
                        <a:lnSpc>
                          <a:spcPct val="200000"/>
                        </a:lnSpc>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93.92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57308793"/>
                  </a:ext>
                </a:extLst>
              </a:tr>
              <a:tr h="625151">
                <a:tc>
                  <a:txBody>
                    <a:bodyPr/>
                    <a:lstStyle/>
                    <a:p>
                      <a:pPr marL="0" marR="0" algn="ctr">
                        <a:lnSpc>
                          <a:spcPct val="200000"/>
                        </a:lnSpc>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94.35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200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0179504"/>
                  </a:ext>
                </a:extLst>
              </a:tr>
            </a:tbl>
          </a:graphicData>
        </a:graphic>
      </p:graphicFrame>
      <p:sp>
        <p:nvSpPr>
          <p:cNvPr id="5" name="Rectangle 1">
            <a:extLst>
              <a:ext uri="{FF2B5EF4-FFF2-40B4-BE49-F238E27FC236}">
                <a16:creationId xmlns:a16="http://schemas.microsoft.com/office/drawing/2014/main" id="{D0C9EEC3-5219-D1E3-08C9-B355A4831524}"/>
              </a:ext>
            </a:extLst>
          </p:cNvPr>
          <p:cNvSpPr>
            <a:spLocks noChangeArrowheads="1"/>
          </p:cNvSpPr>
          <p:nvPr/>
        </p:nvSpPr>
        <p:spPr bwMode="auto">
          <a:xfrm>
            <a:off x="-6173330" y="148710"/>
            <a:ext cx="245386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Chain = 0-5, Temp. = 0.5, Generation GPT = 3.5 Turbo, Test GPT = 3.5 Turbo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894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0F6C-110B-76A7-9AE2-2238FD079BB9}"/>
              </a:ext>
            </a:extLst>
          </p:cNvPr>
          <p:cNvSpPr>
            <a:spLocks noGrp="1"/>
          </p:cNvSpPr>
          <p:nvPr>
            <p:ph type="title"/>
          </p:nvPr>
        </p:nvSpPr>
        <p:spPr/>
        <p:txBody>
          <a:bodyPr>
            <a:noAutofit/>
          </a:bodyPr>
          <a:lstStyle/>
          <a:p>
            <a:pPr algn="ctr"/>
            <a:r>
              <a:rPr lang="en-US" sz="4000" b="1" dirty="0">
                <a:solidFill>
                  <a:srgbClr val="00B050"/>
                </a:solidFill>
                <a:effectLst/>
                <a:latin typeface="Times New Roman" panose="02020603050405020304" pitchFamily="18" charset="0"/>
                <a:ea typeface="Times New Roman" panose="02020603050405020304" pitchFamily="18" charset="0"/>
              </a:rPr>
              <a:t>Table 4: 4 Turbo Chain Test</a:t>
            </a:r>
            <a:endParaRPr lang="en-US" sz="4000" dirty="0">
              <a:solidFill>
                <a:srgbClr val="00B050"/>
              </a:solidFill>
            </a:endParaRPr>
          </a:p>
        </p:txBody>
      </p:sp>
      <p:graphicFrame>
        <p:nvGraphicFramePr>
          <p:cNvPr id="4" name="Content Placeholder 3">
            <a:extLst>
              <a:ext uri="{FF2B5EF4-FFF2-40B4-BE49-F238E27FC236}">
                <a16:creationId xmlns:a16="http://schemas.microsoft.com/office/drawing/2014/main" id="{126F9C99-7195-AA28-05FC-E349A36DB60C}"/>
              </a:ext>
            </a:extLst>
          </p:cNvPr>
          <p:cNvGraphicFramePr>
            <a:graphicFrameLocks noGrp="1"/>
          </p:cNvGraphicFramePr>
          <p:nvPr>
            <p:ph idx="1"/>
            <p:extLst>
              <p:ext uri="{D42A27DB-BD31-4B8C-83A1-F6EECF244321}">
                <p14:modId xmlns:p14="http://schemas.microsoft.com/office/powerpoint/2010/main" val="1685934714"/>
              </p:ext>
            </p:extLst>
          </p:nvPr>
        </p:nvGraphicFramePr>
        <p:xfrm>
          <a:off x="581192" y="1931435"/>
          <a:ext cx="11029616" cy="4534677"/>
        </p:xfrm>
        <a:graphic>
          <a:graphicData uri="http://schemas.openxmlformats.org/drawingml/2006/table">
            <a:tbl>
              <a:tblPr firstRow="1" firstCol="1" bandRow="1">
                <a:tableStyleId>{5C22544A-7EE6-4342-B048-85BDC9FD1C3A}</a:tableStyleId>
              </a:tblPr>
              <a:tblGrid>
                <a:gridCol w="2754209">
                  <a:extLst>
                    <a:ext uri="{9D8B030D-6E8A-4147-A177-3AD203B41FA5}">
                      <a16:colId xmlns:a16="http://schemas.microsoft.com/office/drawing/2014/main" val="588471068"/>
                    </a:ext>
                  </a:extLst>
                </a:gridCol>
                <a:gridCol w="5521198">
                  <a:extLst>
                    <a:ext uri="{9D8B030D-6E8A-4147-A177-3AD203B41FA5}">
                      <a16:colId xmlns:a16="http://schemas.microsoft.com/office/drawing/2014/main" val="2954116957"/>
                    </a:ext>
                  </a:extLst>
                </a:gridCol>
                <a:gridCol w="2754209">
                  <a:extLst>
                    <a:ext uri="{9D8B030D-6E8A-4147-A177-3AD203B41FA5}">
                      <a16:colId xmlns:a16="http://schemas.microsoft.com/office/drawing/2014/main" val="1224338082"/>
                    </a:ext>
                  </a:extLst>
                </a:gridCol>
              </a:tblGrid>
              <a:tr h="647811">
                <a:tc>
                  <a:txBody>
                    <a:bodyPr/>
                    <a:lstStyle/>
                    <a:p>
                      <a:pPr marL="0" marR="0" algn="ctr">
                        <a:lnSpc>
                          <a:spcPct val="200000"/>
                        </a:lnSpc>
                      </a:pPr>
                      <a:r>
                        <a:rPr lang="en-US" sz="1200">
                          <a:effectLst/>
                        </a:rPr>
                        <a:t>Chain Size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Average Legitimacy Score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Total Test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8675415"/>
                  </a:ext>
                </a:extLst>
              </a:tr>
              <a:tr h="647811">
                <a:tc>
                  <a:txBody>
                    <a:bodyPr/>
                    <a:lstStyle/>
                    <a:p>
                      <a:pPr marL="0" marR="0" algn="ctr">
                        <a:lnSpc>
                          <a:spcPct val="200000"/>
                        </a:lnSpc>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84.85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2041640"/>
                  </a:ext>
                </a:extLst>
              </a:tr>
              <a:tr h="647811">
                <a:tc>
                  <a:txBody>
                    <a:bodyPr/>
                    <a:lstStyle/>
                    <a:p>
                      <a:pPr marL="0" marR="0" algn="ctr">
                        <a:lnSpc>
                          <a:spcPct val="200000"/>
                        </a:lnSpc>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84.60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6378637"/>
                  </a:ext>
                </a:extLst>
              </a:tr>
              <a:tr h="647811">
                <a:tc>
                  <a:txBody>
                    <a:bodyPr/>
                    <a:lstStyle/>
                    <a:p>
                      <a:pPr marL="0" marR="0" algn="ctr">
                        <a:lnSpc>
                          <a:spcPct val="200000"/>
                        </a:lnSpc>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83.75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71319908"/>
                  </a:ext>
                </a:extLst>
              </a:tr>
              <a:tr h="647811">
                <a:tc>
                  <a:txBody>
                    <a:bodyPr/>
                    <a:lstStyle/>
                    <a:p>
                      <a:pPr marL="0" marR="0" algn="ctr">
                        <a:lnSpc>
                          <a:spcPct val="200000"/>
                        </a:lnSpc>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82.65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3515728"/>
                  </a:ext>
                </a:extLst>
              </a:tr>
              <a:tr h="647811">
                <a:tc>
                  <a:txBody>
                    <a:bodyPr/>
                    <a:lstStyle/>
                    <a:p>
                      <a:pPr marL="0" marR="0" algn="ctr">
                        <a:lnSpc>
                          <a:spcPct val="200000"/>
                        </a:lnSpc>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88.00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1215926"/>
                  </a:ext>
                </a:extLst>
              </a:tr>
              <a:tr h="647811">
                <a:tc>
                  <a:txBody>
                    <a:bodyPr/>
                    <a:lstStyle/>
                    <a:p>
                      <a:pPr marL="0" marR="0" algn="ctr">
                        <a:lnSpc>
                          <a:spcPct val="200000"/>
                        </a:lnSpc>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85.65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317337"/>
                  </a:ext>
                </a:extLst>
              </a:tr>
            </a:tbl>
          </a:graphicData>
        </a:graphic>
      </p:graphicFrame>
      <p:sp>
        <p:nvSpPr>
          <p:cNvPr id="5" name="Rectangle 1">
            <a:extLst>
              <a:ext uri="{FF2B5EF4-FFF2-40B4-BE49-F238E27FC236}">
                <a16:creationId xmlns:a16="http://schemas.microsoft.com/office/drawing/2014/main" id="{6B4B59FD-1800-7173-5DA7-309AF0B11FC3}"/>
              </a:ext>
            </a:extLst>
          </p:cNvPr>
          <p:cNvSpPr>
            <a:spLocks noChangeArrowheads="1"/>
          </p:cNvSpPr>
          <p:nvPr/>
        </p:nvSpPr>
        <p:spPr bwMode="auto">
          <a:xfrm>
            <a:off x="-6173330" y="43678"/>
            <a:ext cx="245386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Chain = 0-5, Temp. = 0.5, Generation GPT = 4 Turbo, Test GPT = 4 Turbo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71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13EA-D0E7-BE5D-4CBE-C6F94FD41F33}"/>
              </a:ext>
            </a:extLst>
          </p:cNvPr>
          <p:cNvSpPr>
            <a:spLocks noGrp="1"/>
          </p:cNvSpPr>
          <p:nvPr>
            <p:ph type="title"/>
          </p:nvPr>
        </p:nvSpPr>
        <p:spPr/>
        <p:txBody>
          <a:bodyPr>
            <a:normAutofit/>
          </a:bodyPr>
          <a:lstStyle/>
          <a:p>
            <a:pPr algn="ctr"/>
            <a:r>
              <a:rPr lang="en-US" sz="4000" dirty="0">
                <a:solidFill>
                  <a:srgbClr val="00B050"/>
                </a:solidFill>
              </a:rPr>
              <a:t>Comparisons</a:t>
            </a:r>
          </a:p>
        </p:txBody>
      </p:sp>
      <p:pic>
        <p:nvPicPr>
          <p:cNvPr id="4" name="Content Placeholder 3">
            <a:extLst>
              <a:ext uri="{FF2B5EF4-FFF2-40B4-BE49-F238E27FC236}">
                <a16:creationId xmlns:a16="http://schemas.microsoft.com/office/drawing/2014/main" id="{D51A688B-DCA4-DF8D-BE40-91430055B94F}"/>
              </a:ext>
            </a:extLst>
          </p:cNvPr>
          <p:cNvPicPr>
            <a:picLocks noGrp="1" noChangeAspect="1"/>
          </p:cNvPicPr>
          <p:nvPr>
            <p:ph idx="1"/>
          </p:nvPr>
        </p:nvPicPr>
        <p:blipFill>
          <a:blip r:embed="rId2"/>
          <a:stretch>
            <a:fillRect/>
          </a:stretch>
        </p:blipFill>
        <p:spPr>
          <a:xfrm>
            <a:off x="424362" y="2348594"/>
            <a:ext cx="5499069" cy="3212870"/>
          </a:xfrm>
          <a:prstGeom prst="rect">
            <a:avLst/>
          </a:prstGeom>
        </p:spPr>
      </p:pic>
      <p:pic>
        <p:nvPicPr>
          <p:cNvPr id="5" name="Picture 4">
            <a:extLst>
              <a:ext uri="{FF2B5EF4-FFF2-40B4-BE49-F238E27FC236}">
                <a16:creationId xmlns:a16="http://schemas.microsoft.com/office/drawing/2014/main" id="{7CE8047F-543C-7D0F-5EDD-13337604417D}"/>
              </a:ext>
            </a:extLst>
          </p:cNvPr>
          <p:cNvPicPr>
            <a:picLocks noChangeAspect="1"/>
          </p:cNvPicPr>
          <p:nvPr/>
        </p:nvPicPr>
        <p:blipFill>
          <a:blip r:embed="rId3"/>
          <a:stretch>
            <a:fillRect/>
          </a:stretch>
        </p:blipFill>
        <p:spPr>
          <a:xfrm>
            <a:off x="6268569" y="2348594"/>
            <a:ext cx="5499069" cy="3212870"/>
          </a:xfrm>
          <a:prstGeom prst="rect">
            <a:avLst/>
          </a:prstGeom>
        </p:spPr>
      </p:pic>
    </p:spTree>
    <p:extLst>
      <p:ext uri="{BB962C8B-B14F-4D97-AF65-F5344CB8AC3E}">
        <p14:creationId xmlns:p14="http://schemas.microsoft.com/office/powerpoint/2010/main" val="103109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8AF9-A389-B5B9-7279-6AA6A2886F5F}"/>
              </a:ext>
            </a:extLst>
          </p:cNvPr>
          <p:cNvSpPr>
            <a:spLocks noGrp="1"/>
          </p:cNvSpPr>
          <p:nvPr>
            <p:ph type="title"/>
          </p:nvPr>
        </p:nvSpPr>
        <p:spPr/>
        <p:txBody>
          <a:bodyPr>
            <a:normAutofit/>
          </a:bodyPr>
          <a:lstStyle/>
          <a:p>
            <a:pPr algn="ctr"/>
            <a:r>
              <a:rPr lang="en-US" sz="4000" dirty="0">
                <a:solidFill>
                  <a:srgbClr val="00B050"/>
                </a:solidFill>
              </a:rPr>
              <a:t>Conclusion</a:t>
            </a:r>
          </a:p>
        </p:txBody>
      </p:sp>
      <p:sp>
        <p:nvSpPr>
          <p:cNvPr id="3" name="Content Placeholder 2">
            <a:extLst>
              <a:ext uri="{FF2B5EF4-FFF2-40B4-BE49-F238E27FC236}">
                <a16:creationId xmlns:a16="http://schemas.microsoft.com/office/drawing/2014/main" id="{2F4E3F2D-A464-2031-B4C8-F576014316FE}"/>
              </a:ext>
            </a:extLst>
          </p:cNvPr>
          <p:cNvSpPr>
            <a:spLocks noGrp="1"/>
          </p:cNvSpPr>
          <p:nvPr>
            <p:ph idx="1"/>
          </p:nvPr>
        </p:nvSpPr>
        <p:spPr>
          <a:xfrm>
            <a:off x="581193" y="1854679"/>
            <a:ext cx="11029615" cy="4572000"/>
          </a:xfrm>
        </p:spPr>
        <p:txBody>
          <a:bodyPr/>
          <a:lstStyle/>
          <a:p>
            <a:r>
              <a:rPr lang="en-US" dirty="0"/>
              <a:t>The project successfully developed a Python-based tool that integrates LinkedIn data scraping with AI-powered email generation and legitimacy analysis. By examining parameters like temperature and chain size, the study demonstrated how AI can balance creativity and professionalism in generating realistic email chains. This research highlights the dual-use potential of AI—showcasing its ability to improve professional communication while addressing significant risks, such as its exploitation for phishing attacks. The findings underscore the ethical and technical challenges of deploying AI responsibly in cybersecurity. As AI continues to evolve, it is crucial to adopt robust safeguards, including advanced email filtering systems, user education, and regulatory oversight, to mitigate the risks of misuse. This project contributes to the broader discourse on AI’s role in shaping the future, emphasizing the need for a careful balance between innovation and ethical responsibility.</a:t>
            </a:r>
          </a:p>
        </p:txBody>
      </p:sp>
    </p:spTree>
    <p:extLst>
      <p:ext uri="{BB962C8B-B14F-4D97-AF65-F5344CB8AC3E}">
        <p14:creationId xmlns:p14="http://schemas.microsoft.com/office/powerpoint/2010/main" val="351478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58CD-1A50-213C-7547-1CC6FB4E2150}"/>
              </a:ext>
            </a:extLst>
          </p:cNvPr>
          <p:cNvSpPr>
            <a:spLocks noGrp="1"/>
          </p:cNvSpPr>
          <p:nvPr>
            <p:ph type="title"/>
          </p:nvPr>
        </p:nvSpPr>
        <p:spPr>
          <a:xfrm>
            <a:off x="581193" y="729658"/>
            <a:ext cx="11029616" cy="988332"/>
          </a:xfrm>
        </p:spPr>
        <p:txBody>
          <a:bodyPr anchor="b">
            <a:normAutofit/>
          </a:bodyPr>
          <a:lstStyle/>
          <a:p>
            <a:pPr algn="ctr"/>
            <a:r>
              <a:rPr lang="en-US" sz="4000" dirty="0">
                <a:solidFill>
                  <a:srgbClr val="92D050"/>
                </a:solidFill>
              </a:rPr>
              <a:t>introduction</a:t>
            </a:r>
          </a:p>
        </p:txBody>
      </p:sp>
      <p:sp>
        <p:nvSpPr>
          <p:cNvPr id="11" name="Content Placeholder 2">
            <a:extLst>
              <a:ext uri="{FF2B5EF4-FFF2-40B4-BE49-F238E27FC236}">
                <a16:creationId xmlns:a16="http://schemas.microsoft.com/office/drawing/2014/main" id="{D5C1B448-91DE-9A30-B571-1B64500DCFC1}"/>
              </a:ext>
            </a:extLst>
          </p:cNvPr>
          <p:cNvSpPr>
            <a:spLocks noGrp="1"/>
          </p:cNvSpPr>
          <p:nvPr>
            <p:ph sz="half" idx="1"/>
          </p:nvPr>
        </p:nvSpPr>
        <p:spPr>
          <a:xfrm>
            <a:off x="581193" y="2228003"/>
            <a:ext cx="5422390" cy="3633047"/>
          </a:xfrm>
        </p:spPr>
        <p:txBody>
          <a:bodyPr>
            <a:normAutofit/>
          </a:bodyPr>
          <a:lstStyle/>
          <a:p>
            <a:r>
              <a:rPr lang="en-US" sz="2000" dirty="0"/>
              <a:t>This project investigates the intersection of artificial intelligence (AI) and cybersecurity, focusing on the ethical and technical implications of AI-generated emails. It demonstrates the dual-use nature of AI in generating professional communication while highlighting the risks of misuse in phishing attacks. By leveraging OpenAI's GPT models, LinkedIn data scraping, and MongoDB, the project offers insights into AI's capabilities and vulnerabilities.</a:t>
            </a:r>
          </a:p>
        </p:txBody>
      </p:sp>
      <p:pic>
        <p:nvPicPr>
          <p:cNvPr id="5" name="Content Placeholder 4" descr="A screenshot of a computer&#10;&#10;Description automatically generated">
            <a:extLst>
              <a:ext uri="{FF2B5EF4-FFF2-40B4-BE49-F238E27FC236}">
                <a16:creationId xmlns:a16="http://schemas.microsoft.com/office/drawing/2014/main" id="{6EA8A28F-5121-3170-7C54-19CDF410EEFC}"/>
              </a:ext>
            </a:extLst>
          </p:cNvPr>
          <p:cNvPicPr>
            <a:picLocks noGrp="1" noChangeAspect="1"/>
          </p:cNvPicPr>
          <p:nvPr>
            <p:ph sz="half" idx="2"/>
          </p:nvPr>
        </p:nvPicPr>
        <p:blipFill>
          <a:blip r:embed="rId2"/>
          <a:stretch>
            <a:fillRect/>
          </a:stretch>
        </p:blipFill>
        <p:spPr>
          <a:xfrm>
            <a:off x="6749881" y="2228003"/>
            <a:ext cx="4299464" cy="3633047"/>
          </a:xfrm>
          <a:noFill/>
        </p:spPr>
      </p:pic>
    </p:spTree>
    <p:extLst>
      <p:ext uri="{BB962C8B-B14F-4D97-AF65-F5344CB8AC3E}">
        <p14:creationId xmlns:p14="http://schemas.microsoft.com/office/powerpoint/2010/main" val="209822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9FB1-ACAA-BAE4-1C20-6C5536B713C7}"/>
              </a:ext>
            </a:extLst>
          </p:cNvPr>
          <p:cNvSpPr>
            <a:spLocks noGrp="1"/>
          </p:cNvSpPr>
          <p:nvPr>
            <p:ph type="title"/>
          </p:nvPr>
        </p:nvSpPr>
        <p:spPr/>
        <p:txBody>
          <a:bodyPr>
            <a:normAutofit/>
          </a:bodyPr>
          <a:lstStyle/>
          <a:p>
            <a:pPr algn="ctr"/>
            <a:r>
              <a:rPr lang="en-US" sz="4000" dirty="0">
                <a:solidFill>
                  <a:srgbClr val="92D050"/>
                </a:solidFill>
              </a:rPr>
              <a:t>Objectives </a:t>
            </a:r>
          </a:p>
        </p:txBody>
      </p:sp>
      <p:sp>
        <p:nvSpPr>
          <p:cNvPr id="3" name="Content Placeholder 2">
            <a:extLst>
              <a:ext uri="{FF2B5EF4-FFF2-40B4-BE49-F238E27FC236}">
                <a16:creationId xmlns:a16="http://schemas.microsoft.com/office/drawing/2014/main" id="{36182D3A-1171-0C66-947A-95C9209B23FB}"/>
              </a:ext>
            </a:extLst>
          </p:cNvPr>
          <p:cNvSpPr>
            <a:spLocks noGrp="1"/>
          </p:cNvSpPr>
          <p:nvPr>
            <p:ph sz="half" idx="1"/>
          </p:nvPr>
        </p:nvSpPr>
        <p:spPr>
          <a:xfrm>
            <a:off x="581193" y="2228003"/>
            <a:ext cx="5422390" cy="4155544"/>
          </a:xfrm>
        </p:spPr>
        <p:txBody>
          <a:bodyPr>
            <a:noAutofit/>
          </a:bodyPr>
          <a:lstStyle/>
          <a:p>
            <a:r>
              <a:rPr lang="en-US" sz="1400" dirty="0">
                <a:solidFill>
                  <a:schemeClr val="tx1"/>
                </a:solidFill>
              </a:rPr>
              <a:t>Primary Goals:</a:t>
            </a:r>
          </a:p>
          <a:p>
            <a:pPr lvl="1"/>
            <a:r>
              <a:rPr lang="en-US" sz="1400" dirty="0">
                <a:solidFill>
                  <a:schemeClr val="tx1"/>
                </a:solidFill>
              </a:rPr>
              <a:t>1.  Automate Professional Email Generation:</a:t>
            </a:r>
          </a:p>
          <a:p>
            <a:pPr lvl="2"/>
            <a:r>
              <a:rPr lang="en-US" dirty="0">
                <a:solidFill>
                  <a:schemeClr val="tx1"/>
                </a:solidFill>
              </a:rPr>
              <a:t>Use LinkedIn data to create personalized, professional emails. </a:t>
            </a:r>
          </a:p>
          <a:p>
            <a:pPr lvl="2"/>
            <a:r>
              <a:rPr lang="en-US" dirty="0">
                <a:solidFill>
                  <a:schemeClr val="tx1"/>
                </a:solidFill>
              </a:rPr>
              <a:t>Generate realistic email chains with minimal user input.</a:t>
            </a:r>
          </a:p>
          <a:p>
            <a:pPr lvl="2"/>
            <a:r>
              <a:rPr lang="en-US" dirty="0">
                <a:solidFill>
                  <a:schemeClr val="tx1"/>
                </a:solidFill>
              </a:rPr>
              <a:t>Demonstrate the efficiency and accessibility of AI tools.</a:t>
            </a:r>
          </a:p>
          <a:p>
            <a:pPr lvl="1"/>
            <a:r>
              <a:rPr lang="en-US" sz="1400" dirty="0">
                <a:solidFill>
                  <a:schemeClr val="tx1"/>
                </a:solidFill>
              </a:rPr>
              <a:t>2.  Analyze Email Legitimacy:</a:t>
            </a:r>
          </a:p>
          <a:p>
            <a:pPr lvl="2"/>
            <a:r>
              <a:rPr lang="en-US" dirty="0">
                <a:solidFill>
                  <a:schemeClr val="tx1"/>
                </a:solidFill>
              </a:rPr>
              <a:t>Develop a scoring system (0-100) to evaluate:</a:t>
            </a:r>
          </a:p>
          <a:p>
            <a:pPr lvl="3"/>
            <a:r>
              <a:rPr lang="en-US" sz="1400" dirty="0">
                <a:solidFill>
                  <a:schemeClr val="tx1"/>
                </a:solidFill>
              </a:rPr>
              <a:t>Language and tone consistency.</a:t>
            </a:r>
          </a:p>
          <a:p>
            <a:pPr lvl="3"/>
            <a:r>
              <a:rPr lang="en-US" sz="1400" dirty="0">
                <a:solidFill>
                  <a:schemeClr val="tx1"/>
                </a:solidFill>
              </a:rPr>
              <a:t>Content relevance and authenticity.</a:t>
            </a:r>
          </a:p>
          <a:p>
            <a:pPr lvl="2"/>
            <a:r>
              <a:rPr lang="en-US" dirty="0">
                <a:solidFill>
                  <a:schemeClr val="tx1"/>
                </a:solidFill>
              </a:rPr>
              <a:t>Identify potential phishing characteristics.</a:t>
            </a:r>
          </a:p>
          <a:p>
            <a:pPr lvl="1"/>
            <a:r>
              <a:rPr lang="en-US" sz="1400" dirty="0">
                <a:solidFill>
                  <a:schemeClr val="tx1"/>
                </a:solidFill>
              </a:rPr>
              <a:t>3. Investigate AI Model Behavior:</a:t>
            </a:r>
          </a:p>
          <a:p>
            <a:pPr lvl="2"/>
            <a:r>
              <a:rPr lang="en-US" dirty="0">
                <a:solidFill>
                  <a:schemeClr val="tx1"/>
                </a:solidFill>
              </a:rPr>
              <a:t>Test temperature settings for creativity vs. professionalism.</a:t>
            </a:r>
          </a:p>
          <a:p>
            <a:pPr lvl="2"/>
            <a:r>
              <a:rPr lang="en-US" dirty="0">
                <a:solidFill>
                  <a:schemeClr val="tx1"/>
                </a:solidFill>
              </a:rPr>
              <a:t>Examine the impact of chain sizes on communication quality.</a:t>
            </a:r>
          </a:p>
        </p:txBody>
      </p:sp>
      <p:sp>
        <p:nvSpPr>
          <p:cNvPr id="4" name="Content Placeholder 3">
            <a:extLst>
              <a:ext uri="{FF2B5EF4-FFF2-40B4-BE49-F238E27FC236}">
                <a16:creationId xmlns:a16="http://schemas.microsoft.com/office/drawing/2014/main" id="{7C222094-4C62-FAAD-4378-B3C2BA89FFF5}"/>
              </a:ext>
            </a:extLst>
          </p:cNvPr>
          <p:cNvSpPr>
            <a:spLocks noGrp="1"/>
          </p:cNvSpPr>
          <p:nvPr>
            <p:ph sz="half" idx="2"/>
          </p:nvPr>
        </p:nvSpPr>
        <p:spPr>
          <a:xfrm>
            <a:off x="6003583" y="1703125"/>
            <a:ext cx="5422392" cy="3801861"/>
          </a:xfrm>
        </p:spPr>
        <p:txBody>
          <a:bodyPr>
            <a:normAutofit/>
          </a:bodyPr>
          <a:lstStyle/>
          <a:p>
            <a:r>
              <a:rPr lang="en-US" sz="1400" dirty="0">
                <a:solidFill>
                  <a:schemeClr val="tx1"/>
                </a:solidFill>
              </a:rPr>
              <a:t>Research Questions</a:t>
            </a:r>
          </a:p>
          <a:p>
            <a:pPr lvl="1"/>
            <a:r>
              <a:rPr lang="en-US" sz="1400" dirty="0">
                <a:solidFill>
                  <a:schemeClr val="tx1"/>
                </a:solidFill>
              </a:rPr>
              <a:t>How does AI temperature setting affect the authenticity and professionalism of generated emails?</a:t>
            </a:r>
          </a:p>
          <a:p>
            <a:pPr lvl="2"/>
            <a:r>
              <a:rPr lang="en-US" dirty="0">
                <a:solidFill>
                  <a:schemeClr val="tx1"/>
                </a:solidFill>
              </a:rPr>
              <a:t>Investigate the trade-off between creativity and structure in email outputs.</a:t>
            </a:r>
          </a:p>
          <a:p>
            <a:pPr lvl="2"/>
            <a:r>
              <a:rPr lang="en-US" dirty="0">
                <a:solidFill>
                  <a:schemeClr val="tx1"/>
                </a:solidFill>
              </a:rPr>
              <a:t>Determine the optimal temperature for generating professional and credible communication.</a:t>
            </a:r>
          </a:p>
          <a:p>
            <a:pPr lvl="1"/>
            <a:r>
              <a:rPr lang="en-US" sz="1400" dirty="0">
                <a:solidFill>
                  <a:schemeClr val="tx1"/>
                </a:solidFill>
              </a:rPr>
              <a:t>How does the length of an email chain (chain size) influence the consistency and legitimacy of AI-generated emails?</a:t>
            </a:r>
          </a:p>
          <a:p>
            <a:pPr lvl="1"/>
            <a:r>
              <a:rPr lang="en-US" sz="1400" dirty="0">
                <a:solidFill>
                  <a:schemeClr val="tx1"/>
                </a:solidFill>
              </a:rPr>
              <a:t>What are the cybersecurity risks associated with AI-generated emails when combined with personalized data from LinkedIn?</a:t>
            </a:r>
          </a:p>
        </p:txBody>
      </p:sp>
    </p:spTree>
    <p:extLst>
      <p:ext uri="{BB962C8B-B14F-4D97-AF65-F5344CB8AC3E}">
        <p14:creationId xmlns:p14="http://schemas.microsoft.com/office/powerpoint/2010/main" val="207831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319FF0-A391-D554-ECFC-EFF601FD66DB}"/>
              </a:ext>
            </a:extLst>
          </p:cNvPr>
          <p:cNvSpPr>
            <a:spLocks noGrp="1"/>
          </p:cNvSpPr>
          <p:nvPr>
            <p:ph type="title"/>
          </p:nvPr>
        </p:nvSpPr>
        <p:spPr>
          <a:xfrm>
            <a:off x="581192" y="702156"/>
            <a:ext cx="11029616" cy="1013800"/>
          </a:xfrm>
        </p:spPr>
        <p:txBody>
          <a:bodyPr>
            <a:normAutofit/>
          </a:bodyPr>
          <a:lstStyle/>
          <a:p>
            <a:pPr algn="ctr"/>
            <a:r>
              <a:rPr lang="en-US" sz="4000" dirty="0">
                <a:solidFill>
                  <a:srgbClr val="00B050"/>
                </a:solidFill>
              </a:rPr>
              <a:t>Related Work</a:t>
            </a:r>
          </a:p>
        </p:txBody>
      </p:sp>
      <p:sp>
        <p:nvSpPr>
          <p:cNvPr id="11" name="Content Placeholder 2">
            <a:extLst>
              <a:ext uri="{FF2B5EF4-FFF2-40B4-BE49-F238E27FC236}">
                <a16:creationId xmlns:a16="http://schemas.microsoft.com/office/drawing/2014/main" id="{1DE9106A-1E51-A291-3F2A-8A267B218B46}"/>
              </a:ext>
            </a:extLst>
          </p:cNvPr>
          <p:cNvSpPr>
            <a:spLocks noGrp="1"/>
          </p:cNvSpPr>
          <p:nvPr>
            <p:ph idx="1"/>
          </p:nvPr>
        </p:nvSpPr>
        <p:spPr>
          <a:xfrm>
            <a:off x="581192" y="2027208"/>
            <a:ext cx="11029615" cy="4304581"/>
          </a:xfrm>
        </p:spPr>
        <p:txBody>
          <a:bodyPr>
            <a:normAutofit/>
          </a:bodyPr>
          <a:lstStyle/>
          <a:p>
            <a:r>
              <a:rPr lang="en-US" dirty="0"/>
              <a:t>Web Scraping Techniques</a:t>
            </a:r>
          </a:p>
          <a:p>
            <a:pPr lvl="1"/>
            <a:r>
              <a:rPr lang="en-US" dirty="0"/>
              <a:t>Zhang et al. (2019):</a:t>
            </a:r>
          </a:p>
          <a:p>
            <a:pPr lvl="2"/>
            <a:r>
              <a:rPr lang="en-US" dirty="0"/>
              <a:t>Explored the ethical considerations of web scraping.</a:t>
            </a:r>
          </a:p>
          <a:p>
            <a:pPr lvl="2"/>
            <a:r>
              <a:rPr lang="en-US" dirty="0"/>
              <a:t>Proposed selective data scraping methods to balance privacy and accessibility.</a:t>
            </a:r>
          </a:p>
          <a:p>
            <a:r>
              <a:rPr lang="en-US" dirty="0"/>
              <a:t>AI in Phishing and Email Automation</a:t>
            </a:r>
          </a:p>
          <a:p>
            <a:pPr lvl="1"/>
            <a:r>
              <a:rPr lang="en-US" dirty="0"/>
              <a:t>Walters &amp; Gomez (2024):</a:t>
            </a:r>
          </a:p>
          <a:p>
            <a:pPr lvl="2"/>
            <a:r>
              <a:rPr lang="en-US" dirty="0"/>
              <a:t>Demonstrated deep learning models predicting user behavior in phishing simulations.</a:t>
            </a:r>
          </a:p>
          <a:p>
            <a:pPr lvl="2"/>
            <a:r>
              <a:rPr lang="en-US" dirty="0"/>
              <a:t>Inspired improvements in AI prompts for evaluating legitimacy.</a:t>
            </a:r>
          </a:p>
          <a:p>
            <a:r>
              <a:rPr lang="en-US" dirty="0"/>
              <a:t>Cloud-Based Data Management</a:t>
            </a:r>
          </a:p>
          <a:p>
            <a:pPr lvl="1"/>
            <a:r>
              <a:rPr lang="en-US" dirty="0"/>
              <a:t>Gupta &amp; Chandra (2021):</a:t>
            </a:r>
          </a:p>
          <a:p>
            <a:pPr lvl="2"/>
            <a:r>
              <a:rPr lang="en-US" dirty="0"/>
              <a:t>Advocated for MongoDB Atlas in managing large datasets for real-time data processing.</a:t>
            </a:r>
          </a:p>
        </p:txBody>
      </p:sp>
    </p:spTree>
    <p:extLst>
      <p:ext uri="{BB962C8B-B14F-4D97-AF65-F5344CB8AC3E}">
        <p14:creationId xmlns:p14="http://schemas.microsoft.com/office/powerpoint/2010/main" val="4134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0CC0-91AD-957B-C59E-83F564C2E24C}"/>
              </a:ext>
            </a:extLst>
          </p:cNvPr>
          <p:cNvSpPr>
            <a:spLocks noGrp="1"/>
          </p:cNvSpPr>
          <p:nvPr>
            <p:ph type="title"/>
          </p:nvPr>
        </p:nvSpPr>
        <p:spPr/>
        <p:txBody>
          <a:bodyPr>
            <a:normAutofit/>
          </a:bodyPr>
          <a:lstStyle/>
          <a:p>
            <a:pPr algn="ctr"/>
            <a:r>
              <a:rPr lang="en-US" sz="4000" dirty="0">
                <a:solidFill>
                  <a:srgbClr val="00B050"/>
                </a:solidFill>
              </a:rPr>
              <a:t>Prompts</a:t>
            </a:r>
          </a:p>
        </p:txBody>
      </p:sp>
      <p:sp>
        <p:nvSpPr>
          <p:cNvPr id="3" name="Content Placeholder 2">
            <a:extLst>
              <a:ext uri="{FF2B5EF4-FFF2-40B4-BE49-F238E27FC236}">
                <a16:creationId xmlns:a16="http://schemas.microsoft.com/office/drawing/2014/main" id="{A98B8865-5967-031A-A92F-40A79C36BD38}"/>
              </a:ext>
            </a:extLst>
          </p:cNvPr>
          <p:cNvSpPr>
            <a:spLocks noGrp="1"/>
          </p:cNvSpPr>
          <p:nvPr>
            <p:ph idx="1"/>
          </p:nvPr>
        </p:nvSpPr>
        <p:spPr>
          <a:xfrm>
            <a:off x="581193" y="1975223"/>
            <a:ext cx="11029615" cy="4434908"/>
          </a:xfrm>
        </p:spPr>
        <p:txBody>
          <a:bodyPr>
            <a:normAutofit fontScale="55000" lnSpcReduction="20000"/>
          </a:bodyPr>
          <a:lstStyle/>
          <a:p>
            <a:pPr marL="0" indent="0">
              <a:buNone/>
            </a:pPr>
            <a:endParaRPr lang="en-US" dirty="0">
              <a:effectLst/>
              <a:ea typeface="Times New Roman" panose="02020603050405020304" pitchFamily="18" charset="0"/>
            </a:endParaRPr>
          </a:p>
          <a:p>
            <a:r>
              <a:rPr lang="en-US" sz="2500" dirty="0">
                <a:effectLst/>
                <a:ea typeface="Times New Roman" panose="02020603050405020304" pitchFamily="18" charset="0"/>
              </a:rPr>
              <a:t>Generation Prompt:</a:t>
            </a:r>
          </a:p>
          <a:p>
            <a:pPr lvl="1"/>
            <a:r>
              <a:rPr lang="en-US" sz="2500" dirty="0">
                <a:effectLst/>
                <a:ea typeface="Times New Roman" panose="02020603050405020304" pitchFamily="18" charset="0"/>
              </a:rPr>
              <a:t>“Write an email to {</a:t>
            </a:r>
            <a:r>
              <a:rPr lang="en-US" sz="2500" dirty="0" err="1">
                <a:effectLst/>
                <a:ea typeface="Times New Roman" panose="02020603050405020304" pitchFamily="18" charset="0"/>
              </a:rPr>
              <a:t>profile_data.get</a:t>
            </a:r>
            <a:r>
              <a:rPr lang="en-US" sz="2500" dirty="0">
                <a:effectLst/>
                <a:ea typeface="Times New Roman" panose="02020603050405020304" pitchFamily="18" charset="0"/>
              </a:rPr>
              <a:t>('name', 'the person')} inviting them to attend a job fair event from ABCC College or Alabama Berkley Community College. The location and time are to be announced and will be found on ABCCEvents.net. The email should come from Tom Timothy, Dean at the school, and direct the person to the website for event information.“</a:t>
            </a:r>
          </a:p>
          <a:p>
            <a:r>
              <a:rPr lang="en-US" sz="2500" dirty="0"/>
              <a:t>Legitimacy: 0 -100</a:t>
            </a:r>
          </a:p>
          <a:p>
            <a:pPr marL="666900" lvl="1" indent="-342900">
              <a:lnSpc>
                <a:spcPct val="200000"/>
              </a:lnSpc>
              <a:buFont typeface="Symbol" panose="05050102010706020507" pitchFamily="18" charset="2"/>
              <a:buChar char=""/>
            </a:pPr>
            <a:r>
              <a:rPr lang="en-US" sz="2500" dirty="0">
                <a:effectLst/>
                <a:ea typeface="Times New Roman" panose="02020603050405020304" pitchFamily="18" charset="0"/>
              </a:rPr>
              <a:t>Language and Tone Consistency: Does the email maintain a professional tone aligned with its intended purpose?</a:t>
            </a:r>
          </a:p>
          <a:p>
            <a:pPr marL="666900" lvl="1" indent="-342900">
              <a:lnSpc>
                <a:spcPct val="200000"/>
              </a:lnSpc>
              <a:buFont typeface="Symbol" panose="05050102010706020507" pitchFamily="18" charset="2"/>
              <a:buChar char=""/>
            </a:pPr>
            <a:r>
              <a:rPr lang="en-US" sz="2500" dirty="0">
                <a:effectLst/>
                <a:ea typeface="Times New Roman" panose="02020603050405020304" pitchFamily="18" charset="0"/>
              </a:rPr>
              <a:t>Content Relevance: Are the details specific, actionable, and pertinent to the subject matter?</a:t>
            </a:r>
          </a:p>
          <a:p>
            <a:pPr marL="666900" lvl="1" indent="-342900">
              <a:lnSpc>
                <a:spcPct val="200000"/>
              </a:lnSpc>
              <a:buFont typeface="Symbol" panose="05050102010706020507" pitchFamily="18" charset="2"/>
              <a:buChar char=""/>
            </a:pPr>
            <a:r>
              <a:rPr lang="en-US" sz="2500" dirty="0">
                <a:effectLst/>
                <a:ea typeface="Times New Roman" panose="02020603050405020304" pitchFamily="18" charset="0"/>
              </a:rPr>
              <a:t>Authenticity Indicators: Do the sender details appear legitimate? Are there any signs of phishing or deceptive practices?</a:t>
            </a:r>
          </a:p>
          <a:p>
            <a:pPr marL="666900" lvl="1" indent="-342900">
              <a:lnSpc>
                <a:spcPct val="200000"/>
              </a:lnSpc>
              <a:buFont typeface="Symbol" panose="05050102010706020507" pitchFamily="18" charset="2"/>
              <a:buChar char=""/>
            </a:pPr>
            <a:r>
              <a:rPr lang="en-US" sz="2500" dirty="0">
                <a:effectLst/>
                <a:ea typeface="Times New Roman" panose="02020603050405020304" pitchFamily="18" charset="0"/>
              </a:rPr>
              <a:t>Formatting and Grammar: Does the email exhibit proper grammar, spelling, and structure? Are there any formatting issues that might undermine its credibility?</a:t>
            </a:r>
          </a:p>
          <a:p>
            <a:pPr marL="666900" lvl="1" indent="-342900">
              <a:lnSpc>
                <a:spcPct val="200000"/>
              </a:lnSpc>
              <a:buFont typeface="Symbol" panose="05050102010706020507" pitchFamily="18" charset="2"/>
              <a:buChar char=""/>
            </a:pPr>
            <a:r>
              <a:rPr lang="en-US" sz="2500" dirty="0">
                <a:effectLst/>
                <a:ea typeface="Times New Roman" panose="02020603050405020304" pitchFamily="18" charset="0"/>
              </a:rPr>
              <a:t>Behavioral Indicators: Are there any pressure tactics, inconsistencies, or other red flags that could suggest illegitimacy?</a:t>
            </a:r>
          </a:p>
          <a:p>
            <a:endParaRPr lang="en-US" dirty="0"/>
          </a:p>
        </p:txBody>
      </p:sp>
    </p:spTree>
    <p:extLst>
      <p:ext uri="{BB962C8B-B14F-4D97-AF65-F5344CB8AC3E}">
        <p14:creationId xmlns:p14="http://schemas.microsoft.com/office/powerpoint/2010/main" val="288888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5B04-F9C6-74C1-F322-DA751A5A30A7}"/>
              </a:ext>
            </a:extLst>
          </p:cNvPr>
          <p:cNvSpPr>
            <a:spLocks noGrp="1"/>
          </p:cNvSpPr>
          <p:nvPr>
            <p:ph type="title"/>
          </p:nvPr>
        </p:nvSpPr>
        <p:spPr/>
        <p:txBody>
          <a:bodyPr>
            <a:normAutofit/>
          </a:bodyPr>
          <a:lstStyle/>
          <a:p>
            <a:pPr algn="ctr"/>
            <a:r>
              <a:rPr lang="en-US" sz="4000" dirty="0">
                <a:solidFill>
                  <a:srgbClr val="00B050"/>
                </a:solidFill>
              </a:rPr>
              <a:t>How IT WORKS</a:t>
            </a:r>
          </a:p>
        </p:txBody>
      </p:sp>
      <p:pic>
        <p:nvPicPr>
          <p:cNvPr id="4" name="Content Placeholder 3">
            <a:extLst>
              <a:ext uri="{FF2B5EF4-FFF2-40B4-BE49-F238E27FC236}">
                <a16:creationId xmlns:a16="http://schemas.microsoft.com/office/drawing/2014/main" id="{DAC57A1A-8B2F-F0FC-B73A-DFC270462D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3341" y="1883051"/>
            <a:ext cx="5625318" cy="4885497"/>
          </a:xfrm>
          <a:prstGeom prst="rect">
            <a:avLst/>
          </a:prstGeom>
          <a:noFill/>
          <a:ln>
            <a:noFill/>
          </a:ln>
        </p:spPr>
      </p:pic>
    </p:spTree>
    <p:extLst>
      <p:ext uri="{BB962C8B-B14F-4D97-AF65-F5344CB8AC3E}">
        <p14:creationId xmlns:p14="http://schemas.microsoft.com/office/powerpoint/2010/main" val="203428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552-445E-C11A-553A-05B2CAAD596F}"/>
              </a:ext>
            </a:extLst>
          </p:cNvPr>
          <p:cNvSpPr>
            <a:spLocks noGrp="1"/>
          </p:cNvSpPr>
          <p:nvPr>
            <p:ph type="title"/>
          </p:nvPr>
        </p:nvSpPr>
        <p:spPr/>
        <p:txBody>
          <a:bodyPr>
            <a:normAutofit/>
          </a:bodyPr>
          <a:lstStyle/>
          <a:p>
            <a:pPr algn="ctr"/>
            <a:r>
              <a:rPr lang="en-US" sz="4000" dirty="0">
                <a:solidFill>
                  <a:srgbClr val="00B050"/>
                </a:solidFill>
              </a:rPr>
              <a:t>Example</a:t>
            </a:r>
          </a:p>
        </p:txBody>
      </p:sp>
      <p:sp>
        <p:nvSpPr>
          <p:cNvPr id="3" name="Content Placeholder 2">
            <a:extLst>
              <a:ext uri="{FF2B5EF4-FFF2-40B4-BE49-F238E27FC236}">
                <a16:creationId xmlns:a16="http://schemas.microsoft.com/office/drawing/2014/main" id="{CD1C680E-C54A-4DEC-233C-C4CBC86A9A5A}"/>
              </a:ext>
            </a:extLst>
          </p:cNvPr>
          <p:cNvSpPr>
            <a:spLocks noGrp="1"/>
          </p:cNvSpPr>
          <p:nvPr>
            <p:ph idx="1"/>
          </p:nvPr>
        </p:nvSpPr>
        <p:spPr/>
        <p:txBody>
          <a:bodyPr>
            <a:normAutofit/>
          </a:bodyPr>
          <a:lstStyle/>
          <a:p>
            <a:r>
              <a:rPr lang="en-US" sz="2800" dirty="0"/>
              <a:t>LIVE EXAMPLE USING DR. KOC’s LinkedIn</a:t>
            </a:r>
          </a:p>
        </p:txBody>
      </p:sp>
    </p:spTree>
    <p:extLst>
      <p:ext uri="{BB962C8B-B14F-4D97-AF65-F5344CB8AC3E}">
        <p14:creationId xmlns:p14="http://schemas.microsoft.com/office/powerpoint/2010/main" val="68748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B1C8-B1B3-2987-301C-6B91CD6E3F1B}"/>
              </a:ext>
            </a:extLst>
          </p:cNvPr>
          <p:cNvSpPr>
            <a:spLocks noGrp="1"/>
          </p:cNvSpPr>
          <p:nvPr>
            <p:ph type="title"/>
          </p:nvPr>
        </p:nvSpPr>
        <p:spPr/>
        <p:txBody>
          <a:bodyPr>
            <a:normAutofit fontScale="90000"/>
          </a:bodyPr>
          <a:lstStyle/>
          <a:p>
            <a:pPr algn="ctr"/>
            <a:r>
              <a:rPr lang="en-US" sz="4000" b="1" dirty="0">
                <a:solidFill>
                  <a:srgbClr val="00B050"/>
                </a:solidFill>
                <a:effectLst/>
                <a:latin typeface="Times New Roman" panose="02020603050405020304" pitchFamily="18" charset="0"/>
                <a:ea typeface="Times New Roman" panose="02020603050405020304" pitchFamily="18" charset="0"/>
              </a:rPr>
              <a:t>Table 1: 3.5 Turbo Temperature Test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26DCB830-7D4D-71DD-ED2C-7E3563772DE1}"/>
              </a:ext>
            </a:extLst>
          </p:cNvPr>
          <p:cNvGraphicFramePr>
            <a:graphicFrameLocks noGrp="1"/>
          </p:cNvGraphicFramePr>
          <p:nvPr>
            <p:ph idx="1"/>
            <p:extLst>
              <p:ext uri="{D42A27DB-BD31-4B8C-83A1-F6EECF244321}">
                <p14:modId xmlns:p14="http://schemas.microsoft.com/office/powerpoint/2010/main" val="2265798916"/>
              </p:ext>
            </p:extLst>
          </p:nvPr>
        </p:nvGraphicFramePr>
        <p:xfrm>
          <a:off x="491204" y="2080728"/>
          <a:ext cx="11209591" cy="4075116"/>
        </p:xfrm>
        <a:graphic>
          <a:graphicData uri="http://schemas.openxmlformats.org/drawingml/2006/table">
            <a:tbl>
              <a:tblPr firstRow="1" firstCol="1" bandRow="1">
                <a:tableStyleId>{5C22544A-7EE6-4342-B048-85BDC9FD1C3A}</a:tableStyleId>
              </a:tblPr>
              <a:tblGrid>
                <a:gridCol w="2916052">
                  <a:extLst>
                    <a:ext uri="{9D8B030D-6E8A-4147-A177-3AD203B41FA5}">
                      <a16:colId xmlns:a16="http://schemas.microsoft.com/office/drawing/2014/main" val="694847856"/>
                    </a:ext>
                  </a:extLst>
                </a:gridCol>
                <a:gridCol w="5377487">
                  <a:extLst>
                    <a:ext uri="{9D8B030D-6E8A-4147-A177-3AD203B41FA5}">
                      <a16:colId xmlns:a16="http://schemas.microsoft.com/office/drawing/2014/main" val="3966087670"/>
                    </a:ext>
                  </a:extLst>
                </a:gridCol>
                <a:gridCol w="2916052">
                  <a:extLst>
                    <a:ext uri="{9D8B030D-6E8A-4147-A177-3AD203B41FA5}">
                      <a16:colId xmlns:a16="http://schemas.microsoft.com/office/drawing/2014/main" val="1215771612"/>
                    </a:ext>
                  </a:extLst>
                </a:gridCol>
              </a:tblGrid>
              <a:tr h="679186">
                <a:tc>
                  <a:txBody>
                    <a:bodyPr/>
                    <a:lstStyle/>
                    <a:p>
                      <a:pPr marL="0" marR="0" algn="ctr">
                        <a:lnSpc>
                          <a:spcPct val="200000"/>
                        </a:lnSpc>
                      </a:pPr>
                      <a:r>
                        <a:rPr lang="en-US" sz="1200">
                          <a:effectLst/>
                        </a:rPr>
                        <a:t>Temperature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Average Legitimacy Score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Total Test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5434230"/>
                  </a:ext>
                </a:extLst>
              </a:tr>
              <a:tr h="679186">
                <a:tc>
                  <a:txBody>
                    <a:bodyPr/>
                    <a:lstStyle/>
                    <a:p>
                      <a:pPr marL="0" marR="0" algn="ctr">
                        <a:lnSpc>
                          <a:spcPct val="200000"/>
                        </a:lnSpc>
                      </a:pPr>
                      <a:r>
                        <a:rPr lang="en-US" sz="1200" dirty="0">
                          <a:effectLst/>
                        </a:rPr>
                        <a:t>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94.17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3980633"/>
                  </a:ext>
                </a:extLst>
              </a:tr>
              <a:tr h="679186">
                <a:tc>
                  <a:txBody>
                    <a:bodyPr/>
                    <a:lstStyle/>
                    <a:p>
                      <a:pPr marL="0" marR="0" algn="ctr">
                        <a:lnSpc>
                          <a:spcPct val="200000"/>
                        </a:lnSpc>
                      </a:pPr>
                      <a:r>
                        <a:rPr lang="en-US" sz="1200">
                          <a:effectLst/>
                        </a:rPr>
                        <a:t>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94.38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7656378"/>
                  </a:ext>
                </a:extLst>
              </a:tr>
              <a:tr h="679186">
                <a:tc>
                  <a:txBody>
                    <a:bodyPr/>
                    <a:lstStyle/>
                    <a:p>
                      <a:pPr marL="0" marR="0" algn="ctr">
                        <a:lnSpc>
                          <a:spcPct val="200000"/>
                        </a:lnSpc>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93.95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9247405"/>
                  </a:ext>
                </a:extLst>
              </a:tr>
              <a:tr h="679186">
                <a:tc>
                  <a:txBody>
                    <a:bodyPr/>
                    <a:lstStyle/>
                    <a:p>
                      <a:pPr marL="0" marR="0" algn="ctr">
                        <a:lnSpc>
                          <a:spcPct val="200000"/>
                        </a:lnSpc>
                      </a:pPr>
                      <a:r>
                        <a:rPr lang="en-US" sz="12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91.17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8364571"/>
                  </a:ext>
                </a:extLst>
              </a:tr>
              <a:tr h="679186">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29.55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200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8054754"/>
                  </a:ext>
                </a:extLst>
              </a:tr>
            </a:tbl>
          </a:graphicData>
        </a:graphic>
      </p:graphicFrame>
      <p:sp>
        <p:nvSpPr>
          <p:cNvPr id="5" name="Rectangle 1">
            <a:extLst>
              <a:ext uri="{FF2B5EF4-FFF2-40B4-BE49-F238E27FC236}">
                <a16:creationId xmlns:a16="http://schemas.microsoft.com/office/drawing/2014/main" id="{25C43D98-7359-C593-6B67-5D8B603F534D}"/>
              </a:ext>
            </a:extLst>
          </p:cNvPr>
          <p:cNvSpPr>
            <a:spLocks noChangeArrowheads="1"/>
          </p:cNvSpPr>
          <p:nvPr/>
        </p:nvSpPr>
        <p:spPr bwMode="auto">
          <a:xfrm>
            <a:off x="-4192563" y="164496"/>
            <a:ext cx="205096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Chain = 0, Temp. = 0 – 2.0, Generation GPT = 3.5 Turbo, Test GPT = 3.5 Turbo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33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5937-C14C-8F52-B510-EFA2A4360041}"/>
              </a:ext>
            </a:extLst>
          </p:cNvPr>
          <p:cNvSpPr>
            <a:spLocks noGrp="1"/>
          </p:cNvSpPr>
          <p:nvPr>
            <p:ph type="title"/>
          </p:nvPr>
        </p:nvSpPr>
        <p:spPr/>
        <p:txBody>
          <a:bodyPr>
            <a:normAutofit fontScale="90000"/>
          </a:bodyPr>
          <a:lstStyle/>
          <a:p>
            <a:pPr algn="ctr"/>
            <a:r>
              <a:rPr lang="en-US" sz="4000" b="1" dirty="0">
                <a:solidFill>
                  <a:srgbClr val="00B050"/>
                </a:solidFill>
                <a:effectLst/>
                <a:latin typeface="Times New Roman" panose="02020603050405020304" pitchFamily="18" charset="0"/>
                <a:ea typeface="Times New Roman" panose="02020603050405020304" pitchFamily="18" charset="0"/>
              </a:rPr>
              <a:t>Table 2: 4 Turbo Temperature Test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E24FBD46-E75F-E483-2E03-7BE61A244343}"/>
              </a:ext>
            </a:extLst>
          </p:cNvPr>
          <p:cNvGraphicFramePr>
            <a:graphicFrameLocks noGrp="1"/>
          </p:cNvGraphicFramePr>
          <p:nvPr>
            <p:ph idx="1"/>
            <p:extLst>
              <p:ext uri="{D42A27DB-BD31-4B8C-83A1-F6EECF244321}">
                <p14:modId xmlns:p14="http://schemas.microsoft.com/office/powerpoint/2010/main" val="3715154586"/>
              </p:ext>
            </p:extLst>
          </p:nvPr>
        </p:nvGraphicFramePr>
        <p:xfrm>
          <a:off x="581192" y="2015150"/>
          <a:ext cx="11029616" cy="4544268"/>
        </p:xfrm>
        <a:graphic>
          <a:graphicData uri="http://schemas.openxmlformats.org/drawingml/2006/table">
            <a:tbl>
              <a:tblPr firstRow="1" firstCol="1" bandRow="1">
                <a:tableStyleId>{5C22544A-7EE6-4342-B048-85BDC9FD1C3A}</a:tableStyleId>
              </a:tblPr>
              <a:tblGrid>
                <a:gridCol w="2869233">
                  <a:extLst>
                    <a:ext uri="{9D8B030D-6E8A-4147-A177-3AD203B41FA5}">
                      <a16:colId xmlns:a16="http://schemas.microsoft.com/office/drawing/2014/main" val="3761682994"/>
                    </a:ext>
                  </a:extLst>
                </a:gridCol>
                <a:gridCol w="5521199">
                  <a:extLst>
                    <a:ext uri="{9D8B030D-6E8A-4147-A177-3AD203B41FA5}">
                      <a16:colId xmlns:a16="http://schemas.microsoft.com/office/drawing/2014/main" val="637322719"/>
                    </a:ext>
                  </a:extLst>
                </a:gridCol>
                <a:gridCol w="2639184">
                  <a:extLst>
                    <a:ext uri="{9D8B030D-6E8A-4147-A177-3AD203B41FA5}">
                      <a16:colId xmlns:a16="http://schemas.microsoft.com/office/drawing/2014/main" val="3530865137"/>
                    </a:ext>
                  </a:extLst>
                </a:gridCol>
              </a:tblGrid>
              <a:tr h="757378">
                <a:tc>
                  <a:txBody>
                    <a:bodyPr/>
                    <a:lstStyle/>
                    <a:p>
                      <a:pPr marL="0" marR="0" algn="ctr">
                        <a:lnSpc>
                          <a:spcPct val="200000"/>
                        </a:lnSpc>
                      </a:pPr>
                      <a:r>
                        <a:rPr lang="en-US" sz="1200">
                          <a:effectLst/>
                        </a:rPr>
                        <a:t>Temperature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Average Legitimacy Score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Total Test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7739757"/>
                  </a:ext>
                </a:extLst>
              </a:tr>
              <a:tr h="757378">
                <a:tc>
                  <a:txBody>
                    <a:bodyPr/>
                    <a:lstStyle/>
                    <a:p>
                      <a:pPr marL="0" marR="0" algn="ctr">
                        <a:lnSpc>
                          <a:spcPct val="200000"/>
                        </a:lnSpc>
                      </a:pPr>
                      <a:r>
                        <a:rPr lang="en-US" sz="1200">
                          <a:effectLst/>
                        </a:rPr>
                        <a:t>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84.50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4000333"/>
                  </a:ext>
                </a:extLst>
              </a:tr>
              <a:tr h="757378">
                <a:tc>
                  <a:txBody>
                    <a:bodyPr/>
                    <a:lstStyle/>
                    <a:p>
                      <a:pPr marL="0" marR="0" algn="ctr">
                        <a:lnSpc>
                          <a:spcPct val="200000"/>
                        </a:lnSpc>
                      </a:pPr>
                      <a:r>
                        <a:rPr lang="en-US" sz="1200">
                          <a:effectLst/>
                        </a:rPr>
                        <a:t>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84.85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2168208"/>
                  </a:ext>
                </a:extLst>
              </a:tr>
              <a:tr h="757378">
                <a:tc>
                  <a:txBody>
                    <a:bodyPr/>
                    <a:lstStyle/>
                    <a:p>
                      <a:pPr marL="0" marR="0" algn="ctr">
                        <a:lnSpc>
                          <a:spcPct val="200000"/>
                        </a:lnSpc>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81.85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1752180"/>
                  </a:ext>
                </a:extLst>
              </a:tr>
              <a:tr h="757378">
                <a:tc>
                  <a:txBody>
                    <a:bodyPr/>
                    <a:lstStyle/>
                    <a:p>
                      <a:pPr marL="0" marR="0" algn="ctr">
                        <a:lnSpc>
                          <a:spcPct val="200000"/>
                        </a:lnSpc>
                      </a:pPr>
                      <a:r>
                        <a:rPr lang="en-US" sz="12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10.50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5713165"/>
                  </a:ext>
                </a:extLst>
              </a:tr>
              <a:tr h="757378">
                <a:tc>
                  <a:txBody>
                    <a:bodyPr/>
                    <a:lstStyle/>
                    <a:p>
                      <a:pPr marL="0" marR="0" algn="ctr">
                        <a:lnSpc>
                          <a:spcPct val="200000"/>
                        </a:lnSpc>
                      </a:pPr>
                      <a:r>
                        <a:rPr lang="en-US" sz="1200">
                          <a:effectLst/>
                        </a:rPr>
                        <a:t>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a:effectLst/>
                        </a:rPr>
                        <a:t>4.00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200000"/>
                        </a:lnSpc>
                      </a:pPr>
                      <a:r>
                        <a:rPr lang="en-US" sz="12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5056491"/>
                  </a:ext>
                </a:extLst>
              </a:tr>
            </a:tbl>
          </a:graphicData>
        </a:graphic>
      </p:graphicFrame>
      <p:sp>
        <p:nvSpPr>
          <p:cNvPr id="5" name="Rectangle 1">
            <a:extLst>
              <a:ext uri="{FF2B5EF4-FFF2-40B4-BE49-F238E27FC236}">
                <a16:creationId xmlns:a16="http://schemas.microsoft.com/office/drawing/2014/main" id="{913A465B-242E-F325-4671-AC6ED6BCD115}"/>
              </a:ext>
            </a:extLst>
          </p:cNvPr>
          <p:cNvSpPr>
            <a:spLocks noChangeArrowheads="1"/>
          </p:cNvSpPr>
          <p:nvPr/>
        </p:nvSpPr>
        <p:spPr bwMode="auto">
          <a:xfrm>
            <a:off x="-6428428" y="227443"/>
            <a:ext cx="25097296" cy="2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Chain = 0, Temp. = 0 – 2.0, Generation GPT = 4 Turbo, Test GPT = 4 Turbo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270790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49</TotalTime>
  <Words>917</Words>
  <Application>Microsoft Office PowerPoint</Application>
  <PresentationFormat>Widescreen</PresentationFormat>
  <Paragraphs>139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Symbol</vt:lpstr>
      <vt:lpstr>Times New Roman</vt:lpstr>
      <vt:lpstr>Wingdings 2</vt:lpstr>
      <vt:lpstr>Custom</vt:lpstr>
      <vt:lpstr>AI Phishing Email Chain and Legitimacy Tester Using Scraped LinkedIn Profiles </vt:lpstr>
      <vt:lpstr>introduction</vt:lpstr>
      <vt:lpstr>Objectives </vt:lpstr>
      <vt:lpstr>Related Work</vt:lpstr>
      <vt:lpstr>Prompts</vt:lpstr>
      <vt:lpstr>How IT WORKS</vt:lpstr>
      <vt:lpstr>Example</vt:lpstr>
      <vt:lpstr>Table 1: 3.5 Turbo Temperature Test </vt:lpstr>
      <vt:lpstr>Table 2: 4 Turbo Temperature Test </vt:lpstr>
      <vt:lpstr>Table 3: 3.5 Turbo Chain Test </vt:lpstr>
      <vt:lpstr>Table 4: 4 Turbo Chain Test</vt:lpstr>
      <vt:lpstr>Comparisons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Paulley</dc:creator>
  <cp:lastModifiedBy>Austin Paulley</cp:lastModifiedBy>
  <cp:revision>1</cp:revision>
  <dcterms:created xsi:type="dcterms:W3CDTF">2024-11-30T23:59:04Z</dcterms:created>
  <dcterms:modified xsi:type="dcterms:W3CDTF">2024-12-01T00:48:52Z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