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11/27/2023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646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4926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6592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07529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94769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48235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11/27/2023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04706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2A279-0833-481D-8C56-F67FD0AC6C50}" type="datetime1">
              <a:rPr lang="en-US" smtClean="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2883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87DA83-5663-4C9C-B9AA-0B40A3DAFF81}" type="datetime1">
              <a:rPr lang="en-US" smtClean="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765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0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2030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794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315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244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4664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426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11/27/2023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915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11/27/2023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50049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log.detectify.com/best-practices/owasp-top-10-xxe/" TargetMode="External"/><Relationship Id="rId2" Type="http://schemas.openxmlformats.org/officeDocument/2006/relationships/hyperlink" Target="https://blog.detectify.com/2014/04/11/how-we-got-read-access-on-googles-production-serv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3D purple chromosome design">
            <a:extLst>
              <a:ext uri="{FF2B5EF4-FFF2-40B4-BE49-F238E27FC236}">
                <a16:creationId xmlns:a16="http://schemas.microsoft.com/office/drawing/2014/main" id="{AE51480D-E34D-9EBF-4C92-9A7FB8BD62AF}"/>
              </a:ext>
            </a:extLst>
          </p:cNvPr>
          <p:cNvPicPr>
            <a:picLocks noChangeAspect="1"/>
          </p:cNvPicPr>
          <p:nvPr/>
        </p:nvPicPr>
        <p:blipFill rotWithShape="1">
          <a:blip r:embed="rId2"/>
          <a:srcRect t="21974" b="21776"/>
          <a:stretch/>
        </p:blipFill>
        <p:spPr>
          <a:xfrm>
            <a:off x="20" y="975"/>
            <a:ext cx="12191980" cy="6858000"/>
          </a:xfrm>
          <a:prstGeom prst="rect">
            <a:avLst/>
          </a:prstGeom>
        </p:spPr>
      </p:pic>
      <p:sp>
        <p:nvSpPr>
          <p:cNvPr id="2" name="Title 1">
            <a:extLst>
              <a:ext uri="{FF2B5EF4-FFF2-40B4-BE49-F238E27FC236}">
                <a16:creationId xmlns:a16="http://schemas.microsoft.com/office/drawing/2014/main" id="{08581F71-D51E-E7DD-ABC4-DE28D5BD3303}"/>
              </a:ext>
            </a:extLst>
          </p:cNvPr>
          <p:cNvSpPr>
            <a:spLocks noGrp="1"/>
          </p:cNvSpPr>
          <p:nvPr>
            <p:ph type="ctrTitle"/>
          </p:nvPr>
        </p:nvSpPr>
        <p:spPr>
          <a:xfrm>
            <a:off x="854277" y="1475234"/>
            <a:ext cx="3214307" cy="2901694"/>
          </a:xfrm>
        </p:spPr>
        <p:txBody>
          <a:bodyPr anchor="b">
            <a:noAutofit/>
          </a:bodyPr>
          <a:lstStyle/>
          <a:p>
            <a:pPr algn="ctr"/>
            <a:r>
              <a:rPr lang="en-US" sz="4000" b="1" i="0" dirty="0">
                <a:solidFill>
                  <a:schemeClr val="bg1"/>
                </a:solidFill>
                <a:effectLst/>
                <a:latin typeface="roboto" panose="02000000000000000000" pitchFamily="2" charset="0"/>
              </a:rPr>
              <a:t>XML External Entity (XXE) Processing</a:t>
            </a:r>
            <a:br>
              <a:rPr lang="en-US" sz="4000" b="1" i="0" dirty="0">
                <a:solidFill>
                  <a:srgbClr val="000000"/>
                </a:solidFill>
                <a:effectLst/>
                <a:latin typeface="roboto" panose="02000000000000000000" pitchFamily="2" charset="0"/>
              </a:rPr>
            </a:br>
            <a:endParaRPr lang="en-US" sz="4000" dirty="0">
              <a:solidFill>
                <a:schemeClr val="tx1"/>
              </a:solidFill>
            </a:endParaRPr>
          </a:p>
        </p:txBody>
      </p:sp>
      <p:sp>
        <p:nvSpPr>
          <p:cNvPr id="3" name="Subtitle 2">
            <a:extLst>
              <a:ext uri="{FF2B5EF4-FFF2-40B4-BE49-F238E27FC236}">
                <a16:creationId xmlns:a16="http://schemas.microsoft.com/office/drawing/2014/main" id="{77961540-F04E-F142-9D99-CB1EF0A3428F}"/>
              </a:ext>
            </a:extLst>
          </p:cNvPr>
          <p:cNvSpPr>
            <a:spLocks noGrp="1"/>
          </p:cNvSpPr>
          <p:nvPr>
            <p:ph type="subTitle" idx="1"/>
          </p:nvPr>
        </p:nvSpPr>
        <p:spPr>
          <a:xfrm>
            <a:off x="858610" y="4608576"/>
            <a:ext cx="3205640" cy="774186"/>
          </a:xfrm>
        </p:spPr>
        <p:txBody>
          <a:bodyPr anchor="t">
            <a:normAutofit fontScale="92500" lnSpcReduction="10000"/>
          </a:bodyPr>
          <a:lstStyle/>
          <a:p>
            <a:pPr algn="ctr"/>
            <a:r>
              <a:rPr lang="en-US" sz="2000" dirty="0">
                <a:solidFill>
                  <a:schemeClr val="bg1"/>
                </a:solidFill>
              </a:rPr>
              <a:t>Austin Paulley</a:t>
            </a:r>
          </a:p>
          <a:p>
            <a:pPr algn="ctr"/>
            <a:r>
              <a:rPr lang="en-US" sz="2000" dirty="0">
                <a:solidFill>
                  <a:schemeClr val="bg1"/>
                </a:solidFill>
              </a:rPr>
              <a:t>11/27/2023</a:t>
            </a:r>
          </a:p>
        </p:txBody>
      </p:sp>
    </p:spTree>
    <p:extLst>
      <p:ext uri="{BB962C8B-B14F-4D97-AF65-F5344CB8AC3E}">
        <p14:creationId xmlns:p14="http://schemas.microsoft.com/office/powerpoint/2010/main" val="365857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8196-AF99-F482-C110-48CB08825A84}"/>
              </a:ext>
            </a:extLst>
          </p:cNvPr>
          <p:cNvSpPr>
            <a:spLocks noGrp="1"/>
          </p:cNvSpPr>
          <p:nvPr>
            <p:ph type="title"/>
          </p:nvPr>
        </p:nvSpPr>
        <p:spPr/>
        <p:txBody>
          <a:bodyPr/>
          <a:lstStyle/>
          <a:p>
            <a:pPr algn="ctr"/>
            <a:r>
              <a:rPr lang="en-US" dirty="0"/>
              <a:t>What is XXE?</a:t>
            </a:r>
          </a:p>
        </p:txBody>
      </p:sp>
      <p:sp>
        <p:nvSpPr>
          <p:cNvPr id="3" name="Content Placeholder 2">
            <a:extLst>
              <a:ext uri="{FF2B5EF4-FFF2-40B4-BE49-F238E27FC236}">
                <a16:creationId xmlns:a16="http://schemas.microsoft.com/office/drawing/2014/main" id="{3D18C753-10AE-9FF2-65E8-6000570CB9BE}"/>
              </a:ext>
            </a:extLst>
          </p:cNvPr>
          <p:cNvSpPr>
            <a:spLocks noGrp="1"/>
          </p:cNvSpPr>
          <p:nvPr>
            <p:ph idx="1"/>
          </p:nvPr>
        </p:nvSpPr>
        <p:spPr/>
        <p:txBody>
          <a:bodyPr/>
          <a:lstStyle/>
          <a:p>
            <a:r>
              <a:rPr lang="en-US" b="0" i="0" dirty="0">
                <a:solidFill>
                  <a:schemeClr val="tx1"/>
                </a:solidFill>
                <a:effectLst/>
                <a:latin typeface="Söhne"/>
              </a:rPr>
              <a:t>XXE stands for XML External Entity, a feature of the XML specification. In normal usage, external entities in XML allow a document to include data from external sources. For example, entities can be used to include small reusable components in multiple documents or to include large objects, such as images or shared data, which are stored separately.</a:t>
            </a:r>
          </a:p>
          <a:p>
            <a:pPr marL="0" indent="0">
              <a:buNone/>
            </a:pPr>
            <a:endParaRPr lang="en-US" dirty="0">
              <a:solidFill>
                <a:schemeClr val="tx1"/>
              </a:solidFill>
            </a:endParaRPr>
          </a:p>
        </p:txBody>
      </p:sp>
    </p:spTree>
    <p:extLst>
      <p:ext uri="{BB962C8B-B14F-4D97-AF65-F5344CB8AC3E}">
        <p14:creationId xmlns:p14="http://schemas.microsoft.com/office/powerpoint/2010/main" val="181397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DD00-85F8-53AC-53A5-481FD934A128}"/>
              </a:ext>
            </a:extLst>
          </p:cNvPr>
          <p:cNvSpPr>
            <a:spLocks noGrp="1"/>
          </p:cNvSpPr>
          <p:nvPr>
            <p:ph type="title"/>
          </p:nvPr>
        </p:nvSpPr>
        <p:spPr>
          <a:xfrm>
            <a:off x="1154954" y="973668"/>
            <a:ext cx="8761413" cy="706964"/>
          </a:xfrm>
        </p:spPr>
        <p:txBody>
          <a:bodyPr>
            <a:normAutofit/>
          </a:bodyPr>
          <a:lstStyle/>
          <a:p>
            <a:r>
              <a:rPr lang="en-US">
                <a:solidFill>
                  <a:srgbClr val="EBEBEB"/>
                </a:solidFill>
              </a:rPr>
              <a:t>Exploit being Used</a:t>
            </a:r>
          </a:p>
        </p:txBody>
      </p:sp>
      <p:pic>
        <p:nvPicPr>
          <p:cNvPr id="5" name="Content Placeholder 4" descr="A screen shot of a computer screen&#10;&#10;Description automatically generated">
            <a:extLst>
              <a:ext uri="{FF2B5EF4-FFF2-40B4-BE49-F238E27FC236}">
                <a16:creationId xmlns:a16="http://schemas.microsoft.com/office/drawing/2014/main" id="{770A66A5-B2A0-7AB7-A38D-B48B93D33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467" y="3237239"/>
            <a:ext cx="4345024" cy="2144587"/>
          </a:xfrm>
          <a:prstGeom prst="rect">
            <a:avLst/>
          </a:prstGeom>
          <a:ln w="228600" cap="sq" cmpd="thickThin">
            <a:solidFill>
              <a:srgbClr val="000000"/>
            </a:solidFill>
            <a:prstDash val="solid"/>
            <a:miter lim="800000"/>
          </a:ln>
          <a:effectLst>
            <a:innerShdw blurRad="76200">
              <a:srgbClr val="000000"/>
            </a:innerShdw>
          </a:effectLst>
        </p:spPr>
      </p:pic>
      <p:sp>
        <p:nvSpPr>
          <p:cNvPr id="11" name="Rectangle 4">
            <a:extLst>
              <a:ext uri="{FF2B5EF4-FFF2-40B4-BE49-F238E27FC236}">
                <a16:creationId xmlns:a16="http://schemas.microsoft.com/office/drawing/2014/main" id="{66ADA65D-F1D4-0901-478E-9999266F6B31}"/>
              </a:ext>
            </a:extLst>
          </p:cNvPr>
          <p:cNvSpPr>
            <a:spLocks noGrp="1" noChangeArrowheads="1"/>
          </p:cNvSpPr>
          <p:nvPr>
            <p:ph idx="1"/>
          </p:nvPr>
        </p:nvSpPr>
        <p:spPr bwMode="auto">
          <a:xfrm>
            <a:off x="6168044" y="2333461"/>
            <a:ext cx="4422520" cy="4617163"/>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Söhne"/>
              </a:rPr>
              <a:t>When an XML parser processes this document, it recognizes </a:t>
            </a:r>
            <a:r>
              <a:rPr kumimoji="0" lang="en-US" altLang="en-US" sz="1400" i="0" u="none" strike="noStrike" cap="none" normalizeH="0" baseline="0" dirty="0">
                <a:ln>
                  <a:noFill/>
                </a:ln>
                <a:solidFill>
                  <a:schemeClr val="tx1"/>
                </a:solidFill>
                <a:effectLst/>
                <a:latin typeface="Söhne Mono"/>
              </a:rPr>
              <a:t>&amp;secret;</a:t>
            </a:r>
            <a:r>
              <a:rPr kumimoji="0" lang="en-US" altLang="en-US" sz="1400" i="0" u="none" strike="noStrike" cap="none" normalizeH="0" baseline="0" dirty="0">
                <a:ln>
                  <a:noFill/>
                </a:ln>
                <a:solidFill>
                  <a:schemeClr val="tx1"/>
                </a:solidFill>
                <a:effectLst/>
                <a:latin typeface="Söhne"/>
              </a:rPr>
              <a:t> as an entity reference and tries to resolve it.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Söhne"/>
              </a:rPr>
              <a:t>Because </a:t>
            </a:r>
            <a:r>
              <a:rPr kumimoji="0" lang="en-US" altLang="en-US" sz="1400" i="0" u="none" strike="noStrike" cap="none" normalizeH="0" baseline="0" dirty="0">
                <a:ln>
                  <a:noFill/>
                </a:ln>
                <a:solidFill>
                  <a:schemeClr val="tx1"/>
                </a:solidFill>
                <a:effectLst/>
                <a:latin typeface="Söhne Mono"/>
              </a:rPr>
              <a:t>secret</a:t>
            </a:r>
            <a:r>
              <a:rPr kumimoji="0" lang="en-US" altLang="en-US" sz="1400" i="0" u="none" strike="noStrike" cap="none" normalizeH="0" baseline="0" dirty="0">
                <a:ln>
                  <a:noFill/>
                </a:ln>
                <a:solidFill>
                  <a:schemeClr val="tx1"/>
                </a:solidFill>
                <a:effectLst/>
                <a:latin typeface="Söhne"/>
              </a:rPr>
              <a:t> is defined as an external entity with a URI pointing to a file (</a:t>
            </a:r>
            <a:r>
              <a:rPr kumimoji="0" lang="en-US" altLang="en-US" sz="1400" i="0" u="none" strike="noStrike" cap="none" normalizeH="0" baseline="0" dirty="0">
                <a:ln>
                  <a:noFill/>
                </a:ln>
                <a:solidFill>
                  <a:schemeClr val="tx1"/>
                </a:solidFill>
                <a:effectLst/>
                <a:latin typeface="Söhne Mono"/>
              </a:rPr>
              <a:t>file:///etc/passwd</a:t>
            </a:r>
            <a:r>
              <a:rPr kumimoji="0" lang="en-US" altLang="en-US" sz="1400" i="0" u="none" strike="noStrike" cap="none" normalizeH="0" baseline="0" dirty="0">
                <a:ln>
                  <a:noFill/>
                </a:ln>
                <a:solidFill>
                  <a:schemeClr val="tx1"/>
                </a:solidFill>
                <a:effectLst/>
                <a:latin typeface="Söhne"/>
              </a:rPr>
              <a:t>), the parser will attempt to fetch the content of this file.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Söhne"/>
              </a:rPr>
              <a:t>If the parser is configured to process external entities (and doesn't have security measures against such attacks), it will read the </a:t>
            </a:r>
            <a:r>
              <a:rPr kumimoji="0" lang="en-US" altLang="en-US" sz="1400" i="0" u="none" strike="noStrike" cap="none" normalizeH="0" baseline="0" dirty="0">
                <a:ln>
                  <a:noFill/>
                </a:ln>
                <a:solidFill>
                  <a:schemeClr val="tx1"/>
                </a:solidFill>
                <a:effectLst/>
                <a:latin typeface="Söhne Mono"/>
              </a:rPr>
              <a:t>/</a:t>
            </a:r>
            <a:r>
              <a:rPr kumimoji="0" lang="en-US" altLang="en-US" sz="1400" i="0" u="none" strike="noStrike" cap="none" normalizeH="0" baseline="0" dirty="0" err="1">
                <a:ln>
                  <a:noFill/>
                </a:ln>
                <a:solidFill>
                  <a:schemeClr val="tx1"/>
                </a:solidFill>
                <a:effectLst/>
                <a:latin typeface="Söhne Mono"/>
              </a:rPr>
              <a:t>etc</a:t>
            </a:r>
            <a:r>
              <a:rPr kumimoji="0" lang="en-US" altLang="en-US" sz="1400" i="0" u="none" strike="noStrike" cap="none" normalizeH="0" baseline="0" dirty="0">
                <a:ln>
                  <a:noFill/>
                </a:ln>
                <a:solidFill>
                  <a:schemeClr val="tx1"/>
                </a:solidFill>
                <a:effectLst/>
                <a:latin typeface="Söhne Mono"/>
              </a:rPr>
              <a:t>/passwd</a:t>
            </a:r>
            <a:r>
              <a:rPr kumimoji="0" lang="en-US" altLang="en-US" sz="1400" i="0" u="none" strike="noStrike" cap="none" normalizeH="0" baseline="0" dirty="0">
                <a:ln>
                  <a:noFill/>
                </a:ln>
                <a:solidFill>
                  <a:schemeClr val="tx1"/>
                </a:solidFill>
                <a:effectLst/>
                <a:latin typeface="Söhne"/>
              </a:rPr>
              <a:t> file and include its contents in place of </a:t>
            </a:r>
            <a:r>
              <a:rPr kumimoji="0" lang="en-US" altLang="en-US" sz="1400" i="0" u="none" strike="noStrike" cap="none" normalizeH="0" baseline="0" dirty="0">
                <a:ln>
                  <a:noFill/>
                </a:ln>
                <a:solidFill>
                  <a:schemeClr val="tx1"/>
                </a:solidFill>
                <a:effectLst/>
                <a:latin typeface="Söhne Mono"/>
              </a:rPr>
              <a:t>&amp;secret;</a:t>
            </a:r>
            <a:r>
              <a:rPr kumimoji="0" lang="en-US" altLang="en-US" sz="140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Söhne"/>
              </a:rPr>
              <a:t>The resulting data returned from the XML parser (which might be displayed on a webpage, logged, or used in some other way) will include the contents of the </a:t>
            </a:r>
            <a:r>
              <a:rPr kumimoji="0" lang="en-US" altLang="en-US" sz="1400" i="0" u="none" strike="noStrike" cap="none" normalizeH="0" baseline="0" dirty="0">
                <a:ln>
                  <a:noFill/>
                </a:ln>
                <a:solidFill>
                  <a:schemeClr val="tx1"/>
                </a:solidFill>
                <a:effectLst/>
                <a:latin typeface="Söhne Mono"/>
              </a:rPr>
              <a:t>/</a:t>
            </a:r>
            <a:r>
              <a:rPr kumimoji="0" lang="en-US" altLang="en-US" sz="1400" i="0" u="none" strike="noStrike" cap="none" normalizeH="0" baseline="0" dirty="0" err="1">
                <a:ln>
                  <a:noFill/>
                </a:ln>
                <a:solidFill>
                  <a:schemeClr val="tx1"/>
                </a:solidFill>
                <a:effectLst/>
                <a:latin typeface="Söhne Mono"/>
              </a:rPr>
              <a:t>etc</a:t>
            </a:r>
            <a:r>
              <a:rPr kumimoji="0" lang="en-US" altLang="en-US" sz="1400" i="0" u="none" strike="noStrike" cap="none" normalizeH="0" baseline="0" dirty="0">
                <a:ln>
                  <a:noFill/>
                </a:ln>
                <a:solidFill>
                  <a:schemeClr val="tx1"/>
                </a:solidFill>
                <a:effectLst/>
                <a:latin typeface="Söhne Mono"/>
              </a:rPr>
              <a:t>/passwd</a:t>
            </a:r>
            <a:r>
              <a:rPr kumimoji="0" lang="en-US" altLang="en-US" sz="1400" i="0" u="none" strike="noStrike" cap="none" normalizeH="0" baseline="0" dirty="0">
                <a:ln>
                  <a:noFill/>
                </a:ln>
                <a:solidFill>
                  <a:schemeClr val="tx1"/>
                </a:solidFill>
                <a:effectLst/>
                <a:latin typeface="Söhne"/>
              </a:rPr>
              <a:t> file. This can lead to information disclosure, which is a significant security risk.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6871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7078-0948-60EB-23BD-AF43DE473AEE}"/>
              </a:ext>
            </a:extLst>
          </p:cNvPr>
          <p:cNvSpPr>
            <a:spLocks noGrp="1"/>
          </p:cNvSpPr>
          <p:nvPr>
            <p:ph type="title"/>
          </p:nvPr>
        </p:nvSpPr>
        <p:spPr/>
        <p:txBody>
          <a:bodyPr/>
          <a:lstStyle/>
          <a:p>
            <a:r>
              <a:rPr lang="en-US" dirty="0"/>
              <a:t>Why is XXE Dangerous?</a:t>
            </a:r>
          </a:p>
        </p:txBody>
      </p:sp>
      <p:sp>
        <p:nvSpPr>
          <p:cNvPr id="3" name="Content Placeholder 2">
            <a:extLst>
              <a:ext uri="{FF2B5EF4-FFF2-40B4-BE49-F238E27FC236}">
                <a16:creationId xmlns:a16="http://schemas.microsoft.com/office/drawing/2014/main" id="{B397ADC0-CE72-CB98-79D6-F97949502A23}"/>
              </a:ext>
            </a:extLst>
          </p:cNvPr>
          <p:cNvSpPr>
            <a:spLocks noGrp="1"/>
          </p:cNvSpPr>
          <p:nvPr>
            <p:ph idx="1"/>
          </p:nvPr>
        </p:nvSpPr>
        <p:spPr>
          <a:xfrm>
            <a:off x="340307" y="2611813"/>
            <a:ext cx="5412100" cy="3416300"/>
          </a:xfrm>
        </p:spPr>
        <p:txBody>
          <a:bodyPr>
            <a:normAutofit fontScale="92500" lnSpcReduction="10000"/>
          </a:bodyPr>
          <a:lstStyle/>
          <a:p>
            <a:pPr algn="l">
              <a:buFont typeface="Arial" panose="020B0604020202020204" pitchFamily="34" charset="0"/>
              <a:buChar char="•"/>
            </a:pPr>
            <a:r>
              <a:rPr lang="en-US" b="1" i="0" dirty="0">
                <a:effectLst/>
                <a:latin typeface="Söhne"/>
              </a:rPr>
              <a:t>Data Breach</a:t>
            </a:r>
            <a:r>
              <a:rPr lang="en-US" b="0" i="0" dirty="0">
                <a:effectLst/>
                <a:latin typeface="Söhne"/>
              </a:rPr>
              <a:t>: It can lead to unauthorized access to sensitive files and data.</a:t>
            </a:r>
          </a:p>
          <a:p>
            <a:pPr algn="l">
              <a:buFont typeface="Arial" panose="020B0604020202020204" pitchFamily="34" charset="0"/>
              <a:buChar char="•"/>
            </a:pPr>
            <a:r>
              <a:rPr lang="en-US" b="1" i="0" dirty="0">
                <a:effectLst/>
                <a:latin typeface="Söhne"/>
              </a:rPr>
              <a:t>Server-Side Request Forgery (SSRF)</a:t>
            </a:r>
            <a:r>
              <a:rPr lang="en-US" b="0" i="0" dirty="0">
                <a:effectLst/>
                <a:latin typeface="Söhne"/>
              </a:rPr>
              <a:t>: It can be used to make the server issue requests to unintended locations, potentially leaking data or interacting with internal services.</a:t>
            </a:r>
          </a:p>
          <a:p>
            <a:pPr algn="l">
              <a:buFont typeface="Arial" panose="020B0604020202020204" pitchFamily="34" charset="0"/>
              <a:buChar char="•"/>
            </a:pPr>
            <a:r>
              <a:rPr lang="en-US" b="1" i="0" dirty="0">
                <a:effectLst/>
                <a:latin typeface="Söhne"/>
              </a:rPr>
              <a:t>Denial of Service (DoS)</a:t>
            </a:r>
            <a:r>
              <a:rPr lang="en-US" b="0" i="0" dirty="0">
                <a:effectLst/>
                <a:latin typeface="Söhne"/>
              </a:rPr>
              <a:t>: It can be used to perform DoS attacks by forcing the XML parser to process large or complex documents or by opening many connections to external systems.</a:t>
            </a:r>
          </a:p>
          <a:p>
            <a:pPr algn="l">
              <a:buFont typeface="Arial" panose="020B0604020202020204" pitchFamily="34" charset="0"/>
              <a:buChar char="•"/>
            </a:pPr>
            <a:r>
              <a:rPr lang="en-US" b="1" i="0" dirty="0">
                <a:effectLst/>
                <a:latin typeface="Söhne"/>
              </a:rPr>
              <a:t>Port Scanning</a:t>
            </a:r>
            <a:r>
              <a:rPr lang="en-US" b="0" i="0" dirty="0">
                <a:effectLst/>
                <a:latin typeface="Söhne"/>
              </a:rPr>
              <a:t>: Attackers can use it to perform internal network scanning for open ports.</a:t>
            </a:r>
          </a:p>
          <a:p>
            <a:pPr marL="0" indent="0">
              <a:buNone/>
            </a:pPr>
            <a:endParaRPr lang="en-US" dirty="0"/>
          </a:p>
        </p:txBody>
      </p:sp>
      <p:pic>
        <p:nvPicPr>
          <p:cNvPr id="2050" name="Picture 2" descr="What Is Network Hacking and Why Is It a Bad Thing?">
            <a:extLst>
              <a:ext uri="{FF2B5EF4-FFF2-40B4-BE49-F238E27FC236}">
                <a16:creationId xmlns:a16="http://schemas.microsoft.com/office/drawing/2014/main" id="{095AD38C-D3FC-3B92-D958-685749DFC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256" y="2611813"/>
            <a:ext cx="4848225" cy="2933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6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260D-B60C-92DC-0F13-00C7F5FAFC8E}"/>
              </a:ext>
            </a:extLst>
          </p:cNvPr>
          <p:cNvSpPr>
            <a:spLocks noGrp="1"/>
          </p:cNvSpPr>
          <p:nvPr>
            <p:ph type="title"/>
          </p:nvPr>
        </p:nvSpPr>
        <p:spPr/>
        <p:txBody>
          <a:bodyPr/>
          <a:lstStyle/>
          <a:p>
            <a:pPr algn="ctr"/>
            <a:r>
              <a:rPr lang="en-US" dirty="0"/>
              <a:t>Vulnerable Route</a:t>
            </a:r>
          </a:p>
        </p:txBody>
      </p:sp>
      <p:pic>
        <p:nvPicPr>
          <p:cNvPr id="6" name="Content Placeholder 5" descr="A black background with white text&#10;&#10;Description automatically generated">
            <a:extLst>
              <a:ext uri="{FF2B5EF4-FFF2-40B4-BE49-F238E27FC236}">
                <a16:creationId xmlns:a16="http://schemas.microsoft.com/office/drawing/2014/main" id="{C6C8448F-3893-D93D-A405-619E636863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5664" y="2339939"/>
            <a:ext cx="5959929" cy="514422"/>
          </a:xfrm>
        </p:spPr>
      </p:pic>
      <p:sp>
        <p:nvSpPr>
          <p:cNvPr id="12" name="TextBox 11">
            <a:extLst>
              <a:ext uri="{FF2B5EF4-FFF2-40B4-BE49-F238E27FC236}">
                <a16:creationId xmlns:a16="http://schemas.microsoft.com/office/drawing/2014/main" id="{9E63746D-01DC-61CC-AAA1-5A7A61C0AFE2}"/>
              </a:ext>
            </a:extLst>
          </p:cNvPr>
          <p:cNvSpPr txBox="1"/>
          <p:nvPr/>
        </p:nvSpPr>
        <p:spPr>
          <a:xfrm>
            <a:off x="987879" y="3102429"/>
            <a:ext cx="987878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XML Parser Configuration: This route uses </a:t>
            </a:r>
            <a:r>
              <a:rPr lang="en-US" dirty="0" err="1"/>
              <a:t>lxml.etree.XMLParser</a:t>
            </a:r>
            <a:r>
              <a:rPr lang="en-US" dirty="0"/>
              <a:t> for parsing the XML file. The parser is configured with </a:t>
            </a:r>
            <a:r>
              <a:rPr lang="en-US" dirty="0" err="1"/>
              <a:t>load_dtd</a:t>
            </a:r>
            <a:r>
              <a:rPr lang="en-US" dirty="0"/>
              <a:t>=True and </a:t>
            </a:r>
            <a:r>
              <a:rPr lang="en-US" dirty="0" err="1"/>
              <a:t>no_network</a:t>
            </a:r>
            <a:r>
              <a:rPr lang="en-US" dirty="0"/>
              <a:t>=False. These settings allow the parser to process the Document Type Definition (DTD) and resolve external entities, which is crucial for an XXE attack to succeed.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Processing External Entities: Because of this configuration, when the application receives an XML file containing an external entity, the parser will attempt to fetch and include the content referenced by the external entity. This behavior can lead to unauthorized data access if the entity points to a sensitive file on the server or to an external source controlled by an attacker.</a:t>
            </a:r>
          </a:p>
        </p:txBody>
      </p:sp>
    </p:spTree>
    <p:extLst>
      <p:ext uri="{BB962C8B-B14F-4D97-AF65-F5344CB8AC3E}">
        <p14:creationId xmlns:p14="http://schemas.microsoft.com/office/powerpoint/2010/main" val="401508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024F6-532D-6121-C2BA-E14932D63546}"/>
              </a:ext>
            </a:extLst>
          </p:cNvPr>
          <p:cNvSpPr>
            <a:spLocks noGrp="1"/>
          </p:cNvSpPr>
          <p:nvPr>
            <p:ph type="title"/>
          </p:nvPr>
        </p:nvSpPr>
        <p:spPr/>
        <p:txBody>
          <a:bodyPr/>
          <a:lstStyle/>
          <a:p>
            <a:r>
              <a:rPr lang="en-US" dirty="0"/>
              <a:t>Secure Route</a:t>
            </a:r>
          </a:p>
        </p:txBody>
      </p:sp>
      <p:pic>
        <p:nvPicPr>
          <p:cNvPr id="5" name="Content Placeholder 4">
            <a:extLst>
              <a:ext uri="{FF2B5EF4-FFF2-40B4-BE49-F238E27FC236}">
                <a16:creationId xmlns:a16="http://schemas.microsoft.com/office/drawing/2014/main" id="{700E85B1-808E-016E-4A47-5E96CA41A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1909" y="2385539"/>
            <a:ext cx="2572109" cy="276264"/>
          </a:xfrm>
        </p:spPr>
      </p:pic>
      <p:sp>
        <p:nvSpPr>
          <p:cNvPr id="6" name="TextBox 5">
            <a:extLst>
              <a:ext uri="{FF2B5EF4-FFF2-40B4-BE49-F238E27FC236}">
                <a16:creationId xmlns:a16="http://schemas.microsoft.com/office/drawing/2014/main" id="{E96C07B7-25BD-9F9D-C4C8-880A4DEC0466}"/>
              </a:ext>
            </a:extLst>
          </p:cNvPr>
          <p:cNvSpPr txBox="1"/>
          <p:nvPr/>
        </p:nvSpPr>
        <p:spPr>
          <a:xfrm>
            <a:off x="1154954" y="3037114"/>
            <a:ext cx="9621903"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t>DefusedXML</a:t>
            </a:r>
            <a:r>
              <a:rPr lang="en-US" dirty="0"/>
              <a:t> for Secure Parsing: This route uses the </a:t>
            </a:r>
            <a:r>
              <a:rPr lang="en-US" dirty="0" err="1"/>
              <a:t>defusedxml.ElementTree.fromstring</a:t>
            </a:r>
            <a:r>
              <a:rPr lang="en-US" dirty="0"/>
              <a:t> function from the </a:t>
            </a:r>
            <a:r>
              <a:rPr lang="en-US" dirty="0" err="1"/>
              <a:t>defusedxml</a:t>
            </a:r>
            <a:r>
              <a:rPr lang="en-US" dirty="0"/>
              <a:t> library, which is designed specifically to mitigate XML vulnerabilities like XXE.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Disabling External Entity Processing: </a:t>
            </a:r>
            <a:r>
              <a:rPr lang="en-US" dirty="0" err="1"/>
              <a:t>defusedxml</a:t>
            </a:r>
            <a:r>
              <a:rPr lang="en-US" dirty="0"/>
              <a:t> handles XML parsing securely by default, meaning it does not process external entities. This prevents attackers from exploiting the external entity feature to access unauthorized data or perform other malicious actions.</a:t>
            </a:r>
          </a:p>
        </p:txBody>
      </p:sp>
    </p:spTree>
    <p:extLst>
      <p:ext uri="{BB962C8B-B14F-4D97-AF65-F5344CB8AC3E}">
        <p14:creationId xmlns:p14="http://schemas.microsoft.com/office/powerpoint/2010/main" val="234448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A842-C4CE-C61E-4A1E-50C0619B8F28}"/>
              </a:ext>
            </a:extLst>
          </p:cNvPr>
          <p:cNvSpPr>
            <a:spLocks noGrp="1"/>
          </p:cNvSpPr>
          <p:nvPr>
            <p:ph type="title"/>
          </p:nvPr>
        </p:nvSpPr>
        <p:spPr/>
        <p:txBody>
          <a:bodyPr/>
          <a:lstStyle/>
          <a:p>
            <a:pPr algn="ctr"/>
            <a:r>
              <a:rPr lang="en-US" dirty="0"/>
              <a:t>More Data</a:t>
            </a:r>
          </a:p>
        </p:txBody>
      </p:sp>
      <p:sp>
        <p:nvSpPr>
          <p:cNvPr id="3" name="Content Placeholder 2">
            <a:extLst>
              <a:ext uri="{FF2B5EF4-FFF2-40B4-BE49-F238E27FC236}">
                <a16:creationId xmlns:a16="http://schemas.microsoft.com/office/drawing/2014/main" id="{8B449EDD-9AAA-CCE4-1CA8-466C34052C36}"/>
              </a:ext>
            </a:extLst>
          </p:cNvPr>
          <p:cNvSpPr>
            <a:spLocks noGrp="1"/>
          </p:cNvSpPr>
          <p:nvPr>
            <p:ph idx="1"/>
          </p:nvPr>
        </p:nvSpPr>
        <p:spPr/>
        <p:txBody>
          <a:bodyPr/>
          <a:lstStyle/>
          <a:p>
            <a:r>
              <a:rPr lang="en-US" b="0" i="0" dirty="0">
                <a:solidFill>
                  <a:srgbClr val="252734"/>
                </a:solidFill>
                <a:effectLst/>
                <a:latin typeface="Averta Standard"/>
              </a:rPr>
              <a:t>“</a:t>
            </a:r>
            <a:r>
              <a:rPr lang="en-US" b="0" i="0" dirty="0">
                <a:solidFill>
                  <a:schemeClr val="tx1"/>
                </a:solidFill>
                <a:effectLst/>
                <a:latin typeface="Averta Standard"/>
              </a:rPr>
              <a:t>Two of the founders of </a:t>
            </a:r>
            <a:r>
              <a:rPr lang="en-US" b="0" i="0" dirty="0" err="1">
                <a:solidFill>
                  <a:schemeClr val="tx1"/>
                </a:solidFill>
                <a:effectLst/>
                <a:latin typeface="Averta Standard"/>
              </a:rPr>
              <a:t>Detectify</a:t>
            </a:r>
            <a:r>
              <a:rPr lang="en-US" b="0" i="0" dirty="0">
                <a:solidFill>
                  <a:schemeClr val="tx1"/>
                </a:solidFill>
                <a:effectLst/>
                <a:latin typeface="Averta Standard"/>
              </a:rPr>
              <a:t> once found this vulnerability on Google. Using Google Toolbars, they were able to upload their own XML document to </a:t>
            </a:r>
            <a:r>
              <a:rPr lang="en-US" b="0" i="0" dirty="0" err="1">
                <a:solidFill>
                  <a:schemeClr val="tx1"/>
                </a:solidFill>
                <a:effectLst/>
                <a:latin typeface="Averta Standard"/>
              </a:rPr>
              <a:t>customise</a:t>
            </a:r>
            <a:r>
              <a:rPr lang="en-US" b="0" i="0" dirty="0">
                <a:solidFill>
                  <a:schemeClr val="tx1"/>
                </a:solidFill>
                <a:effectLst/>
                <a:latin typeface="Averta Standard"/>
              </a:rPr>
              <a:t> some buttons. The XML parser for this was vulnerable to XXE, so they were able to </a:t>
            </a:r>
            <a:r>
              <a:rPr lang="en-US" b="0" i="0" u="none" strike="noStrike" dirty="0">
                <a:solidFill>
                  <a:schemeClr val="tx1"/>
                </a:solidFill>
                <a:effectLst/>
                <a:latin typeface="Averta Standard"/>
                <a:hlinkClick r:id="rId2">
                  <a:extLst>
                    <a:ext uri="{A12FA001-AC4F-418D-AE19-62706E023703}">
                      <ahyp:hlinkClr xmlns:ahyp="http://schemas.microsoft.com/office/drawing/2018/hyperlinkcolor" val="tx"/>
                    </a:ext>
                  </a:extLst>
                </a:hlinkClick>
              </a:rPr>
              <a:t>successfully read local files from one of Google’s production servers</a:t>
            </a:r>
            <a:r>
              <a:rPr lang="en-US" b="0" i="0" dirty="0">
                <a:solidFill>
                  <a:schemeClr val="tx1"/>
                </a:solidFill>
                <a:effectLst/>
                <a:latin typeface="Averta Standard"/>
              </a:rPr>
              <a:t>.”-</a:t>
            </a:r>
            <a:r>
              <a:rPr lang="en-US" dirty="0">
                <a:solidFill>
                  <a:schemeClr val="tx1"/>
                </a:solidFill>
                <a:hlinkClick r:id="rId3">
                  <a:extLst>
                    <a:ext uri="{A12FA001-AC4F-418D-AE19-62706E023703}">
                      <ahyp:hlinkClr xmlns:ahyp="http://schemas.microsoft.com/office/drawing/2018/hyperlinkcolor" val="tx"/>
                    </a:ext>
                  </a:extLst>
                </a:hlinkClick>
              </a:rPr>
              <a:t>OWASP TOP 10: XXE- Blog </a:t>
            </a:r>
            <a:r>
              <a:rPr lang="en-US" dirty="0" err="1">
                <a:solidFill>
                  <a:schemeClr val="tx1"/>
                </a:solidFill>
                <a:hlinkClick r:id="rId3">
                  <a:extLst>
                    <a:ext uri="{A12FA001-AC4F-418D-AE19-62706E023703}">
                      <ahyp:hlinkClr xmlns:ahyp="http://schemas.microsoft.com/office/drawing/2018/hyperlinkcolor" val="tx"/>
                    </a:ext>
                  </a:extLst>
                </a:hlinkClick>
              </a:rPr>
              <a:t>Detectify</a:t>
            </a:r>
            <a:endParaRPr lang="en-US" b="0" i="0" dirty="0">
              <a:solidFill>
                <a:schemeClr val="tx1"/>
              </a:solidFill>
              <a:effectLst/>
              <a:latin typeface="Averta Standard"/>
            </a:endParaRPr>
          </a:p>
          <a:p>
            <a:r>
              <a:rPr lang="en-US" dirty="0"/>
              <a:t>In 2021 Placed Number 5 on the OWASP Top Ten</a:t>
            </a:r>
          </a:p>
        </p:txBody>
      </p:sp>
    </p:spTree>
    <p:extLst>
      <p:ext uri="{BB962C8B-B14F-4D97-AF65-F5344CB8AC3E}">
        <p14:creationId xmlns:p14="http://schemas.microsoft.com/office/powerpoint/2010/main" val="27187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B633-B388-E74B-CFD8-8D00CE87F235}"/>
              </a:ext>
            </a:extLst>
          </p:cNvPr>
          <p:cNvSpPr>
            <a:spLocks noGrp="1"/>
          </p:cNvSpPr>
          <p:nvPr>
            <p:ph type="title"/>
          </p:nvPr>
        </p:nvSpPr>
        <p:spPr/>
        <p:txBody>
          <a:bodyPr/>
          <a:lstStyle/>
          <a:p>
            <a:pPr algn="ctr"/>
            <a:r>
              <a:rPr lang="en-US" dirty="0"/>
              <a:t>Top 3 Things To Secure</a:t>
            </a:r>
          </a:p>
        </p:txBody>
      </p:sp>
      <p:sp>
        <p:nvSpPr>
          <p:cNvPr id="3" name="Content Placeholder 2">
            <a:extLst>
              <a:ext uri="{FF2B5EF4-FFF2-40B4-BE49-F238E27FC236}">
                <a16:creationId xmlns:a16="http://schemas.microsoft.com/office/drawing/2014/main" id="{FC947203-A85D-DF65-DE0D-7A406B4D2EDC}"/>
              </a:ext>
            </a:extLst>
          </p:cNvPr>
          <p:cNvSpPr>
            <a:spLocks noGrp="1"/>
          </p:cNvSpPr>
          <p:nvPr>
            <p:ph idx="1"/>
          </p:nvPr>
        </p:nvSpPr>
        <p:spPr/>
        <p:txBody>
          <a:bodyPr/>
          <a:lstStyle/>
          <a:p>
            <a:pPr algn="l"/>
            <a:r>
              <a:rPr lang="en-US" b="0" i="0" dirty="0">
                <a:solidFill>
                  <a:srgbClr val="252734"/>
                </a:solidFill>
                <a:effectLst/>
                <a:latin typeface="Averta Standard"/>
              </a:rPr>
              <a:t>If you use XML  just as simple data storage, it might be possible to switch to a less complex data format, such as JSON, and avoid the risk of being vulnerable to XXE.</a:t>
            </a:r>
          </a:p>
          <a:p>
            <a:pPr algn="l"/>
            <a:r>
              <a:rPr lang="en-US" b="0" i="0" dirty="0">
                <a:solidFill>
                  <a:srgbClr val="252734"/>
                </a:solidFill>
                <a:effectLst/>
                <a:latin typeface="Averta Standard"/>
              </a:rPr>
              <a:t>If you need the features offered by XML, make sure to patch and upgrade all XML parsers and third-party libraries that use them. As this problem has recently become more widely discussed, later versions often include security improvements.</a:t>
            </a:r>
          </a:p>
          <a:p>
            <a:pPr algn="l"/>
            <a:r>
              <a:rPr lang="en-US" b="0" i="0" dirty="0">
                <a:solidFill>
                  <a:srgbClr val="252734"/>
                </a:solidFill>
                <a:effectLst/>
                <a:latin typeface="Averta Standard"/>
              </a:rPr>
              <a:t>Completely disable DTDs, i.e. External Entities. This is what those external links are called and they should be disabled if the application does not use the feature. Depending on the parser, this is sometimes disabled by default, but most often it is not.</a:t>
            </a:r>
          </a:p>
          <a:p>
            <a:pPr marL="0" indent="0">
              <a:buNone/>
            </a:pPr>
            <a:endParaRPr lang="en-US" dirty="0"/>
          </a:p>
        </p:txBody>
      </p:sp>
    </p:spTree>
    <p:extLst>
      <p:ext uri="{BB962C8B-B14F-4D97-AF65-F5344CB8AC3E}">
        <p14:creationId xmlns:p14="http://schemas.microsoft.com/office/powerpoint/2010/main" val="690105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TotalTime>
  <Words>747</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Averta Standard</vt:lpstr>
      <vt:lpstr>Century Gothic</vt:lpstr>
      <vt:lpstr>Roboto</vt:lpstr>
      <vt:lpstr>Söhne</vt:lpstr>
      <vt:lpstr>Söhne Mono</vt:lpstr>
      <vt:lpstr>Wingdings 3</vt:lpstr>
      <vt:lpstr>Ion Boardroom</vt:lpstr>
      <vt:lpstr>XML External Entity (XXE) Processing </vt:lpstr>
      <vt:lpstr>What is XXE?</vt:lpstr>
      <vt:lpstr>Exploit being Used</vt:lpstr>
      <vt:lpstr>Why is XXE Dangerous?</vt:lpstr>
      <vt:lpstr>Vulnerable Route</vt:lpstr>
      <vt:lpstr>Secure Route</vt:lpstr>
      <vt:lpstr>More Data</vt:lpstr>
      <vt:lpstr>Top 3 Things To Secure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External Entity (XXE) Processing </dc:title>
  <dc:creator>Austin Paulley</dc:creator>
  <cp:lastModifiedBy>Austin Paulley</cp:lastModifiedBy>
  <cp:revision>1</cp:revision>
  <dcterms:created xsi:type="dcterms:W3CDTF">2023-11-27T14:38:13Z</dcterms:created>
  <dcterms:modified xsi:type="dcterms:W3CDTF">2023-11-27T15:04:10Z</dcterms:modified>
</cp:coreProperties>
</file>