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7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5FF1-38D0-42BF-82EF-CBF3FA829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D5CCD-30C5-4FCE-9E68-3F9CACFAD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381BE-CB4D-42AE-97FE-AFCEDEAB5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E237-6916-42AD-95DD-80A05CF97B93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3D4E2-6FF5-41BA-82EE-D24951AD8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A960C-4620-46C4-85E5-DC8A18E0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BEB7-B417-42EE-926A-AD8ED9AD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0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7160-9698-46B7-86A0-DD6C8EA40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43990-9172-46D2-94C1-FE165ADB0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68236-7D43-4583-BB80-ACF38BAE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E237-6916-42AD-95DD-80A05CF97B93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6B38C-471D-4AB0-B6F9-FC514FF1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9E83C-19D1-4A90-8484-3353F490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BEB7-B417-42EE-926A-AD8ED9AD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7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B65610-C17B-446E-A701-306290C64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8E4DE-D776-4DD2-B6A1-F0D481EA2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6A5E9-85A7-4060-8A8A-3EEC7AC0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E237-6916-42AD-95DD-80A05CF97B93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0D252-848D-4F80-9A92-44B360BE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4B67F-BE9B-4303-A2D4-FE690DB1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BEB7-B417-42EE-926A-AD8ED9AD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4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1BA83-C778-4FA3-AB86-39C1CDA32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05948-1794-4B53-9895-83122E714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08775-F267-4BDF-9FDB-064768D6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E237-6916-42AD-95DD-80A05CF97B93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F27E1-A548-4369-9D34-F919E05BE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0BF6-08C8-48E6-9DB8-E79637AA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BEB7-B417-42EE-926A-AD8ED9AD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5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5C38-1A94-4438-B241-A5EBA40A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E3AA4-3E1A-4805-85F4-6F47B8878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1E5D0-C937-4DD2-B35B-4EE04A65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E237-6916-42AD-95DD-80A05CF97B93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E3ABD-6B1F-434D-A13D-FCB72B47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C3AB8-1FA5-4D92-95B5-6B2C48BA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BEB7-B417-42EE-926A-AD8ED9AD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4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B31C7-3C42-493D-8ED2-B608C805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15F3D-F12E-41F5-AB06-FCA9009BD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ECCA1-7720-410C-9529-A04D211BC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01D1D-AC39-43BF-8E3F-DFB439E7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E237-6916-42AD-95DD-80A05CF97B93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8B8CA-DFB6-4E7D-AAF1-19BEE4B7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BAADE-BA65-4CDE-B29F-218F12DB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BEB7-B417-42EE-926A-AD8ED9AD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F6925-9676-4346-9F6F-6833CCEC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A09E1-D841-4B81-95AC-93B4E929B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D3CA5-FCA9-4CD8-A87F-E51421418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30138-21B9-4E7F-9577-86FE65619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0B4EE9-3A67-461C-B1A7-A74F3C210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4B0930-EF66-4538-B4E0-BFCCE85C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E237-6916-42AD-95DD-80A05CF97B93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885952-F64B-4EDE-99FA-097EA3E8E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A203D-63AD-4482-BBDE-FB4CEF72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BEB7-B417-42EE-926A-AD8ED9AD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8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B039-BCA5-4DFC-B8B2-1B5C3A55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094252-58EC-4ED3-9886-DCC679166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E237-6916-42AD-95DD-80A05CF97B93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8C9EF-118B-4686-B534-EC7A160A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7C9FA-6DB5-4120-B4CC-0E015CFB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BEB7-B417-42EE-926A-AD8ED9AD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4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6400E3-4E64-42B2-B7E7-F7FFD85BC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E237-6916-42AD-95DD-80A05CF97B93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90DBC-2AA1-4CC7-9AF4-09AE91EE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865C2-CBFD-439D-B328-29F986D7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BEB7-B417-42EE-926A-AD8ED9AD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8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009B-89E3-4519-838C-BF51E2704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C89E9-6B89-4321-95C5-078975A39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204DD-FC73-4C12-8646-EF748FE83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299D1-E10B-466D-8AA6-D8148D6E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E237-6916-42AD-95DD-80A05CF97B93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5C46D-512F-46A5-A9DA-470C8EEE9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D26A3-4C81-461F-9F62-05E48671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BEB7-B417-42EE-926A-AD8ED9AD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7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646E1-6A0F-4BFE-A6FD-C90B01C6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1CD637-F0E9-4805-9CA8-EE794E8E4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4CDD5-2525-44A9-ABD2-28607C1EB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FA741-B6A9-4EBB-BA48-9EC1F32D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E237-6916-42AD-95DD-80A05CF97B93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39778-6AB4-4759-A5AF-7649E3D5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8C64F-5116-464D-97AF-616D7AD0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BEB7-B417-42EE-926A-AD8ED9AD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B1224D-25F9-4756-ABD4-C3BD229D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6ACC6-225F-4E91-95AB-6BAC034E3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162EF-7A8B-4746-AC76-ACE804CA0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7E237-6916-42AD-95DD-80A05CF97B93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819EF-D713-49F5-AAA1-4E7F7A1F5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8E10F-9BB9-4F57-B7C3-21375121F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BEB7-B417-42EE-926A-AD8ED9AD1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3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9FD6-15D5-437E-8A70-713AE0B176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DBS Acoustic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F8578-F11B-4C8F-8CDB-FBC5B39EEA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66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DB5B-0DB6-4FE9-8FC7-8310EC3F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6. Intensity Variation (dB)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49634C-5405-4FFB-866C-4481C68FFB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0202" y="1692701"/>
            <a:ext cx="7607294" cy="488637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699CA-0221-41A5-AF1B-575B2ECBF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7499" y="1825625"/>
            <a:ext cx="3416301" cy="4351338"/>
          </a:xfrm>
        </p:spPr>
        <p:txBody>
          <a:bodyPr/>
          <a:lstStyle/>
          <a:p>
            <a:r>
              <a:rPr lang="en-US" dirty="0"/>
              <a:t>There was no significant DBS effect for the </a:t>
            </a:r>
            <a:r>
              <a:rPr lang="en-US" i="1" dirty="0"/>
              <a:t>Intensity Range</a:t>
            </a:r>
            <a:r>
              <a:rPr lang="en-US" dirty="0"/>
              <a:t> measure.</a:t>
            </a:r>
          </a:p>
        </p:txBody>
      </p:sp>
    </p:spTree>
    <p:extLst>
      <p:ext uri="{BB962C8B-B14F-4D97-AF65-F5344CB8AC3E}">
        <p14:creationId xmlns:p14="http://schemas.microsoft.com/office/powerpoint/2010/main" val="3528780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AEBCD2-0038-4C8D-ADE3-A4C04C80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FD256-7726-43C9-8318-917194E5D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Voicing proportion during sentences (%)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F2 Slope (Hz/</a:t>
            </a:r>
            <a:r>
              <a:rPr lang="en-US" b="1" dirty="0" err="1"/>
              <a:t>ms</a:t>
            </a:r>
            <a:r>
              <a:rPr lang="en-US" b="1" dirty="0"/>
              <a:t>) –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n.s</a:t>
            </a:r>
            <a:r>
              <a:rPr lang="en-US" b="1" dirty="0">
                <a:solidFill>
                  <a:srgbClr val="0070C0"/>
                </a:solidFill>
              </a:rPr>
              <a:t>. trend of Off &gt; 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Corner Dispersion (Hz) – </a:t>
            </a:r>
            <a:r>
              <a:rPr lang="en-US" b="1" dirty="0">
                <a:solidFill>
                  <a:srgbClr val="7030A0"/>
                </a:solidFill>
              </a:rPr>
              <a:t>All Speakers: Off &lt; 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Articulation Rate – </a:t>
            </a:r>
            <a:r>
              <a:rPr lang="en-US" b="1" dirty="0">
                <a:solidFill>
                  <a:srgbClr val="7030A0"/>
                </a:solidFill>
              </a:rPr>
              <a:t>All Speakers: Off &lt; 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F0 Semitone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Intensity Variation (dB)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9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D0BA-03B0-4EDE-944E-7B08C2BB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Acoustic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24057-523B-4024-91C3-1D138A489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Voicing proportion during sentences (%)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F2 Slope (Hz/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Corner Dispersion (Hz)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Articulation 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F0 Semitone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Intensity Variation (dB)</a:t>
            </a:r>
          </a:p>
        </p:txBody>
      </p:sp>
    </p:spTree>
    <p:extLst>
      <p:ext uri="{BB962C8B-B14F-4D97-AF65-F5344CB8AC3E}">
        <p14:creationId xmlns:p14="http://schemas.microsoft.com/office/powerpoint/2010/main" val="171998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7E46-20E7-40FF-AD18-6E35AFEB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F19D5F-952B-4232-BE9B-FFDB18490E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the purposes of visualization, the following figures display the </a:t>
                </a:r>
                <a:r>
                  <a:rPr lang="en-US" i="1" dirty="0"/>
                  <a:t>z</a:t>
                </a:r>
                <a:r>
                  <a:rPr lang="en-US" dirty="0"/>
                  <a:t>-score versions of these measures.</a:t>
                </a:r>
              </a:p>
              <a:p>
                <a:pPr lvl="1"/>
                <a:r>
                  <a:rPr lang="en-US" dirty="0"/>
                  <a:t>This is to better visualize the findings from the LME models, which account for speaker variation (and word variation for the corner dispersion measure)</a:t>
                </a:r>
              </a:p>
              <a:p>
                <a:r>
                  <a:rPr lang="en-US" dirty="0"/>
                  <a:t>All significant DBS On/Off comparisons are marked within the figure.</a:t>
                </a:r>
              </a:p>
              <a:p>
                <a:r>
                  <a:rPr lang="en-US" dirty="0"/>
                  <a:t>All significant findings are reported at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𝐵𝑜𝑛𝑓𝑒𝑟𝑟𝑜𝑛𝑖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=.0083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F19D5F-952B-4232-BE9B-FFDB18490E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89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DB5B-0DB6-4FE9-8FC7-8310EC3F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 Voicing Proportion (%)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49634C-5405-4FFB-866C-4481C68FFB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61" y="1692701"/>
            <a:ext cx="7609839" cy="4888012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699CA-0221-41A5-AF1B-575B2ECBF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16900" y="1825625"/>
            <a:ext cx="3136900" cy="4351338"/>
          </a:xfrm>
        </p:spPr>
        <p:txBody>
          <a:bodyPr/>
          <a:lstStyle/>
          <a:p>
            <a:r>
              <a:rPr lang="en-US" dirty="0"/>
              <a:t>There was no significant DBS effect for the </a:t>
            </a:r>
            <a:r>
              <a:rPr lang="en-US" i="1" dirty="0"/>
              <a:t>voicing proportion </a:t>
            </a:r>
            <a:r>
              <a:rPr lang="en-US" dirty="0"/>
              <a:t>measure.</a:t>
            </a:r>
          </a:p>
        </p:txBody>
      </p:sp>
    </p:spTree>
    <p:extLst>
      <p:ext uri="{BB962C8B-B14F-4D97-AF65-F5344CB8AC3E}">
        <p14:creationId xmlns:p14="http://schemas.microsoft.com/office/powerpoint/2010/main" val="71807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DB5B-0DB6-4FE9-8FC7-8310EC3F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F2 Slope (Hz/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49634C-5405-4FFB-866C-4481C68FFB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659" y="1692702"/>
            <a:ext cx="7609839" cy="4888012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699CA-0221-41A5-AF1B-575B2ECBF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7499" y="1825625"/>
            <a:ext cx="341630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was a </a:t>
            </a:r>
            <a:r>
              <a:rPr lang="en-US" dirty="0" err="1"/>
              <a:t>n.s</a:t>
            </a:r>
            <a:r>
              <a:rPr lang="en-US" dirty="0"/>
              <a:t>. trend of shallower </a:t>
            </a:r>
            <a:r>
              <a:rPr lang="en-US" i="1" dirty="0"/>
              <a:t>F2 slopes </a:t>
            </a:r>
            <a:r>
              <a:rPr lang="en-US" dirty="0"/>
              <a:t>in the DBS On condition, relative to the DBS Off condition.</a:t>
            </a:r>
          </a:p>
          <a:p>
            <a:r>
              <a:rPr lang="en-US" dirty="0"/>
              <a:t>Not significant at the </a:t>
            </a:r>
            <a:r>
              <a:rPr lang="en-US" dirty="0" err="1"/>
              <a:t>Bonferonni</a:t>
            </a:r>
            <a:r>
              <a:rPr lang="en-US" dirty="0"/>
              <a:t> corrected alpha level			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53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DB5B-0DB6-4FE9-8FC7-8310EC3F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 Corner Dispersion (Hz)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49634C-5405-4FFB-866C-4481C68FFB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0201" y="1692700"/>
            <a:ext cx="7607297" cy="488638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699CA-0221-41A5-AF1B-575B2ECBF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7499" y="1825625"/>
            <a:ext cx="3632201" cy="4351338"/>
          </a:xfrm>
        </p:spPr>
        <p:txBody>
          <a:bodyPr/>
          <a:lstStyle/>
          <a:p>
            <a:r>
              <a:rPr lang="en-US" dirty="0"/>
              <a:t>PD DBS speakers had significantly greater </a:t>
            </a:r>
            <a:r>
              <a:rPr lang="en-US" i="1" dirty="0"/>
              <a:t>vowel distinctiveness </a:t>
            </a:r>
            <a:r>
              <a:rPr lang="en-US" dirty="0"/>
              <a:t>in the DBS On condition, relative to the DBS Off condition.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06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DB5B-0DB6-4FE9-8FC7-8310EC3F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4. Articulation Rate 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syl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/s)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49634C-5405-4FFB-866C-4481C68FFB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0201" y="1692701"/>
            <a:ext cx="7607296" cy="4886379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699CA-0221-41A5-AF1B-575B2ECBF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7499" y="1825625"/>
            <a:ext cx="3416301" cy="4351338"/>
          </a:xfrm>
        </p:spPr>
        <p:txBody>
          <a:bodyPr/>
          <a:lstStyle/>
          <a:p>
            <a:r>
              <a:rPr lang="en-US" dirty="0"/>
              <a:t>Speakers with DBS has significantly faster </a:t>
            </a:r>
            <a:r>
              <a:rPr lang="en-US" i="1" dirty="0"/>
              <a:t>articulation rate</a:t>
            </a:r>
            <a:r>
              <a:rPr lang="en-US" dirty="0"/>
              <a:t> in the DBS On condition, relative to the DBS Off condition.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32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DB5B-0DB6-4FE9-8FC7-8310EC3F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4. Articulation Rate 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syl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/s) </a:t>
            </a:r>
            <a:r>
              <a:rPr 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49634C-5405-4FFB-866C-4481C68FFB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0201" y="1692701"/>
            <a:ext cx="7607295" cy="4886379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699CA-0221-41A5-AF1B-575B2ECBF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7499" y="1825625"/>
            <a:ext cx="3416301" cy="4351338"/>
          </a:xfrm>
        </p:spPr>
        <p:txBody>
          <a:bodyPr/>
          <a:lstStyle/>
          <a:p>
            <a:r>
              <a:rPr lang="en-US" dirty="0"/>
              <a:t>This finding was task-specific.</a:t>
            </a:r>
          </a:p>
          <a:p>
            <a:r>
              <a:rPr lang="en-US" dirty="0"/>
              <a:t>Note, statistics were not run for the articulation rate of “Buy Bobby…”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CDB3F6-53E0-9DD7-8001-ADF0480579C3}"/>
              </a:ext>
            </a:extLst>
          </p:cNvPr>
          <p:cNvSpPr/>
          <p:nvPr/>
        </p:nvSpPr>
        <p:spPr>
          <a:xfrm>
            <a:off x="5195944" y="6002767"/>
            <a:ext cx="2646381" cy="3765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6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DB5B-0DB6-4FE9-8FC7-8310EC3F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5. F0 Semitone (</a:t>
            </a:r>
            <a:r>
              <a:rPr lang="en-US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Hz?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49634C-5405-4FFB-866C-4481C68FFB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0201" y="1692700"/>
            <a:ext cx="7607296" cy="4886379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699CA-0221-41A5-AF1B-575B2ECBF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7499" y="1825625"/>
            <a:ext cx="3416301" cy="4351338"/>
          </a:xfrm>
        </p:spPr>
        <p:txBody>
          <a:bodyPr/>
          <a:lstStyle/>
          <a:p>
            <a:r>
              <a:rPr lang="en-US" dirty="0"/>
              <a:t>There was no significant DBS effect for the </a:t>
            </a:r>
            <a:r>
              <a:rPr lang="en-US" i="1" dirty="0"/>
              <a:t>F0 Semitone</a:t>
            </a:r>
            <a:r>
              <a:rPr lang="en-US" dirty="0"/>
              <a:t> measure.</a:t>
            </a:r>
          </a:p>
        </p:txBody>
      </p:sp>
    </p:spTree>
    <p:extLst>
      <p:ext uri="{BB962C8B-B14F-4D97-AF65-F5344CB8AC3E}">
        <p14:creationId xmlns:p14="http://schemas.microsoft.com/office/powerpoint/2010/main" val="472421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341</Words>
  <Application>Microsoft Macintosh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DBS Acoustic Results</vt:lpstr>
      <vt:lpstr>Acoustic Measures</vt:lpstr>
      <vt:lpstr>Notes</vt:lpstr>
      <vt:lpstr>1. Voicing Proportion (%)</vt:lpstr>
      <vt:lpstr>2. F2 Slope (Hz/ms)</vt:lpstr>
      <vt:lpstr>3. Corner Dispersion (Hz)</vt:lpstr>
      <vt:lpstr>4. Articulation Rate (syl/s)</vt:lpstr>
      <vt:lpstr>4. Articulation Rate (syl/s) Continued</vt:lpstr>
      <vt:lpstr>5. F0 Semitone (Hz?)</vt:lpstr>
      <vt:lpstr>6. Intensity Variation (dB)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 Acoustic Results</dc:title>
  <dc:creator>Austin Thompson</dc:creator>
  <cp:lastModifiedBy>Austin Thompson</cp:lastModifiedBy>
  <cp:revision>13</cp:revision>
  <dcterms:created xsi:type="dcterms:W3CDTF">2022-10-17T16:34:27Z</dcterms:created>
  <dcterms:modified xsi:type="dcterms:W3CDTF">2022-10-23T16:27:02Z</dcterms:modified>
</cp:coreProperties>
</file>