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7007"/>
  </p:normalViewPr>
  <p:slideViewPr>
    <p:cSldViewPr snapToGrid="0">
      <p:cViewPr varScale="1">
        <p:scale>
          <a:sx n="97" d="100"/>
          <a:sy n="97" d="100"/>
        </p:scale>
        <p:origin x="17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14DB3-98DF-B941-B1A6-5EAB024AC077}" type="datetimeFigureOut">
              <a:rPr lang="en-US" smtClean="0"/>
              <a:t>1/29/24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9C7D22-E47A-F74E-B3F7-A5F442AFE8A6}" type="slidenum">
              <a:rPr lang="en-US" smtClean="0"/>
              <a:t>‹#›</a:t>
            </a:fld>
            <a:endParaRPr lang="en-US"/>
          </a:p>
        </p:txBody>
      </p:sp>
    </p:spTree>
    <p:extLst>
      <p:ext uri="{BB962C8B-B14F-4D97-AF65-F5344CB8AC3E}">
        <p14:creationId xmlns:p14="http://schemas.microsoft.com/office/powerpoint/2010/main" val="1863996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the home page when you go the to the main site.  The site gives the option of the Home Page, Contact Us, Login, and Registration page.</a:t>
            </a:r>
          </a:p>
        </p:txBody>
      </p:sp>
      <p:sp>
        <p:nvSpPr>
          <p:cNvPr id="4" name="Slide Number Placeholder 3"/>
          <p:cNvSpPr>
            <a:spLocks noGrp="1"/>
          </p:cNvSpPr>
          <p:nvPr>
            <p:ph type="sldNum" sz="quarter" idx="5"/>
          </p:nvPr>
        </p:nvSpPr>
        <p:spPr/>
        <p:txBody>
          <a:bodyPr/>
          <a:lstStyle/>
          <a:p>
            <a:fld id="{549C7D22-E47A-F74E-B3F7-A5F442AFE8A6}" type="slidenum">
              <a:rPr lang="en-US" smtClean="0"/>
              <a:t>4</a:t>
            </a:fld>
            <a:endParaRPr lang="en-US"/>
          </a:p>
        </p:txBody>
      </p:sp>
    </p:spTree>
    <p:extLst>
      <p:ext uri="{BB962C8B-B14F-4D97-AF65-F5344CB8AC3E}">
        <p14:creationId xmlns:p14="http://schemas.microsoft.com/office/powerpoint/2010/main" val="1774406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page give the option for a student to register for a login in.  Once registered, the user will be able to login and have the ability to add and drop classes.</a:t>
            </a:r>
          </a:p>
        </p:txBody>
      </p:sp>
      <p:sp>
        <p:nvSpPr>
          <p:cNvPr id="4" name="Slide Number Placeholder 3"/>
          <p:cNvSpPr>
            <a:spLocks noGrp="1"/>
          </p:cNvSpPr>
          <p:nvPr>
            <p:ph type="sldNum" sz="quarter" idx="5"/>
          </p:nvPr>
        </p:nvSpPr>
        <p:spPr/>
        <p:txBody>
          <a:bodyPr/>
          <a:lstStyle/>
          <a:p>
            <a:fld id="{549C7D22-E47A-F74E-B3F7-A5F442AFE8A6}" type="slidenum">
              <a:rPr lang="en-US" smtClean="0"/>
              <a:t>5</a:t>
            </a:fld>
            <a:endParaRPr lang="en-US"/>
          </a:p>
        </p:txBody>
      </p:sp>
    </p:spTree>
    <p:extLst>
      <p:ext uri="{BB962C8B-B14F-4D97-AF65-F5344CB8AC3E}">
        <p14:creationId xmlns:p14="http://schemas.microsoft.com/office/powerpoint/2010/main" val="4115884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page give the ability to login using the user account that was created.</a:t>
            </a:r>
          </a:p>
        </p:txBody>
      </p:sp>
      <p:sp>
        <p:nvSpPr>
          <p:cNvPr id="4" name="Slide Number Placeholder 3"/>
          <p:cNvSpPr>
            <a:spLocks noGrp="1"/>
          </p:cNvSpPr>
          <p:nvPr>
            <p:ph type="sldNum" sz="quarter" idx="5"/>
          </p:nvPr>
        </p:nvSpPr>
        <p:spPr/>
        <p:txBody>
          <a:bodyPr/>
          <a:lstStyle/>
          <a:p>
            <a:fld id="{549C7D22-E47A-F74E-B3F7-A5F442AFE8A6}" type="slidenum">
              <a:rPr lang="en-US" smtClean="0"/>
              <a:t>6</a:t>
            </a:fld>
            <a:endParaRPr lang="en-US"/>
          </a:p>
        </p:txBody>
      </p:sp>
    </p:spTree>
    <p:extLst>
      <p:ext uri="{BB962C8B-B14F-4D97-AF65-F5344CB8AC3E}">
        <p14:creationId xmlns:p14="http://schemas.microsoft.com/office/powerpoint/2010/main" val="2107987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secure page where the user have an update menu bear, that allow for the user to add, drop, and view student record </a:t>
            </a:r>
            <a:r>
              <a:rPr lang="en-US" dirty="0" err="1"/>
              <a:t>acitivty</a:t>
            </a:r>
            <a:r>
              <a:rPr lang="en-US" dirty="0"/>
              <a:t>.</a:t>
            </a:r>
          </a:p>
        </p:txBody>
      </p:sp>
      <p:sp>
        <p:nvSpPr>
          <p:cNvPr id="4" name="Slide Number Placeholder 3"/>
          <p:cNvSpPr>
            <a:spLocks noGrp="1"/>
          </p:cNvSpPr>
          <p:nvPr>
            <p:ph type="sldNum" sz="quarter" idx="5"/>
          </p:nvPr>
        </p:nvSpPr>
        <p:spPr/>
        <p:txBody>
          <a:bodyPr/>
          <a:lstStyle/>
          <a:p>
            <a:fld id="{549C7D22-E47A-F74E-B3F7-A5F442AFE8A6}" type="slidenum">
              <a:rPr lang="en-US" smtClean="0"/>
              <a:t>7</a:t>
            </a:fld>
            <a:endParaRPr lang="en-US"/>
          </a:p>
        </p:txBody>
      </p:sp>
    </p:spTree>
    <p:extLst>
      <p:ext uri="{BB962C8B-B14F-4D97-AF65-F5344CB8AC3E}">
        <p14:creationId xmlns:p14="http://schemas.microsoft.com/office/powerpoint/2010/main" val="2775153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page list the available course that are being offer and that the user can enroll in.  The student would have need to check the boxes for the class that they wish to enroll and click on the enroll button to submit the request.</a:t>
            </a:r>
          </a:p>
        </p:txBody>
      </p:sp>
      <p:sp>
        <p:nvSpPr>
          <p:cNvPr id="4" name="Slide Number Placeholder 3"/>
          <p:cNvSpPr>
            <a:spLocks noGrp="1"/>
          </p:cNvSpPr>
          <p:nvPr>
            <p:ph type="sldNum" sz="quarter" idx="5"/>
          </p:nvPr>
        </p:nvSpPr>
        <p:spPr/>
        <p:txBody>
          <a:bodyPr/>
          <a:lstStyle/>
          <a:p>
            <a:fld id="{549C7D22-E47A-F74E-B3F7-A5F442AFE8A6}" type="slidenum">
              <a:rPr lang="en-US" smtClean="0"/>
              <a:t>8</a:t>
            </a:fld>
            <a:endParaRPr lang="en-US"/>
          </a:p>
        </p:txBody>
      </p:sp>
    </p:spTree>
    <p:extLst>
      <p:ext uri="{BB962C8B-B14F-4D97-AF65-F5344CB8AC3E}">
        <p14:creationId xmlns:p14="http://schemas.microsoft.com/office/powerpoint/2010/main" val="1387641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page is shows all the course that the student is enroll in.  If a student wait to drop from a class, then would need to click on the check box for the class and click on the DROP button.</a:t>
            </a:r>
          </a:p>
        </p:txBody>
      </p:sp>
      <p:sp>
        <p:nvSpPr>
          <p:cNvPr id="4" name="Slide Number Placeholder 3"/>
          <p:cNvSpPr>
            <a:spLocks noGrp="1"/>
          </p:cNvSpPr>
          <p:nvPr>
            <p:ph type="sldNum" sz="quarter" idx="5"/>
          </p:nvPr>
        </p:nvSpPr>
        <p:spPr/>
        <p:txBody>
          <a:bodyPr/>
          <a:lstStyle/>
          <a:p>
            <a:fld id="{549C7D22-E47A-F74E-B3F7-A5F442AFE8A6}" type="slidenum">
              <a:rPr lang="en-US" smtClean="0"/>
              <a:t>9</a:t>
            </a:fld>
            <a:endParaRPr lang="en-US"/>
          </a:p>
        </p:txBody>
      </p:sp>
    </p:spTree>
    <p:extLst>
      <p:ext uri="{BB962C8B-B14F-4D97-AF65-F5344CB8AC3E}">
        <p14:creationId xmlns:p14="http://schemas.microsoft.com/office/powerpoint/2010/main" val="1413825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page shows all the classes that the user have enroll, drop, or on the wait list for.</a:t>
            </a:r>
          </a:p>
        </p:txBody>
      </p:sp>
      <p:sp>
        <p:nvSpPr>
          <p:cNvPr id="4" name="Slide Number Placeholder 3"/>
          <p:cNvSpPr>
            <a:spLocks noGrp="1"/>
          </p:cNvSpPr>
          <p:nvPr>
            <p:ph type="sldNum" sz="quarter" idx="5"/>
          </p:nvPr>
        </p:nvSpPr>
        <p:spPr/>
        <p:txBody>
          <a:bodyPr/>
          <a:lstStyle/>
          <a:p>
            <a:fld id="{549C7D22-E47A-F74E-B3F7-A5F442AFE8A6}" type="slidenum">
              <a:rPr lang="en-US" smtClean="0"/>
              <a:t>10</a:t>
            </a:fld>
            <a:endParaRPr lang="en-US"/>
          </a:p>
        </p:txBody>
      </p:sp>
    </p:spTree>
    <p:extLst>
      <p:ext uri="{BB962C8B-B14F-4D97-AF65-F5344CB8AC3E}">
        <p14:creationId xmlns:p14="http://schemas.microsoft.com/office/powerpoint/2010/main" val="4141369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tblUser</a:t>
            </a:r>
            <a:r>
              <a:rPr lang="en-US" dirty="0"/>
              <a:t> – table that was create to store the registration information.</a:t>
            </a:r>
          </a:p>
          <a:p>
            <a:r>
              <a:rPr lang="en-US" dirty="0" err="1"/>
              <a:t>tblCourse</a:t>
            </a:r>
            <a:r>
              <a:rPr lang="en-US" dirty="0"/>
              <a:t> – table that is user to store the class information</a:t>
            </a:r>
          </a:p>
          <a:p>
            <a:r>
              <a:rPr lang="en-US" dirty="0" err="1"/>
              <a:t>tblEnrollment</a:t>
            </a:r>
            <a:r>
              <a:rPr lang="en-US" dirty="0"/>
              <a:t> -- use to store class that the students is enroll in</a:t>
            </a:r>
          </a:p>
          <a:p>
            <a:r>
              <a:rPr lang="en-US" dirty="0" err="1"/>
              <a:t>Tbldrop</a:t>
            </a:r>
            <a:r>
              <a:rPr lang="en-US" dirty="0"/>
              <a:t> – use to store the drop courses information</a:t>
            </a:r>
          </a:p>
          <a:p>
            <a:r>
              <a:rPr lang="en-US" dirty="0" err="1"/>
              <a:t>Tblwaitlsit</a:t>
            </a:r>
            <a:r>
              <a:rPr lang="en-US" dirty="0"/>
              <a:t> – use to store the waitlist class information</a:t>
            </a:r>
          </a:p>
        </p:txBody>
      </p:sp>
      <p:sp>
        <p:nvSpPr>
          <p:cNvPr id="4" name="Slide Number Placeholder 3"/>
          <p:cNvSpPr>
            <a:spLocks noGrp="1"/>
          </p:cNvSpPr>
          <p:nvPr>
            <p:ph type="sldNum" sz="quarter" idx="5"/>
          </p:nvPr>
        </p:nvSpPr>
        <p:spPr/>
        <p:txBody>
          <a:bodyPr/>
          <a:lstStyle/>
          <a:p>
            <a:fld id="{549C7D22-E47A-F74E-B3F7-A5F442AFE8A6}" type="slidenum">
              <a:rPr lang="en-US" smtClean="0"/>
              <a:t>11</a:t>
            </a:fld>
            <a:endParaRPr lang="en-US"/>
          </a:p>
        </p:txBody>
      </p:sp>
    </p:spTree>
    <p:extLst>
      <p:ext uri="{BB962C8B-B14F-4D97-AF65-F5344CB8AC3E}">
        <p14:creationId xmlns:p14="http://schemas.microsoft.com/office/powerpoint/2010/main" val="1832769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1/29/24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1/29/24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B98CD-4F5D-D9F0-5549-E2A5C0DB91C8}"/>
              </a:ext>
            </a:extLst>
          </p:cNvPr>
          <p:cNvSpPr>
            <a:spLocks noGrp="1"/>
          </p:cNvSpPr>
          <p:nvPr>
            <p:ph type="ctrTitle"/>
          </p:nvPr>
        </p:nvSpPr>
        <p:spPr/>
        <p:txBody>
          <a:bodyPr/>
          <a:lstStyle/>
          <a:p>
            <a:r>
              <a:rPr lang="en-US" dirty="0"/>
              <a:t>Final Software Project</a:t>
            </a:r>
          </a:p>
        </p:txBody>
      </p:sp>
      <p:sp>
        <p:nvSpPr>
          <p:cNvPr id="3" name="Subtitle 2">
            <a:extLst>
              <a:ext uri="{FF2B5EF4-FFF2-40B4-BE49-F238E27FC236}">
                <a16:creationId xmlns:a16="http://schemas.microsoft.com/office/drawing/2014/main" id="{4DA75881-BDF2-3C33-D59F-2DEF0062896B}"/>
              </a:ext>
            </a:extLst>
          </p:cNvPr>
          <p:cNvSpPr>
            <a:spLocks noGrp="1"/>
          </p:cNvSpPr>
          <p:nvPr>
            <p:ph type="subTitle" idx="1"/>
          </p:nvPr>
        </p:nvSpPr>
        <p:spPr/>
        <p:txBody>
          <a:bodyPr>
            <a:normAutofit/>
          </a:bodyPr>
          <a:lstStyle/>
          <a:p>
            <a:pPr algn="ctr"/>
            <a:r>
              <a:rPr lang="en-US" dirty="0">
                <a:latin typeface="Lato Extended"/>
                <a:ea typeface="Lato Extended"/>
                <a:cs typeface="Lato Extended"/>
              </a:rPr>
              <a:t>Austin Saechao</a:t>
            </a:r>
          </a:p>
          <a:p>
            <a:pPr algn="ctr"/>
            <a:r>
              <a:rPr lang="en-US" dirty="0">
                <a:latin typeface="Lato Extended"/>
                <a:ea typeface="Lato Extended"/>
                <a:cs typeface="Lato Extended"/>
              </a:rPr>
              <a:t>CST 499 Capstone for Computer Software Technology</a:t>
            </a:r>
          </a:p>
          <a:p>
            <a:pPr algn="ctr"/>
            <a:r>
              <a:rPr lang="en-US" dirty="0">
                <a:latin typeface="Lato Extended"/>
                <a:cs typeface="Calibri" panose="020F0502020204030204"/>
              </a:rPr>
              <a:t>January 29, 2024</a:t>
            </a:r>
            <a:endParaRPr lang="en-US" dirty="0">
              <a:cs typeface="Calibri" panose="020F0502020204030204"/>
            </a:endParaRPr>
          </a:p>
          <a:p>
            <a:endParaRPr lang="en-US" dirty="0"/>
          </a:p>
        </p:txBody>
      </p:sp>
    </p:spTree>
    <p:extLst>
      <p:ext uri="{BB962C8B-B14F-4D97-AF65-F5344CB8AC3E}">
        <p14:creationId xmlns:p14="http://schemas.microsoft.com/office/powerpoint/2010/main" val="9114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5656D-B65F-8795-BBBA-0E7532F102E7}"/>
              </a:ext>
            </a:extLst>
          </p:cNvPr>
          <p:cNvSpPr>
            <a:spLocks noGrp="1"/>
          </p:cNvSpPr>
          <p:nvPr>
            <p:ph type="title"/>
          </p:nvPr>
        </p:nvSpPr>
        <p:spPr/>
        <p:txBody>
          <a:bodyPr/>
          <a:lstStyle/>
          <a:p>
            <a:r>
              <a:rPr lang="en-US" dirty="0"/>
              <a:t>Student record</a:t>
            </a:r>
          </a:p>
        </p:txBody>
      </p:sp>
      <p:pic>
        <p:nvPicPr>
          <p:cNvPr id="4" name="Content Placeholder 3">
            <a:extLst>
              <a:ext uri="{FF2B5EF4-FFF2-40B4-BE49-F238E27FC236}">
                <a16:creationId xmlns:a16="http://schemas.microsoft.com/office/drawing/2014/main" id="{FCC15EDD-D027-1E28-1BCA-DB869B27CF14}"/>
              </a:ext>
            </a:extLst>
          </p:cNvPr>
          <p:cNvPicPr>
            <a:picLocks noGrp="1" noChangeAspect="1"/>
          </p:cNvPicPr>
          <p:nvPr>
            <p:ph idx="1"/>
          </p:nvPr>
        </p:nvPicPr>
        <p:blipFill>
          <a:blip r:embed="rId3"/>
          <a:stretch>
            <a:fillRect/>
          </a:stretch>
        </p:blipFill>
        <p:spPr>
          <a:xfrm>
            <a:off x="2579342" y="2141538"/>
            <a:ext cx="6344341" cy="3649662"/>
          </a:xfrm>
          <a:prstGeom prst="rect">
            <a:avLst/>
          </a:prstGeom>
        </p:spPr>
      </p:pic>
    </p:spTree>
    <p:extLst>
      <p:ext uri="{BB962C8B-B14F-4D97-AF65-F5344CB8AC3E}">
        <p14:creationId xmlns:p14="http://schemas.microsoft.com/office/powerpoint/2010/main" val="3540313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5039-7185-17FE-36C5-E2C65F7C7D13}"/>
              </a:ext>
            </a:extLst>
          </p:cNvPr>
          <p:cNvSpPr>
            <a:spLocks noGrp="1"/>
          </p:cNvSpPr>
          <p:nvPr>
            <p:ph type="title"/>
          </p:nvPr>
        </p:nvSpPr>
        <p:spPr/>
        <p:txBody>
          <a:bodyPr/>
          <a:lstStyle/>
          <a:p>
            <a:pPr algn="ctr"/>
            <a:r>
              <a:rPr lang="en-US" dirty="0"/>
              <a:t>SQL </a:t>
            </a:r>
            <a:r>
              <a:rPr lang="en-US" dirty="0" err="1"/>
              <a:t>DAtabase</a:t>
            </a:r>
            <a:endParaRPr lang="en-US" dirty="0"/>
          </a:p>
        </p:txBody>
      </p:sp>
      <p:sp>
        <p:nvSpPr>
          <p:cNvPr id="3" name="Content Placeholder 2">
            <a:extLst>
              <a:ext uri="{FF2B5EF4-FFF2-40B4-BE49-F238E27FC236}">
                <a16:creationId xmlns:a16="http://schemas.microsoft.com/office/drawing/2014/main" id="{3D1E7088-B19B-4F54-021C-2BCBF3715916}"/>
              </a:ext>
            </a:extLst>
          </p:cNvPr>
          <p:cNvSpPr>
            <a:spLocks noGrp="1"/>
          </p:cNvSpPr>
          <p:nvPr>
            <p:ph idx="1"/>
          </p:nvPr>
        </p:nvSpPr>
        <p:spPr/>
        <p:txBody>
          <a:bodyPr/>
          <a:lstStyle/>
          <a:p>
            <a:r>
              <a:rPr lang="en-US" dirty="0"/>
              <a:t>Overview of the SQL database base and the table that was create.</a:t>
            </a:r>
          </a:p>
        </p:txBody>
      </p:sp>
    </p:spTree>
    <p:extLst>
      <p:ext uri="{BB962C8B-B14F-4D97-AF65-F5344CB8AC3E}">
        <p14:creationId xmlns:p14="http://schemas.microsoft.com/office/powerpoint/2010/main" val="2153217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335D-D55B-E0EA-2E07-6E82389AA92F}"/>
              </a:ext>
            </a:extLst>
          </p:cNvPr>
          <p:cNvSpPr>
            <a:spLocks noGrp="1"/>
          </p:cNvSpPr>
          <p:nvPr>
            <p:ph type="title"/>
          </p:nvPr>
        </p:nvSpPr>
        <p:spPr>
          <a:xfrm>
            <a:off x="725557" y="2597426"/>
            <a:ext cx="10131425" cy="1456267"/>
          </a:xfrm>
        </p:spPr>
        <p:txBody>
          <a:bodyPr>
            <a:normAutofit/>
          </a:bodyPr>
          <a:lstStyle/>
          <a:p>
            <a:pPr algn="ctr"/>
            <a:r>
              <a:rPr lang="en-US" sz="4800" dirty="0"/>
              <a:t>Live DEMO</a:t>
            </a:r>
          </a:p>
        </p:txBody>
      </p:sp>
    </p:spTree>
    <p:extLst>
      <p:ext uri="{BB962C8B-B14F-4D97-AF65-F5344CB8AC3E}">
        <p14:creationId xmlns:p14="http://schemas.microsoft.com/office/powerpoint/2010/main" val="1907732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B511C-8D65-27FB-4979-8788DFDDCB5E}"/>
              </a:ext>
            </a:extLst>
          </p:cNvPr>
          <p:cNvSpPr>
            <a:spLocks noGrp="1"/>
          </p:cNvSpPr>
          <p:nvPr>
            <p:ph type="title"/>
          </p:nvPr>
        </p:nvSpPr>
        <p:spPr/>
        <p:txBody>
          <a:bodyPr/>
          <a:lstStyle/>
          <a:p>
            <a:pPr algn="ctr"/>
            <a:r>
              <a:rPr lang="en-US" dirty="0"/>
              <a:t>Question</a:t>
            </a:r>
          </a:p>
        </p:txBody>
      </p:sp>
    </p:spTree>
    <p:extLst>
      <p:ext uri="{BB962C8B-B14F-4D97-AF65-F5344CB8AC3E}">
        <p14:creationId xmlns:p14="http://schemas.microsoft.com/office/powerpoint/2010/main" val="2472813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11FB-BA67-5907-7BC4-29485F62A209}"/>
              </a:ext>
            </a:extLst>
          </p:cNvPr>
          <p:cNvSpPr>
            <a:spLocks noGrp="1"/>
          </p:cNvSpPr>
          <p:nvPr>
            <p:ph type="title"/>
          </p:nvPr>
        </p:nvSpPr>
        <p:spPr>
          <a:xfrm>
            <a:off x="1030287" y="2411896"/>
            <a:ext cx="10131425" cy="1456267"/>
          </a:xfrm>
        </p:spPr>
        <p:txBody>
          <a:bodyPr>
            <a:normAutofit/>
          </a:bodyPr>
          <a:lstStyle/>
          <a:p>
            <a:pPr algn="ctr"/>
            <a:r>
              <a:rPr lang="en-US" sz="4800" dirty="0"/>
              <a:t>END of Presentation</a:t>
            </a:r>
          </a:p>
        </p:txBody>
      </p:sp>
    </p:spTree>
    <p:extLst>
      <p:ext uri="{BB962C8B-B14F-4D97-AF65-F5344CB8AC3E}">
        <p14:creationId xmlns:p14="http://schemas.microsoft.com/office/powerpoint/2010/main" val="1142067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0079-5A5A-62D0-C361-CF545BCBB9CE}"/>
              </a:ext>
            </a:extLst>
          </p:cNvPr>
          <p:cNvSpPr>
            <a:spLocks noGrp="1"/>
          </p:cNvSpPr>
          <p:nvPr>
            <p:ph type="title"/>
          </p:nvPr>
        </p:nvSpPr>
        <p:spPr/>
        <p:txBody>
          <a:bodyPr>
            <a:normAutofit/>
          </a:bodyPr>
          <a:lstStyle/>
          <a:p>
            <a:pPr algn="ctr"/>
            <a:r>
              <a:rPr lang="en-US" kern="100" dirty="0">
                <a:effectLst/>
                <a:latin typeface="Calibri" panose="020F0502020204030204" pitchFamily="34" charset="0"/>
                <a:ea typeface="Calibri" panose="020F0502020204030204" pitchFamily="34" charset="0"/>
                <a:cs typeface="Times New Roman" panose="02020603050405020304" pitchFamily="18" charset="0"/>
              </a:rPr>
              <a:t>SRS Overview</a:t>
            </a:r>
            <a:endParaRPr lang="en-US" dirty="0"/>
          </a:p>
        </p:txBody>
      </p:sp>
      <p:sp>
        <p:nvSpPr>
          <p:cNvPr id="5" name="TextBox 4">
            <a:extLst>
              <a:ext uri="{FF2B5EF4-FFF2-40B4-BE49-F238E27FC236}">
                <a16:creationId xmlns:a16="http://schemas.microsoft.com/office/drawing/2014/main" id="{68D05933-144B-8A1B-E503-81575A6F165D}"/>
              </a:ext>
            </a:extLst>
          </p:cNvPr>
          <p:cNvSpPr txBox="1"/>
          <p:nvPr/>
        </p:nvSpPr>
        <p:spPr>
          <a:xfrm>
            <a:off x="89451" y="2065867"/>
            <a:ext cx="11767931" cy="3416320"/>
          </a:xfrm>
          <a:prstGeom prst="rect">
            <a:avLst/>
          </a:prstGeom>
          <a:noFill/>
        </p:spPr>
        <p:txBody>
          <a:bodyPr wrap="square">
            <a:spAutoFit/>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Software Requirements Specification (SRS) document is a crucial blueprint for the CST499 final project, outlining the development of a student course enrollment system. Its primary objective is to establish a user-friendly, self-service website, granting students autonomy over their course schedules. The SRS is structured into five sections: Introduction, Overall Description, External Interface Requirements, System Features, and Other Non-Functional Requirements. The Introduction emphasizes the document's role in guiding system development, while Document Conventions ensure clarity for stakeholders. The Product Scope focuses on empowering students, and the Overall Description emphasizes cross-platform functionality. Design and Implementation Constraints, User Documentation, and Assumptions and Dependencies provide insights into project limitations. External Interface Requirements highlight design consistency, and the System Features section details critical features. Other Nonfunctional Requirements cover performance, safety, security, and business rules. The document concludes with a Glossary, ensuring clarity for stakeholders. In summary, the SRS serves as a comprehensive guide, addressing purpose, scope, structure, target audience, constraints, features, and nonfunctional requirements for successful project development.</a:t>
            </a:r>
          </a:p>
        </p:txBody>
      </p:sp>
    </p:spTree>
    <p:extLst>
      <p:ext uri="{BB962C8B-B14F-4D97-AF65-F5344CB8AC3E}">
        <p14:creationId xmlns:p14="http://schemas.microsoft.com/office/powerpoint/2010/main" val="91226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8688-0A62-621A-7F7B-FFE5AB0135F8}"/>
              </a:ext>
            </a:extLst>
          </p:cNvPr>
          <p:cNvSpPr>
            <a:spLocks noGrp="1"/>
          </p:cNvSpPr>
          <p:nvPr>
            <p:ph type="title"/>
          </p:nvPr>
        </p:nvSpPr>
        <p:spPr/>
        <p:txBody>
          <a:bodyPr/>
          <a:lstStyle/>
          <a:p>
            <a:pPr algn="ctr"/>
            <a:r>
              <a:rPr lang="en-US" dirty="0"/>
              <a:t>UML</a:t>
            </a:r>
          </a:p>
        </p:txBody>
      </p:sp>
      <p:sp>
        <p:nvSpPr>
          <p:cNvPr id="5" name="TextBox 4">
            <a:extLst>
              <a:ext uri="{FF2B5EF4-FFF2-40B4-BE49-F238E27FC236}">
                <a16:creationId xmlns:a16="http://schemas.microsoft.com/office/drawing/2014/main" id="{8C4A13BE-FACB-72D5-D477-ACA7C6556996}"/>
              </a:ext>
            </a:extLst>
          </p:cNvPr>
          <p:cNvSpPr txBox="1"/>
          <p:nvPr/>
        </p:nvSpPr>
        <p:spPr>
          <a:xfrm>
            <a:off x="278296" y="1779104"/>
            <a:ext cx="11787808" cy="4524315"/>
          </a:xfrm>
          <a:prstGeom prst="rect">
            <a:avLst/>
          </a:prstGeom>
          <a:noFill/>
        </p:spPr>
        <p:txBody>
          <a:bodyPr wrap="square">
            <a:spAutoFit/>
          </a:bodyPr>
          <a:lstStyle/>
          <a:p>
            <a:pPr marL="0" marR="0" algn="ctr">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paper underscores the critical role of software testing in ensuring software quality, dependability, and performance throughout the Software Development Life Cycle (SDLC). It delves into four main testing levels: Acceptance, System, Integration, and Component testing, each focusing on specific aspects of the product.</a:t>
            </a:r>
          </a:p>
          <a:p>
            <a:pPr marL="0" marR="0" algn="ctr">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Component testing, or unit testing, involves the isolated examination of individual software components to detect bugs early in the coding process. This ensures accuracy and functionality, contributing to better code quality and simplified maintenance. Integration testing assesses the seamless interaction of software modules, identifying discrepancies and strengthening the overall system's functionality and dependability. System testing evaluates the software in simulated deployment scenarios, ensuring compliance with various requirements and acting as a gatekeeper before user availability. Finally, Acceptance Testing, performed by stakeholders and end users, verifies alignment with business requirements and user expectations, aiming to prevent post-deployment disparities and enhance user satisfaction.</a:t>
            </a:r>
          </a:p>
          <a:p>
            <a:pPr marL="0" marR="0" algn="ctr">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 conclusion, these testing stages, from component to acceptance testing, are crucial for maintaining software quality and reliability. A comprehensive testing strategy, considering user needs and technological complexities, ensures robust, user-friendly software compliant with established standards, ultimately enhancing trustworthiness and preparing the system for reliable and efficient use</a:t>
            </a:r>
            <a:r>
              <a:rPr lang="en-US" dirty="0">
                <a:effectLst/>
              </a:rPr>
              <a:t> </a:t>
            </a:r>
            <a:endParaRPr lang="en-US" dirty="0"/>
          </a:p>
        </p:txBody>
      </p:sp>
    </p:spTree>
    <p:extLst>
      <p:ext uri="{BB962C8B-B14F-4D97-AF65-F5344CB8AC3E}">
        <p14:creationId xmlns:p14="http://schemas.microsoft.com/office/powerpoint/2010/main" val="195892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0E7E-BE62-19A5-AB42-23D8E76914EA}"/>
              </a:ext>
            </a:extLst>
          </p:cNvPr>
          <p:cNvSpPr>
            <a:spLocks noGrp="1"/>
          </p:cNvSpPr>
          <p:nvPr>
            <p:ph type="title"/>
          </p:nvPr>
        </p:nvSpPr>
        <p:spPr/>
        <p:txBody>
          <a:bodyPr/>
          <a:lstStyle/>
          <a:p>
            <a:pPr algn="ctr"/>
            <a:r>
              <a:rPr lang="en-US" dirty="0"/>
              <a:t>Landing Page</a:t>
            </a:r>
          </a:p>
        </p:txBody>
      </p:sp>
      <p:pic>
        <p:nvPicPr>
          <p:cNvPr id="5" name="Content Placeholder 4">
            <a:extLst>
              <a:ext uri="{FF2B5EF4-FFF2-40B4-BE49-F238E27FC236}">
                <a16:creationId xmlns:a16="http://schemas.microsoft.com/office/drawing/2014/main" id="{77FCF706-4D9D-97B6-9190-BB0B9FFD4DC1}"/>
              </a:ext>
            </a:extLst>
          </p:cNvPr>
          <p:cNvPicPr>
            <a:picLocks noGrp="1" noChangeAspect="1"/>
          </p:cNvPicPr>
          <p:nvPr>
            <p:ph idx="1"/>
          </p:nvPr>
        </p:nvPicPr>
        <p:blipFill>
          <a:blip r:embed="rId3"/>
          <a:stretch>
            <a:fillRect/>
          </a:stretch>
        </p:blipFill>
        <p:spPr>
          <a:xfrm>
            <a:off x="1285616" y="2141538"/>
            <a:ext cx="8931793" cy="3649662"/>
          </a:xfrm>
          <a:prstGeom prst="rect">
            <a:avLst/>
          </a:prstGeom>
        </p:spPr>
      </p:pic>
    </p:spTree>
    <p:extLst>
      <p:ext uri="{BB962C8B-B14F-4D97-AF65-F5344CB8AC3E}">
        <p14:creationId xmlns:p14="http://schemas.microsoft.com/office/powerpoint/2010/main" val="2365550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B052-9451-6BE5-564F-25BC316BADF3}"/>
              </a:ext>
            </a:extLst>
          </p:cNvPr>
          <p:cNvSpPr>
            <a:spLocks noGrp="1"/>
          </p:cNvSpPr>
          <p:nvPr>
            <p:ph type="title"/>
          </p:nvPr>
        </p:nvSpPr>
        <p:spPr/>
        <p:txBody>
          <a:bodyPr/>
          <a:lstStyle/>
          <a:p>
            <a:pPr algn="ctr"/>
            <a:r>
              <a:rPr lang="en-US" dirty="0"/>
              <a:t>Registration Page</a:t>
            </a:r>
          </a:p>
        </p:txBody>
      </p:sp>
      <p:pic>
        <p:nvPicPr>
          <p:cNvPr id="8" name="Content Placeholder 7">
            <a:extLst>
              <a:ext uri="{FF2B5EF4-FFF2-40B4-BE49-F238E27FC236}">
                <a16:creationId xmlns:a16="http://schemas.microsoft.com/office/drawing/2014/main" id="{8521C0ED-1F95-520D-A280-87CEEF5CE0E0}"/>
              </a:ext>
            </a:extLst>
          </p:cNvPr>
          <p:cNvPicPr>
            <a:picLocks noGrp="1" noChangeAspect="1"/>
          </p:cNvPicPr>
          <p:nvPr>
            <p:ph idx="1"/>
          </p:nvPr>
        </p:nvPicPr>
        <p:blipFill>
          <a:blip r:embed="rId3"/>
          <a:stretch>
            <a:fillRect/>
          </a:stretch>
        </p:blipFill>
        <p:spPr>
          <a:xfrm>
            <a:off x="2588472" y="2141538"/>
            <a:ext cx="6326080" cy="3649662"/>
          </a:xfrm>
          <a:prstGeom prst="rect">
            <a:avLst/>
          </a:prstGeom>
        </p:spPr>
      </p:pic>
    </p:spTree>
    <p:extLst>
      <p:ext uri="{BB962C8B-B14F-4D97-AF65-F5344CB8AC3E}">
        <p14:creationId xmlns:p14="http://schemas.microsoft.com/office/powerpoint/2010/main" val="248380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1315-7188-112F-BAF9-F81A1E1A0AFA}"/>
              </a:ext>
            </a:extLst>
          </p:cNvPr>
          <p:cNvSpPr>
            <a:spLocks noGrp="1"/>
          </p:cNvSpPr>
          <p:nvPr>
            <p:ph type="title"/>
          </p:nvPr>
        </p:nvSpPr>
        <p:spPr/>
        <p:txBody>
          <a:bodyPr/>
          <a:lstStyle/>
          <a:p>
            <a:pPr algn="ctr"/>
            <a:r>
              <a:rPr lang="en-US" dirty="0"/>
              <a:t>LOGIN Page</a:t>
            </a:r>
          </a:p>
        </p:txBody>
      </p:sp>
      <p:pic>
        <p:nvPicPr>
          <p:cNvPr id="4" name="Content Placeholder 3">
            <a:extLst>
              <a:ext uri="{FF2B5EF4-FFF2-40B4-BE49-F238E27FC236}">
                <a16:creationId xmlns:a16="http://schemas.microsoft.com/office/drawing/2014/main" id="{56D88212-256F-AE76-CA81-396AEF0EC05D}"/>
              </a:ext>
            </a:extLst>
          </p:cNvPr>
          <p:cNvPicPr>
            <a:picLocks noGrp="1" noChangeAspect="1"/>
          </p:cNvPicPr>
          <p:nvPr>
            <p:ph idx="1"/>
          </p:nvPr>
        </p:nvPicPr>
        <p:blipFill>
          <a:blip r:embed="rId3"/>
          <a:stretch>
            <a:fillRect/>
          </a:stretch>
        </p:blipFill>
        <p:spPr>
          <a:xfrm>
            <a:off x="2584786" y="2141538"/>
            <a:ext cx="6333453" cy="3649662"/>
          </a:xfrm>
          <a:prstGeom prst="rect">
            <a:avLst/>
          </a:prstGeom>
        </p:spPr>
      </p:pic>
    </p:spTree>
    <p:extLst>
      <p:ext uri="{BB962C8B-B14F-4D97-AF65-F5344CB8AC3E}">
        <p14:creationId xmlns:p14="http://schemas.microsoft.com/office/powerpoint/2010/main" val="2900479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EA427-511D-5584-6E7D-C203CE5E188F}"/>
              </a:ext>
            </a:extLst>
          </p:cNvPr>
          <p:cNvSpPr>
            <a:spLocks noGrp="1"/>
          </p:cNvSpPr>
          <p:nvPr>
            <p:ph type="title"/>
          </p:nvPr>
        </p:nvSpPr>
        <p:spPr/>
        <p:txBody>
          <a:bodyPr/>
          <a:lstStyle/>
          <a:p>
            <a:pPr algn="ctr"/>
            <a:r>
              <a:rPr lang="en-US" dirty="0"/>
              <a:t>Secure home page</a:t>
            </a:r>
          </a:p>
        </p:txBody>
      </p:sp>
      <p:pic>
        <p:nvPicPr>
          <p:cNvPr id="4" name="Content Placeholder 3">
            <a:extLst>
              <a:ext uri="{FF2B5EF4-FFF2-40B4-BE49-F238E27FC236}">
                <a16:creationId xmlns:a16="http://schemas.microsoft.com/office/drawing/2014/main" id="{330A39A4-845C-F6F8-C66E-F400C02C3896}"/>
              </a:ext>
            </a:extLst>
          </p:cNvPr>
          <p:cNvPicPr>
            <a:picLocks noGrp="1" noChangeAspect="1"/>
          </p:cNvPicPr>
          <p:nvPr>
            <p:ph idx="1"/>
          </p:nvPr>
        </p:nvPicPr>
        <p:blipFill>
          <a:blip r:embed="rId3"/>
          <a:stretch>
            <a:fillRect/>
          </a:stretch>
        </p:blipFill>
        <p:spPr>
          <a:xfrm>
            <a:off x="2568237" y="2141538"/>
            <a:ext cx="6366550" cy="3649662"/>
          </a:xfrm>
          <a:prstGeom prst="rect">
            <a:avLst/>
          </a:prstGeom>
        </p:spPr>
      </p:pic>
    </p:spTree>
    <p:extLst>
      <p:ext uri="{BB962C8B-B14F-4D97-AF65-F5344CB8AC3E}">
        <p14:creationId xmlns:p14="http://schemas.microsoft.com/office/powerpoint/2010/main" val="3346618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AB8B-B956-193F-D667-895740D13E4D}"/>
              </a:ext>
            </a:extLst>
          </p:cNvPr>
          <p:cNvSpPr>
            <a:spLocks noGrp="1"/>
          </p:cNvSpPr>
          <p:nvPr>
            <p:ph type="title"/>
          </p:nvPr>
        </p:nvSpPr>
        <p:spPr/>
        <p:txBody>
          <a:bodyPr/>
          <a:lstStyle/>
          <a:p>
            <a:pPr algn="ctr"/>
            <a:r>
              <a:rPr lang="en-US" dirty="0"/>
              <a:t>ADD Class</a:t>
            </a:r>
          </a:p>
        </p:txBody>
      </p:sp>
      <p:pic>
        <p:nvPicPr>
          <p:cNvPr id="4" name="Content Placeholder 3">
            <a:extLst>
              <a:ext uri="{FF2B5EF4-FFF2-40B4-BE49-F238E27FC236}">
                <a16:creationId xmlns:a16="http://schemas.microsoft.com/office/drawing/2014/main" id="{823F3F6F-5B8C-54D7-8EAB-6AA89FDD5095}"/>
              </a:ext>
            </a:extLst>
          </p:cNvPr>
          <p:cNvPicPr>
            <a:picLocks noGrp="1" noChangeAspect="1"/>
          </p:cNvPicPr>
          <p:nvPr>
            <p:ph idx="1"/>
          </p:nvPr>
        </p:nvPicPr>
        <p:blipFill>
          <a:blip r:embed="rId3"/>
          <a:stretch>
            <a:fillRect/>
          </a:stretch>
        </p:blipFill>
        <p:spPr>
          <a:xfrm>
            <a:off x="2583812" y="2141538"/>
            <a:ext cx="6335401" cy="3649662"/>
          </a:xfrm>
          <a:prstGeom prst="rect">
            <a:avLst/>
          </a:prstGeom>
        </p:spPr>
      </p:pic>
    </p:spTree>
    <p:extLst>
      <p:ext uri="{BB962C8B-B14F-4D97-AF65-F5344CB8AC3E}">
        <p14:creationId xmlns:p14="http://schemas.microsoft.com/office/powerpoint/2010/main" val="335379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0CC1-F6C3-8ED6-1F57-82A5614069B4}"/>
              </a:ext>
            </a:extLst>
          </p:cNvPr>
          <p:cNvSpPr>
            <a:spLocks noGrp="1"/>
          </p:cNvSpPr>
          <p:nvPr>
            <p:ph type="title"/>
          </p:nvPr>
        </p:nvSpPr>
        <p:spPr/>
        <p:txBody>
          <a:bodyPr/>
          <a:lstStyle/>
          <a:p>
            <a:pPr algn="ctr"/>
            <a:r>
              <a:rPr lang="en-US" dirty="0"/>
              <a:t>Drop </a:t>
            </a:r>
            <a:r>
              <a:rPr lang="en-US" dirty="0" err="1"/>
              <a:t>CLass</a:t>
            </a:r>
            <a:endParaRPr lang="en-US" dirty="0"/>
          </a:p>
        </p:txBody>
      </p:sp>
      <p:pic>
        <p:nvPicPr>
          <p:cNvPr id="4" name="Content Placeholder 3">
            <a:extLst>
              <a:ext uri="{FF2B5EF4-FFF2-40B4-BE49-F238E27FC236}">
                <a16:creationId xmlns:a16="http://schemas.microsoft.com/office/drawing/2014/main" id="{CABE3380-47E7-1F95-3936-99575A1E2C4A}"/>
              </a:ext>
            </a:extLst>
          </p:cNvPr>
          <p:cNvPicPr>
            <a:picLocks noGrp="1" noChangeAspect="1"/>
          </p:cNvPicPr>
          <p:nvPr>
            <p:ph idx="1"/>
          </p:nvPr>
        </p:nvPicPr>
        <p:blipFill>
          <a:blip r:embed="rId3"/>
          <a:stretch>
            <a:fillRect/>
          </a:stretch>
        </p:blipFill>
        <p:spPr>
          <a:xfrm>
            <a:off x="2575640" y="2141538"/>
            <a:ext cx="6351744" cy="3649662"/>
          </a:xfrm>
          <a:prstGeom prst="rect">
            <a:avLst/>
          </a:prstGeom>
        </p:spPr>
      </p:pic>
    </p:spTree>
    <p:extLst>
      <p:ext uri="{BB962C8B-B14F-4D97-AF65-F5344CB8AC3E}">
        <p14:creationId xmlns:p14="http://schemas.microsoft.com/office/powerpoint/2010/main" val="1514436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1042</TotalTime>
  <Words>770</Words>
  <Application>Microsoft Macintosh PowerPoint</Application>
  <PresentationFormat>Widescreen</PresentationFormat>
  <Paragraphs>44</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Lato Extended</vt:lpstr>
      <vt:lpstr>Celestial</vt:lpstr>
      <vt:lpstr>Final Software Project</vt:lpstr>
      <vt:lpstr>SRS Overview</vt:lpstr>
      <vt:lpstr>UML</vt:lpstr>
      <vt:lpstr>Landing Page</vt:lpstr>
      <vt:lpstr>Registration Page</vt:lpstr>
      <vt:lpstr>LOGIN Page</vt:lpstr>
      <vt:lpstr>Secure home page</vt:lpstr>
      <vt:lpstr>ADD Class</vt:lpstr>
      <vt:lpstr>Drop CLass</vt:lpstr>
      <vt:lpstr>Student record</vt:lpstr>
      <vt:lpstr>SQL DAtabase</vt:lpstr>
      <vt:lpstr>Live DEMO</vt:lpstr>
      <vt:lpstr>Question</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Software Project</dc:title>
  <dc:creator>Austin Saechao</dc:creator>
  <cp:lastModifiedBy>Austin Saechao</cp:lastModifiedBy>
  <cp:revision>2</cp:revision>
  <dcterms:created xsi:type="dcterms:W3CDTF">2024-01-29T00:26:51Z</dcterms:created>
  <dcterms:modified xsi:type="dcterms:W3CDTF">2024-01-29T17:53:30Z</dcterms:modified>
</cp:coreProperties>
</file>