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8" r:id="rId4"/>
    <p:sldMasterId id="2147483664" r:id="rId5"/>
    <p:sldMasterId id="2147483851" r:id="rId6"/>
    <p:sldMasterId id="2147483861" r:id="rId7"/>
    <p:sldMasterId id="2147483670" r:id="rId8"/>
    <p:sldMasterId id="2147483678" r:id="rId9"/>
    <p:sldMasterId id="2147483864" r:id="rId10"/>
    <p:sldMasterId id="2147483672" r:id="rId11"/>
    <p:sldMasterId id="2147483866" r:id="rId12"/>
  </p:sldMasterIdLst>
  <p:notesMasterIdLst>
    <p:notesMasterId r:id="rId26"/>
  </p:notesMasterIdLst>
  <p:handoutMasterIdLst>
    <p:handoutMasterId r:id="rId27"/>
  </p:handoutMasterIdLst>
  <p:sldIdLst>
    <p:sldId id="256" r:id="rId13"/>
    <p:sldId id="258" r:id="rId14"/>
    <p:sldId id="272" r:id="rId15"/>
    <p:sldId id="274" r:id="rId16"/>
    <p:sldId id="260" r:id="rId17"/>
    <p:sldId id="271" r:id="rId18"/>
    <p:sldId id="278" r:id="rId19"/>
    <p:sldId id="280" r:id="rId20"/>
    <p:sldId id="265" r:id="rId21"/>
    <p:sldId id="275" r:id="rId22"/>
    <p:sldId id="277" r:id="rId23"/>
    <p:sldId id="276" r:id="rId24"/>
    <p:sldId id="273" r:id="rId25"/>
  </p:sldIdLst>
  <p:sldSz cx="9144000" cy="5143500" type="screen16x9"/>
  <p:notesSz cx="7010400" cy="9296400"/>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93C49C-7323-4365-8BF5-3653BD2207C7}">
          <p14:sldIdLst>
            <p14:sldId id="256"/>
            <p14:sldId id="258"/>
            <p14:sldId id="272"/>
            <p14:sldId id="274"/>
            <p14:sldId id="260"/>
            <p14:sldId id="271"/>
            <p14:sldId id="278"/>
            <p14:sldId id="280"/>
            <p14:sldId id="265"/>
            <p14:sldId id="275"/>
            <p14:sldId id="277"/>
            <p14:sldId id="276"/>
            <p14:sldId id="273"/>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DeNunzio" initials="M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177"/>
    <a:srgbClr val="5BFDFE"/>
    <a:srgbClr val="6CFB86"/>
    <a:srgbClr val="587AFC"/>
    <a:srgbClr val="FFE1A6"/>
    <a:srgbClr val="ED1C24"/>
    <a:srgbClr val="A349A4"/>
    <a:srgbClr val="FFF200"/>
    <a:srgbClr val="22B14C"/>
    <a:srgbClr val="00A2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3" autoAdjust="0"/>
    <p:restoredTop sz="77396" autoAdjust="0"/>
  </p:normalViewPr>
  <p:slideViewPr>
    <p:cSldViewPr snapToGrid="0" snapToObjects="1">
      <p:cViewPr varScale="1">
        <p:scale>
          <a:sx n="90" d="100"/>
          <a:sy n="90" d="100"/>
        </p:scale>
        <p:origin x="1171" y="53"/>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2744"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03EC2291-6B67-6F43-B658-89BCABFCDE35}" type="datetime1">
              <a:rPr lang="en-US" smtClean="0"/>
              <a:t>8/21/2019</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B194B4D-4CA1-0244-B5BF-30CC2800542C}" type="slidenum">
              <a:rPr lang="en-US" smtClean="0"/>
              <a:t>‹#›</a:t>
            </a:fld>
            <a:endParaRPr lang="en-US" dirty="0"/>
          </a:p>
        </p:txBody>
      </p:sp>
    </p:spTree>
    <p:extLst>
      <p:ext uri="{BB962C8B-B14F-4D97-AF65-F5344CB8AC3E}">
        <p14:creationId xmlns:p14="http://schemas.microsoft.com/office/powerpoint/2010/main" val="342249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14D06C8-12BB-8D46-9F94-179D66834F58}" type="datetime1">
              <a:rPr lang="en-US" smtClean="0"/>
              <a:t>8/21/2019</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21DFC0F-C2D6-4D4F-833C-833AEE8F6822}" type="slidenum">
              <a:rPr lang="en-US" smtClean="0"/>
              <a:t>‹#›</a:t>
            </a:fld>
            <a:endParaRPr lang="en-US" dirty="0"/>
          </a:p>
        </p:txBody>
      </p:sp>
    </p:spTree>
    <p:extLst>
      <p:ext uri="{BB962C8B-B14F-4D97-AF65-F5344CB8AC3E}">
        <p14:creationId xmlns:p14="http://schemas.microsoft.com/office/powerpoint/2010/main" val="3691832110"/>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1</a:t>
            </a:fld>
            <a:endParaRPr lang="en-US" dirty="0"/>
          </a:p>
        </p:txBody>
      </p:sp>
    </p:spTree>
    <p:extLst>
      <p:ext uri="{BB962C8B-B14F-4D97-AF65-F5344CB8AC3E}">
        <p14:creationId xmlns:p14="http://schemas.microsoft.com/office/powerpoint/2010/main" val="305700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components can carry semantics,</a:t>
            </a:r>
            <a:r>
              <a:rPr lang="en-US" baseline="0" dirty="0" smtClean="0"/>
              <a:t> style, functionality, and state. </a:t>
            </a:r>
            <a:r>
              <a:rPr lang="en-US" dirty="0" smtClean="0"/>
              <a:t>One criticism is that Html</a:t>
            </a:r>
            <a:r>
              <a:rPr lang="en-US" baseline="0" dirty="0" smtClean="0"/>
              <a:t>, JS, and Style are tightly coupled in React. This is usually true, particularly if you embrace React design principles. We’ve been told to make sure to keep them far from each other. Why? One reason is that separating these things makes it clear where we should go when we need to fix or change something… But so do components. Want to fix or change the Calendar? Go to the calendar component. </a:t>
            </a:r>
            <a:r>
              <a:rPr lang="en-US" dirty="0" smtClean="0"/>
              <a:t>The page is broken down</a:t>
            </a:r>
            <a:r>
              <a:rPr lang="en-US" baseline="0" dirty="0" smtClean="0"/>
              <a:t> into </a:t>
            </a:r>
            <a:r>
              <a:rPr lang="en-US" baseline="0" dirty="0" err="1" smtClean="0"/>
              <a:t>composable</a:t>
            </a:r>
            <a:r>
              <a:rPr lang="en-US" baseline="0" dirty="0" smtClean="0"/>
              <a:t>, reusable components. When you’re designing one, you don’t have to worry about the complexity of the others. Build that one component well and be done with it. It is a different way of thinking than the old conventions… Conventions that were established when SPAs and JavaScript Frameworks were not the norm. If bucking convention bugs you, you’ll need to get over it. React does this kind of thing. The new suspense API throws a promise if the component or value cannot yet be returned. We’ve been told that using throws in normal execution is bad!!! But why? There’s no technical reason not to.</a:t>
            </a:r>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4</a:t>
            </a:fld>
            <a:endParaRPr lang="en-US" dirty="0"/>
          </a:p>
        </p:txBody>
      </p:sp>
    </p:spTree>
    <p:extLst>
      <p:ext uri="{BB962C8B-B14F-4D97-AF65-F5344CB8AC3E}">
        <p14:creationId xmlns:p14="http://schemas.microsoft.com/office/powerpoint/2010/main" val="3912597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8</a:t>
            </a:fld>
            <a:endParaRPr lang="en-US" dirty="0"/>
          </a:p>
        </p:txBody>
      </p:sp>
    </p:spTree>
    <p:extLst>
      <p:ext uri="{BB962C8B-B14F-4D97-AF65-F5344CB8AC3E}">
        <p14:creationId xmlns:p14="http://schemas.microsoft.com/office/powerpoint/2010/main" val="1964347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smtClean="0"/>
              <a:t>This slide will introduce JSX (syntactic sugar) and show the </a:t>
            </a:r>
            <a:r>
              <a:rPr lang="en-US" dirty="0" err="1" smtClean="0"/>
              <a:t>React.createElement</a:t>
            </a:r>
            <a:r>
              <a:rPr lang="en-US" dirty="0" smtClean="0"/>
              <a:t> syntax that the JSX is being </a:t>
            </a:r>
            <a:r>
              <a:rPr lang="en-US" dirty="0" err="1" smtClean="0"/>
              <a:t>transpiled</a:t>
            </a:r>
            <a:r>
              <a:rPr lang="en-US" dirty="0" smtClean="0"/>
              <a:t> to. A relationship should also be made between vanilla JS </a:t>
            </a:r>
            <a:r>
              <a:rPr lang="en-US" dirty="0" err="1" smtClean="0"/>
              <a:t>document.createElement</a:t>
            </a:r>
            <a:r>
              <a:rPr lang="en-US" dirty="0" smtClean="0"/>
              <a:t> functions. Discuss how this is actually what’s happening behind the scenes because at it’s core, no matter what libraries are used we can only use the </a:t>
            </a:r>
            <a:r>
              <a:rPr lang="en-US" dirty="0" err="1" smtClean="0"/>
              <a:t>dom’s</a:t>
            </a:r>
            <a:r>
              <a:rPr lang="en-US" dirty="0" smtClean="0"/>
              <a:t> </a:t>
            </a:r>
            <a:r>
              <a:rPr lang="en-US" dirty="0" err="1" smtClean="0"/>
              <a:t>api</a:t>
            </a:r>
            <a:r>
              <a:rPr lang="en-US" dirty="0" smtClean="0"/>
              <a:t> at the browser level</a:t>
            </a:r>
          </a:p>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9</a:t>
            </a:fld>
            <a:endParaRPr lang="en-US" dirty="0"/>
          </a:p>
        </p:txBody>
      </p:sp>
    </p:spTree>
    <p:extLst>
      <p:ext uri="{BB962C8B-B14F-4D97-AF65-F5344CB8AC3E}">
        <p14:creationId xmlns:p14="http://schemas.microsoft.com/office/powerpoint/2010/main" val="292311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DFC0F-C2D6-4D4F-833C-833AEE8F6822}" type="slidenum">
              <a:rPr lang="en-US" smtClean="0"/>
              <a:t>10</a:t>
            </a:fld>
            <a:endParaRPr lang="en-US" dirty="0"/>
          </a:p>
        </p:txBody>
      </p:sp>
    </p:spTree>
    <p:extLst>
      <p:ext uri="{BB962C8B-B14F-4D97-AF65-F5344CB8AC3E}">
        <p14:creationId xmlns:p14="http://schemas.microsoft.com/office/powerpoint/2010/main" val="4076169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457463" y="2601912"/>
            <a:ext cx="8021637" cy="1588439"/>
          </a:xfrm>
          <a:prstGeom prst="rect">
            <a:avLst/>
          </a:prstGeom>
        </p:spPr>
        <p:txBody>
          <a:bodyPr/>
          <a:lstStyle>
            <a:lvl1pPr marL="0" indent="0">
              <a:buNone/>
              <a:defRPr sz="4800" b="0" i="0" baseline="0">
                <a:solidFill>
                  <a:srgbClr val="C00000"/>
                </a:solidFill>
                <a:latin typeface="Helvetica Light" charset="0"/>
                <a:ea typeface="Helvetica Light" charset="0"/>
                <a:cs typeface="Helvetica Light" charset="0"/>
              </a:defRPr>
            </a:lvl1pPr>
            <a:lvl2pPr marL="342900" indent="0">
              <a:buNone/>
              <a:defRPr sz="4800" b="0" i="0">
                <a:latin typeface="Helvetica" charset="0"/>
                <a:ea typeface="Helvetica" charset="0"/>
                <a:cs typeface="Helvetica" charset="0"/>
              </a:defRPr>
            </a:lvl2pPr>
            <a:lvl3pPr marL="685800" indent="0">
              <a:buNone/>
              <a:defRPr sz="4800" b="0" i="0">
                <a:latin typeface="Helvetica" charset="0"/>
                <a:ea typeface="Helvetica" charset="0"/>
                <a:cs typeface="Helvetica" charset="0"/>
              </a:defRPr>
            </a:lvl3pPr>
            <a:lvl4pPr marL="1028700" indent="0">
              <a:buNone/>
              <a:defRPr sz="4800" b="0" i="0">
                <a:latin typeface="Helvetica" charset="0"/>
                <a:ea typeface="Helvetica" charset="0"/>
                <a:cs typeface="Helvetica" charset="0"/>
              </a:defRPr>
            </a:lvl4pPr>
            <a:lvl5pPr marL="1371600" indent="0">
              <a:buNone/>
              <a:defRPr sz="4800" b="0" i="0">
                <a:latin typeface="Helvetica" charset="0"/>
                <a:ea typeface="Helvetica" charset="0"/>
                <a:cs typeface="Helvetica" charset="0"/>
              </a:defRPr>
            </a:lvl5pPr>
          </a:lstStyle>
          <a:p>
            <a:pPr lvl="0"/>
            <a:r>
              <a:rPr lang="en-US" dirty="0" smtClean="0"/>
              <a:t>Click to</a:t>
            </a:r>
            <a:br>
              <a:rPr lang="en-US" dirty="0" smtClean="0"/>
            </a:br>
            <a:r>
              <a:rPr lang="en-US" dirty="0" smtClean="0"/>
              <a:t>add title here</a:t>
            </a:r>
          </a:p>
        </p:txBody>
      </p:sp>
      <p:sp>
        <p:nvSpPr>
          <p:cNvPr id="10" name="Text Placeholder 9"/>
          <p:cNvSpPr>
            <a:spLocks noGrp="1"/>
          </p:cNvSpPr>
          <p:nvPr>
            <p:ph type="body" sz="quarter" idx="12" hasCustomPrompt="1"/>
          </p:nvPr>
        </p:nvSpPr>
        <p:spPr>
          <a:xfrm>
            <a:off x="457463" y="4236652"/>
            <a:ext cx="6985000" cy="590550"/>
          </a:xfrm>
          <a:prstGeom prst="rect">
            <a:avLst/>
          </a:prstGeom>
        </p:spPr>
        <p:txBody>
          <a:bodyPr/>
          <a:lstStyle>
            <a:lvl1pPr marL="0" indent="0">
              <a:buNone/>
              <a:defRPr sz="1400" b="0" i="0">
                <a:solidFill>
                  <a:schemeClr val="tx1">
                    <a:lumMod val="50000"/>
                    <a:lumOff val="50000"/>
                  </a:schemeClr>
                </a:solidFill>
                <a:latin typeface="Helvetica" charset="0"/>
                <a:ea typeface="Helvetica" charset="0"/>
                <a:cs typeface="Helvetica" charset="0"/>
              </a:defRPr>
            </a:lvl1pPr>
            <a:lvl2pPr marL="342900" indent="0">
              <a:buNone/>
              <a:defRPr sz="1200" b="0" i="0">
                <a:solidFill>
                  <a:schemeClr val="tx1">
                    <a:lumMod val="50000"/>
                    <a:lumOff val="50000"/>
                  </a:schemeClr>
                </a:solidFill>
                <a:latin typeface="Helvetica" charset="0"/>
                <a:ea typeface="Helvetica" charset="0"/>
                <a:cs typeface="Helvetica" charset="0"/>
              </a:defRPr>
            </a:lvl2pPr>
            <a:lvl3pPr marL="685800" indent="0">
              <a:buNone/>
              <a:defRPr sz="1200" b="0" i="0">
                <a:solidFill>
                  <a:schemeClr val="tx1">
                    <a:lumMod val="50000"/>
                    <a:lumOff val="50000"/>
                  </a:schemeClr>
                </a:solidFill>
                <a:latin typeface="Helvetica" charset="0"/>
                <a:ea typeface="Helvetica" charset="0"/>
                <a:cs typeface="Helvetica" charset="0"/>
              </a:defRPr>
            </a:lvl3pPr>
            <a:lvl4pPr marL="1028700" indent="0">
              <a:buNone/>
              <a:defRPr sz="1200" b="0" i="0">
                <a:solidFill>
                  <a:schemeClr val="tx1">
                    <a:lumMod val="50000"/>
                    <a:lumOff val="50000"/>
                  </a:schemeClr>
                </a:solidFill>
                <a:latin typeface="Helvetica" charset="0"/>
                <a:ea typeface="Helvetica" charset="0"/>
                <a:cs typeface="Helvetica" charset="0"/>
              </a:defRPr>
            </a:lvl4pPr>
            <a:lvl5pPr marL="1371600" indent="0">
              <a:buNone/>
              <a:defRPr sz="1200" b="0" i="0">
                <a:solidFill>
                  <a:schemeClr val="tx1">
                    <a:lumMod val="50000"/>
                    <a:lumOff val="50000"/>
                  </a:schemeClr>
                </a:solidFill>
                <a:latin typeface="Helvetica" charset="0"/>
                <a:ea typeface="Helvetica" charset="0"/>
                <a:cs typeface="Helvetica" charset="0"/>
              </a:defRPr>
            </a:lvl5pPr>
          </a:lstStyle>
          <a:p>
            <a:pPr lvl="0"/>
            <a:r>
              <a:rPr lang="en-US" dirty="0" smtClean="0"/>
              <a:t>Month Year</a:t>
            </a:r>
            <a:endParaRPr lang="en-US" dirty="0"/>
          </a:p>
        </p:txBody>
      </p:sp>
    </p:spTree>
    <p:extLst>
      <p:ext uri="{BB962C8B-B14F-4D97-AF65-F5344CB8AC3E}">
        <p14:creationId xmlns:p14="http://schemas.microsoft.com/office/powerpoint/2010/main" val="21207953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ondary Cover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497975" y="1608881"/>
            <a:ext cx="3101513" cy="2593231"/>
          </a:xfrm>
          <a:prstGeom prst="rect">
            <a:avLst/>
          </a:prstGeom>
        </p:spPr>
        <p:txBody>
          <a:bodyPr/>
          <a:lstStyle>
            <a:lvl1pPr marL="0" indent="0">
              <a:buNone/>
              <a:defRPr sz="4500" b="0" i="0" baseline="0">
                <a:solidFill>
                  <a:schemeClr val="bg1"/>
                </a:solidFill>
                <a:latin typeface="Helvetica Light" charset="0"/>
                <a:ea typeface="Helvetica Light" charset="0"/>
                <a:cs typeface="Helvetica Light" charset="0"/>
              </a:defRPr>
            </a:lvl1pPr>
            <a:lvl2pPr marL="457200" indent="0">
              <a:buNone/>
              <a:defRPr sz="3600" b="0" i="0">
                <a:solidFill>
                  <a:schemeClr val="bg1"/>
                </a:solidFill>
                <a:latin typeface="Helvetica Light" charset="0"/>
                <a:ea typeface="Helvetica Light" charset="0"/>
                <a:cs typeface="Helvetica Light" charset="0"/>
              </a:defRPr>
            </a:lvl2pPr>
            <a:lvl3pPr marL="914400" indent="0">
              <a:buNone/>
              <a:defRPr sz="3600" b="0" i="0">
                <a:solidFill>
                  <a:schemeClr val="bg1"/>
                </a:solidFill>
                <a:latin typeface="Helvetica Light" charset="0"/>
                <a:ea typeface="Helvetica Light" charset="0"/>
                <a:cs typeface="Helvetica Light" charset="0"/>
              </a:defRPr>
            </a:lvl3pPr>
            <a:lvl4pPr marL="1371600" indent="0">
              <a:buNone/>
              <a:defRPr sz="3600" b="0" i="0">
                <a:solidFill>
                  <a:schemeClr val="bg1"/>
                </a:solidFill>
                <a:latin typeface="Helvetica Light" charset="0"/>
                <a:ea typeface="Helvetica Light" charset="0"/>
                <a:cs typeface="Helvetica Light" charset="0"/>
              </a:defRPr>
            </a:lvl4pPr>
            <a:lvl5pPr marL="1828800" indent="0">
              <a:buNone/>
              <a:defRPr sz="3600" b="0" i="0">
                <a:solidFill>
                  <a:schemeClr val="bg1"/>
                </a:solidFill>
                <a:latin typeface="Helvetica Light" charset="0"/>
                <a:ea typeface="Helvetica Light" charset="0"/>
                <a:cs typeface="Helvetica Light" charset="0"/>
              </a:defRPr>
            </a:lvl5pPr>
          </a:lstStyle>
          <a:p>
            <a:pPr lvl="0"/>
            <a:r>
              <a:rPr lang="en-US" dirty="0" smtClean="0"/>
              <a:t>Click here to add title</a:t>
            </a:r>
            <a:endParaRPr lang="en-US" dirty="0"/>
          </a:p>
        </p:txBody>
      </p:sp>
    </p:spTree>
    <p:extLst>
      <p:ext uri="{BB962C8B-B14F-4D97-AF65-F5344CB8AC3E}">
        <p14:creationId xmlns:p14="http://schemas.microsoft.com/office/powerpoint/2010/main" val="68839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Quote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46758" y="2166937"/>
            <a:ext cx="7650484" cy="809625"/>
          </a:xfrm>
          <a:prstGeom prst="rect">
            <a:avLst/>
          </a:prstGeom>
        </p:spPr>
        <p:txBody>
          <a:bodyPr/>
          <a:lstStyle>
            <a:lvl1pPr marL="0" indent="0" algn="ctr">
              <a:buNone/>
              <a:defRPr sz="4500" b="0" i="0">
                <a:solidFill>
                  <a:schemeClr val="bg1"/>
                </a:solidFill>
                <a:latin typeface="Helvetica Light" charset="0"/>
                <a:ea typeface="Helvetica Light" charset="0"/>
                <a:cs typeface="Helvetica Light" charset="0"/>
              </a:defRPr>
            </a:lvl1pPr>
          </a:lstStyle>
          <a:p>
            <a:pPr lvl="0"/>
            <a:r>
              <a:rPr lang="en-US" dirty="0" smtClean="0"/>
              <a:t>Click here to add title</a:t>
            </a:r>
            <a:endParaRPr lang="en-US" dirty="0"/>
          </a:p>
        </p:txBody>
      </p:sp>
    </p:spTree>
    <p:extLst>
      <p:ext uri="{BB962C8B-B14F-4D97-AF65-F5344CB8AC3E}">
        <p14:creationId xmlns:p14="http://schemas.microsoft.com/office/powerpoint/2010/main" val="3974308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Quote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46758" y="2166937"/>
            <a:ext cx="7650484" cy="809625"/>
          </a:xfrm>
          <a:prstGeom prst="rect">
            <a:avLst/>
          </a:prstGeom>
        </p:spPr>
        <p:txBody>
          <a:bodyPr/>
          <a:lstStyle>
            <a:lvl1pPr marL="0" indent="0" algn="ctr">
              <a:buNone/>
              <a:defRPr sz="4500" b="0" i="0">
                <a:solidFill>
                  <a:schemeClr val="bg1"/>
                </a:solidFill>
                <a:latin typeface="Helvetica Light" charset="0"/>
                <a:ea typeface="Helvetica Light" charset="0"/>
                <a:cs typeface="Helvetica Light" charset="0"/>
              </a:defRPr>
            </a:lvl1pPr>
          </a:lstStyle>
          <a:p>
            <a:pPr lvl="0"/>
            <a:r>
              <a:rPr lang="en-US" dirty="0" smtClean="0"/>
              <a:t>Click here to add title</a:t>
            </a:r>
            <a:endParaRPr lang="en-US" dirty="0"/>
          </a:p>
        </p:txBody>
      </p:sp>
    </p:spTree>
    <p:extLst>
      <p:ext uri="{BB962C8B-B14F-4D97-AF65-F5344CB8AC3E}">
        <p14:creationId xmlns:p14="http://schemas.microsoft.com/office/powerpoint/2010/main" val="19160501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573859"/>
          </a:xfrm>
          <a:prstGeom prst="rect">
            <a:avLst/>
          </a:prstGeom>
        </p:spPr>
        <p:txBody>
          <a:bodyPr/>
          <a:lstStyle>
            <a:lvl1pPr>
              <a:defRPr lang="en-US" sz="3000" b="0" i="0" kern="1200" smtClean="0">
                <a:solidFill>
                  <a:srgbClr val="C00000"/>
                </a:solidFill>
                <a:latin typeface="Helvetica Light" charset="0"/>
                <a:ea typeface="Helvetica Light" charset="0"/>
                <a:cs typeface="Helvetica Light" charset="0"/>
              </a:defRPr>
            </a:lvl1pPr>
          </a:lstStyle>
          <a:p>
            <a:r>
              <a:rPr lang="en-US" dirty="0" smtClean="0"/>
              <a:t>Click to add title</a:t>
            </a:r>
            <a:endParaRPr lang="en-US" dirty="0"/>
          </a:p>
        </p:txBody>
      </p:sp>
      <p:sp>
        <p:nvSpPr>
          <p:cNvPr id="5" name="Chart Placeholder 4"/>
          <p:cNvSpPr>
            <a:spLocks noGrp="1"/>
          </p:cNvSpPr>
          <p:nvPr>
            <p:ph type="chart" sz="quarter" idx="10"/>
          </p:nvPr>
        </p:nvSpPr>
        <p:spPr>
          <a:xfrm>
            <a:off x="628650" y="1583267"/>
            <a:ext cx="3598862" cy="2912533"/>
          </a:xfrm>
          <a:prstGeom prst="rect">
            <a:avLst/>
          </a:prstGeom>
        </p:spPr>
        <p:txBody>
          <a:bodyPr/>
          <a:lstStyle/>
          <a:p>
            <a:endParaRPr lang="en-US" dirty="0"/>
          </a:p>
        </p:txBody>
      </p:sp>
      <p:sp>
        <p:nvSpPr>
          <p:cNvPr id="7" name="Table Placeholder 6"/>
          <p:cNvSpPr>
            <a:spLocks noGrp="1"/>
          </p:cNvSpPr>
          <p:nvPr>
            <p:ph type="tbl" sz="quarter" idx="11"/>
          </p:nvPr>
        </p:nvSpPr>
        <p:spPr>
          <a:xfrm>
            <a:off x="4665133" y="1583267"/>
            <a:ext cx="3843867" cy="2912533"/>
          </a:xfrm>
          <a:prstGeom prst="rect">
            <a:avLst/>
          </a:prstGeom>
        </p:spPr>
        <p:txBody>
          <a:bodyPr/>
          <a:lstStyle/>
          <a:p>
            <a:endParaRPr lang="en-US" dirty="0"/>
          </a:p>
        </p:txBody>
      </p:sp>
      <p:sp>
        <p:nvSpPr>
          <p:cNvPr id="8" name="Text Placeholder 3"/>
          <p:cNvSpPr>
            <a:spLocks noGrp="1"/>
          </p:cNvSpPr>
          <p:nvPr>
            <p:ph type="body" sz="quarter" idx="12"/>
          </p:nvPr>
        </p:nvSpPr>
        <p:spPr>
          <a:xfrm>
            <a:off x="628650" y="1012824"/>
            <a:ext cx="7886700" cy="47730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a:t>
            </a:r>
            <a:r>
              <a:rPr lang="en-US" smtClean="0"/>
              <a:t>text styles</a:t>
            </a:r>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573859"/>
          </a:xfrm>
          <a:prstGeom prst="rect">
            <a:avLst/>
          </a:prstGeom>
        </p:spPr>
        <p:txBody>
          <a:bodyPr/>
          <a:lstStyle>
            <a:lvl1pPr>
              <a:defRPr lang="en-US" sz="3000" b="0" i="0" kern="1200" smtClean="0">
                <a:solidFill>
                  <a:srgbClr val="C00000"/>
                </a:solidFill>
                <a:latin typeface="Helvetica Light" charset="0"/>
                <a:ea typeface="Helvetica Light" charset="0"/>
                <a:cs typeface="Helvetica Light" charset="0"/>
              </a:defRPr>
            </a:lvl1pPr>
          </a:lstStyle>
          <a:p>
            <a:r>
              <a:rPr lang="en-US" dirty="0" smtClean="0"/>
              <a:t>Click to add title</a:t>
            </a:r>
            <a:endParaRPr lang="en-US" dirty="0"/>
          </a:p>
        </p:txBody>
      </p:sp>
      <p:sp>
        <p:nvSpPr>
          <p:cNvPr id="4" name="Text Placeholder 3"/>
          <p:cNvSpPr>
            <a:spLocks noGrp="1"/>
          </p:cNvSpPr>
          <p:nvPr>
            <p:ph type="body" sz="quarter" idx="10"/>
          </p:nvPr>
        </p:nvSpPr>
        <p:spPr>
          <a:xfrm>
            <a:off x="628650" y="1012824"/>
            <a:ext cx="7886700"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247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573859"/>
          </a:xfrm>
          <a:prstGeom prst="rect">
            <a:avLst/>
          </a:prstGeom>
        </p:spPr>
        <p:txBody>
          <a:bodyPr/>
          <a:lstStyle>
            <a:lvl1pPr>
              <a:defRPr lang="en-US" sz="3000" b="0" i="0" kern="1200" smtClean="0">
                <a:solidFill>
                  <a:srgbClr val="C00000"/>
                </a:solidFill>
                <a:latin typeface="Helvetica Light" charset="0"/>
                <a:ea typeface="Helvetica Light" charset="0"/>
                <a:cs typeface="Helvetica Light" charset="0"/>
              </a:defRPr>
            </a:lvl1pPr>
          </a:lstStyle>
          <a:p>
            <a:r>
              <a:rPr lang="en-US" dirty="0" smtClean="0"/>
              <a:t>Click to add title</a:t>
            </a:r>
            <a:endParaRPr lang="en-US" dirty="0"/>
          </a:p>
        </p:txBody>
      </p:sp>
      <p:sp>
        <p:nvSpPr>
          <p:cNvPr id="4" name="Text Placeholder 3"/>
          <p:cNvSpPr>
            <a:spLocks noGrp="1"/>
          </p:cNvSpPr>
          <p:nvPr>
            <p:ph type="body" sz="quarter" idx="10"/>
          </p:nvPr>
        </p:nvSpPr>
        <p:spPr>
          <a:xfrm>
            <a:off x="628650" y="1012824"/>
            <a:ext cx="3655026"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 name="Straight Connector 4"/>
          <p:cNvCxnSpPr/>
          <p:nvPr userDrawn="1"/>
        </p:nvCxnSpPr>
        <p:spPr>
          <a:xfrm flipH="1">
            <a:off x="4502710" y="1012824"/>
            <a:ext cx="11625" cy="3174562"/>
          </a:xfrm>
          <a:prstGeom prst="line">
            <a:avLst/>
          </a:prstGeom>
          <a:noFill/>
          <a:ln w="12700" cmpd="sng">
            <a:solidFill>
              <a:schemeClr val="bg1">
                <a:lumMod val="85000"/>
              </a:schemeClr>
            </a:solidFill>
            <a:round/>
            <a:headEnd/>
            <a:tailEnd/>
          </a:ln>
        </p:spPr>
      </p:cxnSp>
      <p:sp>
        <p:nvSpPr>
          <p:cNvPr id="6" name="Text Placeholder 3"/>
          <p:cNvSpPr>
            <a:spLocks noGrp="1"/>
          </p:cNvSpPr>
          <p:nvPr>
            <p:ph type="body" sz="quarter" idx="11"/>
          </p:nvPr>
        </p:nvSpPr>
        <p:spPr>
          <a:xfrm>
            <a:off x="4860324" y="1012824"/>
            <a:ext cx="3655026"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582097"/>
          </a:xfrm>
          <a:prstGeom prst="rect">
            <a:avLst/>
          </a:prstGeom>
        </p:spPr>
        <p:txBody>
          <a:bodyPr/>
          <a:lstStyle>
            <a:lvl1pPr>
              <a:defRPr lang="en-US" sz="3000" b="0" i="0" kern="1200" dirty="0" smtClean="0">
                <a:solidFill>
                  <a:srgbClr val="C00000"/>
                </a:solidFill>
                <a:latin typeface="Helvetica Light" charset="0"/>
                <a:ea typeface="Helvetica Light" charset="0"/>
                <a:cs typeface="Helvetica Light" charset="0"/>
              </a:defRPr>
            </a:lvl1pPr>
          </a:lstStyle>
          <a:p>
            <a:r>
              <a:rPr lang="en-US" dirty="0" smtClean="0"/>
              <a:t>Click to add title</a:t>
            </a:r>
            <a:endParaRPr lang="en-US" dirty="0"/>
          </a:p>
        </p:txBody>
      </p:sp>
      <p:sp>
        <p:nvSpPr>
          <p:cNvPr id="4" name="Text Placeholder 3"/>
          <p:cNvSpPr>
            <a:spLocks noGrp="1"/>
          </p:cNvSpPr>
          <p:nvPr>
            <p:ph type="body" sz="quarter" idx="11"/>
          </p:nvPr>
        </p:nvSpPr>
        <p:spPr>
          <a:xfrm>
            <a:off x="3305947" y="1012824"/>
            <a:ext cx="2559394"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2"/>
          </p:nvPr>
        </p:nvSpPr>
        <p:spPr>
          <a:xfrm>
            <a:off x="6312758" y="1012824"/>
            <a:ext cx="2559394"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3"/>
          </p:nvPr>
        </p:nvSpPr>
        <p:spPr>
          <a:xfrm>
            <a:off x="249709" y="1012824"/>
            <a:ext cx="2559394"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7" name="Straight Connector 6"/>
          <p:cNvCxnSpPr/>
          <p:nvPr userDrawn="1"/>
        </p:nvCxnSpPr>
        <p:spPr>
          <a:xfrm>
            <a:off x="6086689" y="1031155"/>
            <a:ext cx="18836" cy="3559895"/>
          </a:xfrm>
          <a:prstGeom prst="line">
            <a:avLst/>
          </a:prstGeom>
          <a:noFill/>
          <a:ln w="12700" cmpd="sng">
            <a:solidFill>
              <a:schemeClr val="bg1">
                <a:lumMod val="85000"/>
              </a:schemeClr>
            </a:solidFill>
            <a:round/>
            <a:headEnd/>
            <a:tailEnd/>
          </a:ln>
        </p:spPr>
      </p:cxnSp>
      <p:cxnSp>
        <p:nvCxnSpPr>
          <p:cNvPr id="8" name="Straight Connector 7"/>
          <p:cNvCxnSpPr/>
          <p:nvPr userDrawn="1"/>
        </p:nvCxnSpPr>
        <p:spPr>
          <a:xfrm>
            <a:off x="3057525" y="1031155"/>
            <a:ext cx="18836" cy="3559895"/>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7735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Copy Right Slide">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9767" y="0"/>
            <a:ext cx="4444608" cy="4764024"/>
          </a:xfrm>
          <a:prstGeom prst="rect">
            <a:avLst/>
          </a:prstGeom>
        </p:spPr>
        <p:txBody>
          <a:bodyPr vert="horz"/>
          <a:lstStyle>
            <a:lvl1pPr>
              <a:defRPr b="0" i="0">
                <a:latin typeface="Helvetica Light" charset="0"/>
              </a:defRPr>
            </a:lvl1pPr>
          </a:lstStyle>
          <a:p>
            <a:endParaRPr lang="en-US" dirty="0"/>
          </a:p>
        </p:txBody>
      </p:sp>
      <p:sp>
        <p:nvSpPr>
          <p:cNvPr id="6" name="Text Placeholder 4"/>
          <p:cNvSpPr>
            <a:spLocks noGrp="1"/>
          </p:cNvSpPr>
          <p:nvPr>
            <p:ph type="body" sz="quarter" idx="17" hasCustomPrompt="1"/>
          </p:nvPr>
        </p:nvSpPr>
        <p:spPr>
          <a:xfrm>
            <a:off x="4921251" y="410394"/>
            <a:ext cx="3673475" cy="438150"/>
          </a:xfrm>
          <a:prstGeom prst="rect">
            <a:avLst/>
          </a:prstGeom>
        </p:spPr>
        <p:txBody>
          <a:bodyPr/>
          <a:lstStyle>
            <a:lvl1pPr marL="0" indent="0">
              <a:buNone/>
              <a:defRPr sz="3000" b="0" i="0">
                <a:solidFill>
                  <a:srgbClr val="C00000"/>
                </a:solidFill>
                <a:latin typeface="Helvetica Light" charset="0"/>
                <a:ea typeface="Helvetica Light" charset="0"/>
                <a:cs typeface="Helvetica Light" charset="0"/>
              </a:defRPr>
            </a:lvl1pPr>
          </a:lstStyle>
          <a:p>
            <a:pPr lvl="0"/>
            <a:r>
              <a:rPr lang="en-US" dirty="0" smtClean="0"/>
              <a:t>Click to add title</a:t>
            </a:r>
            <a:endParaRPr lang="en-US" dirty="0"/>
          </a:p>
        </p:txBody>
      </p:sp>
      <p:sp>
        <p:nvSpPr>
          <p:cNvPr id="13" name="Text Placeholder 3"/>
          <p:cNvSpPr>
            <a:spLocks noGrp="1"/>
          </p:cNvSpPr>
          <p:nvPr>
            <p:ph type="body" sz="quarter" idx="18"/>
          </p:nvPr>
        </p:nvSpPr>
        <p:spPr>
          <a:xfrm>
            <a:off x="4921251" y="1004586"/>
            <a:ext cx="3673475" cy="3402657"/>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24402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py Left Image Right Slide">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4699392" y="0"/>
            <a:ext cx="4444608" cy="4764024"/>
          </a:xfrm>
          <a:prstGeom prst="rect">
            <a:avLst/>
          </a:prstGeom>
        </p:spPr>
        <p:txBody>
          <a:bodyPr vert="horz"/>
          <a:lstStyle>
            <a:lvl1pPr>
              <a:defRPr b="0" i="0">
                <a:latin typeface="Helvetica Light" charset="0"/>
              </a:defRPr>
            </a:lvl1pPr>
          </a:lstStyle>
          <a:p>
            <a:endParaRPr lang="en-US" dirty="0"/>
          </a:p>
        </p:txBody>
      </p:sp>
      <p:sp>
        <p:nvSpPr>
          <p:cNvPr id="5" name="Text Placeholder 4"/>
          <p:cNvSpPr>
            <a:spLocks noGrp="1"/>
          </p:cNvSpPr>
          <p:nvPr>
            <p:ph type="body" sz="quarter" idx="16" hasCustomPrompt="1"/>
          </p:nvPr>
        </p:nvSpPr>
        <p:spPr>
          <a:xfrm>
            <a:off x="511810" y="391344"/>
            <a:ext cx="3673475" cy="438150"/>
          </a:xfrm>
          <a:prstGeom prst="rect">
            <a:avLst/>
          </a:prstGeom>
        </p:spPr>
        <p:txBody>
          <a:bodyPr/>
          <a:lstStyle>
            <a:lvl1pPr marL="0" indent="0">
              <a:buNone/>
              <a:defRPr sz="3000" b="0" i="0">
                <a:solidFill>
                  <a:srgbClr val="C00000"/>
                </a:solidFill>
                <a:latin typeface="Helvetica Light" charset="0"/>
                <a:ea typeface="Helvetica Light" charset="0"/>
                <a:cs typeface="Helvetica Light" charset="0"/>
              </a:defRPr>
            </a:lvl1pPr>
          </a:lstStyle>
          <a:p>
            <a:pPr lvl="0"/>
            <a:r>
              <a:rPr lang="en-US" dirty="0" smtClean="0"/>
              <a:t>Click to add title</a:t>
            </a:r>
            <a:endParaRPr lang="en-US" dirty="0"/>
          </a:p>
        </p:txBody>
      </p:sp>
      <p:sp>
        <p:nvSpPr>
          <p:cNvPr id="12" name="Text Placeholder 3"/>
          <p:cNvSpPr>
            <a:spLocks noGrp="1"/>
          </p:cNvSpPr>
          <p:nvPr>
            <p:ph type="body" sz="quarter" idx="17"/>
          </p:nvPr>
        </p:nvSpPr>
        <p:spPr>
          <a:xfrm>
            <a:off x="511809" y="1004586"/>
            <a:ext cx="3673475" cy="3402657"/>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08183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Top 2 Column Bottom Slide">
    <p:spTree>
      <p:nvGrpSpPr>
        <p:cNvPr id="1" name=""/>
        <p:cNvGrpSpPr/>
        <p:nvPr/>
      </p:nvGrpSpPr>
      <p:grpSpPr>
        <a:xfrm>
          <a:off x="0" y="0"/>
          <a:ext cx="0" cy="0"/>
          <a:chOff x="0" y="0"/>
          <a:chExt cx="0" cy="0"/>
        </a:xfrm>
      </p:grpSpPr>
      <p:sp>
        <p:nvSpPr>
          <p:cNvPr id="21" name="Picture Placeholder 2"/>
          <p:cNvSpPr>
            <a:spLocks noGrp="1"/>
          </p:cNvSpPr>
          <p:nvPr>
            <p:ph type="pic" sz="quarter" idx="13"/>
          </p:nvPr>
        </p:nvSpPr>
        <p:spPr>
          <a:xfrm>
            <a:off x="0" y="0"/>
            <a:ext cx="9153768" cy="1984248"/>
          </a:xfrm>
          <a:prstGeom prst="rect">
            <a:avLst/>
          </a:prstGeom>
        </p:spPr>
        <p:txBody>
          <a:bodyPr vert="horz"/>
          <a:lstStyle>
            <a:lvl1pPr>
              <a:defRPr b="0" i="0">
                <a:latin typeface="Helvetica Light" charset="0"/>
              </a:defRPr>
            </a:lvl1pPr>
          </a:lstStyle>
          <a:p>
            <a:endParaRPr lang="en-US" dirty="0"/>
          </a:p>
        </p:txBody>
      </p:sp>
      <p:sp>
        <p:nvSpPr>
          <p:cNvPr id="8" name="Text Placeholder 4"/>
          <p:cNvSpPr>
            <a:spLocks noGrp="1"/>
          </p:cNvSpPr>
          <p:nvPr>
            <p:ph type="body" sz="quarter" idx="16" hasCustomPrompt="1"/>
          </p:nvPr>
        </p:nvSpPr>
        <p:spPr>
          <a:xfrm>
            <a:off x="0" y="2085647"/>
            <a:ext cx="8971280" cy="438150"/>
          </a:xfrm>
          <a:prstGeom prst="rect">
            <a:avLst/>
          </a:prstGeom>
        </p:spPr>
        <p:txBody>
          <a:bodyPr/>
          <a:lstStyle>
            <a:lvl1pPr marL="0" indent="0" algn="ctr">
              <a:buNone/>
              <a:defRPr sz="3000" b="0" i="0">
                <a:solidFill>
                  <a:srgbClr val="C00000"/>
                </a:solidFill>
                <a:latin typeface="Helvetica Light" charset="0"/>
                <a:ea typeface="Helvetica Light" charset="0"/>
                <a:cs typeface="Helvetica Light" charset="0"/>
              </a:defRPr>
            </a:lvl1pPr>
          </a:lstStyle>
          <a:p>
            <a:pPr lvl="0"/>
            <a:r>
              <a:rPr lang="en-US" dirty="0" smtClean="0"/>
              <a:t>Click to add title</a:t>
            </a:r>
            <a:endParaRPr lang="en-US" dirty="0"/>
          </a:p>
        </p:txBody>
      </p:sp>
      <p:sp>
        <p:nvSpPr>
          <p:cNvPr id="38" name="Text Placeholder 3"/>
          <p:cNvSpPr>
            <a:spLocks noGrp="1"/>
          </p:cNvSpPr>
          <p:nvPr>
            <p:ph type="body" sz="quarter" idx="40"/>
          </p:nvPr>
        </p:nvSpPr>
        <p:spPr>
          <a:xfrm>
            <a:off x="701293" y="2766104"/>
            <a:ext cx="3593629" cy="1710918"/>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3"/>
          <p:cNvSpPr>
            <a:spLocks noGrp="1"/>
          </p:cNvSpPr>
          <p:nvPr>
            <p:ph type="body" sz="quarter" idx="41"/>
          </p:nvPr>
        </p:nvSpPr>
        <p:spPr>
          <a:xfrm>
            <a:off x="4836687" y="2766104"/>
            <a:ext cx="3593629" cy="1710918"/>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023671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Top 3 Column Bottom Slide">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0" y="2"/>
            <a:ext cx="9144000" cy="1985598"/>
          </a:xfrm>
          <a:prstGeom prst="rect">
            <a:avLst/>
          </a:prstGeom>
        </p:spPr>
        <p:txBody>
          <a:bodyPr vert="horz"/>
          <a:lstStyle>
            <a:lvl1pPr>
              <a:defRPr b="0" i="0">
                <a:latin typeface="Helvetica Light" charset="0"/>
              </a:defRPr>
            </a:lvl1pPr>
          </a:lstStyle>
          <a:p>
            <a:endParaRPr lang="en-US" dirty="0"/>
          </a:p>
        </p:txBody>
      </p:sp>
      <p:sp>
        <p:nvSpPr>
          <p:cNvPr id="8" name="Text Placeholder 4"/>
          <p:cNvSpPr>
            <a:spLocks noGrp="1"/>
          </p:cNvSpPr>
          <p:nvPr>
            <p:ph type="body" sz="quarter" idx="21" hasCustomPrompt="1"/>
          </p:nvPr>
        </p:nvSpPr>
        <p:spPr>
          <a:xfrm>
            <a:off x="0" y="2074073"/>
            <a:ext cx="9144000" cy="438150"/>
          </a:xfrm>
          <a:prstGeom prst="rect">
            <a:avLst/>
          </a:prstGeom>
        </p:spPr>
        <p:txBody>
          <a:bodyPr/>
          <a:lstStyle>
            <a:lvl1pPr marL="0" indent="0" algn="ctr">
              <a:buNone/>
              <a:defRPr sz="3000" b="0" i="0" baseline="0">
                <a:solidFill>
                  <a:srgbClr val="C00000"/>
                </a:solidFill>
                <a:latin typeface="Helvetica Light" charset="0"/>
                <a:ea typeface="Helvetica Light" charset="0"/>
                <a:cs typeface="Helvetica Light" charset="0"/>
              </a:defRPr>
            </a:lvl1pPr>
          </a:lstStyle>
          <a:p>
            <a:pPr lvl="0"/>
            <a:r>
              <a:rPr lang="en-US" dirty="0" smtClean="0"/>
              <a:t>Click to add title</a:t>
            </a:r>
            <a:endParaRPr lang="en-US" dirty="0"/>
          </a:p>
        </p:txBody>
      </p:sp>
      <p:sp>
        <p:nvSpPr>
          <p:cNvPr id="39" name="Text Placeholder 3"/>
          <p:cNvSpPr>
            <a:spLocks noGrp="1"/>
          </p:cNvSpPr>
          <p:nvPr>
            <p:ph type="body" sz="quarter" idx="11"/>
          </p:nvPr>
        </p:nvSpPr>
        <p:spPr>
          <a:xfrm>
            <a:off x="3305947" y="2639553"/>
            <a:ext cx="2559394" cy="1779803"/>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3"/>
          <p:cNvSpPr>
            <a:spLocks noGrp="1"/>
          </p:cNvSpPr>
          <p:nvPr>
            <p:ph type="body" sz="quarter" idx="12"/>
          </p:nvPr>
        </p:nvSpPr>
        <p:spPr>
          <a:xfrm>
            <a:off x="6312758" y="2639553"/>
            <a:ext cx="2559394" cy="1779803"/>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3"/>
          <p:cNvSpPr>
            <a:spLocks noGrp="1"/>
          </p:cNvSpPr>
          <p:nvPr>
            <p:ph type="body" sz="quarter" idx="13"/>
          </p:nvPr>
        </p:nvSpPr>
        <p:spPr>
          <a:xfrm>
            <a:off x="249709" y="2639553"/>
            <a:ext cx="2559394" cy="1779803"/>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059960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6.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6.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7.xml"/><Relationship Id="rId1" Type="http://schemas.openxmlformats.org/officeDocument/2006/relationships/slideLayout" Target="../slideLayouts/slideLayout10.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8.xml"/><Relationship Id="rId1" Type="http://schemas.openxmlformats.org/officeDocument/2006/relationships/slideLayout" Target="../slideLayouts/slideLayout11.xml"/><Relationship Id="rId4" Type="http://schemas.openxmlformats.org/officeDocument/2006/relationships/image" Target="../media/image8.jpe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9.xml"/><Relationship Id="rId1" Type="http://schemas.openxmlformats.org/officeDocument/2006/relationships/slideLayout" Target="../slideLayouts/slideLayout12.xml"/><Relationship Id="rId4"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3034" y="429769"/>
            <a:ext cx="2732230" cy="963902"/>
          </a:xfrm>
          <a:prstGeom prst="rect">
            <a:avLst/>
          </a:prstGeom>
        </p:spPr>
      </p:pic>
      <p:cxnSp>
        <p:nvCxnSpPr>
          <p:cNvPr id="4" name="Straight Connector 3"/>
          <p:cNvCxnSpPr/>
          <p:nvPr userDrawn="1"/>
        </p:nvCxnSpPr>
        <p:spPr>
          <a:xfrm>
            <a:off x="559610" y="2414016"/>
            <a:ext cx="1497790" cy="0"/>
          </a:xfrm>
          <a:prstGeom prst="line">
            <a:avLst/>
          </a:prstGeom>
          <a:ln w="762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8798692"/>
      </p:ext>
    </p:extLst>
  </p:cSld>
  <p:clrMap bg1="lt1" tx1="dk1" bg2="lt2" tx2="dk2" accent1="accent1" accent2="accent2" accent3="accent3" accent4="accent4" accent5="accent5" accent6="accent6" hlink="hlink" folHlink="folHlink"/>
  <p:sldLayoutIdLst>
    <p:sldLayoutId id="2147483849" r:id="rId1"/>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2" name="TextBox 1"/>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6" name="Picture 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spTree>
    <p:extLst>
      <p:ext uri="{BB962C8B-B14F-4D97-AF65-F5344CB8AC3E}">
        <p14:creationId xmlns:p14="http://schemas.microsoft.com/office/powerpoint/2010/main" val="3996575829"/>
      </p:ext>
    </p:extLst>
  </p:cSld>
  <p:clrMap bg1="lt1" tx1="dk1" bg2="lt2" tx2="dk2" accent1="accent1" accent2="accent2" accent3="accent3" accent4="accent4" accent5="accent5" accent6="accent6" hlink="hlink" folHlink="folHlink"/>
  <p:sldLayoutIdLst>
    <p:sldLayoutId id="2147483871" r:id="rId1"/>
    <p:sldLayoutId id="2147483868" r:id="rId2"/>
    <p:sldLayoutId id="2147483869" r:id="rId3"/>
    <p:sldLayoutId id="2147483870" r:id="rId4"/>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9" name="TextBox 8"/>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pic>
        <p:nvPicPr>
          <p:cNvPr id="4" name="Picture 3"/>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9145"/>
            <a:ext cx="4443984" cy="4776405"/>
          </a:xfrm>
          <a:prstGeom prst="rect">
            <a:avLst/>
          </a:prstGeom>
        </p:spPr>
      </p:pic>
    </p:spTree>
    <p:extLst>
      <p:ext uri="{BB962C8B-B14F-4D97-AF65-F5344CB8AC3E}">
        <p14:creationId xmlns:p14="http://schemas.microsoft.com/office/powerpoint/2010/main" val="2100698616"/>
      </p:ext>
    </p:extLst>
  </p:cSld>
  <p:clrMap bg1="lt1" tx1="dk1" bg2="lt2" tx2="dk2" accent1="accent1" accent2="accent2" accent3="accent3" accent4="accent4" accent5="accent5" accent6="accent6" hlink="hlink" folHlink="folHlink"/>
  <p:sldLayoutIdLst>
    <p:sldLayoutId id="2147483852" r:id="rId1"/>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9" name="TextBox 8"/>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pic>
        <p:nvPicPr>
          <p:cNvPr id="4" name="Picture 3"/>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4700016" y="-9145"/>
            <a:ext cx="4443984" cy="4776405"/>
          </a:xfrm>
          <a:prstGeom prst="rect">
            <a:avLst/>
          </a:prstGeom>
        </p:spPr>
      </p:pic>
    </p:spTree>
    <p:extLst>
      <p:ext uri="{BB962C8B-B14F-4D97-AF65-F5344CB8AC3E}">
        <p14:creationId xmlns:p14="http://schemas.microsoft.com/office/powerpoint/2010/main" val="1210636483"/>
      </p:ext>
    </p:extLst>
  </p:cSld>
  <p:clrMap bg1="lt1" tx1="dk1" bg2="lt2" tx2="dk2" accent1="accent1" accent2="accent2" accent3="accent3" accent4="accent4" accent5="accent5" accent6="accent6" hlink="hlink" folHlink="folHlink"/>
  <p:sldLayoutIdLst>
    <p:sldLayoutId id="2147483862" r:id="rId1"/>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10" name="TextBox 9"/>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pic>
        <p:nvPicPr>
          <p:cNvPr id="13" name="Picture 12"/>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 y="0"/>
            <a:ext cx="9143999" cy="1984248"/>
          </a:xfrm>
          <a:prstGeom prst="rect">
            <a:avLst/>
          </a:prstGeom>
        </p:spPr>
      </p:pic>
      <p:cxnSp>
        <p:nvCxnSpPr>
          <p:cNvPr id="7" name="Straight Connector 6"/>
          <p:cNvCxnSpPr/>
          <p:nvPr userDrawn="1"/>
        </p:nvCxnSpPr>
        <p:spPr>
          <a:xfrm>
            <a:off x="4572000" y="2773028"/>
            <a:ext cx="0" cy="1789000"/>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9417286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3"/>
          <a:stretch>
            <a:fillRect/>
          </a:stretch>
        </p:blipFill>
        <p:spPr>
          <a:xfrm>
            <a:off x="2451100" y="2038449"/>
            <a:ext cx="4229100" cy="1009650"/>
          </a:xfrm>
          <a:prstGeom prst="rect">
            <a:avLst/>
          </a:prstGeom>
        </p:spPr>
      </p:pic>
      <p:cxnSp>
        <p:nvCxnSpPr>
          <p:cNvPr id="16" name="Straight Connector 15"/>
          <p:cNvCxnSpPr/>
          <p:nvPr userDrawn="1"/>
        </p:nvCxnSpPr>
        <p:spPr>
          <a:xfrm>
            <a:off x="3067449" y="2692005"/>
            <a:ext cx="0" cy="1789000"/>
          </a:xfrm>
          <a:prstGeom prst="line">
            <a:avLst/>
          </a:prstGeom>
          <a:noFill/>
          <a:ln w="12700" cmpd="sng">
            <a:solidFill>
              <a:schemeClr val="bg1">
                <a:lumMod val="85000"/>
              </a:schemeClr>
            </a:solidFill>
            <a:round/>
            <a:headEnd/>
            <a:tailEnd/>
          </a:ln>
        </p:spPr>
      </p:cxnSp>
      <p:cxnSp>
        <p:nvCxnSpPr>
          <p:cNvPr id="17" name="Straight Connector 16"/>
          <p:cNvCxnSpPr/>
          <p:nvPr userDrawn="1"/>
        </p:nvCxnSpPr>
        <p:spPr>
          <a:xfrm>
            <a:off x="6086689" y="2692005"/>
            <a:ext cx="0" cy="1789000"/>
          </a:xfrm>
          <a:prstGeom prst="line">
            <a:avLst/>
          </a:prstGeom>
          <a:noFill/>
          <a:ln w="12700" cmpd="sng">
            <a:solidFill>
              <a:schemeClr val="bg1">
                <a:lumMod val="85000"/>
              </a:schemeClr>
            </a:solidFill>
            <a:round/>
            <a:headEnd/>
            <a:tailEnd/>
          </a:ln>
        </p:spPr>
      </p:cxnSp>
      <p:pic>
        <p:nvPicPr>
          <p:cNvPr id="3" name="Picture 2"/>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9143999" cy="1975104"/>
          </a:xfrm>
          <a:prstGeom prst="rect">
            <a:avLst/>
          </a:prstGeom>
        </p:spPr>
      </p:pic>
      <p:sp>
        <p:nvSpPr>
          <p:cNvPr id="13" name="Rectangle 12"/>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14" name="TextBox 13"/>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15" name="Picture 1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spTree>
    <p:extLst>
      <p:ext uri="{BB962C8B-B14F-4D97-AF65-F5344CB8AC3E}">
        <p14:creationId xmlns:p14="http://schemas.microsoft.com/office/powerpoint/2010/main" val="39709239"/>
      </p:ext>
    </p:extLst>
  </p:cSld>
  <p:clrMap bg1="lt1" tx1="dk1" bg2="lt2" tx2="dk2" accent1="accent1" accent2="accent2" accent3="accent3" accent4="accent4" accent5="accent5" accent6="accent6" hlink="hlink" folHlink="folHlink"/>
  <p:sldLayoutIdLst>
    <p:sldLayoutId id="2147483679" r:id="rId1"/>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726069"/>
      </p:ext>
    </p:extLst>
  </p:cSld>
  <p:clrMap bg1="lt1" tx1="dk1" bg2="lt2" tx2="dk2" accent1="accent1" accent2="accent2" accent3="accent3" accent4="accent4" accent5="accent5" accent6="accent6" hlink="hlink" folHlink="folHlink"/>
  <p:sldLayoutIdLst>
    <p:sldLayoutId id="21474838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3"/>
          <a:stretch>
            <a:fillRect/>
          </a:stretch>
        </p:blipFill>
        <p:spPr>
          <a:xfrm>
            <a:off x="2451100" y="2038449"/>
            <a:ext cx="4229100" cy="1009650"/>
          </a:xfrm>
          <a:prstGeom prst="rect">
            <a:avLst/>
          </a:prstGeom>
        </p:spPr>
      </p:pic>
      <p:pic>
        <p:nvPicPr>
          <p:cNvPr id="2" name="Picture 1"/>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243712" y="-34724"/>
            <a:ext cx="9497028" cy="5178224"/>
          </a:xfrm>
          <a:prstGeom prst="rect">
            <a:avLst/>
          </a:prstGeom>
        </p:spPr>
      </p:pic>
    </p:spTree>
    <p:extLst>
      <p:ext uri="{BB962C8B-B14F-4D97-AF65-F5344CB8AC3E}">
        <p14:creationId xmlns:p14="http://schemas.microsoft.com/office/powerpoint/2010/main" val="1664995190"/>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3"/>
          <a:stretch>
            <a:fillRect/>
          </a:stretch>
        </p:blipFill>
        <p:spPr>
          <a:xfrm>
            <a:off x="2451100" y="2038449"/>
            <a:ext cx="4229100" cy="1009650"/>
          </a:xfrm>
          <a:prstGeom prst="rect">
            <a:avLst/>
          </a:prstGeom>
        </p:spPr>
      </p:pic>
      <p:pic>
        <p:nvPicPr>
          <p:cNvPr id="2" name="Picture 1"/>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34725"/>
            <a:ext cx="9144000" cy="5178225"/>
          </a:xfrm>
          <a:prstGeom prst="rect">
            <a:avLst/>
          </a:prstGeom>
        </p:spPr>
      </p:pic>
    </p:spTree>
    <p:extLst>
      <p:ext uri="{BB962C8B-B14F-4D97-AF65-F5344CB8AC3E}">
        <p14:creationId xmlns:p14="http://schemas.microsoft.com/office/powerpoint/2010/main" val="67321414"/>
      </p:ext>
    </p:extLst>
  </p:cSld>
  <p:clrMap bg1="lt1" tx1="dk1" bg2="lt2" tx2="dk2" accent1="accent1" accent2="accent2" accent3="accent3" accent4="accent4" accent5="accent5" accent6="accent6" hlink="hlink" folHlink="folHlink"/>
  <p:sldLayoutIdLst>
    <p:sldLayoutId id="2147483867" r:id="rId1"/>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tylermcginnis.com/free-react-bootcamp/" TargetMode="External"/><Relationship Id="rId2" Type="http://schemas.openxmlformats.org/officeDocument/2006/relationships/hyperlink" Target="https://www.udemy.com/react-the-complete-guide-incl-redux/learn/v4/overview"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React – Level 1</a:t>
            </a:r>
          </a:p>
          <a:p>
            <a:r>
              <a:rPr lang="en-US" sz="2000" smtClean="0"/>
              <a:t>Introduction</a:t>
            </a:r>
            <a:endParaRPr lang="en-US" sz="2000" dirty="0" smtClean="0"/>
          </a:p>
        </p:txBody>
      </p:sp>
      <p:sp>
        <p:nvSpPr>
          <p:cNvPr id="3" name="Text Placeholder 2"/>
          <p:cNvSpPr>
            <a:spLocks noGrp="1"/>
          </p:cNvSpPr>
          <p:nvPr>
            <p:ph type="body" sz="quarter" idx="12"/>
          </p:nvPr>
        </p:nvSpPr>
        <p:spPr/>
        <p:txBody>
          <a:bodyPr/>
          <a:lstStyle/>
          <a:p>
            <a:r>
              <a:rPr lang="en-US" dirty="0" smtClean="0"/>
              <a:t>Revised: August 18</a:t>
            </a:r>
            <a:r>
              <a:rPr lang="en-US" baseline="30000" dirty="0" smtClean="0"/>
              <a:t>th</a:t>
            </a:r>
            <a:r>
              <a:rPr lang="en-US" dirty="0" smtClean="0"/>
              <a:t> 2019</a:t>
            </a:r>
            <a:endParaRPr lang="en-US" dirty="0"/>
          </a:p>
        </p:txBody>
      </p:sp>
    </p:spTree>
    <p:extLst>
      <p:ext uri="{BB962C8B-B14F-4D97-AF65-F5344CB8AC3E}">
        <p14:creationId xmlns:p14="http://schemas.microsoft.com/office/powerpoint/2010/main" val="3095277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i="1" dirty="0" smtClean="0"/>
              <a:t>IN </a:t>
            </a:r>
            <a:r>
              <a:rPr lang="en-US" dirty="0" smtClean="0"/>
              <a:t>JSX</a:t>
            </a:r>
            <a:endParaRPr lang="en-US" dirty="0"/>
          </a:p>
        </p:txBody>
      </p:sp>
      <p:sp>
        <p:nvSpPr>
          <p:cNvPr id="3" name="Text Placeholder 2"/>
          <p:cNvSpPr>
            <a:spLocks noGrp="1"/>
          </p:cNvSpPr>
          <p:nvPr>
            <p:ph type="body" sz="quarter" idx="10"/>
          </p:nvPr>
        </p:nvSpPr>
        <p:spPr>
          <a:xfrm>
            <a:off x="628650" y="1012824"/>
            <a:ext cx="7747254" cy="687960"/>
          </a:xfrm>
        </p:spPr>
        <p:txBody>
          <a:bodyPr/>
          <a:lstStyle/>
          <a:p>
            <a:pPr>
              <a:lnSpc>
                <a:spcPct val="150000"/>
              </a:lnSpc>
            </a:pPr>
            <a:r>
              <a:rPr lang="en-US" sz="2000" dirty="0" smtClean="0"/>
              <a:t>We can even use JavaScript from within JSX using curly braces.</a:t>
            </a:r>
            <a:endParaRPr lang="en-US" sz="2000" dirty="0"/>
          </a:p>
        </p:txBody>
      </p:sp>
      <p:sp>
        <p:nvSpPr>
          <p:cNvPr id="7" name="Rectangle 6"/>
          <p:cNvSpPr/>
          <p:nvPr/>
        </p:nvSpPr>
        <p:spPr>
          <a:xfrm>
            <a:off x="1903094" y="1859079"/>
            <a:ext cx="4753737" cy="2377574"/>
          </a:xfrm>
          <a:prstGeom prst="rect">
            <a:avLst/>
          </a:prstGeom>
          <a:solidFill>
            <a:schemeClr val="tx1">
              <a:lumMod val="75000"/>
              <a:lumOff val="25000"/>
            </a:schemeClr>
          </a:solidFill>
        </p:spPr>
        <p:txBody>
          <a:bodyPr wrap="square">
            <a:spAutoFit/>
          </a:bodyPr>
          <a:lstStyle/>
          <a:p>
            <a:r>
              <a:rPr lang="en-US" dirty="0">
                <a:solidFill>
                  <a:srgbClr val="9CDCFE"/>
                </a:solidFill>
                <a:latin typeface="Consolas" panose="020B0609020204030204" pitchFamily="49" charset="0"/>
              </a:rPr>
              <a:t>colors</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'green'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'red'</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'blue'</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'orange'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DCDCAA"/>
                </a:solidFill>
                <a:latin typeface="Consolas" panose="020B0609020204030204" pitchFamily="49" charset="0"/>
              </a:rPr>
              <a:t>render</a:t>
            </a:r>
            <a:r>
              <a:rPr lang="en-US" dirty="0">
                <a:solidFill>
                  <a:srgbClr val="D4D4D4"/>
                </a:solidFill>
                <a:latin typeface="Consolas" panose="020B0609020204030204" pitchFamily="49" charset="0"/>
              </a:rPr>
              <a:t>() {</a:t>
            </a:r>
          </a:p>
          <a:p>
            <a:r>
              <a:rPr lang="en-US" dirty="0" smtClean="0">
                <a:solidFill>
                  <a:srgbClr val="C586C0"/>
                </a:solidFill>
                <a:latin typeface="Consolas" panose="020B0609020204030204" pitchFamily="49" charset="0"/>
              </a:rPr>
              <a:t>  return</a:t>
            </a:r>
            <a:r>
              <a:rPr lang="en-US" dirty="0" smtClean="0">
                <a:solidFill>
                  <a:srgbClr val="D4D4D4"/>
                </a:solidFill>
                <a:latin typeface="Consolas" panose="020B0609020204030204" pitchFamily="49" charset="0"/>
              </a:rPr>
              <a:t> </a:t>
            </a:r>
            <a:r>
              <a:rPr lang="en-US" dirty="0">
                <a:solidFill>
                  <a:srgbClr val="D4D4D4"/>
                </a:solidFill>
                <a:latin typeface="Consolas" panose="020B0609020204030204" pitchFamily="49" charset="0"/>
              </a:rPr>
              <a:t>(</a:t>
            </a:r>
          </a:p>
          <a:p>
            <a:r>
              <a:rPr lang="en-US" dirty="0" smtClean="0">
                <a:solidFill>
                  <a:srgbClr val="808080"/>
                </a:solidFill>
                <a:latin typeface="Consolas" panose="020B0609020204030204" pitchFamily="49" charset="0"/>
              </a:rPr>
              <a:t>    &lt;</a:t>
            </a:r>
            <a:r>
              <a:rPr lang="en-US" dirty="0" err="1">
                <a:solidFill>
                  <a:srgbClr val="569CD6"/>
                </a:solidFill>
                <a:latin typeface="Consolas" panose="020B0609020204030204" pitchFamily="49" charset="0"/>
              </a:rPr>
              <a:t>ul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smtClean="0">
                <a:solidFill>
                  <a:srgbClr val="569CD6"/>
                </a:solidFill>
                <a:latin typeface="Consolas" panose="020B0609020204030204" pitchFamily="49" charset="0"/>
              </a:rPr>
              <a:t>      {</a:t>
            </a:r>
            <a:r>
              <a:rPr lang="en-US" dirty="0" err="1">
                <a:solidFill>
                  <a:srgbClr val="9CDCFE"/>
                </a:solidFill>
                <a:latin typeface="Consolas" panose="020B0609020204030204" pitchFamily="49" charset="0"/>
              </a:rPr>
              <a:t>colors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map</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color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r>
              <a:rPr lang="en-US" dirty="0" smtClean="0">
                <a:solidFill>
                  <a:srgbClr val="808080"/>
                </a:solidFill>
                <a:latin typeface="Consolas" panose="020B0609020204030204" pitchFamily="49" charset="0"/>
              </a:rPr>
              <a:t>        &lt;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a:t>
            </a:r>
            <a:r>
              <a:rPr lang="en-US" dirty="0">
                <a:solidFill>
                  <a:srgbClr val="9CDCFE"/>
                </a:solidFill>
                <a:latin typeface="Consolas" panose="020B0609020204030204" pitchFamily="49" charset="0"/>
              </a:rPr>
              <a:t>color</a:t>
            </a:r>
            <a:r>
              <a:rPr lang="en-US" dirty="0">
                <a:solidFill>
                  <a:srgbClr val="569CD6"/>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li</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smtClean="0">
                <a:solidFill>
                  <a:srgbClr val="D4D4D4"/>
                </a:solidFill>
                <a:latin typeface="Consolas" panose="020B0609020204030204" pitchFamily="49" charset="0"/>
              </a:rPr>
              <a:t>      ))</a:t>
            </a:r>
            <a:r>
              <a:rPr lang="en-US" dirty="0" smtClean="0">
                <a:solidFill>
                  <a:srgbClr val="569CD6"/>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smtClean="0">
                <a:solidFill>
                  <a:srgbClr val="808080"/>
                </a:solidFill>
                <a:latin typeface="Consolas" panose="020B0609020204030204" pitchFamily="49" charset="0"/>
              </a:rPr>
              <a:t>    &lt;/</a:t>
            </a:r>
            <a:r>
              <a:rPr lang="en-US" dirty="0" err="1">
                <a:solidFill>
                  <a:srgbClr val="569CD6"/>
                </a:solidFill>
                <a:latin typeface="Consolas" panose="020B0609020204030204" pitchFamily="49" charset="0"/>
              </a:rPr>
              <a:t>ul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smtClean="0">
                <a:solidFill>
                  <a:srgbClr val="D4D4D4"/>
                </a:solidFill>
                <a:latin typeface="Consolas" panose="020B0609020204030204" pitchFamily="49" charset="0"/>
              </a:rPr>
              <a:t>  );</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2129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ReactDOM</a:t>
            </a:r>
            <a:endParaRPr lang="en-US" dirty="0"/>
          </a:p>
        </p:txBody>
      </p:sp>
      <p:sp>
        <p:nvSpPr>
          <p:cNvPr id="3" name="Text Placeholder 2"/>
          <p:cNvSpPr>
            <a:spLocks noGrp="1"/>
          </p:cNvSpPr>
          <p:nvPr>
            <p:ph type="body" sz="quarter" idx="10"/>
          </p:nvPr>
        </p:nvSpPr>
        <p:spPr>
          <a:xfrm>
            <a:off x="628650" y="1012824"/>
            <a:ext cx="7758994" cy="2018699"/>
          </a:xfrm>
        </p:spPr>
        <p:txBody>
          <a:bodyPr/>
          <a:lstStyle/>
          <a:p>
            <a:pPr marL="285750" indent="-285750">
              <a:spcAft>
                <a:spcPts val="600"/>
              </a:spcAft>
              <a:buFont typeface="Arial" panose="020B0604020202020204" pitchFamily="34" charset="0"/>
              <a:buChar char="•"/>
            </a:pPr>
            <a:r>
              <a:rPr lang="en-US" sz="1600" dirty="0" err="1"/>
              <a:t>ReactDOM</a:t>
            </a:r>
            <a:r>
              <a:rPr lang="en-US" sz="1600" dirty="0"/>
              <a:t> manages the reconciliation of React elements and the </a:t>
            </a:r>
            <a:r>
              <a:rPr lang="en-US" sz="1600" dirty="0" smtClean="0"/>
              <a:t>DOM.</a:t>
            </a:r>
          </a:p>
          <a:p>
            <a:pPr marL="285750" indent="-285750">
              <a:spcAft>
                <a:spcPts val="600"/>
              </a:spcAft>
              <a:buFont typeface="Arial" panose="020B0604020202020204" pitchFamily="34" charset="0"/>
              <a:buChar char="•"/>
            </a:pPr>
            <a:r>
              <a:rPr lang="en-US" sz="1600" dirty="0" err="1" smtClean="0">
                <a:solidFill>
                  <a:schemeClr val="accent1">
                    <a:lumMod val="75000"/>
                  </a:schemeClr>
                </a:solidFill>
                <a:latin typeface="Consolas" panose="020B0609020204030204" pitchFamily="49" charset="0"/>
              </a:rPr>
              <a:t>ReactDOM.render</a:t>
            </a:r>
            <a:r>
              <a:rPr lang="en-US" sz="1600" dirty="0" smtClean="0">
                <a:solidFill>
                  <a:schemeClr val="accent1">
                    <a:lumMod val="75000"/>
                  </a:schemeClr>
                </a:solidFill>
                <a:latin typeface="Consolas" panose="020B0609020204030204" pitchFamily="49" charset="0"/>
              </a:rPr>
              <a:t>()</a:t>
            </a:r>
            <a:r>
              <a:rPr lang="en-US" sz="1600" dirty="0" smtClean="0">
                <a:solidFill>
                  <a:schemeClr val="accent1">
                    <a:lumMod val="75000"/>
                  </a:schemeClr>
                </a:solidFill>
              </a:rPr>
              <a:t> </a:t>
            </a:r>
            <a:r>
              <a:rPr lang="en-US" sz="1600" dirty="0" smtClean="0"/>
              <a:t>is the “entry point” into the HTML document.</a:t>
            </a:r>
          </a:p>
          <a:p>
            <a:pPr marL="285750" indent="-285750">
              <a:spcAft>
                <a:spcPts val="600"/>
              </a:spcAft>
              <a:buFont typeface="Arial" panose="020B0604020202020204" pitchFamily="34" charset="0"/>
              <a:buChar char="•"/>
            </a:pPr>
            <a:r>
              <a:rPr lang="en-US" sz="1600" dirty="0" smtClean="0"/>
              <a:t>The render method takes a React element and a container DOM node.</a:t>
            </a:r>
          </a:p>
          <a:p>
            <a:pPr marL="285750" indent="-285750">
              <a:spcAft>
                <a:spcPts val="600"/>
              </a:spcAft>
              <a:buFont typeface="Arial" panose="020B0604020202020204" pitchFamily="34" charset="0"/>
              <a:buChar char="•"/>
            </a:pPr>
            <a:r>
              <a:rPr lang="en-US" sz="1600" dirty="0" smtClean="0"/>
              <a:t>There could be one entry-point – usually the case in a Single-Page Application (SPA) – or many entry points, effectively making a bunch of little React apps.</a:t>
            </a:r>
          </a:p>
          <a:p>
            <a:endParaRPr lang="en-US" sz="1800" dirty="0" smtClean="0"/>
          </a:p>
          <a:p>
            <a:pPr algn="ctr"/>
            <a:endParaRPr lang="en-US" sz="1800" dirty="0">
              <a:solidFill>
                <a:srgbClr val="C00000"/>
              </a:solidFill>
            </a:endParaRPr>
          </a:p>
        </p:txBody>
      </p:sp>
      <p:sp>
        <p:nvSpPr>
          <p:cNvPr id="5" name="Rectangle 4"/>
          <p:cNvSpPr/>
          <p:nvPr/>
        </p:nvSpPr>
        <p:spPr>
          <a:xfrm>
            <a:off x="1907027" y="3195850"/>
            <a:ext cx="5511412" cy="276999"/>
          </a:xfrm>
          <a:prstGeom prst="rect">
            <a:avLst/>
          </a:prstGeom>
          <a:solidFill>
            <a:schemeClr val="tx1">
              <a:lumMod val="75000"/>
              <a:lumOff val="25000"/>
            </a:schemeClr>
          </a:solidFill>
          <a:effectLst>
            <a:softEdge rad="0"/>
          </a:effectLst>
          <a:scene3d>
            <a:camera prst="orthographicFront"/>
            <a:lightRig rig="threePt" dir="t"/>
          </a:scene3d>
          <a:sp3d>
            <a:bevelT w="0" h="0"/>
          </a:sp3d>
        </p:spPr>
        <p:txBody>
          <a:bodyPr wrap="square">
            <a:spAutoFit/>
          </a:bodyPr>
          <a:lstStyle/>
          <a:p>
            <a:r>
              <a:rPr lang="en-US" sz="1200">
                <a:solidFill>
                  <a:srgbClr val="808080"/>
                </a:solidFill>
                <a:latin typeface="Consolas" panose="020B0609020204030204" pitchFamily="49" charset="0"/>
              </a:rPr>
              <a:t>&lt;</a:t>
            </a:r>
            <a:r>
              <a:rPr lang="en-US" sz="1200">
                <a:solidFill>
                  <a:srgbClr val="569CD6"/>
                </a:solidFill>
                <a:latin typeface="Consolas" panose="020B0609020204030204" pitchFamily="49" charset="0"/>
              </a:rPr>
              <a:t>div</a:t>
            </a:r>
            <a:r>
              <a:rPr lang="en-US" sz="1200">
                <a:solidFill>
                  <a:srgbClr val="D4D4D4"/>
                </a:solidFill>
                <a:latin typeface="Consolas" panose="020B0609020204030204" pitchFamily="49" charset="0"/>
              </a:rPr>
              <a:t> </a:t>
            </a:r>
            <a:r>
              <a:rPr lang="en-US" sz="1200">
                <a:solidFill>
                  <a:srgbClr val="9CDCFE"/>
                </a:solidFill>
                <a:latin typeface="Consolas" panose="020B0609020204030204" pitchFamily="49" charset="0"/>
              </a:rPr>
              <a:t>id</a:t>
            </a:r>
            <a:r>
              <a:rPr lang="en-US" sz="1200">
                <a:solidFill>
                  <a:srgbClr val="D4D4D4"/>
                </a:solidFill>
                <a:latin typeface="Consolas" panose="020B0609020204030204" pitchFamily="49" charset="0"/>
              </a:rPr>
              <a:t>=</a:t>
            </a:r>
            <a:r>
              <a:rPr lang="en-US" sz="1200">
                <a:solidFill>
                  <a:srgbClr val="CE9178"/>
                </a:solidFill>
                <a:latin typeface="Consolas" panose="020B0609020204030204" pitchFamily="49" charset="0"/>
              </a:rPr>
              <a:t>'root'</a:t>
            </a:r>
            <a:r>
              <a:rPr lang="en-US" sz="1200">
                <a:solidFill>
                  <a:srgbClr val="808080"/>
                </a:solidFill>
                <a:latin typeface="Consolas" panose="020B0609020204030204" pitchFamily="49" charset="0"/>
              </a:rPr>
              <a:t>&gt;</a:t>
            </a:r>
            <a:r>
              <a:rPr lang="en-US" sz="1200">
                <a:solidFill>
                  <a:srgbClr val="D4D4D4"/>
                </a:solidFill>
                <a:latin typeface="Consolas" panose="020B0609020204030204" pitchFamily="49" charset="0"/>
              </a:rPr>
              <a:t>ReactDOM will mount it's element here</a:t>
            </a:r>
            <a:r>
              <a:rPr lang="en-US" sz="1200">
                <a:solidFill>
                  <a:srgbClr val="808080"/>
                </a:solidFill>
                <a:latin typeface="Consolas" panose="020B0609020204030204" pitchFamily="49" charset="0"/>
              </a:rPr>
              <a:t>&lt;/</a:t>
            </a:r>
            <a:r>
              <a:rPr lang="en-US" sz="1200">
                <a:solidFill>
                  <a:srgbClr val="569CD6"/>
                </a:solidFill>
                <a:latin typeface="Consolas" panose="020B0609020204030204" pitchFamily="49" charset="0"/>
              </a:rPr>
              <a:t>div</a:t>
            </a:r>
            <a:r>
              <a:rPr lang="en-US" sz="1200">
                <a:solidFill>
                  <a:srgbClr val="808080"/>
                </a:solidFill>
                <a:latin typeface="Consolas" panose="020B0609020204030204" pitchFamily="49" charset="0"/>
              </a:rPr>
              <a:t>&gt;</a:t>
            </a:r>
            <a:endParaRPr lang="en-US" sz="1200" b="0">
              <a:solidFill>
                <a:srgbClr val="D4D4D4"/>
              </a:solidFill>
              <a:effectLst/>
              <a:latin typeface="Consolas" panose="020B0609020204030204" pitchFamily="49" charset="0"/>
            </a:endParaRPr>
          </a:p>
        </p:txBody>
      </p:sp>
      <p:sp>
        <p:nvSpPr>
          <p:cNvPr id="6" name="Rectangle 5"/>
          <p:cNvSpPr/>
          <p:nvPr/>
        </p:nvSpPr>
        <p:spPr>
          <a:xfrm>
            <a:off x="1907027" y="3625249"/>
            <a:ext cx="5511412" cy="461665"/>
          </a:xfrm>
          <a:prstGeom prst="rect">
            <a:avLst/>
          </a:prstGeom>
          <a:solidFill>
            <a:schemeClr val="tx1">
              <a:lumMod val="75000"/>
              <a:lumOff val="25000"/>
            </a:schemeClr>
          </a:solidFill>
          <a:effectLst>
            <a:softEdge rad="0"/>
          </a:effectLst>
          <a:scene3d>
            <a:camera prst="orthographicFront"/>
            <a:lightRig rig="threePt" dir="t"/>
          </a:scene3d>
          <a:sp3d>
            <a:bevelT w="0" h="0"/>
          </a:sp3d>
        </p:spPr>
        <p:txBody>
          <a:bodyPr wrap="square">
            <a:spAutoFit/>
          </a:bodyPr>
          <a:lstStyle/>
          <a:p>
            <a:r>
              <a:rPr lang="en-US" sz="1200">
                <a:solidFill>
                  <a:srgbClr val="9CDCFE"/>
                </a:solidFill>
                <a:latin typeface="Consolas" panose="020B0609020204030204" pitchFamily="49" charset="0"/>
              </a:rPr>
              <a:t>ReactDOM</a:t>
            </a:r>
            <a:r>
              <a:rPr lang="en-US" sz="1200">
                <a:solidFill>
                  <a:srgbClr val="D4D4D4"/>
                </a:solidFill>
                <a:latin typeface="Consolas" panose="020B0609020204030204" pitchFamily="49" charset="0"/>
              </a:rPr>
              <a:t>.</a:t>
            </a:r>
            <a:r>
              <a:rPr lang="en-US" sz="1200">
                <a:solidFill>
                  <a:srgbClr val="DCDCAA"/>
                </a:solidFill>
                <a:latin typeface="Consolas" panose="020B0609020204030204" pitchFamily="49" charset="0"/>
              </a:rPr>
              <a:t>render</a:t>
            </a:r>
            <a:r>
              <a:rPr lang="en-US" sz="1200">
                <a:solidFill>
                  <a:srgbClr val="D4D4D4"/>
                </a:solidFill>
                <a:latin typeface="Consolas" panose="020B0609020204030204" pitchFamily="49" charset="0"/>
              </a:rPr>
              <a:t>(</a:t>
            </a:r>
            <a:r>
              <a:rPr lang="en-US" sz="1200">
                <a:solidFill>
                  <a:srgbClr val="808080"/>
                </a:solidFill>
                <a:latin typeface="Consolas" panose="020B0609020204030204" pitchFamily="49" charset="0"/>
              </a:rPr>
              <a:t>&lt;</a:t>
            </a:r>
            <a:r>
              <a:rPr lang="en-US" sz="1200">
                <a:solidFill>
                  <a:srgbClr val="569CD6"/>
                </a:solidFill>
                <a:latin typeface="Consolas" panose="020B0609020204030204" pitchFamily="49" charset="0"/>
              </a:rPr>
              <a:t>h1</a:t>
            </a:r>
            <a:r>
              <a:rPr lang="en-US" sz="1200">
                <a:solidFill>
                  <a:srgbClr val="808080"/>
                </a:solidFill>
                <a:latin typeface="Consolas" panose="020B0609020204030204" pitchFamily="49" charset="0"/>
              </a:rPr>
              <a:t>&gt;</a:t>
            </a:r>
            <a:r>
              <a:rPr lang="en-US" sz="1200">
                <a:solidFill>
                  <a:srgbClr val="D4D4D4"/>
                </a:solidFill>
                <a:latin typeface="Consolas" panose="020B0609020204030204" pitchFamily="49" charset="0"/>
              </a:rPr>
              <a:t>Hello World! from ReactDOM example</a:t>
            </a:r>
            <a:r>
              <a:rPr lang="en-US" sz="1200">
                <a:solidFill>
                  <a:srgbClr val="808080"/>
                </a:solidFill>
                <a:latin typeface="Consolas" panose="020B0609020204030204" pitchFamily="49" charset="0"/>
              </a:rPr>
              <a:t>&lt;/</a:t>
            </a:r>
            <a:r>
              <a:rPr lang="en-US" sz="1200">
                <a:solidFill>
                  <a:srgbClr val="569CD6"/>
                </a:solidFill>
                <a:latin typeface="Consolas" panose="020B0609020204030204" pitchFamily="49" charset="0"/>
              </a:rPr>
              <a:t>h1</a:t>
            </a:r>
            <a:r>
              <a:rPr lang="en-US" sz="1200">
                <a:solidFill>
                  <a:srgbClr val="808080"/>
                </a:solidFill>
                <a:latin typeface="Consolas" panose="020B0609020204030204" pitchFamily="49" charset="0"/>
              </a:rPr>
              <a:t>&gt;</a:t>
            </a:r>
            <a:r>
              <a:rPr lang="en-US" sz="1200">
                <a:solidFill>
                  <a:srgbClr val="D4D4D4"/>
                </a:solidFill>
                <a:latin typeface="Consolas" panose="020B0609020204030204" pitchFamily="49" charset="0"/>
              </a:rPr>
              <a:t>, </a:t>
            </a:r>
            <a:r>
              <a:rPr lang="en-US" sz="1200">
                <a:solidFill>
                  <a:srgbClr val="9CDCFE"/>
                </a:solidFill>
                <a:latin typeface="Consolas" panose="020B0609020204030204" pitchFamily="49" charset="0"/>
              </a:rPr>
              <a:t>document</a:t>
            </a:r>
            <a:r>
              <a:rPr lang="en-US" sz="1200">
                <a:solidFill>
                  <a:srgbClr val="D4D4D4"/>
                </a:solidFill>
                <a:latin typeface="Consolas" panose="020B0609020204030204" pitchFamily="49" charset="0"/>
              </a:rPr>
              <a:t>.</a:t>
            </a:r>
            <a:r>
              <a:rPr lang="en-US" sz="1200">
                <a:solidFill>
                  <a:srgbClr val="DCDCAA"/>
                </a:solidFill>
                <a:latin typeface="Consolas" panose="020B0609020204030204" pitchFamily="49" charset="0"/>
              </a:rPr>
              <a:t>getElementById</a:t>
            </a:r>
            <a:r>
              <a:rPr lang="en-US" sz="1200">
                <a:solidFill>
                  <a:srgbClr val="D4D4D4"/>
                </a:solidFill>
                <a:latin typeface="Consolas" panose="020B0609020204030204" pitchFamily="49" charset="0"/>
              </a:rPr>
              <a:t>(</a:t>
            </a:r>
            <a:r>
              <a:rPr lang="en-US" sz="1200">
                <a:solidFill>
                  <a:srgbClr val="CE9178"/>
                </a:solidFill>
                <a:latin typeface="Consolas" panose="020B0609020204030204" pitchFamily="49" charset="0"/>
              </a:rPr>
              <a:t>'root'</a:t>
            </a:r>
            <a:r>
              <a:rPr lang="en-US" sz="1200">
                <a:solidFill>
                  <a:srgbClr val="D4D4D4"/>
                </a:solidFill>
                <a:latin typeface="Consolas" panose="020B0609020204030204" pitchFamily="49" charset="0"/>
              </a:rPr>
              <a:t>));</a:t>
            </a:r>
            <a:endParaRPr lang="en-US" sz="1200"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67951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46758" y="1769003"/>
            <a:ext cx="7650484" cy="809625"/>
          </a:xfrm>
        </p:spPr>
        <p:txBody>
          <a:bodyPr/>
          <a:lstStyle/>
          <a:p>
            <a:r>
              <a:rPr lang="en-US" dirty="0" smtClean="0"/>
              <a:t>Next: </a:t>
            </a:r>
          </a:p>
          <a:p>
            <a:r>
              <a:rPr lang="en-US" dirty="0" err="1" smtClean="0"/>
              <a:t>ReactDOM</a:t>
            </a:r>
            <a:r>
              <a:rPr lang="en-US" dirty="0" smtClean="0"/>
              <a:t> and JSX in code.</a:t>
            </a:r>
          </a:p>
          <a:p>
            <a:endParaRPr lang="en-US" dirty="0"/>
          </a:p>
        </p:txBody>
      </p:sp>
    </p:spTree>
    <p:extLst>
      <p:ext uri="{BB962C8B-B14F-4D97-AF65-F5344CB8AC3E}">
        <p14:creationId xmlns:p14="http://schemas.microsoft.com/office/powerpoint/2010/main" val="3203532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and Credits</a:t>
            </a:r>
            <a:endParaRPr lang="en-US" dirty="0"/>
          </a:p>
        </p:txBody>
      </p:sp>
      <p:sp>
        <p:nvSpPr>
          <p:cNvPr id="3" name="Text Placeholder 2"/>
          <p:cNvSpPr>
            <a:spLocks noGrp="1"/>
          </p:cNvSpPr>
          <p:nvPr>
            <p:ph type="body" sz="quarter" idx="10"/>
          </p:nvPr>
        </p:nvSpPr>
        <p:spPr>
          <a:xfrm>
            <a:off x="628650" y="1012824"/>
            <a:ext cx="7758994" cy="2018699"/>
          </a:xfrm>
        </p:spPr>
        <p:txBody>
          <a:bodyPr/>
          <a:lstStyle/>
          <a:p>
            <a:r>
              <a:rPr lang="en-US" sz="1200" dirty="0" smtClean="0"/>
              <a:t>Maximilian </a:t>
            </a:r>
            <a:r>
              <a:rPr lang="en-US" sz="1200" dirty="0" err="1" smtClean="0"/>
              <a:t>Schwarzmüller</a:t>
            </a:r>
            <a:r>
              <a:rPr lang="en-US" sz="1200" dirty="0" smtClean="0"/>
              <a:t> </a:t>
            </a:r>
            <a:r>
              <a:rPr lang="en-US" sz="1200" dirty="0"/>
              <a:t>– </a:t>
            </a:r>
            <a:r>
              <a:rPr lang="en-US" sz="1200" dirty="0">
                <a:hlinkClick r:id="rId2"/>
              </a:rPr>
              <a:t>https://</a:t>
            </a:r>
            <a:r>
              <a:rPr lang="en-US" sz="1200" dirty="0" smtClean="0">
                <a:hlinkClick r:id="rId2"/>
              </a:rPr>
              <a:t>www.udemy.com/react-the-complete-guide-incl-redux/learn/v4/overview</a:t>
            </a:r>
            <a:endParaRPr lang="en-US" sz="1200" dirty="0" smtClean="0"/>
          </a:p>
          <a:p>
            <a:r>
              <a:rPr lang="en-US" sz="1200" dirty="0"/>
              <a:t>	</a:t>
            </a:r>
            <a:r>
              <a:rPr lang="en-US" sz="1200" dirty="0" smtClean="0"/>
              <a:t>Max is an awesome instructor. If he teaches it and it’s on sale at </a:t>
            </a:r>
            <a:r>
              <a:rPr lang="en-US" sz="1200" dirty="0" err="1" smtClean="0"/>
              <a:t>Udemy</a:t>
            </a:r>
            <a:r>
              <a:rPr lang="en-US" sz="1200" dirty="0"/>
              <a:t> </a:t>
            </a:r>
            <a:r>
              <a:rPr lang="en-US" sz="1200" dirty="0" smtClean="0"/>
              <a:t>I buy it. Even stuff I’m not trying to 	learn at the moment</a:t>
            </a:r>
          </a:p>
          <a:p>
            <a:r>
              <a:rPr lang="en-US" sz="1200" dirty="0" err="1" smtClean="0"/>
              <a:t>FreeCodeCamp</a:t>
            </a:r>
            <a:r>
              <a:rPr lang="en-US" sz="1200" dirty="0" smtClean="0"/>
              <a:t> – I ripped off a couple of images</a:t>
            </a:r>
          </a:p>
          <a:p>
            <a:r>
              <a:rPr lang="en-US" sz="1200" dirty="0"/>
              <a:t>Tyler McGinnis - </a:t>
            </a:r>
            <a:r>
              <a:rPr lang="en-US" sz="1200" dirty="0">
                <a:hlinkClick r:id="rId3"/>
              </a:rPr>
              <a:t>https://tylermcginnis.com/free-react-bootcamp</a:t>
            </a:r>
            <a:r>
              <a:rPr lang="en-US" sz="1200" dirty="0" smtClean="0">
                <a:hlinkClick r:id="rId3"/>
              </a:rPr>
              <a:t>/</a:t>
            </a:r>
            <a:r>
              <a:rPr lang="en-US" sz="1200" dirty="0" smtClean="0"/>
              <a:t> </a:t>
            </a:r>
          </a:p>
          <a:p>
            <a:r>
              <a:rPr lang="en-US" sz="1200" dirty="0"/>
              <a:t>	</a:t>
            </a:r>
            <a:r>
              <a:rPr lang="en-US" sz="1200" dirty="0" smtClean="0"/>
              <a:t>Some content, overall flow, and some of the example project inspiration</a:t>
            </a:r>
          </a:p>
          <a:p>
            <a:r>
              <a:rPr lang="en-US" sz="1200" dirty="0" smtClean="0"/>
              <a:t>Reactjs.org – Really thoughtful, well put together documentation.</a:t>
            </a:r>
          </a:p>
          <a:p>
            <a:pPr algn="ctr"/>
            <a:endParaRPr lang="en-US" sz="1800" dirty="0">
              <a:solidFill>
                <a:srgbClr val="C00000"/>
              </a:solidFill>
            </a:endParaRPr>
          </a:p>
        </p:txBody>
      </p:sp>
    </p:spTree>
    <p:extLst>
      <p:ext uri="{BB962C8B-B14F-4D97-AF65-F5344CB8AC3E}">
        <p14:creationId xmlns:p14="http://schemas.microsoft.com/office/powerpoint/2010/main" val="3198197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React?</a:t>
            </a:r>
            <a:endParaRPr lang="en-US" dirty="0"/>
          </a:p>
        </p:txBody>
      </p:sp>
      <p:sp>
        <p:nvSpPr>
          <p:cNvPr id="3" name="Text Placeholder 2"/>
          <p:cNvSpPr>
            <a:spLocks noGrp="1"/>
          </p:cNvSpPr>
          <p:nvPr>
            <p:ph type="body" sz="quarter" idx="10"/>
          </p:nvPr>
        </p:nvSpPr>
        <p:spPr>
          <a:xfrm>
            <a:off x="628650" y="1012824"/>
            <a:ext cx="7886700" cy="3398402"/>
          </a:xfrm>
        </p:spPr>
        <p:txBody>
          <a:bodyPr/>
          <a:lstStyle/>
          <a:p>
            <a:pPr marL="285750" indent="-285750">
              <a:buFont typeface="Arial" panose="020B0604020202020204" pitchFamily="34" charset="0"/>
              <a:buChar char="•"/>
            </a:pPr>
            <a:r>
              <a:rPr lang="en-US" sz="1600" dirty="0" smtClean="0"/>
              <a:t>Created and maintained by Facebook</a:t>
            </a:r>
          </a:p>
          <a:p>
            <a:pPr marL="285750" indent="-285750">
              <a:buFont typeface="Arial" panose="020B0604020202020204" pitchFamily="34" charset="0"/>
              <a:buChar char="•"/>
            </a:pPr>
            <a:r>
              <a:rPr lang="en-US" sz="1600" dirty="0" smtClean="0"/>
              <a:t>Was open-sourced in 2013 (Core team still at FB)</a:t>
            </a:r>
          </a:p>
          <a:p>
            <a:pPr marL="285750" indent="-285750">
              <a:buFont typeface="Arial" panose="020B0604020202020204" pitchFamily="34" charset="0"/>
              <a:buChar char="•"/>
            </a:pPr>
            <a:r>
              <a:rPr lang="en-US" sz="1600" dirty="0" smtClean="0"/>
              <a:t>A JavaScript library for building user interfaces</a:t>
            </a:r>
          </a:p>
          <a:p>
            <a:pPr marL="285750" indent="-285750">
              <a:buFont typeface="Arial" panose="020B0604020202020204" pitchFamily="34" charset="0"/>
              <a:buChar char="•"/>
            </a:pPr>
            <a:r>
              <a:rPr lang="en-US" sz="1600" dirty="0" smtClean="0"/>
              <a:t>Library, not framework</a:t>
            </a:r>
          </a:p>
          <a:p>
            <a:pPr marL="285750" indent="-285750">
              <a:buFont typeface="Arial" panose="020B0604020202020204" pitchFamily="34" charset="0"/>
              <a:buChar char="•"/>
            </a:pPr>
            <a:r>
              <a:rPr lang="en-US" sz="1600" dirty="0" smtClean="0"/>
              <a:t>Declarative, not imperative</a:t>
            </a:r>
          </a:p>
          <a:p>
            <a:pPr marL="285750" indent="-285750">
              <a:buFont typeface="Arial" panose="020B0604020202020204" pitchFamily="34" charset="0"/>
              <a:buChar char="•"/>
            </a:pPr>
            <a:r>
              <a:rPr lang="en-US" sz="1600" dirty="0" smtClean="0"/>
              <a:t>Favors composition over inheritance</a:t>
            </a:r>
          </a:p>
          <a:p>
            <a:pPr marL="285750" indent="-285750">
              <a:buFont typeface="Arial" panose="020B0604020202020204" pitchFamily="34" charset="0"/>
              <a:buChar char="•"/>
            </a:pPr>
            <a:r>
              <a:rPr lang="en-US" sz="1600" dirty="0" smtClean="0"/>
              <a:t>Component-Based</a:t>
            </a:r>
          </a:p>
          <a:p>
            <a:pPr marL="285750" indent="-285750">
              <a:buFont typeface="Arial" panose="020B0604020202020204" pitchFamily="34" charset="0"/>
              <a:buChar char="•"/>
            </a:pPr>
            <a:r>
              <a:rPr lang="en-US" sz="1600" dirty="0" smtClean="0"/>
              <a:t>Well-suited for Single Page Applications (SPAs), BUT…</a:t>
            </a:r>
          </a:p>
          <a:p>
            <a:pPr marL="285750" indent="-285750">
              <a:buFont typeface="Arial" panose="020B0604020202020204" pitchFamily="34" charset="0"/>
              <a:buChar char="•"/>
            </a:pPr>
            <a:r>
              <a:rPr lang="en-US" sz="1600" dirty="0" smtClean="0"/>
              <a:t>Well-suited for not SPAs too!</a:t>
            </a:r>
          </a:p>
        </p:txBody>
      </p:sp>
      <p:sp>
        <p:nvSpPr>
          <p:cNvPr id="6" name="Text Placeholder 2"/>
          <p:cNvSpPr txBox="1">
            <a:spLocks/>
          </p:cNvSpPr>
          <p:nvPr/>
        </p:nvSpPr>
        <p:spPr>
          <a:xfrm>
            <a:off x="628650" y="2911558"/>
            <a:ext cx="7886700" cy="1238007"/>
          </a:xfrm>
          <a:prstGeom prst="rect">
            <a:avLst/>
          </a:prstGeom>
        </p:spPr>
        <p:txBody>
          <a:bodyPr/>
          <a:lstStyle>
            <a:lvl1pPr marL="0" indent="0" algn="l" defTabSz="342900" rtl="0" eaLnBrk="1" latinLnBrk="0" hangingPunct="1">
              <a:spcBef>
                <a:spcPct val="20000"/>
              </a:spcBef>
              <a:buFont typeface="Arial"/>
              <a:buNone/>
              <a:defRPr sz="1100" b="0" i="0" kern="1200">
                <a:solidFill>
                  <a:schemeClr val="tx1">
                    <a:lumMod val="65000"/>
                    <a:lumOff val="35000"/>
                  </a:schemeClr>
                </a:solidFill>
                <a:latin typeface="Helvetica Light" charset="0"/>
                <a:ea typeface="Helvetica Light" charset="0"/>
                <a:cs typeface="Helvetica Light" charset="0"/>
              </a:defRPr>
            </a:lvl1pPr>
            <a:lvl2pPr marL="171450" indent="-171450" algn="l" defTabSz="342900" rtl="0" eaLnBrk="1" latinLnBrk="0" hangingPunct="1">
              <a:spcBef>
                <a:spcPct val="20000"/>
              </a:spcBef>
              <a:buFont typeface="Arial" charset="0"/>
              <a:buChar char="•"/>
              <a:defRPr sz="1100" b="0" i="0" kern="1200">
                <a:solidFill>
                  <a:schemeClr val="tx1">
                    <a:lumMod val="65000"/>
                    <a:lumOff val="35000"/>
                  </a:schemeClr>
                </a:solidFill>
                <a:latin typeface="Helvetica Light" charset="0"/>
                <a:ea typeface="Helvetica Light" charset="0"/>
                <a:cs typeface="Helvetica Light" charset="0"/>
              </a:defRPr>
            </a:lvl2pPr>
            <a:lvl3pPr marL="365760" indent="-182880" algn="l" defTabSz="342900" rtl="0" eaLnBrk="1" latinLnBrk="0" hangingPunct="1">
              <a:spcBef>
                <a:spcPct val="20000"/>
              </a:spcBef>
              <a:buFont typeface=".AppleSystemUIFont" charset="-120"/>
              <a:buChar char="–"/>
              <a:defRPr sz="1000" b="0" i="0" kern="1200">
                <a:solidFill>
                  <a:schemeClr val="tx1">
                    <a:lumMod val="65000"/>
                    <a:lumOff val="35000"/>
                  </a:schemeClr>
                </a:solidFill>
                <a:latin typeface="Helvetica Light" charset="0"/>
                <a:ea typeface="Helvetica Light" charset="0"/>
                <a:cs typeface="Helvetica Light" charset="0"/>
              </a:defRPr>
            </a:lvl3pPr>
            <a:lvl4pPr marL="548640" indent="-182880" algn="l" defTabSz="342900" rtl="0" eaLnBrk="1" latinLnBrk="0" hangingPunct="1">
              <a:spcBef>
                <a:spcPct val="20000"/>
              </a:spcBef>
              <a:buFont typeface="Arial" charset="0"/>
              <a:buChar char="•"/>
              <a:defRPr sz="900" b="0" i="0" kern="1200">
                <a:solidFill>
                  <a:schemeClr val="tx1">
                    <a:lumMod val="65000"/>
                    <a:lumOff val="35000"/>
                  </a:schemeClr>
                </a:solidFill>
                <a:latin typeface="Helvetica Light" charset="0"/>
                <a:ea typeface="Helvetica Light" charset="0"/>
                <a:cs typeface="Helvetica Light" charset="0"/>
              </a:defRPr>
            </a:lvl4pPr>
            <a:lvl5pPr marL="731520" indent="-182880" algn="l" defTabSz="342900" rtl="0" eaLnBrk="1" latinLnBrk="0" hangingPunct="1">
              <a:spcBef>
                <a:spcPct val="20000"/>
              </a:spcBef>
              <a:buFont typeface="Arial"/>
              <a:buChar char="»"/>
              <a:defRPr sz="900" b="0" i="0" kern="1200">
                <a:solidFill>
                  <a:schemeClr val="tx1">
                    <a:lumMod val="65000"/>
                    <a:lumOff val="35000"/>
                  </a:schemeClr>
                </a:solidFill>
                <a:latin typeface="Helvetica Light" charset="0"/>
                <a:ea typeface="Helvetica Light" charset="0"/>
                <a:cs typeface="Helvetica Light"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indent="-342900">
              <a:buFont typeface="+mj-lt"/>
              <a:buAutoNum type="arabicPeriod"/>
            </a:pP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182" y="731838"/>
            <a:ext cx="5072218" cy="3582254"/>
          </a:xfrm>
          <a:prstGeom prst="rect">
            <a:avLst/>
          </a:prstGeom>
        </p:spPr>
      </p:pic>
    </p:spTree>
    <p:extLst>
      <p:ext uri="{BB962C8B-B14F-4D97-AF65-F5344CB8AC3E}">
        <p14:creationId xmlns:p14="http://schemas.microsoft.com/office/powerpoint/2010/main" val="3679532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Design Philosophy</a:t>
            </a:r>
            <a:endParaRPr lang="en-US" dirty="0"/>
          </a:p>
        </p:txBody>
      </p:sp>
      <p:sp>
        <p:nvSpPr>
          <p:cNvPr id="3" name="Text Placeholder 2"/>
          <p:cNvSpPr>
            <a:spLocks noGrp="1"/>
          </p:cNvSpPr>
          <p:nvPr>
            <p:ph type="body" sz="quarter" idx="10"/>
          </p:nvPr>
        </p:nvSpPr>
        <p:spPr>
          <a:xfrm>
            <a:off x="628650" y="1012824"/>
            <a:ext cx="7886700" cy="358776"/>
          </a:xfrm>
        </p:spPr>
        <p:txBody>
          <a:bodyPr/>
          <a:lstStyle/>
          <a:p>
            <a:pPr algn="ctr"/>
            <a:r>
              <a:rPr lang="en-US" sz="1600" dirty="0" smtClean="0"/>
              <a:t>React presents a different way to reason about separation of concerns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354" y="1400561"/>
            <a:ext cx="2295525" cy="1343025"/>
          </a:xfrm>
          <a:prstGeom prst="rect">
            <a:avLst/>
          </a:prstGeom>
        </p:spPr>
      </p:pic>
      <p:pic>
        <p:nvPicPr>
          <p:cNvPr id="4" name="Picture 3"/>
          <p:cNvPicPr>
            <a:picLocks noChangeAspect="1"/>
          </p:cNvPicPr>
          <p:nvPr/>
        </p:nvPicPr>
        <p:blipFill>
          <a:blip r:embed="rId3"/>
          <a:stretch>
            <a:fillRect/>
          </a:stretch>
        </p:blipFill>
        <p:spPr>
          <a:xfrm>
            <a:off x="762001" y="1376892"/>
            <a:ext cx="2076450" cy="19240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7667" y="3043481"/>
            <a:ext cx="4343400" cy="1533525"/>
          </a:xfrm>
          <a:prstGeom prst="rect">
            <a:avLst/>
          </a:prstGeom>
        </p:spPr>
      </p:pic>
    </p:spTree>
    <p:extLst>
      <p:ext uri="{BB962C8B-B14F-4D97-AF65-F5344CB8AC3E}">
        <p14:creationId xmlns:p14="http://schemas.microsoft.com/office/powerpoint/2010/main" val="348715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Text Placeholder 2"/>
          <p:cNvSpPr>
            <a:spLocks noGrp="1"/>
          </p:cNvSpPr>
          <p:nvPr>
            <p:ph type="body" sz="quarter" idx="10"/>
          </p:nvPr>
        </p:nvSpPr>
        <p:spPr>
          <a:xfrm>
            <a:off x="741800" y="848497"/>
            <a:ext cx="7439172" cy="609499"/>
          </a:xfrm>
        </p:spPr>
        <p:txBody>
          <a:bodyPr/>
          <a:lstStyle/>
          <a:p>
            <a:pPr algn="ctr"/>
            <a:r>
              <a:rPr lang="en-US" sz="1600" dirty="0" smtClean="0"/>
              <a:t>What if instead of separating functional, role-based concerns we separated concerns from the perspective of composition?</a:t>
            </a:r>
          </a:p>
        </p:txBody>
      </p:sp>
      <p:sp>
        <p:nvSpPr>
          <p:cNvPr id="13" name="Rectangle 12"/>
          <p:cNvSpPr/>
          <p:nvPr/>
        </p:nvSpPr>
        <p:spPr>
          <a:xfrm>
            <a:off x="5177456" y="1957747"/>
            <a:ext cx="3441750" cy="2308324"/>
          </a:xfrm>
          <a:prstGeom prst="rect">
            <a:avLst/>
          </a:prstGeom>
          <a:solidFill>
            <a:schemeClr val="tx1">
              <a:lumMod val="75000"/>
              <a:lumOff val="25000"/>
            </a:schemeClr>
          </a:solidFill>
        </p:spPr>
        <p:txBody>
          <a:bodyPr wrap="square">
            <a:spAutoFit/>
          </a:bodyPr>
          <a:lstStyle/>
          <a:p>
            <a:r>
              <a:rPr lang="en-US" sz="1600" dirty="0" smtClean="0">
                <a:solidFill>
                  <a:srgbClr val="FFE1A6"/>
                </a:solidFill>
                <a:latin typeface="Consolas" panose="020B0609020204030204" pitchFamily="49" charset="0"/>
              </a:rPr>
              <a:t>&lt;</a:t>
            </a:r>
            <a:r>
              <a:rPr lang="en-US" sz="1600" dirty="0" err="1" smtClean="0">
                <a:solidFill>
                  <a:srgbClr val="FFE1A6"/>
                </a:solidFill>
                <a:latin typeface="Consolas" panose="020B0609020204030204" pitchFamily="49" charset="0"/>
              </a:rPr>
              <a:t>FilterableProductTable</a:t>
            </a:r>
            <a:r>
              <a:rPr lang="en-US" sz="1600" dirty="0" smtClean="0">
                <a:solidFill>
                  <a:srgbClr val="FFE1A6"/>
                </a:solidFill>
                <a:latin typeface="Consolas" panose="020B0609020204030204" pitchFamily="49" charset="0"/>
              </a:rPr>
              <a:t>&gt;</a:t>
            </a:r>
          </a:p>
          <a:p>
            <a:r>
              <a:rPr lang="en-US" sz="1600" dirty="0" smtClean="0">
                <a:solidFill>
                  <a:srgbClr val="00A2E8"/>
                </a:solidFill>
                <a:latin typeface="Consolas" panose="020B0609020204030204" pitchFamily="49" charset="0"/>
              </a:rPr>
              <a:t>  </a:t>
            </a:r>
            <a:r>
              <a:rPr lang="en-US" sz="1600" dirty="0" smtClean="0">
                <a:solidFill>
                  <a:srgbClr val="587AFC"/>
                </a:solidFill>
                <a:latin typeface="Consolas" panose="020B0609020204030204" pitchFamily="49" charset="0"/>
              </a:rPr>
              <a:t>&lt;</a:t>
            </a:r>
            <a:r>
              <a:rPr lang="en-US" sz="1600" dirty="0" err="1" smtClean="0">
                <a:solidFill>
                  <a:srgbClr val="587AFC"/>
                </a:solidFill>
                <a:latin typeface="Consolas" panose="020B0609020204030204" pitchFamily="49" charset="0"/>
              </a:rPr>
              <a:t>SearchBar</a:t>
            </a:r>
            <a:r>
              <a:rPr lang="en-US" sz="1600" dirty="0" smtClean="0">
                <a:solidFill>
                  <a:srgbClr val="587AFC"/>
                </a:solidFill>
                <a:latin typeface="Consolas" panose="020B0609020204030204" pitchFamily="49" charset="0"/>
              </a:rPr>
              <a:t> /&gt;</a:t>
            </a:r>
            <a:endParaRPr lang="en-US" sz="1600" dirty="0">
              <a:solidFill>
                <a:srgbClr val="587AFC"/>
              </a:solidFill>
              <a:latin typeface="Consolas" panose="020B0609020204030204" pitchFamily="49" charset="0"/>
            </a:endParaRPr>
          </a:p>
          <a:p>
            <a:r>
              <a:rPr lang="en-US" sz="1600" dirty="0" smtClean="0">
                <a:solidFill>
                  <a:schemeClr val="bg1"/>
                </a:solidFill>
                <a:latin typeface="Consolas" panose="020B0609020204030204" pitchFamily="49" charset="0"/>
              </a:rPr>
              <a:t>    </a:t>
            </a:r>
            <a:r>
              <a:rPr lang="en-US" sz="1600" dirty="0" smtClean="0">
                <a:solidFill>
                  <a:srgbClr val="6CFB86"/>
                </a:solidFill>
                <a:latin typeface="Consolas" panose="020B0609020204030204" pitchFamily="49" charset="0"/>
              </a:rPr>
              <a:t>&lt;</a:t>
            </a:r>
            <a:r>
              <a:rPr lang="en-US" sz="1600" dirty="0" err="1" smtClean="0">
                <a:solidFill>
                  <a:srgbClr val="6CFB86"/>
                </a:solidFill>
                <a:latin typeface="Consolas" panose="020B0609020204030204" pitchFamily="49" charset="0"/>
              </a:rPr>
              <a:t>ProductTable</a:t>
            </a:r>
            <a:r>
              <a:rPr lang="en-US" sz="1600" dirty="0" smtClean="0">
                <a:solidFill>
                  <a:srgbClr val="6CFB86"/>
                </a:solidFill>
                <a:latin typeface="Consolas" panose="020B0609020204030204" pitchFamily="49" charset="0"/>
              </a:rPr>
              <a:t>&gt;</a:t>
            </a:r>
          </a:p>
          <a:p>
            <a:r>
              <a:rPr lang="en-US" sz="1600" dirty="0" smtClean="0">
                <a:solidFill>
                  <a:schemeClr val="bg1"/>
                </a:solidFill>
                <a:latin typeface="Consolas" panose="020B0609020204030204" pitchFamily="49" charset="0"/>
              </a:rPr>
              <a:t>      </a:t>
            </a:r>
            <a:r>
              <a:rPr lang="en-US" sz="1600" dirty="0" smtClean="0">
                <a:solidFill>
                  <a:srgbClr val="5BFDFE"/>
                </a:solidFill>
                <a:latin typeface="Consolas" panose="020B0609020204030204" pitchFamily="49" charset="0"/>
              </a:rPr>
              <a:t>&lt;</a:t>
            </a:r>
            <a:r>
              <a:rPr lang="en-US" sz="1600" dirty="0" err="1" smtClean="0">
                <a:solidFill>
                  <a:srgbClr val="5BFDFE"/>
                </a:solidFill>
                <a:latin typeface="Consolas" panose="020B0609020204030204" pitchFamily="49" charset="0"/>
              </a:rPr>
              <a:t>ProductCategoryRow</a:t>
            </a:r>
            <a:r>
              <a:rPr lang="en-US" sz="1600" dirty="0" smtClean="0">
                <a:solidFill>
                  <a:srgbClr val="5BFDFE"/>
                </a:solidFill>
                <a:latin typeface="Consolas" panose="020B0609020204030204" pitchFamily="49" charset="0"/>
              </a:rPr>
              <a:t> /&gt;</a:t>
            </a:r>
          </a:p>
          <a:p>
            <a:r>
              <a:rPr lang="en-US" sz="1600" dirty="0">
                <a:solidFill>
                  <a:srgbClr val="FF8177"/>
                </a:solidFill>
                <a:latin typeface="Consolas" panose="020B0609020204030204" pitchFamily="49" charset="0"/>
              </a:rPr>
              <a:t> </a:t>
            </a:r>
            <a:r>
              <a:rPr lang="en-US" sz="1600" dirty="0" smtClean="0">
                <a:solidFill>
                  <a:srgbClr val="FF8177"/>
                </a:solidFill>
                <a:latin typeface="Consolas" panose="020B0609020204030204" pitchFamily="49" charset="0"/>
              </a:rPr>
              <a:t>     &lt;</a:t>
            </a:r>
            <a:r>
              <a:rPr lang="en-US" sz="1600" dirty="0" err="1" smtClean="0">
                <a:solidFill>
                  <a:srgbClr val="FF8177"/>
                </a:solidFill>
                <a:latin typeface="Consolas" panose="020B0609020204030204" pitchFamily="49" charset="0"/>
              </a:rPr>
              <a:t>ProductRow</a:t>
            </a:r>
            <a:r>
              <a:rPr lang="en-US" sz="1600" dirty="0" smtClean="0">
                <a:solidFill>
                  <a:srgbClr val="FF8177"/>
                </a:solidFill>
                <a:latin typeface="Consolas" panose="020B0609020204030204" pitchFamily="49" charset="0"/>
              </a:rPr>
              <a:t> /&gt;</a:t>
            </a:r>
          </a:p>
          <a:p>
            <a:r>
              <a:rPr lang="en-US" sz="1600" dirty="0">
                <a:solidFill>
                  <a:srgbClr val="FF8177"/>
                </a:solidFill>
                <a:latin typeface="Consolas" panose="020B0609020204030204" pitchFamily="49" charset="0"/>
              </a:rPr>
              <a:t>      &lt;</a:t>
            </a:r>
            <a:r>
              <a:rPr lang="en-US" sz="1600" dirty="0" err="1">
                <a:solidFill>
                  <a:srgbClr val="FF8177"/>
                </a:solidFill>
                <a:latin typeface="Consolas" panose="020B0609020204030204" pitchFamily="49" charset="0"/>
              </a:rPr>
              <a:t>ProductRow</a:t>
            </a:r>
            <a:r>
              <a:rPr lang="en-US" sz="1600" dirty="0">
                <a:solidFill>
                  <a:srgbClr val="FF8177"/>
                </a:solidFill>
                <a:latin typeface="Consolas" panose="020B0609020204030204" pitchFamily="49" charset="0"/>
              </a:rPr>
              <a:t> /&gt;</a:t>
            </a:r>
          </a:p>
          <a:p>
            <a:r>
              <a:rPr lang="en-US" sz="1600" dirty="0">
                <a:solidFill>
                  <a:srgbClr val="FF8177"/>
                </a:solidFill>
                <a:latin typeface="Consolas" panose="020B0609020204030204" pitchFamily="49" charset="0"/>
              </a:rPr>
              <a:t>      &lt;</a:t>
            </a:r>
            <a:r>
              <a:rPr lang="en-US" sz="1600" dirty="0" err="1">
                <a:solidFill>
                  <a:srgbClr val="FF8177"/>
                </a:solidFill>
                <a:latin typeface="Consolas" panose="020B0609020204030204" pitchFamily="49" charset="0"/>
              </a:rPr>
              <a:t>ProductRow</a:t>
            </a:r>
            <a:r>
              <a:rPr lang="en-US" sz="1600" dirty="0">
                <a:solidFill>
                  <a:srgbClr val="FF8177"/>
                </a:solidFill>
                <a:latin typeface="Consolas" panose="020B0609020204030204" pitchFamily="49" charset="0"/>
              </a:rPr>
              <a:t> </a:t>
            </a:r>
            <a:r>
              <a:rPr lang="en-US" sz="1600" dirty="0" smtClean="0">
                <a:solidFill>
                  <a:srgbClr val="FF8177"/>
                </a:solidFill>
                <a:latin typeface="Consolas" panose="020B0609020204030204" pitchFamily="49" charset="0"/>
              </a:rPr>
              <a:t>/&gt;</a:t>
            </a:r>
          </a:p>
          <a:p>
            <a:r>
              <a:rPr lang="en-US" sz="1600" dirty="0" smtClean="0">
                <a:solidFill>
                  <a:schemeClr val="bg1"/>
                </a:solidFill>
                <a:latin typeface="Consolas" panose="020B0609020204030204" pitchFamily="49" charset="0"/>
              </a:rPr>
              <a:t>    </a:t>
            </a:r>
            <a:r>
              <a:rPr lang="en-US" sz="1600" dirty="0" smtClean="0">
                <a:solidFill>
                  <a:srgbClr val="6CFB86"/>
                </a:solidFill>
                <a:latin typeface="Consolas" panose="020B0609020204030204" pitchFamily="49" charset="0"/>
              </a:rPr>
              <a:t>&lt;/</a:t>
            </a:r>
            <a:r>
              <a:rPr lang="en-US" sz="1600" dirty="0" err="1">
                <a:solidFill>
                  <a:srgbClr val="6CFB86"/>
                </a:solidFill>
                <a:latin typeface="Consolas" panose="020B0609020204030204" pitchFamily="49" charset="0"/>
              </a:rPr>
              <a:t>ProductTable</a:t>
            </a:r>
            <a:r>
              <a:rPr lang="en-US" sz="1600" dirty="0">
                <a:solidFill>
                  <a:srgbClr val="6CFB86"/>
                </a:solidFill>
                <a:latin typeface="Consolas" panose="020B0609020204030204" pitchFamily="49" charset="0"/>
              </a:rPr>
              <a:t>&gt;</a:t>
            </a:r>
            <a:endParaRPr lang="en-US" sz="1600" dirty="0" smtClean="0">
              <a:solidFill>
                <a:srgbClr val="6CFB86"/>
              </a:solidFill>
              <a:latin typeface="Consolas" panose="020B0609020204030204" pitchFamily="49" charset="0"/>
            </a:endParaRPr>
          </a:p>
          <a:p>
            <a:r>
              <a:rPr lang="en-US" sz="1600" dirty="0" smtClean="0">
                <a:solidFill>
                  <a:srgbClr val="FFE1A6"/>
                </a:solidFill>
                <a:latin typeface="Consolas" panose="020B0609020204030204" pitchFamily="49" charset="0"/>
              </a:rPr>
              <a:t>&lt;/</a:t>
            </a:r>
            <a:r>
              <a:rPr lang="en-US" sz="1600" dirty="0" err="1" smtClean="0">
                <a:solidFill>
                  <a:srgbClr val="FFE1A6"/>
                </a:solidFill>
                <a:latin typeface="Consolas" panose="020B0609020204030204" pitchFamily="49" charset="0"/>
              </a:rPr>
              <a:t>FilterableProductTable</a:t>
            </a:r>
            <a:r>
              <a:rPr lang="en-US" sz="1600" dirty="0" smtClean="0">
                <a:solidFill>
                  <a:srgbClr val="FFE1A6"/>
                </a:solidFill>
                <a:latin typeface="Consolas" panose="020B0609020204030204" pitchFamily="49" charset="0"/>
              </a:rPr>
              <a:t>&gt;</a:t>
            </a:r>
          </a:p>
        </p:txBody>
      </p:sp>
      <p:sp>
        <p:nvSpPr>
          <p:cNvPr id="8" name="Right Arrow 7"/>
          <p:cNvSpPr/>
          <p:nvPr/>
        </p:nvSpPr>
        <p:spPr>
          <a:xfrm>
            <a:off x="4181167" y="2942303"/>
            <a:ext cx="560439" cy="3392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descr="Component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25" y="1684109"/>
            <a:ext cx="2619375" cy="303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03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React Work?</a:t>
            </a:r>
            <a:endParaRPr lang="en-US" dirty="0"/>
          </a:p>
        </p:txBody>
      </p:sp>
      <p:sp>
        <p:nvSpPr>
          <p:cNvPr id="3" name="Text Placeholder 2"/>
          <p:cNvSpPr>
            <a:spLocks noGrp="1"/>
          </p:cNvSpPr>
          <p:nvPr>
            <p:ph type="body" sz="quarter" idx="10"/>
          </p:nvPr>
        </p:nvSpPr>
        <p:spPr>
          <a:xfrm>
            <a:off x="628650" y="848497"/>
            <a:ext cx="7886700" cy="1217910"/>
          </a:xfrm>
        </p:spPr>
        <p:txBody>
          <a:bodyPr/>
          <a:lstStyle/>
          <a:p>
            <a:pPr marL="342900" indent="-342900">
              <a:buFont typeface="+mj-lt"/>
              <a:buAutoNum type="arabicPeriod"/>
            </a:pPr>
            <a:r>
              <a:rPr lang="en-US" sz="1500" dirty="0" err="1"/>
              <a:t>React’s</a:t>
            </a:r>
            <a:r>
              <a:rPr lang="en-US" sz="1500" dirty="0"/>
              <a:t> render() function creates a representation (not quite the same as a copy) of the DOM tree (Virtual DOM)</a:t>
            </a:r>
          </a:p>
          <a:p>
            <a:pPr marL="342900" indent="-342900">
              <a:buFont typeface="+mj-lt"/>
              <a:buAutoNum type="arabicPeriod"/>
            </a:pPr>
            <a:r>
              <a:rPr lang="en-US" sz="1500" dirty="0"/>
              <a:t>An update to state or props occurs and render() returns a </a:t>
            </a:r>
            <a:r>
              <a:rPr lang="en-US" sz="1500" dirty="0" smtClean="0"/>
              <a:t>rebuilt Virtual DOM tree</a:t>
            </a:r>
            <a:endParaRPr lang="en-US" sz="1500" dirty="0"/>
          </a:p>
          <a:p>
            <a:pPr marL="342900" indent="-342900">
              <a:buFont typeface="+mj-lt"/>
              <a:buAutoNum type="arabicPeriod"/>
            </a:pPr>
            <a:r>
              <a:rPr lang="en-US" sz="1500" dirty="0"/>
              <a:t>React diffs </a:t>
            </a:r>
            <a:r>
              <a:rPr lang="en-US" sz="1500" dirty="0" smtClean="0"/>
              <a:t>the trees </a:t>
            </a:r>
            <a:r>
              <a:rPr lang="en-US" sz="1500" dirty="0"/>
              <a:t>and only updates </a:t>
            </a:r>
            <a:r>
              <a:rPr lang="en-US" sz="1500" dirty="0" smtClean="0"/>
              <a:t>the DOM </a:t>
            </a:r>
            <a:r>
              <a:rPr lang="en-US" sz="1500" dirty="0"/>
              <a:t>elements that have changed</a:t>
            </a:r>
          </a:p>
          <a:p>
            <a:endParaRPr lang="en-US" sz="1500" dirty="0"/>
          </a:p>
        </p:txBody>
      </p:sp>
      <p:sp>
        <p:nvSpPr>
          <p:cNvPr id="5" name="Title 1"/>
          <p:cNvSpPr txBox="1">
            <a:spLocks/>
          </p:cNvSpPr>
          <p:nvPr/>
        </p:nvSpPr>
        <p:spPr>
          <a:xfrm>
            <a:off x="751428" y="1971157"/>
            <a:ext cx="3398540" cy="426072"/>
          </a:xfrm>
          <a:prstGeom prst="rect">
            <a:avLst/>
          </a:prstGeom>
        </p:spPr>
        <p:txBody>
          <a:bodyPr/>
          <a:lstStyle>
            <a:lvl1pPr algn="ctr" defTabSz="342900" rtl="0" eaLnBrk="1" latinLnBrk="0" hangingPunct="1">
              <a:spcBef>
                <a:spcPct val="0"/>
              </a:spcBef>
              <a:buNone/>
              <a:defRPr lang="en-US" sz="3000" b="0" i="0" kern="1200" smtClean="0">
                <a:solidFill>
                  <a:srgbClr val="C00000"/>
                </a:solidFill>
                <a:latin typeface="Helvetica Light" charset="0"/>
                <a:ea typeface="Helvetica Light" charset="0"/>
                <a:cs typeface="Helvetica Light" charset="0"/>
              </a:defRPr>
            </a:lvl1pPr>
          </a:lstStyle>
          <a:p>
            <a:r>
              <a:rPr lang="en-US" sz="1600" dirty="0" smtClean="0"/>
              <a:t>Elements of Different Types:</a:t>
            </a:r>
            <a:endParaRPr lang="en-US" sz="1600" dirty="0"/>
          </a:p>
        </p:txBody>
      </p:sp>
      <p:sp>
        <p:nvSpPr>
          <p:cNvPr id="6" name="Title 1"/>
          <p:cNvSpPr txBox="1">
            <a:spLocks/>
          </p:cNvSpPr>
          <p:nvPr/>
        </p:nvSpPr>
        <p:spPr>
          <a:xfrm>
            <a:off x="4621260" y="1971157"/>
            <a:ext cx="3613482" cy="426072"/>
          </a:xfrm>
          <a:prstGeom prst="rect">
            <a:avLst/>
          </a:prstGeom>
        </p:spPr>
        <p:txBody>
          <a:bodyPr/>
          <a:lstStyle>
            <a:lvl1pPr algn="ctr" defTabSz="342900" rtl="0" eaLnBrk="1" latinLnBrk="0" hangingPunct="1">
              <a:spcBef>
                <a:spcPct val="0"/>
              </a:spcBef>
              <a:buNone/>
              <a:defRPr lang="en-US" sz="3000" b="0" i="0" kern="1200" smtClean="0">
                <a:solidFill>
                  <a:srgbClr val="C00000"/>
                </a:solidFill>
                <a:latin typeface="Helvetica Light" charset="0"/>
                <a:ea typeface="Helvetica Light" charset="0"/>
                <a:cs typeface="Helvetica Light" charset="0"/>
              </a:defRPr>
            </a:lvl1pPr>
          </a:lstStyle>
          <a:p>
            <a:r>
              <a:rPr lang="en-US" sz="1600" dirty="0" smtClean="0"/>
              <a:t>Elements of the Same Type:</a:t>
            </a:r>
            <a:endParaRPr lang="en-US" sz="1600" dirty="0"/>
          </a:p>
        </p:txBody>
      </p:sp>
      <p:pic>
        <p:nvPicPr>
          <p:cNvPr id="13" name="Picture 12"/>
          <p:cNvPicPr>
            <a:picLocks noChangeAspect="1"/>
          </p:cNvPicPr>
          <p:nvPr/>
        </p:nvPicPr>
        <p:blipFill>
          <a:blip r:embed="rId2"/>
          <a:stretch>
            <a:fillRect/>
          </a:stretch>
        </p:blipFill>
        <p:spPr>
          <a:xfrm>
            <a:off x="751428" y="2339225"/>
            <a:ext cx="2886758" cy="1815085"/>
          </a:xfrm>
          <a:prstGeom prst="rect">
            <a:avLst/>
          </a:prstGeom>
        </p:spPr>
      </p:pic>
      <p:pic>
        <p:nvPicPr>
          <p:cNvPr id="14" name="Picture 13"/>
          <p:cNvPicPr>
            <a:picLocks noChangeAspect="1"/>
          </p:cNvPicPr>
          <p:nvPr/>
        </p:nvPicPr>
        <p:blipFill>
          <a:blip r:embed="rId3"/>
          <a:stretch>
            <a:fillRect/>
          </a:stretch>
        </p:blipFill>
        <p:spPr>
          <a:xfrm>
            <a:off x="4149967" y="2339224"/>
            <a:ext cx="4612451" cy="1815085"/>
          </a:xfrm>
          <a:prstGeom prst="rect">
            <a:avLst/>
          </a:prstGeom>
        </p:spPr>
      </p:pic>
    </p:spTree>
    <p:extLst>
      <p:ext uri="{BB962C8B-B14F-4D97-AF65-F5344CB8AC3E}">
        <p14:creationId xmlns:p14="http://schemas.microsoft.com/office/powerpoint/2010/main" val="323483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Text Placeholder 2"/>
          <p:cNvSpPr>
            <a:spLocks noGrp="1"/>
          </p:cNvSpPr>
          <p:nvPr>
            <p:ph type="body" sz="quarter" idx="10"/>
          </p:nvPr>
        </p:nvSpPr>
        <p:spPr>
          <a:xfrm>
            <a:off x="628650" y="1012824"/>
            <a:ext cx="7758994" cy="799043"/>
          </a:xfrm>
        </p:spPr>
        <p:txBody>
          <a:bodyPr/>
          <a:lstStyle/>
          <a:p>
            <a:pPr marL="285750" indent="-285750">
              <a:spcAft>
                <a:spcPts val="600"/>
              </a:spcAft>
              <a:buFont typeface="Arial" panose="020B0604020202020204" pitchFamily="34" charset="0"/>
              <a:buChar char="•"/>
            </a:pPr>
            <a:r>
              <a:rPr lang="en-US" sz="1200" dirty="0" smtClean="0"/>
              <a:t>React elements </a:t>
            </a:r>
            <a:r>
              <a:rPr lang="en-US" sz="1200" dirty="0"/>
              <a:t>are </a:t>
            </a:r>
            <a:r>
              <a:rPr lang="en-US" sz="1200" dirty="0" smtClean="0"/>
              <a:t>plain objects that are light</a:t>
            </a:r>
            <a:r>
              <a:rPr lang="en-US" sz="1200" dirty="0"/>
              <a:t>, stateless, immutable representations of DOM </a:t>
            </a:r>
            <a:r>
              <a:rPr lang="en-US" sz="1200" dirty="0" smtClean="0"/>
              <a:t>nodes or other components.</a:t>
            </a:r>
            <a:endParaRPr lang="en-US" sz="1200" dirty="0"/>
          </a:p>
          <a:p>
            <a:pPr marL="285750" indent="-285750">
              <a:spcAft>
                <a:spcPts val="600"/>
              </a:spcAft>
              <a:buClr>
                <a:schemeClr val="tx1">
                  <a:lumMod val="65000"/>
                  <a:lumOff val="35000"/>
                </a:schemeClr>
              </a:buClr>
              <a:buFont typeface="Arial" panose="020B0604020202020204" pitchFamily="34" charset="0"/>
              <a:buChar char="•"/>
            </a:pPr>
            <a:r>
              <a:rPr lang="en-US" sz="1200" dirty="0" smtClean="0"/>
              <a:t>Element factory takes </a:t>
            </a:r>
            <a:r>
              <a:rPr lang="en-US" sz="1200" dirty="0"/>
              <a:t>three </a:t>
            </a:r>
            <a:r>
              <a:rPr lang="en-US" sz="1200" dirty="0" smtClean="0"/>
              <a:t>arguments: </a:t>
            </a:r>
            <a:r>
              <a:rPr lang="en-US" sz="1200" dirty="0" err="1" smtClean="0">
                <a:solidFill>
                  <a:schemeClr val="accent1">
                    <a:lumMod val="75000"/>
                  </a:schemeClr>
                </a:solidFill>
                <a:latin typeface="Consolas" panose="020B0609020204030204" pitchFamily="49" charset="0"/>
              </a:rPr>
              <a:t>React.createElement</a:t>
            </a:r>
            <a:r>
              <a:rPr lang="en-US" sz="1200" dirty="0" smtClean="0">
                <a:solidFill>
                  <a:schemeClr val="accent1">
                    <a:lumMod val="75000"/>
                  </a:schemeClr>
                </a:solidFill>
                <a:latin typeface="Consolas" panose="020B0609020204030204" pitchFamily="49" charset="0"/>
              </a:rPr>
              <a:t>(type, [props], [...children])</a:t>
            </a:r>
            <a:endParaRPr lang="en-US" sz="1200" dirty="0">
              <a:solidFill>
                <a:schemeClr val="accent1">
                  <a:lumMod val="75000"/>
                </a:schemeClr>
              </a:solidFill>
            </a:endParaRPr>
          </a:p>
        </p:txBody>
      </p:sp>
      <p:sp>
        <p:nvSpPr>
          <p:cNvPr id="4" name="TextBox 3"/>
          <p:cNvSpPr txBox="1"/>
          <p:nvPr/>
        </p:nvSpPr>
        <p:spPr>
          <a:xfrm>
            <a:off x="628650" y="1811867"/>
            <a:ext cx="7758994" cy="1797415"/>
          </a:xfrm>
          <a:prstGeom prst="rect">
            <a:avLst/>
          </a:prstGeom>
          <a:noFill/>
        </p:spPr>
        <p:txBody>
          <a:bodyPr wrap="square" rtlCol="0">
            <a:spAutoFit/>
          </a:bodyPr>
          <a:lstStyle/>
          <a:p>
            <a:pPr marL="285750" indent="-285750">
              <a:spcBef>
                <a:spcPct val="20000"/>
              </a:spcBef>
              <a:spcAft>
                <a:spcPts val="600"/>
              </a:spcAft>
              <a:buClr>
                <a:schemeClr val="tx1">
                  <a:lumMod val="65000"/>
                  <a:lumOff val="35000"/>
                </a:schemeClr>
              </a:buClr>
              <a:buFont typeface="Arial" panose="020B0604020202020204" pitchFamily="34" charset="0"/>
              <a:buChar char="•"/>
            </a:pPr>
            <a:r>
              <a:rPr lang="en-US" sz="1200" dirty="0">
                <a:solidFill>
                  <a:schemeClr val="tx1">
                    <a:lumMod val="65000"/>
                    <a:lumOff val="35000"/>
                  </a:schemeClr>
                </a:solidFill>
                <a:latin typeface="Helvetica Light" charset="0"/>
                <a:ea typeface="Helvetica Light" charset="0"/>
                <a:cs typeface="Helvetica Light" charset="0"/>
              </a:rPr>
              <a:t>type: string representing a DOM element (e.g., ‘div’ ) or a Component, which returns a React element or another Component… and so on until an element representing a primitive DOM element is encountered.</a:t>
            </a:r>
          </a:p>
          <a:p>
            <a:pPr marL="285750" indent="-285750">
              <a:spcBef>
                <a:spcPct val="20000"/>
              </a:spcBef>
              <a:spcAft>
                <a:spcPts val="600"/>
              </a:spcAft>
              <a:buClr>
                <a:schemeClr val="tx1">
                  <a:lumMod val="65000"/>
                  <a:lumOff val="35000"/>
                </a:schemeClr>
              </a:buClr>
              <a:buFont typeface="Arial" panose="020B0604020202020204" pitchFamily="34" charset="0"/>
              <a:buChar char="•"/>
            </a:pPr>
            <a:r>
              <a:rPr lang="en-US" sz="1200" dirty="0">
                <a:solidFill>
                  <a:schemeClr val="tx1">
                    <a:lumMod val="65000"/>
                    <a:lumOff val="35000"/>
                  </a:schemeClr>
                </a:solidFill>
                <a:latin typeface="Helvetica Light" charset="0"/>
                <a:ea typeface="Helvetica Light" charset="0"/>
                <a:cs typeface="Helvetica Light" charset="0"/>
              </a:rPr>
              <a:t>props: Single value or an object containing a set of values passed into React Components. The naming convention in JSX is similar to HTML attributes: </a:t>
            </a:r>
            <a:br>
              <a:rPr lang="en-US" sz="1200" dirty="0">
                <a:solidFill>
                  <a:schemeClr val="tx1">
                    <a:lumMod val="65000"/>
                    <a:lumOff val="35000"/>
                  </a:schemeClr>
                </a:solidFill>
                <a:latin typeface="Helvetica Light" charset="0"/>
                <a:ea typeface="Helvetica Light" charset="0"/>
                <a:cs typeface="Helvetica Light" charset="0"/>
              </a:rPr>
            </a:br>
            <a:r>
              <a:rPr lang="en-US" sz="1200" dirty="0">
                <a:solidFill>
                  <a:schemeClr val="tx1">
                    <a:lumMod val="65000"/>
                    <a:lumOff val="35000"/>
                  </a:schemeClr>
                </a:solidFill>
                <a:latin typeface="Helvetica Light" charset="0"/>
                <a:ea typeface="Helvetica Light" charset="0"/>
                <a:cs typeface="Helvetica Light" charset="0"/>
              </a:rPr>
              <a:t>&lt;Greeting name=‘Jeff’ /&gt; or </a:t>
            </a:r>
            <a:r>
              <a:rPr lang="en-US" sz="1200" dirty="0" err="1">
                <a:solidFill>
                  <a:schemeClr val="tx1">
                    <a:lumMod val="65000"/>
                    <a:lumOff val="35000"/>
                  </a:schemeClr>
                </a:solidFill>
                <a:latin typeface="Helvetica Light" charset="0"/>
                <a:ea typeface="Helvetica Light" charset="0"/>
                <a:cs typeface="Helvetica Light" charset="0"/>
              </a:rPr>
              <a:t>React.createElement</a:t>
            </a:r>
            <a:r>
              <a:rPr lang="en-US" sz="1200" dirty="0">
                <a:solidFill>
                  <a:schemeClr val="tx1">
                    <a:lumMod val="65000"/>
                    <a:lumOff val="35000"/>
                  </a:schemeClr>
                </a:solidFill>
                <a:latin typeface="Helvetica Light" charset="0"/>
                <a:ea typeface="Helvetica Light" charset="0"/>
                <a:cs typeface="Helvetica Light" charset="0"/>
              </a:rPr>
              <a:t>(Greeting, { name=‘Jeff’ }, null); </a:t>
            </a:r>
          </a:p>
          <a:p>
            <a:pPr marL="285750" indent="-285750">
              <a:spcBef>
                <a:spcPct val="20000"/>
              </a:spcBef>
              <a:spcAft>
                <a:spcPts val="600"/>
              </a:spcAft>
              <a:buClr>
                <a:schemeClr val="tx1">
                  <a:lumMod val="65000"/>
                  <a:lumOff val="35000"/>
                </a:schemeClr>
              </a:buClr>
              <a:buFont typeface="Arial" panose="020B0604020202020204" pitchFamily="34" charset="0"/>
              <a:buChar char="•"/>
            </a:pPr>
            <a:r>
              <a:rPr lang="en-US" sz="1200" dirty="0">
                <a:solidFill>
                  <a:schemeClr val="tx1">
                    <a:lumMod val="65000"/>
                    <a:lumOff val="35000"/>
                  </a:schemeClr>
                </a:solidFill>
                <a:latin typeface="Helvetica Light" charset="0"/>
                <a:ea typeface="Helvetica Light" charset="0"/>
                <a:cs typeface="Helvetica Light" charset="0"/>
              </a:rPr>
              <a:t>children: Think children in an HTML sense. This can be text (to be included inside of the tags), or other React elements. These will be appended to props so they will be accessible from inside the component as </a:t>
            </a:r>
            <a:r>
              <a:rPr lang="en-US" sz="1200" dirty="0" err="1">
                <a:solidFill>
                  <a:schemeClr val="tx1">
                    <a:lumMod val="65000"/>
                    <a:lumOff val="35000"/>
                  </a:schemeClr>
                </a:solidFill>
                <a:latin typeface="Helvetica Light" charset="0"/>
                <a:ea typeface="Helvetica Light" charset="0"/>
                <a:cs typeface="Helvetica Light" charset="0"/>
              </a:rPr>
              <a:t>props.children</a:t>
            </a:r>
            <a:endParaRPr lang="en-US" sz="1200" dirty="0">
              <a:solidFill>
                <a:schemeClr val="tx1">
                  <a:lumMod val="65000"/>
                  <a:lumOff val="35000"/>
                </a:schemeClr>
              </a:solidFill>
              <a:latin typeface="Helvetica Light" charset="0"/>
              <a:ea typeface="Helvetica Light" charset="0"/>
              <a:cs typeface="Helvetica Light" charset="0"/>
            </a:endParaRPr>
          </a:p>
        </p:txBody>
      </p:sp>
      <p:sp>
        <p:nvSpPr>
          <p:cNvPr id="5" name="TextBox 4"/>
          <p:cNvSpPr txBox="1"/>
          <p:nvPr/>
        </p:nvSpPr>
        <p:spPr>
          <a:xfrm>
            <a:off x="692503" y="3626216"/>
            <a:ext cx="7758994" cy="646331"/>
          </a:xfrm>
          <a:prstGeom prst="rect">
            <a:avLst/>
          </a:prstGeom>
          <a:noFill/>
        </p:spPr>
        <p:txBody>
          <a:bodyPr wrap="square" rtlCol="0">
            <a:spAutoFit/>
          </a:bodyPr>
          <a:lstStyle/>
          <a:p>
            <a:pPr lvl="0" algn="ctr">
              <a:spcBef>
                <a:spcPct val="20000"/>
              </a:spcBef>
            </a:pPr>
            <a:r>
              <a:rPr lang="en-US" sz="1800" dirty="0">
                <a:solidFill>
                  <a:srgbClr val="C00000"/>
                </a:solidFill>
                <a:latin typeface="Helvetica Light" charset="0"/>
              </a:rPr>
              <a:t>Remember, you won’t use </a:t>
            </a:r>
            <a:r>
              <a:rPr lang="en-US" sz="1800" dirty="0" err="1">
                <a:solidFill>
                  <a:srgbClr val="C00000"/>
                </a:solidFill>
                <a:latin typeface="Helvetica Light" charset="0"/>
              </a:rPr>
              <a:t>React.createElement</a:t>
            </a:r>
            <a:r>
              <a:rPr lang="en-US" sz="1800" dirty="0">
                <a:solidFill>
                  <a:srgbClr val="C00000"/>
                </a:solidFill>
                <a:latin typeface="Helvetica Light" charset="0"/>
              </a:rPr>
              <a:t> - JSX will do this behind the scenes!</a:t>
            </a:r>
          </a:p>
        </p:txBody>
      </p:sp>
    </p:spTree>
    <p:extLst>
      <p:ext uri="{BB962C8B-B14F-4D97-AF65-F5344CB8AC3E}">
        <p14:creationId xmlns:p14="http://schemas.microsoft.com/office/powerpoint/2010/main" val="275359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0" y="274638"/>
            <a:ext cx="9144000" cy="573859"/>
          </a:xfrm>
        </p:spPr>
        <p:txBody>
          <a:bodyPr/>
          <a:lstStyle/>
          <a:p>
            <a:r>
              <a:rPr lang="en-US" dirty="0"/>
              <a:t>React Elements</a:t>
            </a:r>
          </a:p>
        </p:txBody>
      </p:sp>
      <p:sp>
        <p:nvSpPr>
          <p:cNvPr id="13" name="Text Placeholder 2"/>
          <p:cNvSpPr>
            <a:spLocks noGrp="1"/>
          </p:cNvSpPr>
          <p:nvPr>
            <p:ph type="body" sz="quarter" idx="10"/>
          </p:nvPr>
        </p:nvSpPr>
        <p:spPr>
          <a:xfrm>
            <a:off x="929786" y="755732"/>
            <a:ext cx="7284427" cy="471268"/>
          </a:xfrm>
        </p:spPr>
        <p:txBody>
          <a:bodyPr/>
          <a:lstStyle/>
          <a:p>
            <a:pPr algn="ctr"/>
            <a:r>
              <a:rPr lang="en-US" sz="1800" dirty="0" smtClean="0"/>
              <a:t>React </a:t>
            </a:r>
            <a:r>
              <a:rPr lang="en-US" sz="1800" dirty="0"/>
              <a:t>elements are </a:t>
            </a:r>
            <a:r>
              <a:rPr lang="en-US" sz="1800" dirty="0" smtClean="0"/>
              <a:t>object representations. </a:t>
            </a:r>
          </a:p>
          <a:p>
            <a:pPr algn="ctr"/>
            <a:r>
              <a:rPr lang="en-US" sz="1800" dirty="0" smtClean="0"/>
              <a:t>This is why manipulating the Virtual DOM is so cheap.</a:t>
            </a:r>
          </a:p>
          <a:p>
            <a:pPr algn="ctr"/>
            <a:endParaRPr lang="en-US" sz="1800" dirty="0" smtClean="0">
              <a:solidFill>
                <a:srgbClr val="C00000"/>
              </a:solidFill>
            </a:endParaRPr>
          </a:p>
          <a:p>
            <a:pPr algn="ctr"/>
            <a:endParaRPr lang="en-US" sz="1800" dirty="0">
              <a:solidFill>
                <a:srgbClr val="C00000"/>
              </a:solidFill>
            </a:endParaRPr>
          </a:p>
          <a:p>
            <a:pPr algn="ctr"/>
            <a:endParaRPr lang="en-US" sz="1800" dirty="0"/>
          </a:p>
        </p:txBody>
      </p:sp>
      <p:sp>
        <p:nvSpPr>
          <p:cNvPr id="14" name="Text Placeholder 3"/>
          <p:cNvSpPr txBox="1">
            <a:spLocks/>
          </p:cNvSpPr>
          <p:nvPr/>
        </p:nvSpPr>
        <p:spPr>
          <a:xfrm>
            <a:off x="4921463" y="1648362"/>
            <a:ext cx="3655026" cy="365810"/>
          </a:xfrm>
          <a:prstGeom prst="rect">
            <a:avLst/>
          </a:prstGeom>
        </p:spPr>
        <p:txBody>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00038" lvl="1" indent="0">
              <a:buNone/>
            </a:pPr>
            <a:r>
              <a:rPr lang="en-US" sz="1600" dirty="0" smtClean="0">
                <a:solidFill>
                  <a:schemeClr val="tx1">
                    <a:lumMod val="65000"/>
                    <a:lumOff val="35000"/>
                  </a:schemeClr>
                </a:solidFill>
                <a:latin typeface="Helvetica Light"/>
              </a:rPr>
              <a:t>Results in an object similar to this:</a:t>
            </a:r>
          </a:p>
          <a:p>
            <a:endParaRPr lang="en-US" dirty="0" smtClean="0"/>
          </a:p>
        </p:txBody>
      </p:sp>
      <p:sp>
        <p:nvSpPr>
          <p:cNvPr id="15" name="Rectangle 14"/>
          <p:cNvSpPr/>
          <p:nvPr/>
        </p:nvSpPr>
        <p:spPr>
          <a:xfrm>
            <a:off x="705425" y="1813906"/>
            <a:ext cx="2801230" cy="715581"/>
          </a:xfrm>
          <a:prstGeom prst="rect">
            <a:avLst/>
          </a:prstGeom>
          <a:solidFill>
            <a:schemeClr val="tx1">
              <a:lumMod val="75000"/>
              <a:lumOff val="25000"/>
            </a:schemeClr>
          </a:solidFill>
        </p:spPr>
        <p:txBody>
          <a:bodyPr wrap="square">
            <a:spAutoFit/>
          </a:bodyPr>
          <a:lstStyle/>
          <a:p>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className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"greeting"</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smtClean="0">
                <a:solidFill>
                  <a:srgbClr val="808080"/>
                </a:solidFill>
                <a:latin typeface="Consolas" panose="020B0609020204030204" pitchFamily="49" charset="0"/>
              </a:rPr>
              <a:t>  &lt;</a:t>
            </a:r>
            <a:r>
              <a:rPr lang="en-US" dirty="0" smtClean="0">
                <a:solidFill>
                  <a:srgbClr val="569CD6"/>
                </a:solidFill>
                <a:latin typeface="Consolas" panose="020B0609020204030204" pitchFamily="49" charset="0"/>
              </a:rPr>
              <a:t>h1</a:t>
            </a:r>
            <a:r>
              <a:rPr lang="en-US" dirty="0" smtClean="0">
                <a:solidFill>
                  <a:srgbClr val="808080"/>
                </a:solidFill>
                <a:latin typeface="Consolas" panose="020B0609020204030204" pitchFamily="49" charset="0"/>
              </a:rPr>
              <a:t>&gt;</a:t>
            </a:r>
            <a:r>
              <a:rPr lang="en-US" dirty="0" smtClean="0">
                <a:solidFill>
                  <a:srgbClr val="D4D4D4"/>
                </a:solidFill>
                <a:latin typeface="Consolas" panose="020B0609020204030204" pitchFamily="49" charset="0"/>
              </a:rPr>
              <a:t>Hello</a:t>
            </a:r>
            <a:r>
              <a:rPr lang="en-US" dirty="0">
                <a:solidFill>
                  <a:srgbClr val="D4D4D4"/>
                </a:solidFill>
                <a:latin typeface="Consolas" panose="020B0609020204030204" pitchFamily="49" charset="0"/>
              </a:rPr>
              <a:t>, </a:t>
            </a:r>
            <a:r>
              <a:rPr lang="en-US" dirty="0" smtClean="0">
                <a:solidFill>
                  <a:srgbClr val="D4D4D4"/>
                </a:solidFill>
                <a:latin typeface="Consolas" panose="020B0609020204030204" pitchFamily="49" charset="0"/>
              </a:rPr>
              <a:t>world!</a:t>
            </a:r>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smtClean="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smtClean="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p:txBody>
      </p:sp>
      <p:sp>
        <p:nvSpPr>
          <p:cNvPr id="16" name="Rectangle 15"/>
          <p:cNvSpPr/>
          <p:nvPr/>
        </p:nvSpPr>
        <p:spPr>
          <a:xfrm>
            <a:off x="5029200" y="2099314"/>
            <a:ext cx="3749040" cy="2585323"/>
          </a:xfrm>
          <a:prstGeom prst="rect">
            <a:avLst/>
          </a:prstGeom>
          <a:solidFill>
            <a:schemeClr val="tx1">
              <a:lumMod val="75000"/>
              <a:lumOff val="25000"/>
            </a:schemeClr>
          </a:solidFill>
        </p:spPr>
        <p:txBody>
          <a:bodyPr wrap="square">
            <a:spAutoFit/>
          </a:bodyPr>
          <a:lstStyle/>
          <a:p>
            <a:r>
              <a:rPr lang="en-US" dirty="0">
                <a:solidFill>
                  <a:srgbClr val="D4D4D4"/>
                </a:solidFill>
                <a:latin typeface="Consolas" panose="020B0609020204030204" pitchFamily="49" charset="0"/>
              </a:rPr>
              <a:t>{</a:t>
            </a:r>
          </a:p>
          <a:p>
            <a:r>
              <a:rPr lang="en-US" dirty="0" smtClean="0">
                <a:solidFill>
                  <a:srgbClr val="9CDCFE"/>
                </a:solidFill>
                <a:latin typeface="Consolas" panose="020B0609020204030204" pitchFamily="49" charset="0"/>
              </a:rPr>
              <a:t>  "</a:t>
            </a:r>
            <a:r>
              <a:rPr lang="en-US" dirty="0">
                <a:solidFill>
                  <a:srgbClr val="9CDCFE"/>
                </a:solidFill>
                <a:latin typeface="Consolas" panose="020B0609020204030204" pitchFamily="49" charset="0"/>
              </a:rPr>
              <a:t>type"</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"div"</a:t>
            </a:r>
            <a:r>
              <a:rPr lang="en-US" dirty="0">
                <a:solidFill>
                  <a:srgbClr val="D4D4D4"/>
                </a:solidFill>
                <a:latin typeface="Consolas" panose="020B0609020204030204" pitchFamily="49" charset="0"/>
              </a:rPr>
              <a:t>,</a:t>
            </a:r>
          </a:p>
          <a:p>
            <a:r>
              <a:rPr lang="en-US" dirty="0" smtClean="0">
                <a:solidFill>
                  <a:srgbClr val="9CDCFE"/>
                </a:solidFill>
                <a:latin typeface="Consolas" panose="020B0609020204030204" pitchFamily="49" charset="0"/>
              </a:rPr>
              <a:t>  "</a:t>
            </a:r>
            <a:r>
              <a:rPr lang="en-US" dirty="0">
                <a:solidFill>
                  <a:srgbClr val="9CDCFE"/>
                </a:solidFill>
                <a:latin typeface="Consolas" panose="020B0609020204030204" pitchFamily="49" charset="0"/>
              </a:rPr>
              <a:t>props"</a:t>
            </a:r>
            <a:r>
              <a:rPr lang="en-US" dirty="0">
                <a:solidFill>
                  <a:srgbClr val="D4D4D4"/>
                </a:solidFill>
                <a:latin typeface="Consolas" panose="020B0609020204030204" pitchFamily="49" charset="0"/>
              </a:rPr>
              <a:t>: {</a:t>
            </a:r>
          </a:p>
          <a:p>
            <a:r>
              <a:rPr lang="en-US" dirty="0" smtClean="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className</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"greeting"</a:t>
            </a:r>
            <a:r>
              <a:rPr lang="en-US" dirty="0">
                <a:solidFill>
                  <a:srgbClr val="D4D4D4"/>
                </a:solidFill>
                <a:latin typeface="Consolas" panose="020B0609020204030204" pitchFamily="49" charset="0"/>
              </a:rPr>
              <a:t>,</a:t>
            </a:r>
          </a:p>
          <a:p>
            <a:r>
              <a:rPr lang="en-US" dirty="0" smtClean="0">
                <a:solidFill>
                  <a:srgbClr val="9CDCFE"/>
                </a:solidFill>
                <a:latin typeface="Consolas" panose="020B0609020204030204" pitchFamily="49" charset="0"/>
              </a:rPr>
              <a:t>    "</a:t>
            </a:r>
            <a:r>
              <a:rPr lang="en-US" dirty="0">
                <a:solidFill>
                  <a:srgbClr val="9CDCFE"/>
                </a:solidFill>
                <a:latin typeface="Consolas" panose="020B0609020204030204" pitchFamily="49" charset="0"/>
              </a:rPr>
              <a:t>children"</a:t>
            </a:r>
            <a:r>
              <a:rPr lang="en-US" dirty="0">
                <a:solidFill>
                  <a:srgbClr val="D4D4D4"/>
                </a:solidFill>
                <a:latin typeface="Consolas" panose="020B0609020204030204" pitchFamily="49" charset="0"/>
              </a:rPr>
              <a:t>: {</a:t>
            </a:r>
          </a:p>
          <a:p>
            <a:r>
              <a:rPr lang="en-US" dirty="0" smtClean="0">
                <a:solidFill>
                  <a:srgbClr val="9CDCFE"/>
                </a:solidFill>
                <a:latin typeface="Consolas" panose="020B0609020204030204" pitchFamily="49" charset="0"/>
              </a:rPr>
              <a:t>      "</a:t>
            </a:r>
            <a:r>
              <a:rPr lang="en-US" dirty="0">
                <a:solidFill>
                  <a:srgbClr val="9CDCFE"/>
                </a:solidFill>
                <a:latin typeface="Consolas" panose="020B0609020204030204" pitchFamily="49" charset="0"/>
              </a:rPr>
              <a:t>type"</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"h1"</a:t>
            </a:r>
            <a:r>
              <a:rPr lang="en-US" dirty="0">
                <a:solidFill>
                  <a:srgbClr val="D4D4D4"/>
                </a:solidFill>
                <a:latin typeface="Consolas" panose="020B0609020204030204" pitchFamily="49" charset="0"/>
              </a:rPr>
              <a:t>,</a:t>
            </a:r>
          </a:p>
          <a:p>
            <a:r>
              <a:rPr lang="en-US" dirty="0" smtClean="0">
                <a:solidFill>
                  <a:srgbClr val="9CDCFE"/>
                </a:solidFill>
                <a:latin typeface="Consolas" panose="020B0609020204030204" pitchFamily="49" charset="0"/>
              </a:rPr>
              <a:t>      "</a:t>
            </a:r>
            <a:r>
              <a:rPr lang="en-US" dirty="0">
                <a:solidFill>
                  <a:srgbClr val="9CDCFE"/>
                </a:solidFill>
                <a:latin typeface="Consolas" panose="020B0609020204030204" pitchFamily="49" charset="0"/>
              </a:rPr>
              <a:t>props"</a:t>
            </a:r>
            <a:r>
              <a:rPr lang="en-US" dirty="0">
                <a:solidFill>
                  <a:srgbClr val="D4D4D4"/>
                </a:solidFill>
                <a:latin typeface="Consolas" panose="020B0609020204030204" pitchFamily="49" charset="0"/>
              </a:rPr>
              <a:t>: {</a:t>
            </a:r>
          </a:p>
          <a:p>
            <a:r>
              <a:rPr lang="en-US" dirty="0" smtClean="0">
                <a:solidFill>
                  <a:srgbClr val="9CDCFE"/>
                </a:solidFill>
                <a:latin typeface="Consolas" panose="020B0609020204030204" pitchFamily="49" charset="0"/>
              </a:rPr>
              <a:t>        "</a:t>
            </a:r>
            <a:r>
              <a:rPr lang="en-US" dirty="0">
                <a:solidFill>
                  <a:srgbClr val="9CDCFE"/>
                </a:solidFill>
                <a:latin typeface="Consolas" panose="020B0609020204030204" pitchFamily="49" charset="0"/>
              </a:rPr>
              <a:t>children"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"Hello, </a:t>
            </a:r>
            <a:r>
              <a:rPr lang="en-US" dirty="0" smtClean="0">
                <a:solidFill>
                  <a:srgbClr val="CE9178"/>
                </a:solidFill>
                <a:latin typeface="Consolas" panose="020B0609020204030204" pitchFamily="49" charset="0"/>
              </a:rPr>
              <a:t>world!"</a:t>
            </a:r>
            <a:endParaRPr lang="en-US" dirty="0">
              <a:solidFill>
                <a:srgbClr val="D4D4D4"/>
              </a:solidFill>
              <a:latin typeface="Consolas" panose="020B0609020204030204" pitchFamily="49" charset="0"/>
            </a:endParaRPr>
          </a:p>
          <a:p>
            <a:r>
              <a:rPr lang="en-US" dirty="0" smtClean="0">
                <a:solidFill>
                  <a:srgbClr val="D4D4D4"/>
                </a:solidFill>
                <a:latin typeface="Consolas" panose="020B0609020204030204" pitchFamily="49" charset="0"/>
              </a:rPr>
              <a:t>      }</a:t>
            </a:r>
            <a:endParaRPr lang="en-US" dirty="0">
              <a:solidFill>
                <a:srgbClr val="D4D4D4"/>
              </a:solidFill>
              <a:latin typeface="Consolas" panose="020B0609020204030204" pitchFamily="49" charset="0"/>
            </a:endParaRPr>
          </a:p>
          <a:p>
            <a:r>
              <a:rPr lang="en-US" dirty="0" smtClean="0">
                <a:solidFill>
                  <a:srgbClr val="D4D4D4"/>
                </a:solidFill>
                <a:latin typeface="Consolas" panose="020B0609020204030204" pitchFamily="49" charset="0"/>
              </a:rPr>
              <a:t>    }</a:t>
            </a:r>
            <a:endParaRPr lang="en-US" dirty="0">
              <a:solidFill>
                <a:srgbClr val="D4D4D4"/>
              </a:solidFill>
              <a:latin typeface="Consolas" panose="020B0609020204030204" pitchFamily="49" charset="0"/>
            </a:endParaRPr>
          </a:p>
          <a:p>
            <a:r>
              <a:rPr lang="en-US" dirty="0" smtClean="0">
                <a:solidFill>
                  <a:srgbClr val="D4D4D4"/>
                </a:solidFill>
                <a:latin typeface="Consolas" panose="020B0609020204030204" pitchFamily="49" charset="0"/>
              </a:rPr>
              <a:t>  }</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17" name="TextBox 16"/>
          <p:cNvSpPr txBox="1"/>
          <p:nvPr/>
        </p:nvSpPr>
        <p:spPr>
          <a:xfrm>
            <a:off x="986182" y="1469454"/>
            <a:ext cx="2239716" cy="546303"/>
          </a:xfrm>
          <a:prstGeom prst="rect">
            <a:avLst/>
          </a:prstGeom>
          <a:noFill/>
        </p:spPr>
        <p:txBody>
          <a:bodyPr wrap="none" rtlCol="0">
            <a:spAutoFit/>
          </a:bodyPr>
          <a:lstStyle/>
          <a:p>
            <a:r>
              <a:rPr lang="en-US" sz="1600" dirty="0">
                <a:solidFill>
                  <a:schemeClr val="tx1">
                    <a:lumMod val="65000"/>
                    <a:lumOff val="35000"/>
                  </a:schemeClr>
                </a:solidFill>
                <a:latin typeface="Helvetica Light"/>
              </a:rPr>
              <a:t>Our first JSX example:</a:t>
            </a:r>
          </a:p>
          <a:p>
            <a:endParaRPr lang="en-US" dirty="0"/>
          </a:p>
        </p:txBody>
      </p:sp>
      <p:sp>
        <p:nvSpPr>
          <p:cNvPr id="9" name="TextBox 8"/>
          <p:cNvSpPr txBox="1"/>
          <p:nvPr/>
        </p:nvSpPr>
        <p:spPr>
          <a:xfrm>
            <a:off x="786030" y="2619140"/>
            <a:ext cx="2795958" cy="546303"/>
          </a:xfrm>
          <a:prstGeom prst="rect">
            <a:avLst/>
          </a:prstGeom>
          <a:noFill/>
        </p:spPr>
        <p:txBody>
          <a:bodyPr wrap="none" rtlCol="0">
            <a:spAutoFit/>
          </a:bodyPr>
          <a:lstStyle/>
          <a:p>
            <a:r>
              <a:rPr lang="en-US" sz="1600" dirty="0" smtClean="0">
                <a:solidFill>
                  <a:schemeClr val="tx1">
                    <a:lumMod val="65000"/>
                    <a:lumOff val="35000"/>
                  </a:schemeClr>
                </a:solidFill>
                <a:latin typeface="Helvetica Light"/>
              </a:rPr>
              <a:t>Which is compiled to this JS:</a:t>
            </a:r>
            <a:endParaRPr lang="en-US" sz="1600" dirty="0">
              <a:solidFill>
                <a:schemeClr val="tx1">
                  <a:lumMod val="65000"/>
                  <a:lumOff val="35000"/>
                </a:schemeClr>
              </a:solidFill>
              <a:latin typeface="Helvetica Light"/>
            </a:endParaRPr>
          </a:p>
          <a:p>
            <a:endParaRPr lang="en-US" dirty="0"/>
          </a:p>
        </p:txBody>
      </p:sp>
      <p:sp>
        <p:nvSpPr>
          <p:cNvPr id="10" name="Rectangle 9"/>
          <p:cNvSpPr/>
          <p:nvPr/>
        </p:nvSpPr>
        <p:spPr>
          <a:xfrm>
            <a:off x="705425" y="3012553"/>
            <a:ext cx="2801230" cy="1546577"/>
          </a:xfrm>
          <a:prstGeom prst="rect">
            <a:avLst/>
          </a:prstGeom>
          <a:solidFill>
            <a:schemeClr val="tx1">
              <a:lumMod val="75000"/>
              <a:lumOff val="25000"/>
            </a:schemeClr>
          </a:solidFill>
        </p:spPr>
        <p:txBody>
          <a:bodyPr wrap="square">
            <a:spAutoFit/>
          </a:bodyPr>
          <a:lstStyle/>
          <a:p>
            <a:r>
              <a:rPr lang="en-US" dirty="0" err="1" smtClean="0">
                <a:solidFill>
                  <a:srgbClr val="9CDCFE"/>
                </a:solidFill>
                <a:latin typeface="Consolas" panose="020B0609020204030204" pitchFamily="49" charset="0"/>
              </a:rPr>
              <a:t>React</a:t>
            </a:r>
            <a:r>
              <a:rPr lang="en-US" dirty="0" err="1" smtClean="0">
                <a:solidFill>
                  <a:srgbClr val="D4D4D4"/>
                </a:solidFill>
                <a:latin typeface="Consolas" panose="020B0609020204030204" pitchFamily="49" charset="0"/>
              </a:rPr>
              <a:t>.</a:t>
            </a:r>
            <a:r>
              <a:rPr lang="en-US" dirty="0" err="1" smtClean="0">
                <a:solidFill>
                  <a:srgbClr val="DCDCAA"/>
                </a:solidFill>
                <a:latin typeface="Consolas" panose="020B0609020204030204" pitchFamily="49" charset="0"/>
              </a:rPr>
              <a:t>createElement</a:t>
            </a:r>
            <a:r>
              <a:rPr lang="en-US" dirty="0">
                <a:solidFill>
                  <a:srgbClr val="D4D4D4"/>
                </a:solidFill>
                <a:latin typeface="Consolas" panose="020B0609020204030204" pitchFamily="49" charset="0"/>
              </a:rPr>
              <a:t>(</a:t>
            </a:r>
          </a:p>
          <a:p>
            <a:r>
              <a:rPr lang="en-US" dirty="0" smtClean="0">
                <a:solidFill>
                  <a:srgbClr val="CE9178"/>
                </a:solidFill>
                <a:latin typeface="Consolas" panose="020B0609020204030204" pitchFamily="49" charset="0"/>
              </a:rPr>
              <a:t>  'div</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r>
              <a:rPr lang="en-US" dirty="0" smtClean="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className</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'greeting'</a:t>
            </a:r>
            <a:r>
              <a:rPr lang="en-US" dirty="0">
                <a:solidFill>
                  <a:srgbClr val="D4D4D4"/>
                </a:solidFill>
                <a:latin typeface="Consolas" panose="020B0609020204030204" pitchFamily="49" charset="0"/>
              </a:rPr>
              <a:t>},</a:t>
            </a:r>
          </a:p>
          <a:p>
            <a:r>
              <a:rPr lang="en-US" dirty="0" smtClean="0">
                <a:solidFill>
                  <a:srgbClr val="9CDCFE"/>
                </a:solidFill>
                <a:latin typeface="Consolas" panose="020B0609020204030204" pitchFamily="49" charset="0"/>
              </a:rPr>
              <a:t>  </a:t>
            </a:r>
            <a:r>
              <a:rPr lang="en-US" dirty="0" err="1" smtClean="0">
                <a:solidFill>
                  <a:srgbClr val="9CDCFE"/>
                </a:solidFill>
                <a:latin typeface="Consolas" panose="020B0609020204030204" pitchFamily="49" charset="0"/>
              </a:rPr>
              <a:t>React</a:t>
            </a:r>
            <a:r>
              <a:rPr lang="en-US" dirty="0" err="1" smtClean="0">
                <a:solidFill>
                  <a:srgbClr val="D4D4D4"/>
                </a:solidFill>
                <a:latin typeface="Consolas" panose="020B0609020204030204" pitchFamily="49" charset="0"/>
              </a:rPr>
              <a:t>.</a:t>
            </a:r>
            <a:r>
              <a:rPr lang="en-US" dirty="0" err="1" smtClean="0">
                <a:solidFill>
                  <a:srgbClr val="DCDCAA"/>
                </a:solidFill>
                <a:latin typeface="Consolas" panose="020B0609020204030204" pitchFamily="49" charset="0"/>
              </a:rPr>
              <a:t>createElement</a:t>
            </a:r>
            <a:r>
              <a:rPr lang="en-US" dirty="0">
                <a:solidFill>
                  <a:srgbClr val="D4D4D4"/>
                </a:solidFill>
                <a:latin typeface="Consolas" panose="020B0609020204030204" pitchFamily="49" charset="0"/>
              </a:rPr>
              <a:t>(</a:t>
            </a:r>
          </a:p>
          <a:p>
            <a:r>
              <a:rPr lang="en-US" dirty="0" smtClean="0">
                <a:solidFill>
                  <a:srgbClr val="CE9178"/>
                </a:solidFill>
                <a:latin typeface="Consolas" panose="020B0609020204030204" pitchFamily="49" charset="0"/>
              </a:rPr>
              <a:t>    'h1</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r>
              <a:rPr lang="en-US" dirty="0" smtClean="0">
                <a:solidFill>
                  <a:srgbClr val="569CD6"/>
                </a:solidFill>
                <a:latin typeface="Consolas" panose="020B0609020204030204" pitchFamily="49" charset="0"/>
              </a:rPr>
              <a:t>    null</a:t>
            </a:r>
            <a:r>
              <a:rPr lang="en-US" dirty="0">
                <a:solidFill>
                  <a:srgbClr val="D4D4D4"/>
                </a:solidFill>
                <a:latin typeface="Consolas" panose="020B0609020204030204" pitchFamily="49" charset="0"/>
              </a:rPr>
              <a:t>,</a:t>
            </a:r>
          </a:p>
          <a:p>
            <a:r>
              <a:rPr lang="en-US" dirty="0" smtClean="0">
                <a:solidFill>
                  <a:srgbClr val="CE9178"/>
                </a:solidFill>
                <a:latin typeface="Consolas" panose="020B0609020204030204" pitchFamily="49" charset="0"/>
              </a:rPr>
              <a:t>    'Hello</a:t>
            </a:r>
            <a:r>
              <a:rPr lang="en-US" dirty="0">
                <a:solidFill>
                  <a:srgbClr val="CE9178"/>
                </a:solidFill>
                <a:latin typeface="Consolas" panose="020B0609020204030204" pitchFamily="49" charset="0"/>
              </a:rPr>
              <a:t>, world</a:t>
            </a:r>
            <a:r>
              <a:rPr lang="en-US" dirty="0" smtClean="0">
                <a:solidFill>
                  <a:srgbClr val="CE9178"/>
                </a:solidFill>
                <a:latin typeface="Consolas" panose="020B0609020204030204" pitchFamily="49" charset="0"/>
              </a:rPr>
              <a:t>!'</a:t>
            </a:r>
            <a:r>
              <a:rPr lang="en-US" dirty="0" smtClean="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0255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Text Placeholder 2"/>
          <p:cNvSpPr>
            <a:spLocks noGrp="1"/>
          </p:cNvSpPr>
          <p:nvPr>
            <p:ph type="body" sz="quarter" idx="10"/>
          </p:nvPr>
        </p:nvSpPr>
        <p:spPr>
          <a:xfrm>
            <a:off x="628650" y="1012824"/>
            <a:ext cx="7747254" cy="1188770"/>
          </a:xfrm>
        </p:spPr>
        <p:txBody>
          <a:bodyPr/>
          <a:lstStyle/>
          <a:p>
            <a:pPr>
              <a:lnSpc>
                <a:spcPct val="150000"/>
              </a:lnSpc>
            </a:pPr>
            <a:r>
              <a:rPr lang="en-US" sz="1600" dirty="0" smtClean="0"/>
              <a:t>In addition to elements that represent DOM nodes, there can be elements that represent user defined React Components. A React Component is a function or class that takes an optional object parameter we call “props” and returns an element.</a:t>
            </a:r>
            <a:endParaRPr lang="en-US" sz="1600" dirty="0"/>
          </a:p>
        </p:txBody>
      </p:sp>
      <p:sp>
        <p:nvSpPr>
          <p:cNvPr id="7" name="Rectangle 6"/>
          <p:cNvSpPr/>
          <p:nvPr/>
        </p:nvSpPr>
        <p:spPr>
          <a:xfrm>
            <a:off x="2195131" y="2736166"/>
            <a:ext cx="4753737" cy="715581"/>
          </a:xfrm>
          <a:prstGeom prst="rect">
            <a:avLst/>
          </a:prstGeom>
          <a:solidFill>
            <a:schemeClr val="tx1">
              <a:lumMod val="75000"/>
              <a:lumOff val="25000"/>
            </a:schemeClr>
          </a:solidFill>
        </p:spPr>
        <p:txBody>
          <a:bodyPr wrap="square">
            <a:spAutoFit/>
          </a:bodyPr>
          <a:lstStyle/>
          <a:p>
            <a:r>
              <a:rPr lang="en-US" dirty="0" err="1">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HelloWorld</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props</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r>
              <a:rPr lang="en-US" dirty="0" smtClean="0">
                <a:solidFill>
                  <a:srgbClr val="C586C0"/>
                </a:solidFill>
                <a:latin typeface="Consolas" panose="020B0609020204030204" pitchFamily="49" charset="0"/>
              </a:rPr>
              <a:t>  return</a:t>
            </a:r>
            <a:r>
              <a:rPr lang="en-US" dirty="0" smtClean="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Hello World;</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25905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 </a:t>
            </a:r>
            <a:r>
              <a:rPr lang="en-US" i="1" dirty="0" smtClean="0"/>
              <a:t>IS</a:t>
            </a:r>
            <a:r>
              <a:rPr lang="en-US" dirty="0" smtClean="0"/>
              <a:t> JavaScript</a:t>
            </a:r>
            <a:endParaRPr lang="en-US" dirty="0"/>
          </a:p>
        </p:txBody>
      </p:sp>
      <p:sp>
        <p:nvSpPr>
          <p:cNvPr id="3" name="Text Placeholder 2"/>
          <p:cNvSpPr>
            <a:spLocks noGrp="1"/>
          </p:cNvSpPr>
          <p:nvPr>
            <p:ph type="body" sz="quarter" idx="10"/>
          </p:nvPr>
        </p:nvSpPr>
        <p:spPr>
          <a:xfrm>
            <a:off x="628650" y="1012824"/>
            <a:ext cx="3771900" cy="3752990"/>
          </a:xfrm>
        </p:spPr>
        <p:txBody>
          <a:bodyPr/>
          <a:lstStyle/>
          <a:p>
            <a:pPr marL="171450" indent="-171450">
              <a:lnSpc>
                <a:spcPct val="150000"/>
              </a:lnSpc>
              <a:buFont typeface="Arial" panose="020B0604020202020204" pitchFamily="34" charset="0"/>
              <a:buChar char="•"/>
            </a:pPr>
            <a:r>
              <a:rPr lang="en-US" sz="1400" dirty="0" smtClean="0"/>
              <a:t>Not HTML, just looks like it</a:t>
            </a:r>
          </a:p>
          <a:p>
            <a:pPr marL="171450" indent="-171450">
              <a:lnSpc>
                <a:spcPct val="150000"/>
              </a:lnSpc>
              <a:buFont typeface="Arial" panose="020B0604020202020204" pitchFamily="34" charset="0"/>
              <a:buChar char="•"/>
            </a:pPr>
            <a:r>
              <a:rPr lang="en-US" sz="1400" dirty="0"/>
              <a:t>Syntactic sugar for </a:t>
            </a:r>
            <a:r>
              <a:rPr lang="en-US" sz="1400" dirty="0" err="1">
                <a:solidFill>
                  <a:schemeClr val="accent1">
                    <a:lumMod val="75000"/>
                  </a:schemeClr>
                </a:solidFill>
                <a:latin typeface="Consolas" panose="020B0609020204030204" pitchFamily="49" charset="0"/>
              </a:rPr>
              <a:t>React.createElement</a:t>
            </a:r>
            <a:r>
              <a:rPr lang="en-US" sz="1400" dirty="0" smtClean="0">
                <a:solidFill>
                  <a:schemeClr val="accent1">
                    <a:lumMod val="75000"/>
                  </a:schemeClr>
                </a:solidFill>
                <a:latin typeface="Consolas" panose="020B0609020204030204" pitchFamily="49" charset="0"/>
              </a:rPr>
              <a:t>()</a:t>
            </a:r>
            <a:endParaRPr lang="en-US" sz="1400" dirty="0" smtClean="0"/>
          </a:p>
          <a:p>
            <a:pPr marL="171450" indent="-171450">
              <a:lnSpc>
                <a:spcPct val="150000"/>
              </a:lnSpc>
              <a:buFont typeface="Arial" panose="020B0604020202020204" pitchFamily="34" charset="0"/>
              <a:buChar char="•"/>
            </a:pPr>
            <a:r>
              <a:rPr lang="en-US" sz="1400" dirty="0" smtClean="0"/>
              <a:t>Similar to </a:t>
            </a:r>
            <a:r>
              <a:rPr lang="en-US" sz="1400" dirty="0" err="1" smtClean="0">
                <a:solidFill>
                  <a:schemeClr val="accent1">
                    <a:lumMod val="75000"/>
                  </a:schemeClr>
                </a:solidFill>
                <a:latin typeface="Consolas" panose="020B0609020204030204" pitchFamily="49" charset="0"/>
              </a:rPr>
              <a:t>document.createElement</a:t>
            </a:r>
            <a:r>
              <a:rPr lang="en-US" sz="1400" dirty="0" smtClean="0">
                <a:solidFill>
                  <a:schemeClr val="accent1">
                    <a:lumMod val="75000"/>
                  </a:schemeClr>
                </a:solidFill>
                <a:latin typeface="Consolas" panose="020B0609020204030204" pitchFamily="49" charset="0"/>
              </a:rPr>
              <a:t>() </a:t>
            </a:r>
            <a:r>
              <a:rPr lang="en-US" sz="1400" dirty="0" smtClean="0"/>
              <a:t>but makes React element</a:t>
            </a:r>
          </a:p>
          <a:p>
            <a:pPr marL="171450" indent="-171450">
              <a:lnSpc>
                <a:spcPct val="150000"/>
              </a:lnSpc>
              <a:buFont typeface="Arial" panose="020B0604020202020204" pitchFamily="34" charset="0"/>
              <a:buChar char="•"/>
            </a:pPr>
            <a:r>
              <a:rPr lang="en-US" sz="1400" dirty="0" smtClean="0"/>
              <a:t>After diffing and reconciliation, ultimately uses </a:t>
            </a:r>
            <a:r>
              <a:rPr lang="en-US" sz="1400" dirty="0" err="1" smtClean="0">
                <a:solidFill>
                  <a:schemeClr val="accent1">
                    <a:lumMod val="75000"/>
                  </a:schemeClr>
                </a:solidFill>
                <a:latin typeface="Consolas" panose="020B0609020204030204" pitchFamily="49" charset="0"/>
              </a:rPr>
              <a:t>document.createElement</a:t>
            </a:r>
            <a:r>
              <a:rPr lang="en-US" sz="1400" dirty="0" smtClean="0">
                <a:solidFill>
                  <a:schemeClr val="accent1">
                    <a:lumMod val="75000"/>
                  </a:schemeClr>
                </a:solidFill>
                <a:latin typeface="Consolas" panose="020B0609020204030204" pitchFamily="49" charset="0"/>
              </a:rPr>
              <a:t>() </a:t>
            </a:r>
            <a:r>
              <a:rPr lang="en-US" sz="1400" dirty="0" smtClean="0"/>
              <a:t>behind the scenes to create DOM elements</a:t>
            </a:r>
          </a:p>
          <a:p>
            <a:pPr marL="171450" indent="-171450">
              <a:lnSpc>
                <a:spcPct val="150000"/>
              </a:lnSpc>
              <a:buFont typeface="Arial" panose="020B0604020202020204" pitchFamily="34" charset="0"/>
              <a:buChar char="•"/>
            </a:pPr>
            <a:r>
              <a:rPr lang="en-US" sz="1400" dirty="0" err="1" smtClean="0"/>
              <a:t>Transpiled</a:t>
            </a:r>
            <a:r>
              <a:rPr lang="en-US" sz="1400" dirty="0" smtClean="0"/>
              <a:t> by build tool (e.g., Babel)</a:t>
            </a:r>
          </a:p>
          <a:p>
            <a:pPr marL="171450" indent="-171450">
              <a:buFont typeface="Arial" panose="020B0604020202020204" pitchFamily="34" charset="0"/>
              <a:buChar char="•"/>
            </a:pPr>
            <a:r>
              <a:rPr lang="en-US" sz="1400" dirty="0" err="1" smtClean="0">
                <a:solidFill>
                  <a:schemeClr val="accent1">
                    <a:lumMod val="75000"/>
                  </a:schemeClr>
                </a:solidFill>
                <a:latin typeface="Consolas" panose="020B0609020204030204" pitchFamily="49" charset="0"/>
              </a:rPr>
              <a:t>className</a:t>
            </a:r>
            <a:r>
              <a:rPr lang="en-US" sz="1400" dirty="0" smtClean="0">
                <a:solidFill>
                  <a:schemeClr val="accent1">
                    <a:lumMod val="75000"/>
                  </a:schemeClr>
                </a:solidFill>
                <a:latin typeface="Consolas" panose="020B0609020204030204" pitchFamily="49" charset="0"/>
              </a:rPr>
              <a:t> </a:t>
            </a:r>
            <a:r>
              <a:rPr lang="en-US" sz="1400" dirty="0"/>
              <a:t>and</a:t>
            </a:r>
            <a:r>
              <a:rPr lang="en-US" sz="1400" dirty="0" smtClean="0">
                <a:solidFill>
                  <a:schemeClr val="accent1">
                    <a:lumMod val="75000"/>
                  </a:schemeClr>
                </a:solidFill>
                <a:latin typeface="Consolas" panose="020B0609020204030204" pitchFamily="49" charset="0"/>
              </a:rPr>
              <a:t> </a:t>
            </a:r>
            <a:r>
              <a:rPr lang="en-US" sz="1400" dirty="0" err="1" smtClean="0">
                <a:solidFill>
                  <a:schemeClr val="accent1">
                    <a:lumMod val="75000"/>
                  </a:schemeClr>
                </a:solidFill>
                <a:latin typeface="Consolas" panose="020B0609020204030204" pitchFamily="49" charset="0"/>
              </a:rPr>
              <a:t>htmlFor</a:t>
            </a:r>
            <a:r>
              <a:rPr lang="en-US" sz="1400" dirty="0" smtClean="0">
                <a:solidFill>
                  <a:schemeClr val="accent1">
                    <a:lumMod val="75000"/>
                  </a:schemeClr>
                </a:solidFill>
                <a:latin typeface="Consolas" panose="020B0609020204030204" pitchFamily="49" charset="0"/>
              </a:rPr>
              <a:t> </a:t>
            </a:r>
            <a:r>
              <a:rPr lang="en-US" sz="1400" dirty="0"/>
              <a:t>replace</a:t>
            </a:r>
            <a:r>
              <a:rPr lang="en-US" sz="1400" dirty="0" smtClean="0">
                <a:solidFill>
                  <a:schemeClr val="accent1">
                    <a:lumMod val="75000"/>
                  </a:schemeClr>
                </a:solidFill>
                <a:latin typeface="Consolas" panose="020B0609020204030204" pitchFamily="49" charset="0"/>
              </a:rPr>
              <a:t> class </a:t>
            </a:r>
            <a:r>
              <a:rPr lang="en-US" sz="1400" dirty="0"/>
              <a:t>and</a:t>
            </a:r>
            <a:r>
              <a:rPr lang="en-US" sz="1400" dirty="0" smtClean="0">
                <a:solidFill>
                  <a:schemeClr val="accent1">
                    <a:lumMod val="75000"/>
                  </a:schemeClr>
                </a:solidFill>
                <a:latin typeface="Consolas" panose="020B0609020204030204" pitchFamily="49" charset="0"/>
              </a:rPr>
              <a:t> for </a:t>
            </a:r>
            <a:r>
              <a:rPr lang="en-US" sz="1400" dirty="0" smtClean="0"/>
              <a:t>attributes (there are others)</a:t>
            </a:r>
            <a:endParaRPr lang="en-US" sz="1400" dirty="0"/>
          </a:p>
        </p:txBody>
      </p:sp>
      <p:sp>
        <p:nvSpPr>
          <p:cNvPr id="4" name="Title 1"/>
          <p:cNvSpPr txBox="1">
            <a:spLocks/>
          </p:cNvSpPr>
          <p:nvPr/>
        </p:nvSpPr>
        <p:spPr>
          <a:xfrm>
            <a:off x="5057775" y="727074"/>
            <a:ext cx="3781426" cy="368301"/>
          </a:xfrm>
          <a:prstGeom prst="rect">
            <a:avLst/>
          </a:prstGeom>
        </p:spPr>
        <p:txBody>
          <a:bodyPr/>
          <a:lstStyle>
            <a:lvl1pPr algn="ctr" defTabSz="342900" rtl="0" eaLnBrk="1" latinLnBrk="0" hangingPunct="1">
              <a:spcBef>
                <a:spcPct val="0"/>
              </a:spcBef>
              <a:buNone/>
              <a:defRPr lang="en-US" sz="3000" b="0" i="0" kern="1200" smtClean="0">
                <a:solidFill>
                  <a:srgbClr val="C00000"/>
                </a:solidFill>
                <a:latin typeface="Helvetica Light" charset="0"/>
                <a:ea typeface="Helvetica Light" charset="0"/>
                <a:cs typeface="Helvetica Light" charset="0"/>
              </a:defRPr>
            </a:lvl1pPr>
          </a:lstStyle>
          <a:p>
            <a:r>
              <a:rPr lang="en-US" sz="2000" dirty="0" smtClean="0"/>
              <a:t>JSX</a:t>
            </a:r>
            <a:endParaRPr lang="en-US" sz="2000" dirty="0"/>
          </a:p>
        </p:txBody>
      </p:sp>
      <p:sp>
        <p:nvSpPr>
          <p:cNvPr id="5" name="Title 1"/>
          <p:cNvSpPr txBox="1">
            <a:spLocks/>
          </p:cNvSpPr>
          <p:nvPr/>
        </p:nvSpPr>
        <p:spPr>
          <a:xfrm>
            <a:off x="5057775" y="2652712"/>
            <a:ext cx="3781426" cy="368301"/>
          </a:xfrm>
          <a:prstGeom prst="rect">
            <a:avLst/>
          </a:prstGeom>
        </p:spPr>
        <p:txBody>
          <a:bodyPr/>
          <a:lstStyle>
            <a:lvl1pPr algn="ctr" defTabSz="342900" rtl="0" eaLnBrk="1" latinLnBrk="0" hangingPunct="1">
              <a:spcBef>
                <a:spcPct val="0"/>
              </a:spcBef>
              <a:buNone/>
              <a:defRPr lang="en-US" sz="3000" b="0" i="0" kern="1200" smtClean="0">
                <a:solidFill>
                  <a:srgbClr val="C00000"/>
                </a:solidFill>
                <a:latin typeface="Helvetica Light" charset="0"/>
                <a:ea typeface="Helvetica Light" charset="0"/>
                <a:cs typeface="Helvetica Light" charset="0"/>
              </a:defRPr>
            </a:lvl1pPr>
          </a:lstStyle>
          <a:p>
            <a:r>
              <a:rPr lang="en-US" sz="2000" dirty="0" smtClean="0"/>
              <a:t>JavaScript Equivalent</a:t>
            </a:r>
            <a:endParaRPr lang="en-US" sz="2000" dirty="0"/>
          </a:p>
        </p:txBody>
      </p:sp>
      <p:sp>
        <p:nvSpPr>
          <p:cNvPr id="6" name="Rectangle 5"/>
          <p:cNvSpPr/>
          <p:nvPr/>
        </p:nvSpPr>
        <p:spPr>
          <a:xfrm>
            <a:off x="5057775" y="1085850"/>
            <a:ext cx="3781426" cy="1546577"/>
          </a:xfrm>
          <a:prstGeom prst="rect">
            <a:avLst/>
          </a:prstGeom>
          <a:solidFill>
            <a:schemeClr val="tx1">
              <a:lumMod val="75000"/>
              <a:lumOff val="25000"/>
            </a:schemeClr>
          </a:solidFill>
        </p:spPr>
        <p:txBody>
          <a:bodyPr wrap="square">
            <a:spAutoFit/>
          </a:bodyPr>
          <a:lstStyle/>
          <a:p>
            <a:r>
              <a:rPr lang="en-US" dirty="0" err="1">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element</a:t>
            </a:r>
            <a:r>
              <a:rPr lang="en-US" dirty="0">
                <a:solidFill>
                  <a:srgbClr val="D4D4D4"/>
                </a:solidFill>
                <a:latin typeface="Consolas" panose="020B0609020204030204" pitchFamily="49" charset="0"/>
              </a:rPr>
              <a:t> = (</a:t>
            </a:r>
          </a:p>
          <a:p>
            <a:r>
              <a:rPr lang="en-US" dirty="0" smtClean="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className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"greeting"</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smtClean="0">
                <a:solidFill>
                  <a:srgbClr val="808080"/>
                </a:solidFill>
                <a:latin typeface="Consolas" panose="020B0609020204030204" pitchFamily="49" charset="0"/>
              </a:rPr>
              <a:t>    &lt;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smtClean="0">
                <a:solidFill>
                  <a:srgbClr val="D4D4D4"/>
                </a:solidFill>
                <a:latin typeface="Consolas" panose="020B0609020204030204" pitchFamily="49" charset="0"/>
              </a:rPr>
              <a:t>      Hello</a:t>
            </a:r>
            <a:r>
              <a:rPr lang="en-US" dirty="0">
                <a:solidFill>
                  <a:srgbClr val="D4D4D4"/>
                </a:solidFill>
                <a:latin typeface="Consolas" panose="020B0609020204030204" pitchFamily="49" charset="0"/>
              </a:rPr>
              <a:t>, </a:t>
            </a:r>
            <a:r>
              <a:rPr lang="en-US" dirty="0" smtClean="0">
                <a:solidFill>
                  <a:srgbClr val="D4D4D4"/>
                </a:solidFill>
                <a:latin typeface="Consolas" panose="020B0609020204030204" pitchFamily="49" charset="0"/>
              </a:rPr>
              <a:t>world!</a:t>
            </a:r>
            <a:endParaRPr lang="en-US" dirty="0">
              <a:solidFill>
                <a:srgbClr val="D4D4D4"/>
              </a:solidFill>
              <a:latin typeface="Consolas" panose="020B0609020204030204" pitchFamily="49" charset="0"/>
            </a:endParaRPr>
          </a:p>
          <a:p>
            <a:r>
              <a:rPr lang="en-US" dirty="0" smtClean="0">
                <a:solidFill>
                  <a:srgbClr val="808080"/>
                </a:solidFill>
                <a:latin typeface="Consolas" panose="020B0609020204030204" pitchFamily="49" charset="0"/>
              </a:rPr>
              <a:t>    &lt;/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smtClean="0">
                <a:solidFill>
                  <a:srgbClr val="808080"/>
                </a:solidFill>
                <a:latin typeface="Consolas" panose="020B0609020204030204" pitchFamily="49" charset="0"/>
              </a:rPr>
              <a:t>  &lt;/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7" name="Rectangle 6"/>
          <p:cNvSpPr/>
          <p:nvPr/>
        </p:nvSpPr>
        <p:spPr>
          <a:xfrm>
            <a:off x="5057775" y="3011488"/>
            <a:ext cx="3781426" cy="1546577"/>
          </a:xfrm>
          <a:prstGeom prst="rect">
            <a:avLst/>
          </a:prstGeom>
          <a:solidFill>
            <a:schemeClr val="tx1">
              <a:lumMod val="75000"/>
              <a:lumOff val="25000"/>
            </a:schemeClr>
          </a:solidFill>
        </p:spPr>
        <p:txBody>
          <a:bodyPr wrap="square">
            <a:spAutoFit/>
          </a:bodyPr>
          <a:lstStyle/>
          <a:p>
            <a:r>
              <a:rPr lang="en-US" dirty="0" err="1">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element</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React</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createElement</a:t>
            </a:r>
            <a:r>
              <a:rPr lang="en-US" dirty="0">
                <a:solidFill>
                  <a:srgbClr val="D4D4D4"/>
                </a:solidFill>
                <a:latin typeface="Consolas" panose="020B0609020204030204" pitchFamily="49" charset="0"/>
              </a:rPr>
              <a:t>(</a:t>
            </a:r>
          </a:p>
          <a:p>
            <a:r>
              <a:rPr lang="en-US" dirty="0">
                <a:solidFill>
                  <a:srgbClr val="CE9178"/>
                </a:solidFill>
                <a:latin typeface="Consolas" panose="020B0609020204030204" pitchFamily="49" charset="0"/>
              </a:rPr>
              <a:t>'div'</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className</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'greeting'</a:t>
            </a:r>
            <a:r>
              <a:rPr lang="en-US" dirty="0">
                <a:solidFill>
                  <a:srgbClr val="D4D4D4"/>
                </a:solidFill>
                <a:latin typeface="Consolas" panose="020B0609020204030204" pitchFamily="49" charset="0"/>
              </a:rPr>
              <a:t>}, </a:t>
            </a:r>
          </a:p>
          <a:p>
            <a:r>
              <a:rPr lang="en-US" dirty="0" err="1">
                <a:solidFill>
                  <a:srgbClr val="9CDCFE"/>
                </a:solidFill>
                <a:latin typeface="Consolas" panose="020B0609020204030204" pitchFamily="49" charset="0"/>
              </a:rPr>
              <a:t>React</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createElement</a:t>
            </a:r>
            <a:r>
              <a:rPr lang="en-US" dirty="0">
                <a:solidFill>
                  <a:srgbClr val="D4D4D4"/>
                </a:solidFill>
                <a:latin typeface="Consolas" panose="020B0609020204030204" pitchFamily="49" charset="0"/>
              </a:rPr>
              <a:t>(</a:t>
            </a:r>
          </a:p>
          <a:p>
            <a:r>
              <a:rPr lang="en-US" dirty="0">
                <a:solidFill>
                  <a:srgbClr val="CE9178"/>
                </a:solidFill>
                <a:latin typeface="Consolas" panose="020B0609020204030204" pitchFamily="49" charset="0"/>
              </a:rPr>
              <a:t>'h1'</a:t>
            </a:r>
            <a:r>
              <a:rPr lang="en-US" dirty="0">
                <a:solidFill>
                  <a:srgbClr val="D4D4D4"/>
                </a:solidFill>
                <a:latin typeface="Consolas" panose="020B0609020204030204" pitchFamily="49" charset="0"/>
              </a:rPr>
              <a:t>, </a:t>
            </a:r>
          </a:p>
          <a:p>
            <a:r>
              <a:rPr lang="en-US" dirty="0">
                <a:solidFill>
                  <a:srgbClr val="569CD6"/>
                </a:solidFill>
                <a:latin typeface="Consolas" panose="020B0609020204030204" pitchFamily="49" charset="0"/>
              </a:rPr>
              <a:t>null</a:t>
            </a:r>
            <a:r>
              <a:rPr lang="en-US" dirty="0">
                <a:solidFill>
                  <a:srgbClr val="D4D4D4"/>
                </a:solidFill>
                <a:latin typeface="Consolas" panose="020B0609020204030204" pitchFamily="49" charset="0"/>
              </a:rPr>
              <a:t>, </a:t>
            </a:r>
          </a:p>
          <a:p>
            <a:r>
              <a:rPr lang="en-US" dirty="0">
                <a:solidFill>
                  <a:srgbClr val="CE9178"/>
                </a:solidFill>
                <a:latin typeface="Consolas" panose="020B0609020204030204" pitchFamily="49" charset="0"/>
              </a:rPr>
              <a:t>'Hello, world</a:t>
            </a:r>
            <a:r>
              <a:rPr lang="en-US" dirty="0" smtClean="0">
                <a:solidFill>
                  <a:srgbClr val="CE9178"/>
                </a:solidFill>
                <a:latin typeface="Consolas" panose="020B0609020204030204" pitchFamily="49" charset="0"/>
              </a:rPr>
              <a:t>!'</a:t>
            </a:r>
            <a:r>
              <a:rPr lang="en-US" dirty="0" smtClean="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7968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p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mage and Cop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mage and Copy Slid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Image and Copy Slide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Image and Copy Slide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Secondary Cover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Divider/Quote Slid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Divider/Quote Slid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2DC581D9ABB24AA552514296E0F4AF" ma:contentTypeVersion="1" ma:contentTypeDescription="Create a new document." ma:contentTypeScope="" ma:versionID="a877f3a268033c2b0e6ace0968f67f38">
  <xsd:schema xmlns:xsd="http://www.w3.org/2001/XMLSchema" xmlns:xs="http://www.w3.org/2001/XMLSchema" xmlns:p="http://schemas.microsoft.com/office/2006/metadata/properties" xmlns:ns2="3b9df1d3-031b-4be8-b4be-9d34bfc28a91" targetNamespace="http://schemas.microsoft.com/office/2006/metadata/properties" ma:root="true" ma:fieldsID="37fc3ab21be4406516f4c861eac27201" ns2:_="">
    <xsd:import namespace="3b9df1d3-031b-4be8-b4be-9d34bfc28a91"/>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9df1d3-031b-4be8-b4be-9d34bfc28a9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B3EC49-02FB-4B95-A46F-8653CED5AE36}">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3b9df1d3-031b-4be8-b4be-9d34bfc28a91"/>
    <ds:schemaRef ds:uri="http://www.w3.org/XML/1998/namespace"/>
    <ds:schemaRef ds:uri="http://purl.org/dc/dcmitype/"/>
  </ds:schemaRefs>
</ds:datastoreItem>
</file>

<file path=customXml/itemProps2.xml><?xml version="1.0" encoding="utf-8"?>
<ds:datastoreItem xmlns:ds="http://schemas.openxmlformats.org/officeDocument/2006/customXml" ds:itemID="{2B19CCCF-1858-4C26-9050-2439651B9F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9df1d3-031b-4be8-b4be-9d34bfc28a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5CC336-3631-47A4-850E-6C9AEF9073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35392</TotalTime>
  <Words>1073</Words>
  <Application>Microsoft Office PowerPoint</Application>
  <PresentationFormat>On-screen Show (16:9)</PresentationFormat>
  <Paragraphs>131</Paragraphs>
  <Slides>13</Slides>
  <Notes>5</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13</vt:i4>
      </vt:variant>
    </vt:vector>
  </HeadingPairs>
  <TitlesOfParts>
    <vt:vector size="28" baseType="lpstr">
      <vt:lpstr>.AppleSystemUIFont</vt:lpstr>
      <vt:lpstr>Arial</vt:lpstr>
      <vt:lpstr>Calibri</vt:lpstr>
      <vt:lpstr>Consolas</vt:lpstr>
      <vt:lpstr>Helvetica</vt:lpstr>
      <vt:lpstr>Helvetica Light</vt:lpstr>
      <vt:lpstr>Cover Slide</vt:lpstr>
      <vt:lpstr>Copy Slides</vt:lpstr>
      <vt:lpstr>Image and Copy Slide</vt:lpstr>
      <vt:lpstr>Image and Copy Slide 2</vt:lpstr>
      <vt:lpstr>Image and Copy Slide 3</vt:lpstr>
      <vt:lpstr>Image and Copy Slide 4</vt:lpstr>
      <vt:lpstr>Secondary Cover Slide</vt:lpstr>
      <vt:lpstr>Divider/Quote Slide 1</vt:lpstr>
      <vt:lpstr>Divider/Quote Slide 2</vt:lpstr>
      <vt:lpstr>PowerPoint Presentation</vt:lpstr>
      <vt:lpstr>What is React?</vt:lpstr>
      <vt:lpstr>React Design Philosophy</vt:lpstr>
      <vt:lpstr>Composition</vt:lpstr>
      <vt:lpstr>How Does React Work?</vt:lpstr>
      <vt:lpstr>React Elements</vt:lpstr>
      <vt:lpstr>React Elements</vt:lpstr>
      <vt:lpstr>React Components</vt:lpstr>
      <vt:lpstr>JSX IS JavaScript</vt:lpstr>
      <vt:lpstr>JavaScript IN JSX</vt:lpstr>
      <vt:lpstr>ReactDOM</vt:lpstr>
      <vt:lpstr>PowerPoint Presentation</vt:lpstr>
      <vt:lpstr>References and Credits</vt:lpstr>
    </vt:vector>
  </TitlesOfParts>
  <Company>Perficient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Jeffrey.Barras@perficient.com</dc:creator>
  <cp:lastModifiedBy>Jeffrey Barras</cp:lastModifiedBy>
  <cp:revision>792</cp:revision>
  <cp:lastPrinted>2016-07-06T17:22:17Z</cp:lastPrinted>
  <dcterms:created xsi:type="dcterms:W3CDTF">2014-10-20T14:45:52Z</dcterms:created>
  <dcterms:modified xsi:type="dcterms:W3CDTF">2019-08-21T17:52:53Z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0x010100A92DC581D9ABB24AA552514296E0F4AF</vt:lpwstr>
  </property>
</Properties>
</file>