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1"/>
  </p:notesMasterIdLst>
  <p:handoutMasterIdLst>
    <p:handoutMasterId r:id="rId22"/>
  </p:handoutMasterIdLst>
  <p:sldIdLst>
    <p:sldId id="304" r:id="rId3"/>
    <p:sldId id="305" r:id="rId4"/>
    <p:sldId id="310" r:id="rId5"/>
    <p:sldId id="316" r:id="rId6"/>
    <p:sldId id="314" r:id="rId7"/>
    <p:sldId id="318" r:id="rId8"/>
    <p:sldId id="327" r:id="rId9"/>
    <p:sldId id="319" r:id="rId10"/>
    <p:sldId id="321" r:id="rId11"/>
    <p:sldId id="324" r:id="rId12"/>
    <p:sldId id="323" r:id="rId13"/>
    <p:sldId id="322" r:id="rId14"/>
    <p:sldId id="325" r:id="rId15"/>
    <p:sldId id="326" r:id="rId16"/>
    <p:sldId id="320" r:id="rId17"/>
    <p:sldId id="315" r:id="rId18"/>
    <p:sldId id="328" r:id="rId19"/>
    <p:sldId id="329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24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EB15BE-620D-4096-BA64-4C3FB4AB4B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8F4F9-4CA3-4B03-8C3A-5CC0B3A73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BA5939F-6F1D-4981-840A-710536A77BD9}" type="datetimeFigureOut">
              <a:rPr lang="en-US" altLang="en-US"/>
              <a:pPr/>
              <a:t>6/23/2019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471E9-B698-4CA2-A1A9-0CC21FFE58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8F110-1932-4DB5-8512-D550CF0CE7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291EE19-DC4F-4A3F-AA22-66F85FF5FA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968A1B-BB1D-43C9-B715-51A3DFD243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DC56F-1D71-46AC-A905-2B09A90516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138B9E-1139-44A6-9178-73989E71547A}" type="datetimeFigureOut">
              <a:rPr lang="en-US" altLang="en-US"/>
              <a:pPr/>
              <a:t>6/23/2019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6ABD6C-8E2E-4104-8E29-A27ED372E9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162691B-D817-47DB-AE2B-A5B2D911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C53B-6A7C-4228-BD6E-02A3A243F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F32B-7CB0-452C-84B5-B402DFD10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8ECB15-D982-4D03-A61B-76313E474E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AF3F1B-87C0-48B8-A337-80761A5A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454118DA-0951-46F3-B58B-70870743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734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9E45F9-FCE4-4229-8B48-08D7395C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DCCF739C-BD29-47A7-BE52-514C4D7F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10661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1479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688330EF-B02D-46FD-A264-194AAE1DFCBE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F4F54CA6-1A14-46B7-86A3-89C511E3859A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7680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313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3017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745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DFD7EE-9721-4D57-A1B4-39914356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59786CAC-06AA-4B4B-9BD1-CB177720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6785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098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41735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A44653A-9ACA-4972-9930-3DE6DF502442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16C2E999-F193-4901-B855-6F24B30046AD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2337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60051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80959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177499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199CAED-887D-45ED-A045-901639D8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30DAD3-7B03-410F-A416-4719AB92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9FF195F6-F1AC-4137-98B5-5E1A6D5D6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394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DEEB9F38-FA15-4993-B387-A2E8688A1F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FA17-6FCD-45B4-87A4-6556C47D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93B733E-0344-4EA4-87EC-C827DCEFF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C0537D4-ABDC-4915-9461-86B3B15351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A662E-5067-401F-A1B8-F3F90E44A408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5DBF3D-D7D0-4F28-9653-4D01D336E1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8E66FD76-3F59-4559-928A-354C648EDA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50CE8-CB16-4FBF-947F-475284F8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A0A68BC-B3BE-4FE3-B4CD-E27A7C209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10D73CC0-770E-496A-94D9-3877F8183F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E725E-38DE-4A4E-8599-B1C78A5906B9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397FF67F-B5D2-4B20-8016-66C3160C9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vanloon@stanford.edu" TargetMode="External"/><Relationship Id="rId2" Type="http://schemas.openxmlformats.org/officeDocument/2006/relationships/hyperlink" Target="https://ankenyav.wixsite.com/austinvanlo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8AD475EC-83A0-44AA-A3C2-126FB9CC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Arial" panose="020B0604020202020204" pitchFamily="34" charset="0"/>
              </a:rPr>
              <a:t>Computational Analysis of Network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040FFD-A4E8-4464-B95B-1E0CB0D8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Testing network-level statistics through simulation</a:t>
            </a:r>
            <a:endParaRPr lang="en-US" sz="2000" dirty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D369A9-FF73-4815-A55E-286F29E59A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Austin van Loon</a:t>
            </a:r>
          </a:p>
          <a:p>
            <a:r>
              <a:rPr lang="en-US" dirty="0"/>
              <a:t>SICSS 2019 Flash Talk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902E2-04D0-4E12-A839-19BB7AC1C1C5}"/>
              </a:ext>
            </a:extLst>
          </p:cNvPr>
          <p:cNvSpPr/>
          <p:nvPr/>
        </p:nvSpPr>
        <p:spPr>
          <a:xfrm>
            <a:off x="3704253" y="520169"/>
            <a:ext cx="2511801" cy="89573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050A1-6DE9-4216-9AD5-AAFC94524D9E}"/>
              </a:ext>
            </a:extLst>
          </p:cNvPr>
          <p:cNvSpPr/>
          <p:nvPr/>
        </p:nvSpPr>
        <p:spPr>
          <a:xfrm>
            <a:off x="6712443" y="562750"/>
            <a:ext cx="2034073" cy="85315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9F364-13E5-4531-9C69-E9A943E680EE}"/>
              </a:ext>
            </a:extLst>
          </p:cNvPr>
          <p:cNvSpPr/>
          <p:nvPr/>
        </p:nvSpPr>
        <p:spPr>
          <a:xfrm>
            <a:off x="397484" y="501002"/>
            <a:ext cx="2810381" cy="9666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273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assortativity coefficient </a:t>
                </a:r>
                <a:r>
                  <a:rPr lang="en-US" dirty="0"/>
                  <a:t>of a graph is the degree to which </a:t>
                </a:r>
                <a:r>
                  <a:rPr lang="en-US" b="1" dirty="0"/>
                  <a:t>"birds of  feather flock together"</a:t>
                </a:r>
                <a:r>
                  <a:rPr lang="en-US" dirty="0"/>
                  <a:t>.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 matrix for which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fraction of edges in a graph that connect actors of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−|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1 −|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2736262"/>
              </a:xfrm>
              <a:prstGeom prst="rect">
                <a:avLst/>
              </a:prstGeom>
              <a:blipFill>
                <a:blip r:embed="rId2"/>
                <a:stretch>
                  <a:fillRect l="-580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24107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498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441F71-0676-445A-AFF5-482BE9B07398}"/>
              </a:ext>
            </a:extLst>
          </p:cNvPr>
          <p:cNvCxnSpPr>
            <a:cxnSpLocks/>
          </p:cNvCxnSpPr>
          <p:nvPr/>
        </p:nvCxnSpPr>
        <p:spPr>
          <a:xfrm flipH="1">
            <a:off x="4183847" y="2414762"/>
            <a:ext cx="533712" cy="16496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3EDCDF-74B9-4A55-9707-410D7DEC1B3E}"/>
              </a:ext>
            </a:extLst>
          </p:cNvPr>
          <p:cNvCxnSpPr>
            <a:cxnSpLocks/>
          </p:cNvCxnSpPr>
          <p:nvPr/>
        </p:nvCxnSpPr>
        <p:spPr>
          <a:xfrm>
            <a:off x="3411272" y="2172167"/>
            <a:ext cx="727788" cy="18922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A02BB-0A14-40D2-BB27-0B7F2AE80577}"/>
              </a:ext>
            </a:extLst>
          </p:cNvPr>
          <p:cNvCxnSpPr>
            <a:cxnSpLocks/>
          </p:cNvCxnSpPr>
          <p:nvPr/>
        </p:nvCxnSpPr>
        <p:spPr>
          <a:xfrm flipH="1" flipV="1">
            <a:off x="3441130" y="2123647"/>
            <a:ext cx="1212980" cy="1679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42669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318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average clustering coefficient </a:t>
                </a:r>
                <a:r>
                  <a:rPr lang="en-US" dirty="0"/>
                  <a:t>for a graph describes </a:t>
                </a:r>
                <a:r>
                  <a:rPr lang="en-US" b="1" dirty="0"/>
                  <a:t>how often there are "triangles"</a:t>
                </a:r>
                <a:r>
                  <a:rPr lang="en-US" dirty="0"/>
                  <a:t> in the graph.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is the set of nodes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connected to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size of that set,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: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 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3188117"/>
              </a:xfrm>
              <a:prstGeom prst="rect">
                <a:avLst/>
              </a:prstGeom>
              <a:blipFill>
                <a:blip r:embed="rId2"/>
                <a:stretch>
                  <a:fillRect l="-580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7779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/>
              <p:nvPr/>
            </p:nvSpPr>
            <p:spPr>
              <a:xfrm>
                <a:off x="356429" y="447869"/>
                <a:ext cx="8411204" cy="294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average clustering coefficient </a:t>
                </a:r>
                <a:r>
                  <a:rPr lang="en-US" dirty="0"/>
                  <a:t>for a graph describes </a:t>
                </a:r>
                <a:r>
                  <a:rPr lang="en-US" b="1" dirty="0"/>
                  <a:t>how often there are "triangles"</a:t>
                </a:r>
                <a:r>
                  <a:rPr lang="en-US" dirty="0"/>
                  <a:t> in the graph.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is the set of nodes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connected to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size of that set, it is defined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triangles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possible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triangles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BCFFD8-EEA3-485A-8E84-522CB99A3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9" y="447869"/>
                <a:ext cx="8411204" cy="2949334"/>
              </a:xfrm>
              <a:prstGeom prst="rect">
                <a:avLst/>
              </a:prstGeom>
              <a:blipFill>
                <a:blip r:embed="rId2"/>
                <a:stretch>
                  <a:fillRect l="-580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05943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More than by chance?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/>
            <a:r>
              <a:rPr lang="en-US" altLang="en-US" dirty="0">
                <a:latin typeface="Arial" panose="020B0604020202020204" pitchFamily="34" charset="0"/>
              </a:rPr>
              <a:t>Erdös–Rényi model holds constant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Number of nodes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Average degree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Configuration model holds constant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Number of nodes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Exact degree distribution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Correlation between attributes and degree</a:t>
            </a:r>
          </a:p>
        </p:txBody>
      </p:sp>
    </p:spTree>
    <p:extLst>
      <p:ext uri="{BB962C8B-B14F-4D97-AF65-F5344CB8AC3E}">
        <p14:creationId xmlns:p14="http://schemas.microsoft.com/office/powerpoint/2010/main" val="12735391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Simulate the network under the null model times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For each simulation, measure the test statistic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Compare your observed statistics to this distribution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How likely of a draw is it? That’s your p-value!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36E44-3DBF-4246-9066-521E0C2E493E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832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C81FC007-46E6-4794-8FC1-47183622088E}"/>
              </a:ext>
            </a:extLst>
          </p:cNvPr>
          <p:cNvSpPr txBox="1">
            <a:spLocks/>
          </p:cNvSpPr>
          <p:nvPr/>
        </p:nvSpPr>
        <p:spPr bwMode="auto">
          <a:xfrm>
            <a:off x="744161" y="29845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What do we observe in our network?</a:t>
            </a:r>
            <a:endParaRPr lang="en-US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F08C2E96-D6CE-4F34-BB62-0B09146CEB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511" y="847725"/>
                <a:ext cx="3781425" cy="3890963"/>
              </a:xfrm>
              <a:prstGeom prst="rect">
                <a:avLst/>
              </a:prstGeom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defRPr kern="1200" spc="2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288925" indent="-2889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2pPr>
                <a:lvl3pPr marL="569913" indent="-2254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2000"/>
                  <a:buFont typeface="Source Sans Pro" panose="020B0503030403020204" pitchFamily="34" charset="0"/>
                  <a:buChar char="›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3pPr>
                <a:lvl4pPr marL="914400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4pPr>
                <a:lvl5pPr marL="1258888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Source Sans Pro" panose="020B0503030403020204" pitchFamily="34" charset="0"/>
                  <a:buChar char="–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Wingdings" panose="05000000000000000000" pitchFamily="2" charset="2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lvl="1"/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Erdös–Rényi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Configuration: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F08C2E96-D6CE-4F34-BB62-0B09146C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11" y="847725"/>
                <a:ext cx="3781425" cy="3890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7C618F-C8FB-467B-9C3E-1F5E910C5C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1636" y="847725"/>
                <a:ext cx="3779838" cy="3759200"/>
              </a:xfrm>
              <a:prstGeom prst="rect">
                <a:avLst/>
              </a:prstGeom>
            </p:spPr>
            <p:txBody>
              <a:bodyPr wrap="square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defRPr kern="1200" spc="2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288925" indent="-2889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2pPr>
                <a:lvl3pPr marL="569913" indent="-2254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2000"/>
                  <a:buFont typeface="Source Sans Pro" panose="020B0503030403020204" pitchFamily="34" charset="0"/>
                  <a:buChar char="›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3pPr>
                <a:lvl4pPr marL="914400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4pPr>
                <a:lvl5pPr marL="1258888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Source Sans Pro" panose="020B0503030403020204" pitchFamily="34" charset="0"/>
                  <a:buChar char="–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Erdös–Rényi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.054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lvl="1" indent="0" algn="ctr">
                  <a:buFont typeface="Wingdings" panose="05000000000000000000" pitchFamily="2" charset="2"/>
                  <a:buNone/>
                </a:pPr>
                <a:r>
                  <a:rPr lang="en-US" altLang="en-US" dirty="0">
                    <a:latin typeface="Arial" panose="020B0604020202020204" pitchFamily="34" charset="0"/>
                  </a:rPr>
                  <a:t>Configuration: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≈0.038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7C618F-C8FB-467B-9C3E-1F5E910C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36" y="847725"/>
                <a:ext cx="3779838" cy="375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>
            <a:extLst>
              <a:ext uri="{FF2B5EF4-FFF2-40B4-BE49-F238E27FC236}">
                <a16:creationId xmlns:a16="http://schemas.microsoft.com/office/drawing/2014/main" id="{E032FE1D-9871-4F9A-8149-7E5BB489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97" y="973210"/>
            <a:ext cx="34575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AB406D-689F-4207-BD56-0C7854DA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06" y="926318"/>
            <a:ext cx="34099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0304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8AD475EC-83A0-44AA-A3C2-126FB9CC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64502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Arial" panose="020B0604020202020204" pitchFamily="34" charset="0"/>
              </a:rPr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040FFD-A4E8-4464-B95B-1E0CB0D8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189471"/>
            <a:ext cx="8229600" cy="212179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000" b="1" dirty="0">
                <a:ea typeface="ＭＳ Ｐゴシック" charset="0"/>
              </a:rPr>
              <a:t>Personal website: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u="sng" dirty="0">
                <a:hlinkClick r:id="rId2"/>
              </a:rPr>
              <a:t>https://ankenyav.wixsite.com/austinvanloon</a:t>
            </a:r>
            <a:endParaRPr lang="en-US" b="1" u="sng" dirty="0"/>
          </a:p>
          <a:p>
            <a:pPr fontAlgn="auto">
              <a:spcAft>
                <a:spcPts val="0"/>
              </a:spcAft>
              <a:defRPr/>
            </a:pPr>
            <a:endParaRPr lang="en-US" b="1" u="sng" dirty="0"/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ea typeface="ＭＳ Ｐゴシック" charset="0"/>
              </a:rPr>
              <a:t>Email: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u="sng" dirty="0">
                <a:hlinkClick r:id="rId3"/>
              </a:rPr>
              <a:t>avanloon@stanford.edu</a:t>
            </a:r>
            <a:endParaRPr lang="en-US" sz="2000" b="1" dirty="0">
              <a:ea typeface="ＭＳ Ｐゴシック" charset="0"/>
            </a:endParaRP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2000" dirty="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D369A9-FF73-4815-A55E-286F29E59A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42256" y="3855245"/>
            <a:ext cx="6059488" cy="205740"/>
          </a:xfrm>
        </p:spPr>
        <p:txBody>
          <a:bodyPr/>
          <a:lstStyle/>
          <a:p>
            <a:r>
              <a:rPr lang="en-US" dirty="0"/>
              <a:t>Austin van Loon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902E2-04D0-4E12-A839-19BB7AC1C1C5}"/>
              </a:ext>
            </a:extLst>
          </p:cNvPr>
          <p:cNvSpPr/>
          <p:nvPr/>
        </p:nvSpPr>
        <p:spPr>
          <a:xfrm>
            <a:off x="2234840" y="4390897"/>
            <a:ext cx="1688363" cy="60209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050A1-6DE9-4216-9AD5-AAFC94524D9E}"/>
              </a:ext>
            </a:extLst>
          </p:cNvPr>
          <p:cNvSpPr/>
          <p:nvPr/>
        </p:nvSpPr>
        <p:spPr>
          <a:xfrm>
            <a:off x="4054971" y="4390897"/>
            <a:ext cx="1556235" cy="65273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9F364-13E5-4531-9C69-E9A943E680EE}"/>
              </a:ext>
            </a:extLst>
          </p:cNvPr>
          <p:cNvSpPr/>
          <p:nvPr/>
        </p:nvSpPr>
        <p:spPr>
          <a:xfrm>
            <a:off x="116131" y="4337794"/>
            <a:ext cx="1994024" cy="68586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547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49FE0222-8FF8-4E99-8DA2-87737426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369" y="-70310"/>
            <a:ext cx="3991260" cy="9271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Arial" panose="020B0604020202020204" pitchFamily="34" charset="0"/>
              </a:rPr>
              <a:t>WARNING! Lots to Cover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DBDE91-3FBA-4F69-9CBD-AB2A4D6461F7}"/>
              </a:ext>
            </a:extLst>
          </p:cNvPr>
          <p:cNvSpPr txBox="1">
            <a:spLocks/>
          </p:cNvSpPr>
          <p:nvPr/>
        </p:nvSpPr>
        <p:spPr>
          <a:xfrm>
            <a:off x="3115468" y="4009717"/>
            <a:ext cx="2913063" cy="933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1200" kern="1200" cap="all" spc="300">
                <a:solidFill>
                  <a:srgbClr val="A4001D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None/>
              <a:defRPr sz="12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sz="10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sz="9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sz="900"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Jupyter notebook with Annotated code and explanation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643A-B4E4-4056-8A4F-9DC095C4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57" y="897378"/>
            <a:ext cx="3915284" cy="29895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Code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1" eaLnBrk="1" hangingPunct="1"/>
            <a:r>
              <a:rPr lang="en-US" altLang="en-US" b="1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Node2Vec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Embedding space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Random walks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Embedding a node’s position using random walks</a:t>
            </a:r>
          </a:p>
        </p:txBody>
      </p:sp>
    </p:spTree>
    <p:extLst>
      <p:ext uri="{BB962C8B-B14F-4D97-AF65-F5344CB8AC3E}">
        <p14:creationId xmlns:p14="http://schemas.microsoft.com/office/powerpoint/2010/main" val="220521236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When/Why Networks?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Standard econometrics assumes i.i.d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In many cases, we’re interested in interdependence!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Examples: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Relationships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Communication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Language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Computer networks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Protein interactions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Hyper-links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Generally anything in which there’s measurable interdependence!</a:t>
            </a:r>
          </a:p>
          <a:p>
            <a:pPr marL="0" lvl="1" indent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36E44-3DBF-4246-9066-521E0C2E493E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57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3378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044EBCD-34FF-4432-B22D-930B327102C1}"/>
              </a:ext>
            </a:extLst>
          </p:cNvPr>
          <p:cNvSpPr/>
          <p:nvPr/>
        </p:nvSpPr>
        <p:spPr>
          <a:xfrm>
            <a:off x="1405190" y="268721"/>
            <a:ext cx="6938243" cy="43667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655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68BD0-27A0-4990-A507-B99430C0166D}"/>
              </a:ext>
            </a:extLst>
          </p:cNvPr>
          <p:cNvSpPr/>
          <p:nvPr/>
        </p:nvSpPr>
        <p:spPr>
          <a:xfrm>
            <a:off x="8198505" y="-3809"/>
            <a:ext cx="916266" cy="96011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9" name="Title 3">
            <a:extLst>
              <a:ext uri="{FF2B5EF4-FFF2-40B4-BE49-F238E27FC236}">
                <a16:creationId xmlns:a16="http://schemas.microsoft.com/office/drawing/2014/main" id="{614C44C7-1F08-43F1-A9DF-BAD60DE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015CE-F24D-493E-BF31-88632D698F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The why/when of networks</a:t>
            </a:r>
          </a:p>
          <a:p>
            <a:pPr lvl="1" eaLnBrk="1" hangingPunct="1"/>
            <a:r>
              <a:rPr lang="en-US" altLang="en-US" b="1" dirty="0">
                <a:latin typeface="Arial" panose="020B0604020202020204" pitchFamily="34" charset="0"/>
              </a:rPr>
              <a:t>Testing network-level statistics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Define a statistic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Homophily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Average clustering coefficient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Pick a null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Erdös–Rényi model</a:t>
            </a:r>
          </a:p>
          <a:p>
            <a:pPr lvl="3"/>
            <a:r>
              <a:rPr lang="en-US" altLang="en-US" dirty="0">
                <a:latin typeface="Arial" panose="020B0604020202020204" pitchFamily="34" charset="0"/>
              </a:rPr>
              <a:t>Configuration model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Node2Vec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Embedding space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Random walks</a:t>
            </a:r>
          </a:p>
          <a:p>
            <a:pPr lvl="2"/>
            <a:r>
              <a:rPr lang="en-US" altLang="en-US" dirty="0">
                <a:latin typeface="Arial" panose="020B0604020202020204" pitchFamily="34" charset="0"/>
              </a:rPr>
              <a:t>Embedding a node’s position using random walks</a:t>
            </a:r>
          </a:p>
        </p:txBody>
      </p:sp>
    </p:spTree>
    <p:extLst>
      <p:ext uri="{BB962C8B-B14F-4D97-AF65-F5344CB8AC3E}">
        <p14:creationId xmlns:p14="http://schemas.microsoft.com/office/powerpoint/2010/main" val="5705344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279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35EFFB-2E6E-4933-9045-AE5D37257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B35EFFB-2E6E-4933-9045-AE5D37257508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6321406-3F80-49EC-BEF4-4EEB88574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7" y="309562"/>
            <a:ext cx="4543425" cy="4524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23EE2-FB8A-41B6-AEDA-E091668CF29C}"/>
              </a:ext>
            </a:extLst>
          </p:cNvPr>
          <p:cNvCxnSpPr/>
          <p:nvPr/>
        </p:nvCxnSpPr>
        <p:spPr>
          <a:xfrm flipV="1">
            <a:off x="3108960" y="2142309"/>
            <a:ext cx="238864" cy="8098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F4A1C9-FDF0-467B-A1BB-1ABD88B85F47}"/>
              </a:ext>
            </a:extLst>
          </p:cNvPr>
          <p:cNvCxnSpPr>
            <a:cxnSpLocks/>
          </p:cNvCxnSpPr>
          <p:nvPr/>
        </p:nvCxnSpPr>
        <p:spPr>
          <a:xfrm flipV="1">
            <a:off x="5847806" y="2052735"/>
            <a:ext cx="187234" cy="6749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229245-2BC7-44A2-A46A-7BBA85DCA02C}"/>
              </a:ext>
            </a:extLst>
          </p:cNvPr>
          <p:cNvCxnSpPr>
            <a:cxnSpLocks/>
          </p:cNvCxnSpPr>
          <p:nvPr/>
        </p:nvCxnSpPr>
        <p:spPr>
          <a:xfrm>
            <a:off x="4727511" y="984478"/>
            <a:ext cx="658118" cy="351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D85C8-5D00-4A92-8FCB-8173A6E14BB9}"/>
              </a:ext>
            </a:extLst>
          </p:cNvPr>
          <p:cNvCxnSpPr>
            <a:cxnSpLocks/>
          </p:cNvCxnSpPr>
          <p:nvPr/>
        </p:nvCxnSpPr>
        <p:spPr>
          <a:xfrm flipH="1">
            <a:off x="2870096" y="2455200"/>
            <a:ext cx="3601617" cy="7694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2364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544</TotalTime>
  <Words>451</Words>
  <Application>Microsoft Office PowerPoint</Application>
  <PresentationFormat>On-screen Show (16:9)</PresentationFormat>
  <Paragraphs>106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Source Sans Pro</vt:lpstr>
      <vt:lpstr>Source Sans Pro Semibold</vt:lpstr>
      <vt:lpstr>Wingdings</vt:lpstr>
      <vt:lpstr>SU_Preso_16x9_v6</vt:lpstr>
      <vt:lpstr>SU_Template_TopBar</vt:lpstr>
      <vt:lpstr>Acrobat Document</vt:lpstr>
      <vt:lpstr>Computational Analysis of Network Data</vt:lpstr>
      <vt:lpstr>WARNING! Lots to Cover</vt:lpstr>
      <vt:lpstr>Outline </vt:lpstr>
      <vt:lpstr>Outline </vt:lpstr>
      <vt:lpstr>When/Why Networks? </vt:lpstr>
      <vt:lpstr>PowerPoint Presentation</vt:lpstr>
      <vt:lpstr>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than by chance? </vt:lpstr>
      <vt:lpstr>Testing network-level statistics </vt:lpstr>
      <vt:lpstr>PowerPoint Presentation</vt:lpstr>
      <vt:lpstr>Thank you!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Network Data</dc:title>
  <dc:creator>Austin van Loon</dc:creator>
  <dc:description>2012 PowerPoint template redesign</dc:description>
  <cp:lastModifiedBy>Austin van Loon</cp:lastModifiedBy>
  <cp:revision>24</cp:revision>
  <dcterms:created xsi:type="dcterms:W3CDTF">2019-06-23T16:14:09Z</dcterms:created>
  <dcterms:modified xsi:type="dcterms:W3CDTF">2019-06-24T01:20:08Z</dcterms:modified>
</cp:coreProperties>
</file>