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579" r:id="rId2"/>
    <p:sldId id="274" r:id="rId3"/>
    <p:sldId id="514" r:id="rId4"/>
    <p:sldId id="4396" r:id="rId5"/>
    <p:sldId id="4327" r:id="rId6"/>
    <p:sldId id="4386" r:id="rId7"/>
    <p:sldId id="4387" r:id="rId8"/>
    <p:sldId id="4346" r:id="rId9"/>
    <p:sldId id="4397" r:id="rId10"/>
    <p:sldId id="4369" r:id="rId11"/>
    <p:sldId id="4377" r:id="rId12"/>
    <p:sldId id="4383" r:id="rId13"/>
    <p:sldId id="4384" r:id="rId14"/>
    <p:sldId id="4393" r:id="rId15"/>
    <p:sldId id="4399" r:id="rId16"/>
    <p:sldId id="4398" r:id="rId17"/>
    <p:sldId id="4395" r:id="rId18"/>
    <p:sldId id="4388" r:id="rId19"/>
    <p:sldId id="4215" r:id="rId20"/>
    <p:sldId id="4392" r:id="rId21"/>
    <p:sldId id="4389" r:id="rId22"/>
    <p:sldId id="343"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任 士博" initials="任" lastIdx="2" clrIdx="0">
    <p:extLst>
      <p:ext uri="{19B8F6BF-5375-455C-9EA6-DF929625EA0E}">
        <p15:presenceInfo xmlns:p15="http://schemas.microsoft.com/office/powerpoint/2012/main" userId="626b7fc7b4538256" providerId="Windows Live"/>
      </p:ext>
    </p:extLst>
  </p:cmAuthor>
  <p:cmAuthor id="2" name="1547185399@qq.com" initials="1" lastIdx="1" clrIdx="1">
    <p:extLst>
      <p:ext uri="{19B8F6BF-5375-455C-9EA6-DF929625EA0E}">
        <p15:presenceInfo xmlns:p15="http://schemas.microsoft.com/office/powerpoint/2012/main" userId="0af4b37f69758e5a" providerId="Windows Live"/>
      </p:ext>
    </p:extLst>
  </p:cmAuthor>
  <p:cmAuthor id="3" name="15471" initials="1" lastIdx="1" clrIdx="2">
    <p:extLst>
      <p:ext uri="{19B8F6BF-5375-455C-9EA6-DF929625EA0E}">
        <p15:presenceInfo xmlns:p15="http://schemas.microsoft.com/office/powerpoint/2012/main" userId="15471" providerId="None"/>
      </p:ext>
    </p:extLst>
  </p:cmAuthor>
  <p:cmAuthor id="4" name="lenvov" initials="l" lastIdx="1" clrIdx="3">
    <p:extLst>
      <p:ext uri="{19B8F6BF-5375-455C-9EA6-DF929625EA0E}">
        <p15:presenceInfo xmlns:p15="http://schemas.microsoft.com/office/powerpoint/2012/main" userId="lenv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029FEE"/>
    <a:srgbClr val="A08CE0"/>
    <a:srgbClr val="09C7E7"/>
    <a:srgbClr val="E4E3F3"/>
    <a:srgbClr val="B4C7E7"/>
    <a:srgbClr val="CCEFFC"/>
    <a:srgbClr val="F5E9E1"/>
    <a:srgbClr val="E0F6EE"/>
    <a:srgbClr val="DDF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8986" autoAdjust="0"/>
  </p:normalViewPr>
  <p:slideViewPr>
    <p:cSldViewPr snapToGrid="0" showGuides="1">
      <p:cViewPr varScale="1">
        <p:scale>
          <a:sx n="88" d="100"/>
          <a:sy n="88" d="100"/>
        </p:scale>
        <p:origin x="504" y="53"/>
      </p:cViewPr>
      <p:guideLst>
        <p:guide orient="horz" pos="159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651DA-386F-4182-9FB5-76F522956A14}" type="datetimeFigureOut">
              <a:rPr lang="zh-CN" altLang="en-US" smtClean="0"/>
              <a:t>2023/11/24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9BEFD-49D6-49FC-8787-6BB1F3CC3C8A}" type="slidenum">
              <a:rPr lang="zh-CN" altLang="en-US" smtClean="0"/>
              <a:t>‹#›</a:t>
            </a:fld>
            <a:endParaRPr lang="zh-CN" altLang="en-US"/>
          </a:p>
        </p:txBody>
      </p:sp>
    </p:spTree>
    <p:extLst>
      <p:ext uri="{BB962C8B-B14F-4D97-AF65-F5344CB8AC3E}">
        <p14:creationId xmlns:p14="http://schemas.microsoft.com/office/powerpoint/2010/main" val="4308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9118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9BF44-F5CE-455C-A9FE-73A15FC422D4}" type="slidenum">
              <a:rPr lang="zh-CN" altLang="en-US" smtClean="0"/>
              <a:t>10</a:t>
            </a:fld>
            <a:endParaRPr lang="zh-CN" altLang="en-US"/>
          </a:p>
        </p:txBody>
      </p:sp>
    </p:spTree>
    <p:extLst>
      <p:ext uri="{BB962C8B-B14F-4D97-AF65-F5344CB8AC3E}">
        <p14:creationId xmlns:p14="http://schemas.microsoft.com/office/powerpoint/2010/main" val="476721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11</a:t>
            </a:fld>
            <a:endParaRPr lang="zh-CN" altLang="en-US"/>
          </a:p>
        </p:txBody>
      </p:sp>
    </p:spTree>
    <p:extLst>
      <p:ext uri="{BB962C8B-B14F-4D97-AF65-F5344CB8AC3E}">
        <p14:creationId xmlns:p14="http://schemas.microsoft.com/office/powerpoint/2010/main" val="2977830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12</a:t>
            </a:fld>
            <a:endParaRPr lang="zh-CN" altLang="en-US"/>
          </a:p>
        </p:txBody>
      </p:sp>
    </p:spTree>
    <p:extLst>
      <p:ext uri="{BB962C8B-B14F-4D97-AF65-F5344CB8AC3E}">
        <p14:creationId xmlns:p14="http://schemas.microsoft.com/office/powerpoint/2010/main" val="2835474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13</a:t>
            </a:fld>
            <a:endParaRPr lang="zh-CN" altLang="en-US"/>
          </a:p>
        </p:txBody>
      </p:sp>
    </p:spTree>
    <p:extLst>
      <p:ext uri="{BB962C8B-B14F-4D97-AF65-F5344CB8AC3E}">
        <p14:creationId xmlns:p14="http://schemas.microsoft.com/office/powerpoint/2010/main" val="3448438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14</a:t>
            </a:fld>
            <a:endParaRPr lang="zh-CN" altLang="en-US"/>
          </a:p>
        </p:txBody>
      </p:sp>
    </p:spTree>
    <p:extLst>
      <p:ext uri="{BB962C8B-B14F-4D97-AF65-F5344CB8AC3E}">
        <p14:creationId xmlns:p14="http://schemas.microsoft.com/office/powerpoint/2010/main" val="1860426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15</a:t>
            </a:fld>
            <a:endParaRPr lang="zh-CN" altLang="en-US"/>
          </a:p>
        </p:txBody>
      </p:sp>
    </p:spTree>
    <p:extLst>
      <p:ext uri="{BB962C8B-B14F-4D97-AF65-F5344CB8AC3E}">
        <p14:creationId xmlns:p14="http://schemas.microsoft.com/office/powerpoint/2010/main" val="3498953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16</a:t>
            </a:fld>
            <a:endParaRPr lang="zh-CN" altLang="en-US"/>
          </a:p>
        </p:txBody>
      </p:sp>
    </p:spTree>
    <p:extLst>
      <p:ext uri="{BB962C8B-B14F-4D97-AF65-F5344CB8AC3E}">
        <p14:creationId xmlns:p14="http://schemas.microsoft.com/office/powerpoint/2010/main" val="245887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17</a:t>
            </a:fld>
            <a:endParaRPr lang="zh-CN" altLang="en-US"/>
          </a:p>
        </p:txBody>
      </p:sp>
    </p:spTree>
    <p:extLst>
      <p:ext uri="{BB962C8B-B14F-4D97-AF65-F5344CB8AC3E}">
        <p14:creationId xmlns:p14="http://schemas.microsoft.com/office/powerpoint/2010/main" val="3675270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18</a:t>
            </a:fld>
            <a:endParaRPr lang="zh-CN" altLang="en-US"/>
          </a:p>
        </p:txBody>
      </p:sp>
    </p:spTree>
    <p:extLst>
      <p:ext uri="{BB962C8B-B14F-4D97-AF65-F5344CB8AC3E}">
        <p14:creationId xmlns:p14="http://schemas.microsoft.com/office/powerpoint/2010/main" val="2138935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19</a:t>
            </a:fld>
            <a:endParaRPr lang="zh-CN" altLang="en-US"/>
          </a:p>
        </p:txBody>
      </p:sp>
    </p:spTree>
    <p:extLst>
      <p:ext uri="{BB962C8B-B14F-4D97-AF65-F5344CB8AC3E}">
        <p14:creationId xmlns:p14="http://schemas.microsoft.com/office/powerpoint/2010/main" val="199062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2</a:t>
            </a:fld>
            <a:endParaRPr lang="zh-CN" altLang="en-US"/>
          </a:p>
        </p:txBody>
      </p:sp>
    </p:spTree>
    <p:extLst>
      <p:ext uri="{BB962C8B-B14F-4D97-AF65-F5344CB8AC3E}">
        <p14:creationId xmlns:p14="http://schemas.microsoft.com/office/powerpoint/2010/main" val="3066171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20</a:t>
            </a:fld>
            <a:endParaRPr lang="zh-CN" altLang="en-US"/>
          </a:p>
        </p:txBody>
      </p:sp>
    </p:spTree>
    <p:extLst>
      <p:ext uri="{BB962C8B-B14F-4D97-AF65-F5344CB8AC3E}">
        <p14:creationId xmlns:p14="http://schemas.microsoft.com/office/powerpoint/2010/main" val="3019698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21</a:t>
            </a:fld>
            <a:endParaRPr lang="zh-CN" altLang="en-US"/>
          </a:p>
        </p:txBody>
      </p:sp>
    </p:spTree>
    <p:extLst>
      <p:ext uri="{BB962C8B-B14F-4D97-AF65-F5344CB8AC3E}">
        <p14:creationId xmlns:p14="http://schemas.microsoft.com/office/powerpoint/2010/main" val="1803746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t>22</a:t>
            </a:fld>
            <a:endParaRPr lang="zh-CN" altLang="en-US"/>
          </a:p>
        </p:txBody>
      </p:sp>
    </p:spTree>
    <p:extLst>
      <p:ext uri="{BB962C8B-B14F-4D97-AF65-F5344CB8AC3E}">
        <p14:creationId xmlns:p14="http://schemas.microsoft.com/office/powerpoint/2010/main" val="158716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79BF44-F5CE-455C-A9FE-73A15FC422D4}" type="slidenum">
              <a:rPr lang="zh-CN" altLang="en-US" smtClean="0"/>
              <a:t>3</a:t>
            </a:fld>
            <a:endParaRPr lang="zh-CN" altLang="en-US"/>
          </a:p>
        </p:txBody>
      </p:sp>
    </p:spTree>
    <p:extLst>
      <p:ext uri="{BB962C8B-B14F-4D97-AF65-F5344CB8AC3E}">
        <p14:creationId xmlns:p14="http://schemas.microsoft.com/office/powerpoint/2010/main" val="282434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4</a:t>
            </a:fld>
            <a:endParaRPr lang="zh-CN" altLang="en-US"/>
          </a:p>
        </p:txBody>
      </p:sp>
    </p:spTree>
    <p:extLst>
      <p:ext uri="{BB962C8B-B14F-4D97-AF65-F5344CB8AC3E}">
        <p14:creationId xmlns:p14="http://schemas.microsoft.com/office/powerpoint/2010/main" val="283867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5</a:t>
            </a:fld>
            <a:endParaRPr lang="zh-CN" altLang="en-US"/>
          </a:p>
        </p:txBody>
      </p:sp>
    </p:spTree>
    <p:extLst>
      <p:ext uri="{BB962C8B-B14F-4D97-AF65-F5344CB8AC3E}">
        <p14:creationId xmlns:p14="http://schemas.microsoft.com/office/powerpoint/2010/main" val="330734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highlight>
                  <a:srgbClr val="FFFF00"/>
                </a:highlight>
              </a:rPr>
              <a:t>考虑从点云配准方向入手，此部分可以与项目中点云处理相结合或者对比，可以在后期得到真实的实验数据和对比数据。</a:t>
            </a:r>
          </a:p>
        </p:txBody>
      </p:sp>
      <p:sp>
        <p:nvSpPr>
          <p:cNvPr id="4" name="灯片编号占位符 3"/>
          <p:cNvSpPr>
            <a:spLocks noGrp="1"/>
          </p:cNvSpPr>
          <p:nvPr>
            <p:ph type="sldNum" sz="quarter" idx="10"/>
          </p:nvPr>
        </p:nvSpPr>
        <p:spPr/>
        <p:txBody>
          <a:bodyPr/>
          <a:lstStyle/>
          <a:p>
            <a:fld id="{9E32E36B-D170-4545-8E54-A61578580DB7}" type="slidenum">
              <a:rPr lang="zh-CN" altLang="en-US" smtClean="0"/>
              <a:t>6</a:t>
            </a:fld>
            <a:endParaRPr lang="zh-CN" altLang="en-US"/>
          </a:p>
        </p:txBody>
      </p:sp>
    </p:spTree>
    <p:extLst>
      <p:ext uri="{BB962C8B-B14F-4D97-AF65-F5344CB8AC3E}">
        <p14:creationId xmlns:p14="http://schemas.microsoft.com/office/powerpoint/2010/main" val="281849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highlight>
                  <a:srgbClr val="FFFF00"/>
                </a:highlight>
              </a:rPr>
              <a:t>考虑从点云配准方向入手，此部分可以与项目中点云处理相结合或者对比，可以在后期得到真实的实验数据和对比数据。</a:t>
            </a:r>
          </a:p>
        </p:txBody>
      </p:sp>
      <p:sp>
        <p:nvSpPr>
          <p:cNvPr id="4" name="灯片编号占位符 3"/>
          <p:cNvSpPr>
            <a:spLocks noGrp="1"/>
          </p:cNvSpPr>
          <p:nvPr>
            <p:ph type="sldNum" sz="quarter" idx="10"/>
          </p:nvPr>
        </p:nvSpPr>
        <p:spPr/>
        <p:txBody>
          <a:bodyPr/>
          <a:lstStyle/>
          <a:p>
            <a:fld id="{9E32E36B-D170-4545-8E54-A61578580DB7}" type="slidenum">
              <a:rPr lang="zh-CN" altLang="en-US" smtClean="0"/>
              <a:t>7</a:t>
            </a:fld>
            <a:endParaRPr lang="zh-CN" altLang="en-US"/>
          </a:p>
        </p:txBody>
      </p:sp>
    </p:spTree>
    <p:extLst>
      <p:ext uri="{BB962C8B-B14F-4D97-AF65-F5344CB8AC3E}">
        <p14:creationId xmlns:p14="http://schemas.microsoft.com/office/powerpoint/2010/main" val="98741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8</a:t>
            </a:fld>
            <a:endParaRPr lang="zh-CN" altLang="en-US"/>
          </a:p>
        </p:txBody>
      </p:sp>
    </p:spTree>
    <p:extLst>
      <p:ext uri="{BB962C8B-B14F-4D97-AF65-F5344CB8AC3E}">
        <p14:creationId xmlns:p14="http://schemas.microsoft.com/office/powerpoint/2010/main" val="189438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highlight>
                <a:srgbClr val="FFFF00"/>
              </a:highlight>
            </a:endParaRPr>
          </a:p>
        </p:txBody>
      </p:sp>
      <p:sp>
        <p:nvSpPr>
          <p:cNvPr id="4" name="灯片编号占位符 3"/>
          <p:cNvSpPr>
            <a:spLocks noGrp="1"/>
          </p:cNvSpPr>
          <p:nvPr>
            <p:ph type="sldNum" sz="quarter" idx="10"/>
          </p:nvPr>
        </p:nvSpPr>
        <p:spPr/>
        <p:txBody>
          <a:bodyPr/>
          <a:lstStyle/>
          <a:p>
            <a:fld id="{9E32E36B-D170-4545-8E54-A61578580DB7}" type="slidenum">
              <a:rPr lang="zh-CN" altLang="en-US" smtClean="0"/>
              <a:t>9</a:t>
            </a:fld>
            <a:endParaRPr lang="zh-CN" altLang="en-US"/>
          </a:p>
        </p:txBody>
      </p:sp>
    </p:spTree>
    <p:extLst>
      <p:ext uri="{BB962C8B-B14F-4D97-AF65-F5344CB8AC3E}">
        <p14:creationId xmlns:p14="http://schemas.microsoft.com/office/powerpoint/2010/main" val="337096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圆角矩形 5"/>
          <p:cNvSpPr/>
          <p:nvPr userDrawn="1"/>
        </p:nvSpPr>
        <p:spPr>
          <a:xfrm>
            <a:off x="0" y="1790328"/>
            <a:ext cx="12192000" cy="1980062"/>
          </a:xfrm>
          <a:prstGeom prst="roundRect">
            <a:avLst>
              <a:gd name="adj" fmla="val 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7" name="椭圆 6"/>
          <p:cNvSpPr/>
          <p:nvPr userDrawn="1"/>
        </p:nvSpPr>
        <p:spPr>
          <a:xfrm>
            <a:off x="1043706" y="970992"/>
            <a:ext cx="3652672" cy="3652873"/>
          </a:xfrm>
          <a:prstGeom prst="ellipse">
            <a:avLst/>
          </a:prstGeom>
          <a:solidFill>
            <a:schemeClr val="accent1">
              <a:lumMod val="75000"/>
            </a:schemeClr>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solidFill>
                <a:schemeClr val="tx1"/>
              </a:solidFill>
            </a:endParaRPr>
          </a:p>
        </p:txBody>
      </p:sp>
      <p:sp>
        <p:nvSpPr>
          <p:cNvPr id="8" name="椭圆 7"/>
          <p:cNvSpPr/>
          <p:nvPr userDrawn="1"/>
        </p:nvSpPr>
        <p:spPr>
          <a:xfrm>
            <a:off x="1692311" y="1585494"/>
            <a:ext cx="2389599" cy="2389730"/>
          </a:xfrm>
          <a:prstGeom prst="ellipse">
            <a:avLst/>
          </a:prstGeom>
          <a:solidFill>
            <a:schemeClr val="bg1"/>
          </a:solidFill>
          <a:ln>
            <a:noFill/>
          </a:ln>
          <a:effectLst>
            <a:outerShdw blurRad="419100" dist="419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7"/>
          </a:p>
        </p:txBody>
      </p:sp>
      <p:sp>
        <p:nvSpPr>
          <p:cNvPr id="10" name="文本占位符 9"/>
          <p:cNvSpPr>
            <a:spLocks noGrp="1"/>
          </p:cNvSpPr>
          <p:nvPr>
            <p:ph type="body" sz="quarter" idx="10" hasCustomPrompt="1"/>
          </p:nvPr>
        </p:nvSpPr>
        <p:spPr>
          <a:xfrm>
            <a:off x="1878743" y="2029301"/>
            <a:ext cx="2016735" cy="1502116"/>
          </a:xfrm>
          <a:effectLst>
            <a:outerShdw blurRad="419100" dist="419100" dir="5400000" algn="ctr" rotWithShape="0">
              <a:srgbClr val="000000">
                <a:alpha val="43137"/>
              </a:srgbClr>
            </a:outerShdw>
          </a:effectLst>
        </p:spPr>
        <p:txBody>
          <a:bodyPr anchor="ctr">
            <a:noAutofit/>
          </a:bodyPr>
          <a:lstStyle>
            <a:lvl1pPr marL="0" indent="0" algn="ctr">
              <a:buNone/>
              <a:defRPr sz="13084">
                <a:solidFill>
                  <a:srgbClr val="0070C0"/>
                </a:solidFill>
                <a:latin typeface="Impact" panose="020B0806030902050204" pitchFamily="34" charset="0"/>
              </a:defRPr>
            </a:lvl1pPr>
          </a:lstStyle>
          <a:p>
            <a:pPr lvl="0"/>
            <a:r>
              <a:rPr lang="en-US" altLang="zh-CN" dirty="0"/>
              <a:t>01</a:t>
            </a:r>
            <a:endParaRPr lang="zh-CN" altLang="en-US" dirty="0"/>
          </a:p>
        </p:txBody>
      </p:sp>
      <p:sp>
        <p:nvSpPr>
          <p:cNvPr id="12" name="文本占位符 9"/>
          <p:cNvSpPr>
            <a:spLocks noGrp="1"/>
          </p:cNvSpPr>
          <p:nvPr>
            <p:ph type="body" sz="quarter" idx="12" hasCustomPrompt="1"/>
          </p:nvPr>
        </p:nvSpPr>
        <p:spPr>
          <a:xfrm>
            <a:off x="5041676" y="1926884"/>
            <a:ext cx="6963378" cy="1502116"/>
          </a:xfrm>
          <a:effectLst>
            <a:outerShdw blurRad="419100" dist="419100" dir="5400000" algn="ctr" rotWithShape="0">
              <a:srgbClr val="000000">
                <a:alpha val="43137"/>
              </a:srgbClr>
            </a:outerShdw>
          </a:effectLst>
        </p:spPr>
        <p:txBody>
          <a:bodyPr anchor="ctr">
            <a:noAutofit/>
          </a:bodyPr>
          <a:lstStyle>
            <a:lvl1pPr marL="0" indent="0" algn="ctr">
              <a:buNone/>
              <a:defRPr sz="5689">
                <a:solidFill>
                  <a:schemeClr val="bg1"/>
                </a:solidFill>
                <a:latin typeface="Impact" panose="020B0806030902050204" pitchFamily="34" charset="0"/>
              </a:defRPr>
            </a:lvl1pPr>
          </a:lstStyle>
          <a:p>
            <a:pPr lvl="0"/>
            <a:r>
              <a:rPr lang="zh-CN" altLang="en-US" dirty="0"/>
              <a:t>点击输入章节标题</a:t>
            </a:r>
          </a:p>
        </p:txBody>
      </p:sp>
      <p:sp>
        <p:nvSpPr>
          <p:cNvPr id="13" name="文本占位符 9"/>
          <p:cNvSpPr>
            <a:spLocks noGrp="1"/>
          </p:cNvSpPr>
          <p:nvPr>
            <p:ph type="body" sz="quarter" idx="13" hasCustomPrompt="1"/>
          </p:nvPr>
        </p:nvSpPr>
        <p:spPr>
          <a:xfrm>
            <a:off x="5774220" y="3798310"/>
            <a:ext cx="2526147" cy="665710"/>
          </a:xfrm>
          <a:effectLst/>
        </p:spPr>
        <p:txBody>
          <a:bodyPr anchor="t">
            <a:noAutofit/>
          </a:bodyPr>
          <a:lstStyle>
            <a:lvl1pPr marL="325103" indent="-325103" algn="ctr">
              <a:buFont typeface="Wingdings" panose="05000000000000000000" pitchFamily="2" charset="2"/>
              <a:buChar char="ü"/>
              <a:defRPr sz="2275">
                <a:solidFill>
                  <a:schemeClr val="tx1">
                    <a:lumMod val="65000"/>
                    <a:lumOff val="35000"/>
                  </a:schemeClr>
                </a:solidFill>
                <a:latin typeface="Impact" panose="020B0806030902050204" pitchFamily="34" charset="0"/>
              </a:defRPr>
            </a:lvl1pPr>
          </a:lstStyle>
          <a:p>
            <a:pPr lvl="0"/>
            <a:r>
              <a:rPr lang="zh-CN" altLang="en-US" dirty="0"/>
              <a:t>输入副标题</a:t>
            </a:r>
          </a:p>
        </p:txBody>
      </p:sp>
      <p:sp>
        <p:nvSpPr>
          <p:cNvPr id="14" name="文本占位符 9"/>
          <p:cNvSpPr>
            <a:spLocks noGrp="1"/>
          </p:cNvSpPr>
          <p:nvPr>
            <p:ph type="body" sz="quarter" idx="14" hasCustomPrompt="1"/>
          </p:nvPr>
        </p:nvSpPr>
        <p:spPr>
          <a:xfrm>
            <a:off x="8729605" y="3798310"/>
            <a:ext cx="2526147" cy="665710"/>
          </a:xfrm>
          <a:effectLst/>
        </p:spPr>
        <p:txBody>
          <a:bodyPr anchor="t">
            <a:noAutofit/>
          </a:bodyPr>
          <a:lstStyle>
            <a:lvl1pPr marL="325103" indent="-325103" algn="ctr">
              <a:buFont typeface="Wingdings" panose="05000000000000000000" pitchFamily="2" charset="2"/>
              <a:buChar char="ü"/>
              <a:defRPr sz="2275">
                <a:solidFill>
                  <a:schemeClr val="tx1">
                    <a:lumMod val="65000"/>
                    <a:lumOff val="35000"/>
                  </a:schemeClr>
                </a:solidFill>
                <a:latin typeface="Impact" panose="020B0806030902050204" pitchFamily="34" charset="0"/>
              </a:defRPr>
            </a:lvl1pPr>
          </a:lstStyle>
          <a:p>
            <a:pPr lvl="0"/>
            <a:r>
              <a:rPr lang="zh-CN" altLang="en-US" dirty="0"/>
              <a:t>输入副标题</a:t>
            </a:r>
          </a:p>
        </p:txBody>
      </p:sp>
    </p:spTree>
    <p:extLst>
      <p:ext uri="{BB962C8B-B14F-4D97-AF65-F5344CB8AC3E}">
        <p14:creationId xmlns:p14="http://schemas.microsoft.com/office/powerpoint/2010/main" val="1257024734"/>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by="(-#ppt_w*2)" calcmode="lin" valueType="num">
                                      <p:cBhvr rctx="PPT">
                                        <p:cTn id="23" dur="500" autoRev="1" fill="hold">
                                          <p:stCondLst>
                                            <p:cond delay="0"/>
                                          </p:stCondLst>
                                        </p:cTn>
                                        <p:tgtEl>
                                          <p:spTgt spid="10">
                                            <p:txEl>
                                              <p:pRg st="0" end="0"/>
                                            </p:txEl>
                                          </p:spTgt>
                                        </p:tgtEl>
                                        <p:attrNameLst>
                                          <p:attrName>ppt_w</p:attrName>
                                        </p:attrNameLst>
                                      </p:cBhvr>
                                    </p:anim>
                                    <p:anim by="(#ppt_w*0.50)" calcmode="lin" valueType="num">
                                      <p:cBhvr>
                                        <p:cTn id="24" dur="500" decel="50000" autoRev="1" fill="hold">
                                          <p:stCondLst>
                                            <p:cond delay="0"/>
                                          </p:stCondLst>
                                        </p:cTn>
                                        <p:tgtEl>
                                          <p:spTgt spid="10">
                                            <p:txEl>
                                              <p:pRg st="0" end="0"/>
                                            </p:txEl>
                                          </p:spTgt>
                                        </p:tgtEl>
                                        <p:attrNameLst>
                                          <p:attrName>ppt_x</p:attrName>
                                        </p:attrNameLst>
                                      </p:cBhvr>
                                    </p:anim>
                                    <p:anim from="(-#ppt_h/2)" to="(#ppt_y)" calcmode="lin" valueType="num">
                                      <p:cBhvr>
                                        <p:cTn id="25" dur="1000" fill="hold">
                                          <p:stCondLst>
                                            <p:cond delay="0"/>
                                          </p:stCondLst>
                                        </p:cTn>
                                        <p:tgtEl>
                                          <p:spTgt spid="10">
                                            <p:txEl>
                                              <p:pRg st="0" end="0"/>
                                            </p:txEl>
                                          </p:spTgt>
                                        </p:tgtEl>
                                        <p:attrNameLst>
                                          <p:attrName>ppt_y</p:attrName>
                                        </p:attrNameLst>
                                      </p:cBhvr>
                                    </p:anim>
                                    <p:animRot by="21600000">
                                      <p:cBhvr>
                                        <p:cTn id="26" dur="1000" fill="hold">
                                          <p:stCondLst>
                                            <p:cond delay="0"/>
                                          </p:stCondLst>
                                        </p:cTn>
                                        <p:tgtEl>
                                          <p:spTgt spid="10">
                                            <p:txEl>
                                              <p:pRg st="0" end="0"/>
                                            </p:txEl>
                                          </p:spTgt>
                                        </p:tgtEl>
                                        <p:attrNameLst>
                                          <p:attrName>r</p:attrName>
                                        </p:attrNameLst>
                                      </p:cBhvr>
                                    </p:animRot>
                                  </p:childTnLst>
                                </p:cTn>
                              </p:par>
                            </p:childTnLst>
                          </p:cTn>
                        </p:par>
                        <p:par>
                          <p:cTn id="27" fill="hold">
                            <p:stCondLst>
                              <p:cond delay="259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p:cTn id="30"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32"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12">
                                            <p:txEl>
                                              <p:pRg st="0" end="0"/>
                                            </p:txEl>
                                          </p:spTgt>
                                        </p:tgtEl>
                                      </p:cBhvr>
                                    </p:animEffect>
                                  </p:childTnLst>
                                </p:cTn>
                              </p:par>
                            </p:childTnLst>
                          </p:cTn>
                        </p:par>
                        <p:par>
                          <p:cTn id="35" fill="hold">
                            <p:stCondLst>
                              <p:cond delay="3450"/>
                            </p:stCondLst>
                            <p:childTnLst>
                              <p:par>
                                <p:cTn id="36" presetID="22" presetClass="entr" presetSubtype="1" fill="hold" grpId="0" nodeType="after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wipe(up)">
                                      <p:cBhvr>
                                        <p:cTn id="38" dur="500"/>
                                        <p:tgtEl>
                                          <p:spTgt spid="13">
                                            <p:txEl>
                                              <p:pRg st="0" end="0"/>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up)">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build="p">
        <p:tmplLst>
          <p:tmpl lvl="1">
            <p:tnLst>
              <p:par>
                <p:cTn presetID="56" presetClass="entr" presetSubtype="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by="(-#ppt_w*2)" calcmode="lin" valueType="num">
                      <p:cBhvr rctx="PPT">
                        <p:cTn dur="500" autoRev="1" fill="hold">
                          <p:stCondLst>
                            <p:cond delay="0"/>
                          </p:stCondLst>
                        </p:cTn>
                        <p:tgtEl>
                          <p:spTgt spid="10"/>
                        </p:tgtEl>
                        <p:attrNameLst>
                          <p:attrName>ppt_w</p:attrName>
                        </p:attrNameLst>
                      </p:cBhvr>
                    </p:anim>
                    <p:anim by="(#ppt_w*0.50)" calcmode="lin" valueType="num">
                      <p:cBhvr>
                        <p:cTn dur="500" decel="50000" autoRev="1" fill="hold">
                          <p:stCondLst>
                            <p:cond delay="0"/>
                          </p:stCondLst>
                        </p:cTn>
                        <p:tgtEl>
                          <p:spTgt spid="10"/>
                        </p:tgtEl>
                        <p:attrNameLst>
                          <p:attrName>ppt_x</p:attrName>
                        </p:attrNameLst>
                      </p:cBhvr>
                    </p:anim>
                    <p:anim from="(-#ppt_h/2)" to="(#ppt_y)" calcmode="lin" valueType="num">
                      <p:cBhvr>
                        <p:cTn dur="1000" fill="hold">
                          <p:stCondLst>
                            <p:cond delay="0"/>
                          </p:stCondLst>
                        </p:cTn>
                        <p:tgtEl>
                          <p:spTgt spid="10"/>
                        </p:tgtEl>
                        <p:attrNameLst>
                          <p:attrName>ppt_y</p:attrName>
                        </p:attrNameLst>
                      </p:cBhvr>
                    </p:anim>
                    <p:animRot by="21600000">
                      <p:cBhvr>
                        <p:cTn dur="1000" fill="hold">
                          <p:stCondLst>
                            <p:cond delay="0"/>
                          </p:stCondLst>
                        </p:cTn>
                        <p:tgtEl>
                          <p:spTgt spid="10"/>
                        </p:tgtEl>
                        <p:attrNameLst>
                          <p:attrName>r</p:attrName>
                        </p:attrNameLst>
                      </p:cBhvr>
                    </p:animRot>
                  </p:childTnLst>
                </p:cTn>
              </p:par>
            </p:tnLst>
          </p:tmpl>
        </p:tmplLst>
      </p:bldP>
      <p:bldP spid="12" grpId="0" build="p">
        <p:tmplLst>
          <p:tmpl lvl="1">
            <p:tnLst>
              <p:par>
                <p:cTn presetID="41" presetClass="entr" presetSubtype="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12"/>
                        </p:tgtEl>
                        <p:attrNameLst>
                          <p:attrName>ppt_y</p:attrName>
                        </p:attrNameLst>
                      </p:cBhvr>
                      <p:tavLst>
                        <p:tav tm="0">
                          <p:val>
                            <p:strVal val="#ppt_y"/>
                          </p:val>
                        </p:tav>
                        <p:tav tm="100000">
                          <p:val>
                            <p:strVal val="#ppt_y"/>
                          </p:val>
                        </p:tav>
                      </p:tavLst>
                    </p:anim>
                    <p:anim calcmode="lin" valueType="num">
                      <p:cBhvr>
                        <p:cTn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12"/>
                        </p:tgtEl>
                      </p:cBhvr>
                    </p:animEffect>
                  </p:childTnLst>
                </p:cTn>
              </p:par>
            </p:tnLst>
          </p:tmpl>
        </p:tmplLst>
      </p:bldP>
      <p:bldP spid="13" grpId="0" build="p">
        <p:tmplLst>
          <p:tmpl lvl="1">
            <p:tnLst>
              <p:par>
                <p:cTn presetID="22" presetClass="entr" presetSubtype="1"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up)">
                      <p:cBhvr>
                        <p:cTn dur="500"/>
                        <p:tgtEl>
                          <p:spTgt spid="13"/>
                        </p:tgtEl>
                      </p:cBhvr>
                    </p:animEffect>
                  </p:childTnLst>
                </p:cTn>
              </p:par>
            </p:tnLst>
          </p:tmpl>
        </p:tmplLst>
      </p:bldP>
      <p:bldP spid="14" grpId="0" build="p">
        <p:tmplLst>
          <p:tmpl lvl="1">
            <p:tnLst>
              <p:par>
                <p:cTn presetID="22" presetClass="entr" presetSubtype="1"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6463E36-9B6A-4D77-9022-13629C35682D}"/>
              </a:ext>
            </a:extLst>
          </p:cNvPr>
          <p:cNvCxnSpPr/>
          <p:nvPr userDrawn="1"/>
        </p:nvCxnSpPr>
        <p:spPr>
          <a:xfrm>
            <a:off x="1907704" y="5702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五边形 8">
            <a:extLst>
              <a:ext uri="{FF2B5EF4-FFF2-40B4-BE49-F238E27FC236}">
                <a16:creationId xmlns:a16="http://schemas.microsoft.com/office/drawing/2014/main" id="{96167E2E-8DC7-485C-B8CE-6C55C6CE27DB}"/>
              </a:ext>
            </a:extLst>
          </p:cNvPr>
          <p:cNvSpPr/>
          <p:nvPr userDrawn="1"/>
        </p:nvSpPr>
        <p:spPr>
          <a:xfrm flipH="1">
            <a:off x="11211745"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800" kern="0">
              <a:solidFill>
                <a:sysClr val="window" lastClr="FFFFFF"/>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2599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706CC-B5DC-44E5-9110-A733A711181F}" type="datetimeFigureOut">
              <a:rPr lang="zh-CN" altLang="en-US" smtClean="0"/>
              <a:t>2023/11/24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706CC-B5DC-44E5-9110-A733A711181F}" type="datetimeFigureOut">
              <a:rPr lang="zh-CN" altLang="en-US" smtClean="0"/>
              <a:t>2023/11/24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F85E1-D6B0-4173-9990-F23EB47C785F}" type="slidenum">
              <a:rPr lang="zh-CN" altLang="en-US" smtClean="0"/>
              <a:t>‹#›</a:t>
            </a:fld>
            <a:endParaRPr lang="zh-CN" altLang="en-US"/>
          </a:p>
        </p:txBody>
      </p:sp>
      <p:sp>
        <p:nvSpPr>
          <p:cNvPr id="8" name="TextBox 7">
            <a:extLst>
              <a:ext uri="{FF2B5EF4-FFF2-40B4-BE49-F238E27FC236}">
                <a16:creationId xmlns:a16="http://schemas.microsoft.com/office/drawing/2014/main" id="{E0BDD758-ADD1-3337-3B2C-93AE36604F71}"/>
              </a:ext>
            </a:extLst>
          </p:cNvPr>
          <p:cNvSpPr txBox="1"/>
          <p:nvPr userDrawn="1">
            <p:extLst>
              <p:ext uri="{1162E1C5-73C7-4A58-AE30-91384D911F3F}">
                <p184:classification xmlns:p184="http://schemas.microsoft.com/office/powerpoint/2018/4/main" val="ftr"/>
              </p:ext>
            </p:extLst>
          </p:nvPr>
        </p:nvSpPr>
        <p:spPr>
          <a:xfrm>
            <a:off x="5783263" y="6705600"/>
            <a:ext cx="654050" cy="152400"/>
          </a:xfrm>
          <a:prstGeom prst="rect">
            <a:avLst/>
          </a:prstGeom>
        </p:spPr>
        <p:txBody>
          <a:bodyPr horzOverflow="overflow" lIns="0" tIns="0" rIns="0" bIns="0">
            <a:spAutoFit/>
          </a:bodyPr>
          <a:lstStyle/>
          <a:p>
            <a:pPr algn="l"/>
            <a:r>
              <a:rPr lang="zh-CN" altLang="en-US" sz="1000">
                <a:solidFill>
                  <a:srgbClr val="000000"/>
                </a:solidFill>
                <a:latin typeface="Calibri" panose="020F0502020204030204" pitchFamily="34" charset="0"/>
                <a:cs typeface="Calibri" panose="020F0502020204030204" pitchFamily="34" charset="0"/>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32856"/>
            <a:ext cx="12192002" cy="4243803"/>
            <a:chOff x="-1" y="1609725"/>
            <a:chExt cx="12192002" cy="4243803"/>
          </a:xfrm>
        </p:grpSpPr>
        <p:pic>
          <p:nvPicPr>
            <p:cNvPr id="22"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100000"/>
                      </a14:imgEffect>
                    </a14:imgLayer>
                  </a14:imgProps>
                </a:ext>
                <a:ext uri="{28A0092B-C50C-407E-A947-70E740481C1C}">
                  <a14:useLocalDpi xmlns:a14="http://schemas.microsoft.com/office/drawing/2010/main" val="0"/>
                </a:ext>
              </a:extLst>
            </a:blip>
            <a:srcRect l="2767" r="7205" b="57679"/>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2" name="文本框 11"/>
          <p:cNvSpPr txBox="1"/>
          <p:nvPr/>
        </p:nvSpPr>
        <p:spPr>
          <a:xfrm>
            <a:off x="9339257" y="6153994"/>
            <a:ext cx="2018502" cy="369332"/>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zh-CN" altLang="zh-CN" b="1" i="0" u="none" strike="noStrike" kern="1200" cap="none" spc="0" normalizeH="0" baseline="0" noProof="0" dirty="0">
                <a:ln>
                  <a:noFill/>
                </a:ln>
                <a:solidFill>
                  <a:srgbClr val="3D3F41"/>
                </a:solidFill>
                <a:effectLst/>
                <a:uLnTx/>
                <a:uFillTx/>
                <a:latin typeface="微软雅黑"/>
                <a:ea typeface="微软雅黑"/>
                <a:cs typeface="微软雅黑"/>
              </a:rPr>
              <a:t>2</a:t>
            </a:r>
            <a:r>
              <a:rPr kumimoji="1" lang="en-US" altLang="zh-CN" b="1" i="0" u="none" strike="noStrike" kern="1200" cap="none" spc="0" normalizeH="0" baseline="0" noProof="0" dirty="0">
                <a:ln>
                  <a:noFill/>
                </a:ln>
                <a:solidFill>
                  <a:srgbClr val="3D3F41"/>
                </a:solidFill>
                <a:effectLst/>
                <a:uLnTx/>
                <a:uFillTx/>
                <a:latin typeface="微软雅黑"/>
                <a:ea typeface="微软雅黑"/>
                <a:cs typeface="微软雅黑"/>
              </a:rPr>
              <a:t>023</a:t>
            </a:r>
            <a:r>
              <a:rPr kumimoji="1" lang="zh-CN" altLang="en-US" b="1" i="0" u="none" strike="noStrike" kern="1200" cap="none" spc="0" normalizeH="0" baseline="0" noProof="0" dirty="0">
                <a:ln>
                  <a:noFill/>
                </a:ln>
                <a:solidFill>
                  <a:srgbClr val="3D3F41"/>
                </a:solidFill>
                <a:effectLst/>
                <a:uLnTx/>
                <a:uFillTx/>
                <a:latin typeface="微软雅黑"/>
                <a:ea typeface="微软雅黑"/>
                <a:cs typeface="微软雅黑"/>
              </a:rPr>
              <a:t>年</a:t>
            </a:r>
            <a:r>
              <a:rPr kumimoji="1" lang="en-US" altLang="zh-CN" b="1" i="0" u="none" strike="noStrike" kern="1200" cap="none" spc="0" normalizeH="0" baseline="0" noProof="0" dirty="0">
                <a:ln>
                  <a:noFill/>
                </a:ln>
                <a:solidFill>
                  <a:srgbClr val="3D3F41"/>
                </a:solidFill>
                <a:effectLst/>
                <a:uLnTx/>
                <a:uFillTx/>
                <a:latin typeface="微软雅黑"/>
                <a:ea typeface="微软雅黑"/>
                <a:cs typeface="微软雅黑"/>
              </a:rPr>
              <a:t>11</a:t>
            </a:r>
            <a:r>
              <a:rPr kumimoji="1" lang="zh-CN" altLang="en-US" b="1" i="0" u="none" strike="noStrike" kern="1200" cap="none" spc="0" normalizeH="0" baseline="0" noProof="0" dirty="0">
                <a:ln>
                  <a:noFill/>
                </a:ln>
                <a:solidFill>
                  <a:srgbClr val="3D3F41"/>
                </a:solidFill>
                <a:effectLst/>
                <a:uLnTx/>
                <a:uFillTx/>
                <a:latin typeface="微软雅黑"/>
                <a:ea typeface="微软雅黑"/>
                <a:cs typeface="微软雅黑"/>
              </a:rPr>
              <a:t>月</a:t>
            </a:r>
            <a:r>
              <a:rPr kumimoji="1" lang="en-US" altLang="zh-CN" b="1" i="0" u="none" strike="noStrike" kern="1200" cap="none" spc="0" normalizeH="0" baseline="0" noProof="0" dirty="0">
                <a:ln>
                  <a:noFill/>
                </a:ln>
                <a:solidFill>
                  <a:srgbClr val="3D3F41"/>
                </a:solidFill>
                <a:effectLst/>
                <a:uLnTx/>
                <a:uFillTx/>
                <a:latin typeface="微软雅黑"/>
                <a:ea typeface="微软雅黑"/>
                <a:cs typeface="微软雅黑"/>
              </a:rPr>
              <a:t>20</a:t>
            </a:r>
            <a:r>
              <a:rPr kumimoji="1" lang="zh-CN" altLang="en-US" b="1" i="0" u="none" strike="noStrike" kern="1200" cap="none" spc="0" normalizeH="0" baseline="0" noProof="0" dirty="0">
                <a:ln>
                  <a:noFill/>
                </a:ln>
                <a:solidFill>
                  <a:srgbClr val="3D3F41"/>
                </a:solidFill>
                <a:effectLst/>
                <a:uLnTx/>
                <a:uFillTx/>
                <a:latin typeface="微软雅黑"/>
                <a:ea typeface="微软雅黑"/>
                <a:cs typeface="微软雅黑"/>
              </a:rPr>
              <a:t>日</a:t>
            </a:r>
            <a:endParaRPr kumimoji="1" lang="en-US" altLang="zh-CN" b="1" i="0" u="none" strike="noStrike" kern="1200" cap="none" spc="0" normalizeH="0" baseline="0" noProof="0" dirty="0">
              <a:ln>
                <a:noFill/>
              </a:ln>
              <a:solidFill>
                <a:srgbClr val="3D3F41"/>
              </a:solidFill>
              <a:effectLst/>
              <a:uLnTx/>
              <a:uFillTx/>
              <a:latin typeface="微软雅黑"/>
              <a:ea typeface="微软雅黑"/>
              <a:cs typeface="微软雅黑"/>
            </a:endParaRPr>
          </a:p>
        </p:txBody>
      </p:sp>
      <p:sp>
        <p:nvSpPr>
          <p:cNvPr id="6" name="矩形 5"/>
          <p:cNvSpPr/>
          <p:nvPr/>
        </p:nvSpPr>
        <p:spPr>
          <a:xfrm>
            <a:off x="8061148" y="4444550"/>
            <a:ext cx="4563878" cy="458908"/>
          </a:xfrm>
          <a:prstGeom prst="rect">
            <a:avLst/>
          </a:prstGeom>
        </p:spPr>
        <p:txBody>
          <a:bodyPr wrap="square">
            <a:spAutoFit/>
          </a:bodyPr>
          <a:lstStyle/>
          <a:p>
            <a:pPr marL="0" marR="0" lvl="0" indent="0" algn="l" defTabSz="457200" rtl="0" eaLnBrk="1" fontAlgn="auto" latinLnBrk="0" hangingPunct="1">
              <a:lnSpc>
                <a:spcPct val="150000"/>
              </a:lnSpc>
              <a:spcBef>
                <a:spcPct val="0"/>
              </a:spcBef>
              <a:spcAft>
                <a:spcPts val="0"/>
              </a:spcAft>
              <a:buClrTx/>
              <a:buSzTx/>
              <a:buFontTx/>
              <a:buNone/>
              <a:tabLst/>
              <a:defRPr/>
            </a:pPr>
            <a:r>
              <a:rPr kumimoji="0" lang="zh-CN" altLang="en-US" sz="1800" b="1" i="0" u="none" strike="noStrike" kern="1200" cap="none" spc="0" normalizeH="0" baseline="0" noProof="0" dirty="0">
                <a:ln>
                  <a:noFill/>
                </a:ln>
                <a:solidFill>
                  <a:srgbClr val="3D3F41"/>
                </a:solidFill>
                <a:effectLst/>
                <a:uLnTx/>
                <a:uFillTx/>
                <a:latin typeface="微软雅黑"/>
                <a:ea typeface="微软雅黑"/>
                <a:cs typeface="+mn-cs"/>
              </a:rPr>
              <a:t>专业：人工智能</a:t>
            </a:r>
          </a:p>
        </p:txBody>
      </p:sp>
      <p:sp>
        <p:nvSpPr>
          <p:cNvPr id="9" name="矩形 8"/>
          <p:cNvSpPr/>
          <p:nvPr/>
        </p:nvSpPr>
        <p:spPr>
          <a:xfrm>
            <a:off x="3429478" y="3912308"/>
            <a:ext cx="156966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汇报</a:t>
            </a:r>
            <a:r>
              <a:rPr kumimoji="1" lang="zh-CN" altLang="en-US" sz="1800" b="1" i="0" u="none" strike="noStrike" kern="1200" cap="none" spc="0" normalizeH="0" baseline="0" noProof="0" dirty="0">
                <a:ln>
                  <a:noFill/>
                </a:ln>
                <a:solidFill>
                  <a:srgbClr val="071F65"/>
                </a:solidFill>
                <a:effectLst/>
                <a:uLnTx/>
                <a:uFillTx/>
                <a:latin typeface="微软雅黑" panose="020B0503020204020204" pitchFamily="34" charset="-122"/>
                <a:ea typeface="微软雅黑" panose="020B0503020204020204" pitchFamily="34" charset="-122"/>
                <a:cs typeface="微软雅黑"/>
              </a:rPr>
              <a:t>人：李强</a:t>
            </a:r>
            <a:endParaRPr kumimoji="1" lang="en-US" altLang="zh-CN"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微软雅黑"/>
            </a:endParaRPr>
          </a:p>
        </p:txBody>
      </p:sp>
      <p:sp>
        <p:nvSpPr>
          <p:cNvPr id="13" name="矩形 12"/>
          <p:cNvSpPr/>
          <p:nvPr/>
        </p:nvSpPr>
        <p:spPr>
          <a:xfrm>
            <a:off x="2615600" y="2889550"/>
            <a:ext cx="9576400" cy="707886"/>
          </a:xfrm>
          <a:prstGeom prst="rect">
            <a:avLst/>
          </a:prstGeom>
        </p:spPr>
        <p:txBody>
          <a:bodyPr wrap="square">
            <a:spAutoFit/>
          </a:bodyPr>
          <a:lstStyle/>
          <a:p>
            <a:pPr lvl="0" algn="ctr" defTabSz="457200" rtl="0" eaLnBrk="1" fontAlgn="auto" hangingPunct="1">
              <a:spcBef>
                <a:spcPts val="0"/>
              </a:spcBef>
              <a:spcAft>
                <a:spcPts val="0"/>
              </a:spcAft>
            </a:pPr>
            <a:r>
              <a:rPr lang="zh-CN" altLang="en-US" sz="4000" b="1" dirty="0">
                <a:solidFill>
                  <a:srgbClr val="071F65"/>
                </a:solidFill>
                <a:latin typeface="微软雅黑"/>
                <a:ea typeface="微软雅黑"/>
                <a:cs typeface="+mn-cs"/>
              </a:rPr>
              <a:t>基于深度学习的点云配准方法研究与应用</a:t>
            </a:r>
          </a:p>
        </p:txBody>
      </p:sp>
      <p:cxnSp>
        <p:nvCxnSpPr>
          <p:cNvPr id="3" name="直接连接符 2"/>
          <p:cNvCxnSpPr>
            <a:cxnSpLocks/>
          </p:cNvCxnSpPr>
          <p:nvPr/>
        </p:nvCxnSpPr>
        <p:spPr>
          <a:xfrm flipH="1">
            <a:off x="3285948" y="3759598"/>
            <a:ext cx="75905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4"/>
          <p:cNvGrpSpPr>
            <a:grpSpLocks noChangeAspect="1"/>
          </p:cNvGrpSpPr>
          <p:nvPr/>
        </p:nvGrpSpPr>
        <p:grpSpPr bwMode="auto">
          <a:xfrm>
            <a:off x="1018127" y="2480953"/>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8"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rgbClr val="071F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srgbClr val="3D3F41"/>
                </a:solidFill>
                <a:effectLst/>
                <a:uLnTx/>
                <a:uFillTx/>
                <a:latin typeface="Arial"/>
                <a:ea typeface="微软雅黑"/>
                <a:cs typeface="+mn-cs"/>
              </a:endParaRPr>
            </a:p>
          </p:txBody>
        </p:sp>
        <p:sp>
          <p:nvSpPr>
            <p:cNvPr id="19"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rgbClr val="071F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HK" altLang="en-US" sz="1800" b="0" i="0" u="none" strike="noStrike" kern="1200" cap="none" spc="0" normalizeH="0" baseline="0" noProof="0">
                <a:ln>
                  <a:noFill/>
                </a:ln>
                <a:solidFill>
                  <a:srgbClr val="3D3F41"/>
                </a:solidFill>
                <a:effectLst/>
                <a:uLnTx/>
                <a:uFillTx/>
                <a:latin typeface="Arial"/>
                <a:ea typeface="微软雅黑"/>
                <a:cs typeface="+mn-cs"/>
              </a:endParaRPr>
            </a:p>
          </p:txBody>
        </p:sp>
      </p:grpSp>
      <p:sp>
        <p:nvSpPr>
          <p:cNvPr id="20" name="矩形 19"/>
          <p:cNvSpPr/>
          <p:nvPr/>
        </p:nvSpPr>
        <p:spPr>
          <a:xfrm>
            <a:off x="2717199" y="1917340"/>
            <a:ext cx="4563878"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东北大学</a:t>
            </a:r>
            <a:r>
              <a:rPr kumimoji="0" lang="en-US" altLang="zh-CN"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mn-cs"/>
              </a:rPr>
              <a:t>计算机科学与工程学院</a:t>
            </a:r>
          </a:p>
        </p:txBody>
      </p:sp>
      <p:pic>
        <p:nvPicPr>
          <p:cNvPr id="11270" name="Picture 6" descr="https://ss3.bdstatic.com/70cFv8Sh_Q1YnxGkpoWK1HF6hhy/it/u=3119748310,4133533917&amp;fm=26&amp;gp=0.jpg"/>
          <p:cNvPicPr>
            <a:picLocks noChangeAspect="1" noChangeArrowheads="1"/>
          </p:cNvPicPr>
          <p:nvPr/>
        </p:nvPicPr>
        <p:blipFill rotWithShape="1">
          <a:blip r:embed="rId5">
            <a:extLst>
              <a:ext uri="{28A0092B-C50C-407E-A947-70E740481C1C}">
                <a14:useLocalDpi xmlns:a14="http://schemas.microsoft.com/office/drawing/2010/main" val="0"/>
              </a:ext>
            </a:extLst>
          </a:blip>
          <a:srcRect t="45736"/>
          <a:stretch/>
        </p:blipFill>
        <p:spPr bwMode="auto">
          <a:xfrm>
            <a:off x="72438" y="109075"/>
            <a:ext cx="3585368" cy="127864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8">
            <a:extLst>
              <a:ext uri="{FF2B5EF4-FFF2-40B4-BE49-F238E27FC236}">
                <a16:creationId xmlns:a16="http://schemas.microsoft.com/office/drawing/2014/main" id="{67CE0871-71FE-C1C9-C53C-54CFE88F7D8D}"/>
              </a:ext>
            </a:extLst>
          </p:cNvPr>
          <p:cNvSpPr/>
          <p:nvPr/>
        </p:nvSpPr>
        <p:spPr>
          <a:xfrm>
            <a:off x="8061148" y="3912308"/>
            <a:ext cx="2018501"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指导老师</a:t>
            </a:r>
            <a:r>
              <a:rPr kumimoji="1" lang="zh-CN" altLang="en-US" sz="1800" b="1" i="0" u="none" strike="noStrike" kern="1200" cap="none" spc="0" normalizeH="0" baseline="0" noProof="0" dirty="0">
                <a:ln>
                  <a:noFill/>
                </a:ln>
                <a:solidFill>
                  <a:srgbClr val="071F65"/>
                </a:solidFill>
                <a:effectLst/>
                <a:uLnTx/>
                <a:uFillTx/>
                <a:latin typeface="微软雅黑" panose="020B0503020204020204" pitchFamily="34" charset="-122"/>
                <a:ea typeface="微软雅黑" panose="020B0503020204020204" pitchFamily="34" charset="-122"/>
                <a:cs typeface="微软雅黑"/>
              </a:rPr>
              <a:t>：冯朝路</a:t>
            </a:r>
            <a:endParaRPr kumimoji="1" lang="en-US" altLang="zh-CN"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微软雅黑"/>
            </a:endParaRPr>
          </a:p>
        </p:txBody>
      </p:sp>
      <p:sp>
        <p:nvSpPr>
          <p:cNvPr id="8" name="矩形 8">
            <a:extLst>
              <a:ext uri="{FF2B5EF4-FFF2-40B4-BE49-F238E27FC236}">
                <a16:creationId xmlns:a16="http://schemas.microsoft.com/office/drawing/2014/main" id="{369E0A8C-0A4C-46BD-2C2F-F883A986E2AF}"/>
              </a:ext>
            </a:extLst>
          </p:cNvPr>
          <p:cNvSpPr/>
          <p:nvPr/>
        </p:nvSpPr>
        <p:spPr>
          <a:xfrm>
            <a:off x="3429478" y="4592724"/>
            <a:ext cx="1875835"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b="1" dirty="0">
                <a:solidFill>
                  <a:srgbClr val="071F65"/>
                </a:solidFill>
                <a:latin typeface="微软雅黑" panose="020B0503020204020204" pitchFamily="34" charset="-122"/>
                <a:ea typeface="微软雅黑" panose="020B0503020204020204" pitchFamily="34" charset="-122"/>
                <a:cs typeface="微软雅黑"/>
              </a:rPr>
              <a:t>学号：</a:t>
            </a:r>
            <a:r>
              <a:rPr kumimoji="1" lang="en-US" altLang="zh-CN" b="1" dirty="0">
                <a:solidFill>
                  <a:srgbClr val="071F65"/>
                </a:solidFill>
                <a:latin typeface="微软雅黑" panose="020B0503020204020204" pitchFamily="34" charset="-122"/>
                <a:ea typeface="微软雅黑" panose="020B0503020204020204" pitchFamily="34" charset="-122"/>
                <a:cs typeface="微软雅黑"/>
              </a:rPr>
              <a:t>2272122</a:t>
            </a:r>
            <a:endParaRPr kumimoji="1" lang="en-US" altLang="zh-CN" sz="1800" b="1" i="0" u="none" strike="noStrike" kern="1200" cap="none" spc="0" normalizeH="0" baseline="0" noProof="0" dirty="0">
              <a:ln>
                <a:noFill/>
              </a:ln>
              <a:solidFill>
                <a:srgbClr val="3D3F41"/>
              </a:solidFill>
              <a:effectLst/>
              <a:uLnTx/>
              <a:uFillTx/>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583893610"/>
      </p:ext>
    </p:extLst>
  </p:cSld>
  <p:clrMapOvr>
    <a:masterClrMapping/>
  </p:clrMapOvr>
  <mc:AlternateContent xmlns:mc="http://schemas.openxmlformats.org/markup-compatibility/2006" xmlns:p14="http://schemas.microsoft.com/office/powerpoint/2010/main">
    <mc:Choice Requires="p14">
      <p:transition spd="med" p14:dur="700" advTm="4918">
        <p:cover/>
      </p:transition>
    </mc:Choice>
    <mc:Fallback xmlns="">
      <p:transition spd="med" advTm="4918">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30"/>
          <p:cNvSpPr/>
          <p:nvPr/>
        </p:nvSpPr>
        <p:spPr>
          <a:xfrm>
            <a:off x="4496271" y="1317591"/>
            <a:ext cx="1906206" cy="960438"/>
          </a:xfrm>
          <a:custGeom>
            <a:avLst/>
            <a:gdLst>
              <a:gd name="connsiteX0" fmla="*/ 353568 w 1430213"/>
              <a:gd name="connsiteY0" fmla="*/ 0 h 720610"/>
              <a:gd name="connsiteX1" fmla="*/ 1430213 w 1430213"/>
              <a:gd name="connsiteY1" fmla="*/ 0 h 720610"/>
              <a:gd name="connsiteX2" fmla="*/ 1430213 w 1430213"/>
              <a:gd name="connsiteY2" fmla="*/ 696226 h 720610"/>
              <a:gd name="connsiteX3" fmla="*/ 0 w 1430213"/>
              <a:gd name="connsiteY3" fmla="*/ 720610 h 720610"/>
              <a:gd name="connsiteX4" fmla="*/ 353568 w 1430213"/>
              <a:gd name="connsiteY4" fmla="*/ 0 h 72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213" h="720610">
                <a:moveTo>
                  <a:pt x="353568" y="0"/>
                </a:moveTo>
                <a:lnTo>
                  <a:pt x="1430213" y="0"/>
                </a:lnTo>
                <a:lnTo>
                  <a:pt x="1430213" y="696226"/>
                </a:lnTo>
                <a:lnTo>
                  <a:pt x="0" y="720610"/>
                </a:lnTo>
                <a:lnTo>
                  <a:pt x="35356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8" name="矩形 57"/>
          <p:cNvSpPr/>
          <p:nvPr/>
        </p:nvSpPr>
        <p:spPr>
          <a:xfrm>
            <a:off x="2381" y="1605510"/>
            <a:ext cx="12187239" cy="5251152"/>
          </a:xfrm>
          <a:prstGeom prst="rect">
            <a:avLst/>
          </a:prstGeom>
          <a:gradFill flip="none" rotWithShape="1">
            <a:gsLst>
              <a:gs pos="0">
                <a:schemeClr val="bg1">
                  <a:lumMod val="85000"/>
                </a:schemeClr>
              </a:gs>
              <a:gs pos="75000">
                <a:schemeClr val="bg1"/>
              </a:gs>
            </a:gsLst>
            <a:lin ang="5400000" scaled="1"/>
          </a:gradFill>
          <a:ln>
            <a:noFill/>
          </a:ln>
          <a:effectLst>
            <a:outerShdw blurRad="1270000" dist="165100" dir="16200000" sx="82000" sy="82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60" name="五边形 5"/>
          <p:cNvSpPr/>
          <p:nvPr/>
        </p:nvSpPr>
        <p:spPr>
          <a:xfrm rot="5400000">
            <a:off x="5333974" y="951131"/>
            <a:ext cx="1451266" cy="2184198"/>
          </a:xfrm>
          <a:custGeom>
            <a:avLst/>
            <a:gdLst>
              <a:gd name="connsiteX0" fmla="*/ 0 w 1310478"/>
              <a:gd name="connsiteY0" fmla="*/ 0 h 1076645"/>
              <a:gd name="connsiteX1" fmla="*/ 1113530 w 1310478"/>
              <a:gd name="connsiteY1" fmla="*/ 0 h 1076645"/>
              <a:gd name="connsiteX2" fmla="*/ 1310478 w 1310478"/>
              <a:gd name="connsiteY2" fmla="*/ 562707 h 1076645"/>
              <a:gd name="connsiteX3" fmla="*/ 1113530 w 1310478"/>
              <a:gd name="connsiteY3" fmla="*/ 1076645 h 1076645"/>
              <a:gd name="connsiteX4" fmla="*/ 0 w 1310478"/>
              <a:gd name="connsiteY4" fmla="*/ 1076645 h 1076645"/>
              <a:gd name="connsiteX5" fmla="*/ 0 w 1310478"/>
              <a:gd name="connsiteY5" fmla="*/ 0 h 10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478" h="1076645">
                <a:moveTo>
                  <a:pt x="0" y="0"/>
                </a:moveTo>
                <a:lnTo>
                  <a:pt x="1113530" y="0"/>
                </a:lnTo>
                <a:lnTo>
                  <a:pt x="1310478" y="562707"/>
                </a:lnTo>
                <a:lnTo>
                  <a:pt x="1113530" y="1076645"/>
                </a:lnTo>
                <a:lnTo>
                  <a:pt x="0" y="1076645"/>
                </a:lnTo>
                <a:lnTo>
                  <a:pt x="0" y="0"/>
                </a:lnTo>
                <a:close/>
              </a:path>
            </a:pathLst>
          </a:custGeom>
          <a:solidFill>
            <a:schemeClr val="accent1">
              <a:lumMod val="7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6" name="TextBox 55"/>
          <p:cNvSpPr txBox="1"/>
          <p:nvPr/>
        </p:nvSpPr>
        <p:spPr>
          <a:xfrm>
            <a:off x="5568666" y="1510836"/>
            <a:ext cx="1027138" cy="748696"/>
          </a:xfrm>
          <a:prstGeom prst="rect">
            <a:avLst/>
          </a:prstGeom>
          <a:noFill/>
        </p:spPr>
        <p:txBody>
          <a:bodyPr wrap="square" rtlCol="0">
            <a:spAutoFit/>
          </a:bodyPr>
          <a:lstStyle/>
          <a:p>
            <a:pPr algn="ctr"/>
            <a:r>
              <a:rPr lang="en-US" altLang="zh-CN" sz="4265" dirty="0">
                <a:solidFill>
                  <a:schemeClr val="bg1"/>
                </a:solidFill>
                <a:latin typeface="微软雅黑"/>
                <a:ea typeface="微软雅黑"/>
                <a:sym typeface="微软雅黑"/>
              </a:rPr>
              <a:t>02</a:t>
            </a:r>
            <a:endParaRPr lang="zh-CN" altLang="en-US" sz="4265" dirty="0">
              <a:solidFill>
                <a:schemeClr val="bg1"/>
              </a:solidFill>
              <a:latin typeface="微软雅黑"/>
              <a:ea typeface="微软雅黑"/>
              <a:sym typeface="微软雅黑"/>
            </a:endParaRPr>
          </a:p>
        </p:txBody>
      </p:sp>
      <p:sp>
        <p:nvSpPr>
          <p:cNvPr id="8" name="文本框 8">
            <a:extLst>
              <a:ext uri="{FF2B5EF4-FFF2-40B4-BE49-F238E27FC236}">
                <a16:creationId xmlns:a16="http://schemas.microsoft.com/office/drawing/2014/main" id="{8C490B63-80A5-42B3-853B-9353FB1F73D1}"/>
              </a:ext>
            </a:extLst>
          </p:cNvPr>
          <p:cNvSpPr>
            <a:spLocks noChangeArrowheads="1"/>
          </p:cNvSpPr>
          <p:nvPr/>
        </p:nvSpPr>
        <p:spPr bwMode="auto">
          <a:xfrm>
            <a:off x="2967813" y="3287523"/>
            <a:ext cx="6183584" cy="76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385" tIns="45694" rIns="91385" bIns="45694">
            <a:spAutoFit/>
          </a:bodyPr>
          <a:lstStyle/>
          <a:p>
            <a:pPr lvl="0" algn="ctr"/>
            <a:r>
              <a:rPr lang="zh-CN" altLang="en-US" sz="4400" b="1" dirty="0">
                <a:solidFill>
                  <a:schemeClr val="tx1">
                    <a:lumMod val="65000"/>
                    <a:lumOff val="35000"/>
                  </a:schemeClr>
                </a:solidFill>
                <a:latin typeface="微软雅黑"/>
                <a:ea typeface="微软雅黑"/>
                <a:cs typeface="+mn-ea"/>
                <a:sym typeface="微软雅黑"/>
              </a:rPr>
              <a:t>研究方法与创新点</a:t>
            </a:r>
          </a:p>
        </p:txBody>
      </p:sp>
    </p:spTree>
    <p:extLst>
      <p:ext uri="{BB962C8B-B14F-4D97-AF65-F5344CB8AC3E}">
        <p14:creationId xmlns:p14="http://schemas.microsoft.com/office/powerpoint/2010/main" val="3897600399"/>
      </p:ext>
    </p:extLst>
  </p:cSld>
  <p:clrMapOvr>
    <a:masterClrMapping/>
  </p:clrMapOvr>
  <mc:AlternateContent xmlns:mc="http://schemas.openxmlformats.org/markup-compatibility/2006" xmlns:p14="http://schemas.microsoft.com/office/powerpoint/2010/main">
    <mc:Choice Requires="p14">
      <p:transition spd="med" p14:dur="700" advTm="1424">
        <p:cover/>
      </p:transition>
    </mc:Choice>
    <mc:Fallback xmlns="">
      <p:transition spd="med" advTm="1424">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CEDD2F5-C518-A29C-3D5F-37BB247C17B6}"/>
              </a:ext>
            </a:extLst>
          </p:cNvPr>
          <p:cNvSpPr txBox="1"/>
          <p:nvPr/>
        </p:nvSpPr>
        <p:spPr>
          <a:xfrm>
            <a:off x="0" y="894663"/>
            <a:ext cx="9264310" cy="461665"/>
          </a:xfrm>
          <a:prstGeom prst="rect">
            <a:avLst/>
          </a:prstGeom>
          <a:noFill/>
        </p:spPr>
        <p:txBody>
          <a:bodyPr wrap="square" rtlCol="0">
            <a:spAutoFit/>
          </a:bodyPr>
          <a:lstStyle/>
          <a:p>
            <a:r>
              <a:rPr lang="en-US" altLang="zh-CN" sz="2400" b="1" dirty="0"/>
              <a:t>GeoTransformer</a:t>
            </a:r>
            <a:endParaRPr lang="zh-CN" altLang="en-US" sz="2400" b="1" dirty="0"/>
          </a:p>
        </p:txBody>
      </p:sp>
      <p:sp>
        <p:nvSpPr>
          <p:cNvPr id="4" name="文本框 2">
            <a:extLst>
              <a:ext uri="{FF2B5EF4-FFF2-40B4-BE49-F238E27FC236}">
                <a16:creationId xmlns:a16="http://schemas.microsoft.com/office/drawing/2014/main" id="{DF59E0D4-3D31-A63D-31C1-24AD9BD1DC3E}"/>
              </a:ext>
            </a:extLst>
          </p:cNvPr>
          <p:cNvSpPr txBox="1"/>
          <p:nvPr/>
        </p:nvSpPr>
        <p:spPr>
          <a:xfrm>
            <a:off x="1029605" y="1352981"/>
            <a:ext cx="10175528" cy="646331"/>
          </a:xfrm>
          <a:prstGeom prst="rect">
            <a:avLst/>
          </a:prstGeom>
          <a:noFill/>
        </p:spPr>
        <p:txBody>
          <a:bodyPr wrap="square" rtlCol="0">
            <a:spAutoFit/>
          </a:bodyPr>
          <a:lstStyle/>
          <a:p>
            <a:r>
              <a:rPr lang="en-US" altLang="zh-CN" dirty="0"/>
              <a:t>GeoTransformer</a:t>
            </a:r>
            <a:r>
              <a:rPr lang="zh-CN" altLang="en-US" dirty="0"/>
              <a:t>是基于</a:t>
            </a:r>
            <a:r>
              <a:rPr lang="en-US" altLang="zh-CN" dirty="0"/>
              <a:t>Transformer</a:t>
            </a:r>
            <a:r>
              <a:rPr lang="zh-CN" altLang="en-US" dirty="0"/>
              <a:t>，但是更针对几何数据的优化处理，相比较使用</a:t>
            </a:r>
            <a:r>
              <a:rPr lang="en-US" altLang="zh-CN" dirty="0"/>
              <a:t>Transformer</a:t>
            </a:r>
            <a:r>
              <a:rPr lang="zh-CN" altLang="en-US" dirty="0"/>
              <a:t>结构，能更有效捕捉点云间的空间关系，更适用点云数据的处理。</a:t>
            </a:r>
          </a:p>
        </p:txBody>
      </p:sp>
      <p:pic>
        <p:nvPicPr>
          <p:cNvPr id="9" name="图片 6">
            <a:extLst>
              <a:ext uri="{FF2B5EF4-FFF2-40B4-BE49-F238E27FC236}">
                <a16:creationId xmlns:a16="http://schemas.microsoft.com/office/drawing/2014/main" id="{40B5CB74-5310-EDD8-2BA6-37DD4BA29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171608"/>
            <a:ext cx="12234738" cy="6198394"/>
          </a:xfrm>
          <a:prstGeom prst="rect">
            <a:avLst/>
          </a:prstGeom>
        </p:spPr>
      </p:pic>
    </p:spTree>
    <p:custDataLst>
      <p:tags r:id="rId1"/>
    </p:custDataLst>
    <p:extLst>
      <p:ext uri="{BB962C8B-B14F-4D97-AF65-F5344CB8AC3E}">
        <p14:creationId xmlns:p14="http://schemas.microsoft.com/office/powerpoint/2010/main" val="4174689477"/>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423513" y="249081"/>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D7ED060-76C3-7114-399D-A8C3CECBA9EE}"/>
              </a:ext>
            </a:extLst>
          </p:cNvPr>
          <p:cNvSpPr txBox="1"/>
          <p:nvPr/>
        </p:nvSpPr>
        <p:spPr>
          <a:xfrm>
            <a:off x="0" y="833578"/>
            <a:ext cx="9264310" cy="461665"/>
          </a:xfrm>
          <a:prstGeom prst="rect">
            <a:avLst/>
          </a:prstGeom>
          <a:noFill/>
        </p:spPr>
        <p:txBody>
          <a:bodyPr wrap="square" rtlCol="0">
            <a:spAutoFit/>
          </a:bodyPr>
          <a:lstStyle/>
          <a:p>
            <a:r>
              <a:rPr lang="en-US" altLang="zh-CN" sz="2400" b="1" dirty="0"/>
              <a:t>GeoTransformer</a:t>
            </a:r>
            <a:endParaRPr lang="zh-CN" altLang="en-US" sz="2400" b="1" dirty="0"/>
          </a:p>
        </p:txBody>
      </p:sp>
      <p:pic>
        <p:nvPicPr>
          <p:cNvPr id="3" name="图片 3">
            <a:extLst>
              <a:ext uri="{FF2B5EF4-FFF2-40B4-BE49-F238E27FC236}">
                <a16:creationId xmlns:a16="http://schemas.microsoft.com/office/drawing/2014/main" id="{7FF4EA2B-1068-3222-EB01-CE5A92F13B5B}"/>
              </a:ext>
            </a:extLst>
          </p:cNvPr>
          <p:cNvPicPr>
            <a:picLocks noChangeAspect="1"/>
          </p:cNvPicPr>
          <p:nvPr/>
        </p:nvPicPr>
        <p:blipFill>
          <a:blip r:embed="rId5"/>
          <a:stretch>
            <a:fillRect/>
          </a:stretch>
        </p:blipFill>
        <p:spPr>
          <a:xfrm>
            <a:off x="-92149" y="3086551"/>
            <a:ext cx="12284149" cy="3771449"/>
          </a:xfrm>
          <a:prstGeom prst="rect">
            <a:avLst/>
          </a:prstGeom>
        </p:spPr>
      </p:pic>
      <p:sp>
        <p:nvSpPr>
          <p:cNvPr id="4" name="文本框 5">
            <a:extLst>
              <a:ext uri="{FF2B5EF4-FFF2-40B4-BE49-F238E27FC236}">
                <a16:creationId xmlns:a16="http://schemas.microsoft.com/office/drawing/2014/main" id="{F8FA70F8-939D-366D-348E-07DFFF012101}"/>
              </a:ext>
            </a:extLst>
          </p:cNvPr>
          <p:cNvSpPr txBox="1"/>
          <p:nvPr/>
        </p:nvSpPr>
        <p:spPr>
          <a:xfrm>
            <a:off x="728752" y="1428452"/>
            <a:ext cx="10175528" cy="2000548"/>
          </a:xfrm>
          <a:prstGeom prst="rect">
            <a:avLst/>
          </a:prstGeom>
          <a:noFill/>
        </p:spPr>
        <p:txBody>
          <a:bodyPr wrap="square" rtlCol="0">
            <a:spAutoFit/>
          </a:bodyPr>
          <a:lstStyle/>
          <a:p>
            <a:r>
              <a:rPr lang="zh-CN" altLang="en-US" sz="2000" b="1" dirty="0"/>
              <a:t>超点匹配模块：</a:t>
            </a:r>
            <a:endParaRPr lang="en-US" altLang="zh-CN" sz="2000" b="1" dirty="0"/>
          </a:p>
          <a:p>
            <a:r>
              <a:rPr lang="zh-CN" altLang="en-US" sz="2000" dirty="0"/>
              <a:t>提出一种几何转换方法，对高层级点云特征编码的同时捕获点云内部的几何结构和点云间几何一致性</a:t>
            </a:r>
            <a:endParaRPr lang="en-US" altLang="zh-CN" sz="2000" b="1" dirty="0"/>
          </a:p>
          <a:p>
            <a:r>
              <a:rPr lang="zh-CN" altLang="en-US" sz="2000" dirty="0"/>
              <a:t>几何转换模块由一个用于学习点云内部特征的几何自注意力模块和一个基于特征的交叉注意力模块组成</a:t>
            </a:r>
            <a:endParaRPr lang="en-US" altLang="zh-CN" sz="2000" b="1" dirty="0"/>
          </a:p>
          <a:p>
            <a:endParaRPr lang="zh-CN" altLang="en-US" sz="2000" b="1" dirty="0"/>
          </a:p>
        </p:txBody>
      </p:sp>
    </p:spTree>
    <p:custDataLst>
      <p:tags r:id="rId1"/>
    </p:custDataLst>
    <p:extLst>
      <p:ext uri="{BB962C8B-B14F-4D97-AF65-F5344CB8AC3E}">
        <p14:creationId xmlns:p14="http://schemas.microsoft.com/office/powerpoint/2010/main" val="892428488"/>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C2AECDD-6882-2923-76A7-00917D105B31}"/>
              </a:ext>
            </a:extLst>
          </p:cNvPr>
          <p:cNvSpPr txBox="1"/>
          <p:nvPr/>
        </p:nvSpPr>
        <p:spPr>
          <a:xfrm>
            <a:off x="101600" y="861202"/>
            <a:ext cx="9264310" cy="461665"/>
          </a:xfrm>
          <a:prstGeom prst="rect">
            <a:avLst/>
          </a:prstGeom>
          <a:noFill/>
        </p:spPr>
        <p:txBody>
          <a:bodyPr wrap="square" rtlCol="0">
            <a:spAutoFit/>
          </a:bodyPr>
          <a:lstStyle/>
          <a:p>
            <a:r>
              <a:rPr lang="en-US" altLang="zh-CN" sz="2400" b="1" dirty="0" err="1"/>
              <a:t>GeoTransformer</a:t>
            </a:r>
            <a:r>
              <a:rPr lang="zh-CN" altLang="en-US" sz="2400" b="1" dirty="0"/>
              <a:t>的不足点</a:t>
            </a:r>
          </a:p>
        </p:txBody>
      </p:sp>
      <p:sp>
        <p:nvSpPr>
          <p:cNvPr id="3" name="矩形 4">
            <a:extLst>
              <a:ext uri="{FF2B5EF4-FFF2-40B4-BE49-F238E27FC236}">
                <a16:creationId xmlns:a16="http://schemas.microsoft.com/office/drawing/2014/main" id="{38FCAB89-559A-4B8D-5F9B-35ACF4DCE1E3}"/>
              </a:ext>
            </a:extLst>
          </p:cNvPr>
          <p:cNvSpPr/>
          <p:nvPr/>
        </p:nvSpPr>
        <p:spPr>
          <a:xfrm>
            <a:off x="1765004" y="2727671"/>
            <a:ext cx="8661991" cy="1938992"/>
          </a:xfrm>
          <a:prstGeom prst="rect">
            <a:avLst/>
          </a:prstGeom>
        </p:spPr>
        <p:txBody>
          <a:bodyPr wrap="square">
            <a:spAutoFit/>
          </a:bodyPr>
          <a:lstStyle/>
          <a:p>
            <a:r>
              <a:rPr lang="en-US" altLang="zh-CN" sz="2400" dirty="0"/>
              <a:t>1)</a:t>
            </a:r>
            <a:r>
              <a:rPr lang="zh-CN" altLang="en-US" sz="2400" dirty="0"/>
              <a:t>无法捕捉全局信息</a:t>
            </a:r>
            <a:endParaRPr lang="en-US" altLang="zh-CN" sz="2400" dirty="0"/>
          </a:p>
          <a:p>
            <a:r>
              <a:rPr lang="en-US" altLang="zh-CN" sz="2400" dirty="0"/>
              <a:t>GeoTransformer</a:t>
            </a:r>
            <a:r>
              <a:rPr lang="zh-CN" altLang="en-US" sz="2400" dirty="0"/>
              <a:t>对每一个点独立地进行几何变换，这就导致了它难以捕捉到点云的全局信息。对于空间点云分布的全局结构感知，</a:t>
            </a:r>
            <a:r>
              <a:rPr lang="en-US" altLang="zh-CN" sz="2400" dirty="0"/>
              <a:t>GeoTransformer</a:t>
            </a:r>
            <a:r>
              <a:rPr lang="zh-CN" altLang="en-US" sz="2400" dirty="0"/>
              <a:t>的效果略显不足。</a:t>
            </a:r>
            <a:endParaRPr lang="en-US" altLang="zh-CN" sz="2400" dirty="0"/>
          </a:p>
          <a:p>
            <a:endParaRPr lang="zh-CN" altLang="en-US" sz="2400" dirty="0"/>
          </a:p>
        </p:txBody>
      </p:sp>
    </p:spTree>
    <p:custDataLst>
      <p:tags r:id="rId1"/>
    </p:custDataLst>
    <p:extLst>
      <p:ext uri="{BB962C8B-B14F-4D97-AF65-F5344CB8AC3E}">
        <p14:creationId xmlns:p14="http://schemas.microsoft.com/office/powerpoint/2010/main" val="3248746164"/>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1">
            <a:extLst>
              <a:ext uri="{FF2B5EF4-FFF2-40B4-BE49-F238E27FC236}">
                <a16:creationId xmlns:a16="http://schemas.microsoft.com/office/drawing/2014/main" id="{44497CA6-556C-91A0-D9C6-0C66B6CEE329}"/>
              </a:ext>
            </a:extLst>
          </p:cNvPr>
          <p:cNvSpPr txBox="1"/>
          <p:nvPr/>
        </p:nvSpPr>
        <p:spPr>
          <a:xfrm>
            <a:off x="164238" y="894663"/>
            <a:ext cx="9264310" cy="461665"/>
          </a:xfrm>
          <a:prstGeom prst="rect">
            <a:avLst/>
          </a:prstGeom>
          <a:noFill/>
        </p:spPr>
        <p:txBody>
          <a:bodyPr wrap="square" rtlCol="0">
            <a:spAutoFit/>
          </a:bodyPr>
          <a:lstStyle/>
          <a:p>
            <a:r>
              <a:rPr lang="zh-CN" altLang="en-US" sz="2400" b="1" dirty="0"/>
              <a:t>基于</a:t>
            </a:r>
            <a:r>
              <a:rPr lang="en-US" altLang="zh-CN" sz="2400" b="1" dirty="0" err="1"/>
              <a:t>GeoTransformer</a:t>
            </a:r>
            <a:r>
              <a:rPr lang="zh-CN" altLang="en-US" sz="2400" b="1" dirty="0"/>
              <a:t>的多尺度特征融合点云配准网络</a:t>
            </a:r>
          </a:p>
        </p:txBody>
      </p:sp>
      <p:sp>
        <p:nvSpPr>
          <p:cNvPr id="4" name="矩形 121">
            <a:extLst>
              <a:ext uri="{FF2B5EF4-FFF2-40B4-BE49-F238E27FC236}">
                <a16:creationId xmlns:a16="http://schemas.microsoft.com/office/drawing/2014/main" id="{17531DC2-D36E-F2BF-B112-D0A334188A3B}"/>
              </a:ext>
            </a:extLst>
          </p:cNvPr>
          <p:cNvSpPr/>
          <p:nvPr/>
        </p:nvSpPr>
        <p:spPr>
          <a:xfrm>
            <a:off x="2445509" y="301815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输入层</a:t>
            </a:r>
          </a:p>
        </p:txBody>
      </p:sp>
      <p:sp>
        <p:nvSpPr>
          <p:cNvPr id="8" name="矩形 121">
            <a:extLst>
              <a:ext uri="{FF2B5EF4-FFF2-40B4-BE49-F238E27FC236}">
                <a16:creationId xmlns:a16="http://schemas.microsoft.com/office/drawing/2014/main" id="{02F5673F-B0DA-A769-D0E7-A6C83E30A273}"/>
              </a:ext>
            </a:extLst>
          </p:cNvPr>
          <p:cNvSpPr/>
          <p:nvPr/>
        </p:nvSpPr>
        <p:spPr>
          <a:xfrm>
            <a:off x="4269720" y="229270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双流特征提取</a:t>
            </a:r>
          </a:p>
        </p:txBody>
      </p:sp>
      <p:sp>
        <p:nvSpPr>
          <p:cNvPr id="9" name="矩形 121">
            <a:extLst>
              <a:ext uri="{FF2B5EF4-FFF2-40B4-BE49-F238E27FC236}">
                <a16:creationId xmlns:a16="http://schemas.microsoft.com/office/drawing/2014/main" id="{3ABC60E2-7C18-4182-086F-9ECEF5F86C80}"/>
              </a:ext>
            </a:extLst>
          </p:cNvPr>
          <p:cNvSpPr/>
          <p:nvPr/>
        </p:nvSpPr>
        <p:spPr>
          <a:xfrm>
            <a:off x="4269720" y="344349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多尺度特征提取</a:t>
            </a:r>
          </a:p>
        </p:txBody>
      </p:sp>
      <p:sp>
        <p:nvSpPr>
          <p:cNvPr id="10" name="矩形 121">
            <a:extLst>
              <a:ext uri="{FF2B5EF4-FFF2-40B4-BE49-F238E27FC236}">
                <a16:creationId xmlns:a16="http://schemas.microsoft.com/office/drawing/2014/main" id="{A2AB46BD-8D19-6DFE-8914-6EC15DC9A36D}"/>
              </a:ext>
            </a:extLst>
          </p:cNvPr>
          <p:cNvSpPr/>
          <p:nvPr/>
        </p:nvSpPr>
        <p:spPr>
          <a:xfrm>
            <a:off x="7896724" y="301196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特征匹配</a:t>
            </a:r>
          </a:p>
        </p:txBody>
      </p:sp>
      <p:sp>
        <p:nvSpPr>
          <p:cNvPr id="11" name="矩形 121">
            <a:extLst>
              <a:ext uri="{FF2B5EF4-FFF2-40B4-BE49-F238E27FC236}">
                <a16:creationId xmlns:a16="http://schemas.microsoft.com/office/drawing/2014/main" id="{01C4C796-D128-7EEE-92B5-6DFB875D6BE5}"/>
              </a:ext>
            </a:extLst>
          </p:cNvPr>
          <p:cNvSpPr/>
          <p:nvPr/>
        </p:nvSpPr>
        <p:spPr>
          <a:xfrm>
            <a:off x="6177399" y="301196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特征融合</a:t>
            </a:r>
          </a:p>
        </p:txBody>
      </p:sp>
      <p:sp>
        <p:nvSpPr>
          <p:cNvPr id="13" name="矩形 121">
            <a:extLst>
              <a:ext uri="{FF2B5EF4-FFF2-40B4-BE49-F238E27FC236}">
                <a16:creationId xmlns:a16="http://schemas.microsoft.com/office/drawing/2014/main" id="{2AD81060-BF3A-AEB5-7320-3E0ABE28DEAB}"/>
              </a:ext>
            </a:extLst>
          </p:cNvPr>
          <p:cNvSpPr/>
          <p:nvPr/>
        </p:nvSpPr>
        <p:spPr>
          <a:xfrm>
            <a:off x="9804326" y="229270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输出层</a:t>
            </a:r>
          </a:p>
        </p:txBody>
      </p:sp>
      <p:sp>
        <p:nvSpPr>
          <p:cNvPr id="14" name="矩形 121">
            <a:extLst>
              <a:ext uri="{FF2B5EF4-FFF2-40B4-BE49-F238E27FC236}">
                <a16:creationId xmlns:a16="http://schemas.microsoft.com/office/drawing/2014/main" id="{FA63973A-0D7D-80D2-091B-A093FB2B2343}"/>
              </a:ext>
            </a:extLst>
          </p:cNvPr>
          <p:cNvSpPr/>
          <p:nvPr/>
        </p:nvSpPr>
        <p:spPr>
          <a:xfrm>
            <a:off x="621298" y="2295042"/>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Target</a:t>
            </a:r>
            <a:endParaRPr lang="zh-CN" altLang="en-US" sz="1400" dirty="0"/>
          </a:p>
        </p:txBody>
      </p:sp>
      <p:sp>
        <p:nvSpPr>
          <p:cNvPr id="15" name="矩形 121">
            <a:extLst>
              <a:ext uri="{FF2B5EF4-FFF2-40B4-BE49-F238E27FC236}">
                <a16:creationId xmlns:a16="http://schemas.microsoft.com/office/drawing/2014/main" id="{A030FBC8-740D-BCCA-32B7-6934ECE897D6}"/>
              </a:ext>
            </a:extLst>
          </p:cNvPr>
          <p:cNvSpPr/>
          <p:nvPr/>
        </p:nvSpPr>
        <p:spPr>
          <a:xfrm>
            <a:off x="621298" y="339352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Source</a:t>
            </a:r>
            <a:endParaRPr lang="zh-CN" altLang="en-US" sz="1400" dirty="0"/>
          </a:p>
        </p:txBody>
      </p:sp>
      <p:sp>
        <p:nvSpPr>
          <p:cNvPr id="27" name="矩形 121">
            <a:extLst>
              <a:ext uri="{FF2B5EF4-FFF2-40B4-BE49-F238E27FC236}">
                <a16:creationId xmlns:a16="http://schemas.microsoft.com/office/drawing/2014/main" id="{F4714313-3021-4B49-3BDE-C95598E8F5B3}"/>
              </a:ext>
            </a:extLst>
          </p:cNvPr>
          <p:cNvSpPr/>
          <p:nvPr/>
        </p:nvSpPr>
        <p:spPr>
          <a:xfrm>
            <a:off x="9804326" y="344349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配准结果</a:t>
            </a:r>
          </a:p>
        </p:txBody>
      </p:sp>
      <p:sp>
        <p:nvSpPr>
          <p:cNvPr id="34" name="Rectangle 33">
            <a:extLst>
              <a:ext uri="{FF2B5EF4-FFF2-40B4-BE49-F238E27FC236}">
                <a16:creationId xmlns:a16="http://schemas.microsoft.com/office/drawing/2014/main" id="{80EB8CF1-C1AA-DD7F-440C-648FED00A2A4}"/>
              </a:ext>
            </a:extLst>
          </p:cNvPr>
          <p:cNvSpPr/>
          <p:nvPr/>
        </p:nvSpPr>
        <p:spPr>
          <a:xfrm>
            <a:off x="343700" y="2211111"/>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数据</a:t>
            </a:r>
          </a:p>
        </p:txBody>
      </p:sp>
      <p:cxnSp>
        <p:nvCxnSpPr>
          <p:cNvPr id="49" name="Straight Arrow Connector 48">
            <a:extLst>
              <a:ext uri="{FF2B5EF4-FFF2-40B4-BE49-F238E27FC236}">
                <a16:creationId xmlns:a16="http://schemas.microsoft.com/office/drawing/2014/main" id="{B6FE7305-1B6C-4705-5F76-4D06E49AA284}"/>
              </a:ext>
            </a:extLst>
          </p:cNvPr>
          <p:cNvCxnSpPr>
            <a:cxnSpLocks/>
            <a:stCxn id="34" idx="3"/>
            <a:endCxn id="4" idx="1"/>
          </p:cNvCxnSpPr>
          <p:nvPr/>
        </p:nvCxnSpPr>
        <p:spPr>
          <a:xfrm>
            <a:off x="2003026" y="3286730"/>
            <a:ext cx="442483" cy="6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87A43159-3731-CFB2-A95C-CC615084B5AA}"/>
              </a:ext>
            </a:extLst>
          </p:cNvPr>
          <p:cNvSpPr/>
          <p:nvPr/>
        </p:nvSpPr>
        <p:spPr>
          <a:xfrm>
            <a:off x="4026991" y="2211111"/>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特征提取模块</a:t>
            </a:r>
          </a:p>
        </p:txBody>
      </p:sp>
      <p:cxnSp>
        <p:nvCxnSpPr>
          <p:cNvPr id="57" name="Straight Arrow Connector 56">
            <a:extLst>
              <a:ext uri="{FF2B5EF4-FFF2-40B4-BE49-F238E27FC236}">
                <a16:creationId xmlns:a16="http://schemas.microsoft.com/office/drawing/2014/main" id="{F7B70798-8B8A-28E2-1FCD-8F90FF745F27}"/>
              </a:ext>
            </a:extLst>
          </p:cNvPr>
          <p:cNvCxnSpPr>
            <a:cxnSpLocks/>
            <a:stCxn id="4" idx="3"/>
            <a:endCxn id="56" idx="1"/>
          </p:cNvCxnSpPr>
          <p:nvPr/>
        </p:nvCxnSpPr>
        <p:spPr>
          <a:xfrm flipV="1">
            <a:off x="3619377" y="3286730"/>
            <a:ext cx="407614" cy="6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E9886C0-C3D7-F626-806D-7EB001AF896E}"/>
              </a:ext>
            </a:extLst>
          </p:cNvPr>
          <p:cNvCxnSpPr>
            <a:cxnSpLocks/>
            <a:stCxn id="8" idx="2"/>
            <a:endCxn id="9" idx="0"/>
          </p:cNvCxnSpPr>
          <p:nvPr/>
        </p:nvCxnSpPr>
        <p:spPr>
          <a:xfrm>
            <a:off x="4856654" y="2842237"/>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FC832CA1-5FEB-17AE-71EA-3A17F3954644}"/>
              </a:ext>
            </a:extLst>
          </p:cNvPr>
          <p:cNvCxnSpPr>
            <a:cxnSpLocks/>
            <a:stCxn id="56" idx="3"/>
            <a:endCxn id="11" idx="1"/>
          </p:cNvCxnSpPr>
          <p:nvPr/>
        </p:nvCxnSpPr>
        <p:spPr>
          <a:xfrm flipV="1">
            <a:off x="5686317" y="3286728"/>
            <a:ext cx="49108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F7B70798-8B8A-28E2-1FCD-8F90FF745F27}"/>
              </a:ext>
            </a:extLst>
          </p:cNvPr>
          <p:cNvCxnSpPr>
            <a:cxnSpLocks/>
            <a:stCxn id="11" idx="3"/>
            <a:endCxn id="10" idx="1"/>
          </p:cNvCxnSpPr>
          <p:nvPr/>
        </p:nvCxnSpPr>
        <p:spPr>
          <a:xfrm>
            <a:off x="7351267" y="3286728"/>
            <a:ext cx="5454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F7B70798-8B8A-28E2-1FCD-8F90FF745F27}"/>
              </a:ext>
            </a:extLst>
          </p:cNvPr>
          <p:cNvCxnSpPr>
            <a:cxnSpLocks/>
            <a:stCxn id="13" idx="2"/>
            <a:endCxn id="27" idx="0"/>
          </p:cNvCxnSpPr>
          <p:nvPr/>
        </p:nvCxnSpPr>
        <p:spPr>
          <a:xfrm>
            <a:off x="10391260" y="2842236"/>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1B57509B-C708-ED29-8AAC-B496ACB6D25F}"/>
              </a:ext>
            </a:extLst>
          </p:cNvPr>
          <p:cNvSpPr/>
          <p:nvPr/>
        </p:nvSpPr>
        <p:spPr>
          <a:xfrm>
            <a:off x="9576031" y="2211110"/>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点云配准模块</a:t>
            </a:r>
          </a:p>
        </p:txBody>
      </p:sp>
      <p:cxnSp>
        <p:nvCxnSpPr>
          <p:cNvPr id="84" name="Straight Arrow Connector 83">
            <a:extLst>
              <a:ext uri="{FF2B5EF4-FFF2-40B4-BE49-F238E27FC236}">
                <a16:creationId xmlns:a16="http://schemas.microsoft.com/office/drawing/2014/main" id="{DDEAF8F1-4260-2B24-E9FD-155D3425BA17}"/>
              </a:ext>
            </a:extLst>
          </p:cNvPr>
          <p:cNvCxnSpPr>
            <a:cxnSpLocks/>
            <a:stCxn id="10" idx="3"/>
            <a:endCxn id="80" idx="1"/>
          </p:cNvCxnSpPr>
          <p:nvPr/>
        </p:nvCxnSpPr>
        <p:spPr>
          <a:xfrm>
            <a:off x="9070592" y="3286729"/>
            <a:ext cx="5054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文本框 20">
            <a:extLst>
              <a:ext uri="{FF2B5EF4-FFF2-40B4-BE49-F238E27FC236}">
                <a16:creationId xmlns:a16="http://schemas.microsoft.com/office/drawing/2014/main" id="{AAD5786A-687D-2C5E-8F41-EE5EE2EBFD34}"/>
              </a:ext>
            </a:extLst>
          </p:cNvPr>
          <p:cNvSpPr txBox="1"/>
          <p:nvPr/>
        </p:nvSpPr>
        <p:spPr>
          <a:xfrm>
            <a:off x="2445509" y="4583250"/>
            <a:ext cx="2871383" cy="1200329"/>
          </a:xfrm>
          <a:prstGeom prst="rect">
            <a:avLst/>
          </a:prstGeom>
          <a:noFill/>
        </p:spPr>
        <p:txBody>
          <a:bodyPr wrap="square" rtlCol="0">
            <a:spAutoFit/>
          </a:bodyPr>
          <a:lstStyle/>
          <a:p>
            <a:pPr algn="ctr"/>
            <a:r>
              <a:rPr lang="zh-CN" altLang="en-US" dirty="0">
                <a:solidFill>
                  <a:srgbClr val="FF0000"/>
                </a:solidFill>
              </a:rPr>
              <a:t>通过多尺度特征提取模块，强化网络的特征学习能力，弥补对全局特征学习不足的缺陷</a:t>
            </a:r>
          </a:p>
        </p:txBody>
      </p:sp>
      <p:sp>
        <p:nvSpPr>
          <p:cNvPr id="12" name="文本框 20">
            <a:extLst>
              <a:ext uri="{FF2B5EF4-FFF2-40B4-BE49-F238E27FC236}">
                <a16:creationId xmlns:a16="http://schemas.microsoft.com/office/drawing/2014/main" id="{FD5B5097-0A46-4C6E-609C-57918E7B214D}"/>
              </a:ext>
            </a:extLst>
          </p:cNvPr>
          <p:cNvSpPr txBox="1"/>
          <p:nvPr/>
        </p:nvSpPr>
        <p:spPr>
          <a:xfrm>
            <a:off x="5892740" y="3836263"/>
            <a:ext cx="2871383" cy="1200329"/>
          </a:xfrm>
          <a:prstGeom prst="rect">
            <a:avLst/>
          </a:prstGeom>
          <a:noFill/>
        </p:spPr>
        <p:txBody>
          <a:bodyPr wrap="square" rtlCol="0">
            <a:spAutoFit/>
          </a:bodyPr>
          <a:lstStyle/>
          <a:p>
            <a:pPr algn="ctr"/>
            <a:r>
              <a:rPr lang="zh-CN" altLang="en-US" dirty="0">
                <a:solidFill>
                  <a:srgbClr val="FF0000"/>
                </a:solidFill>
              </a:rPr>
              <a:t>在特征融合阶段使用拼接方法可以保留尽可能多的特征，但是将产生庞大的计算量</a:t>
            </a:r>
          </a:p>
        </p:txBody>
      </p:sp>
    </p:spTree>
    <p:custDataLst>
      <p:tags r:id="rId1"/>
    </p:custDataLst>
    <p:extLst>
      <p:ext uri="{BB962C8B-B14F-4D97-AF65-F5344CB8AC3E}">
        <p14:creationId xmlns:p14="http://schemas.microsoft.com/office/powerpoint/2010/main" val="3599667172"/>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1">
            <a:extLst>
              <a:ext uri="{FF2B5EF4-FFF2-40B4-BE49-F238E27FC236}">
                <a16:creationId xmlns:a16="http://schemas.microsoft.com/office/drawing/2014/main" id="{44497CA6-556C-91A0-D9C6-0C66B6CEE329}"/>
              </a:ext>
            </a:extLst>
          </p:cNvPr>
          <p:cNvSpPr txBox="1"/>
          <p:nvPr/>
        </p:nvSpPr>
        <p:spPr>
          <a:xfrm>
            <a:off x="164238" y="894663"/>
            <a:ext cx="9264310" cy="461665"/>
          </a:xfrm>
          <a:prstGeom prst="rect">
            <a:avLst/>
          </a:prstGeom>
          <a:noFill/>
        </p:spPr>
        <p:txBody>
          <a:bodyPr wrap="square" rtlCol="0">
            <a:spAutoFit/>
          </a:bodyPr>
          <a:lstStyle/>
          <a:p>
            <a:r>
              <a:rPr lang="zh-CN" altLang="en-US" sz="2400" b="1" dirty="0"/>
              <a:t>基于</a:t>
            </a:r>
            <a:r>
              <a:rPr lang="en-US" altLang="zh-CN" sz="2400" b="1" dirty="0" err="1"/>
              <a:t>GeoTransformer</a:t>
            </a:r>
            <a:r>
              <a:rPr lang="zh-CN" altLang="en-US" sz="2400" b="1" dirty="0"/>
              <a:t>多尺度特征鲁棒点匹配的点云配准网络</a:t>
            </a:r>
          </a:p>
        </p:txBody>
      </p:sp>
      <p:sp>
        <p:nvSpPr>
          <p:cNvPr id="4" name="矩形 121">
            <a:extLst>
              <a:ext uri="{FF2B5EF4-FFF2-40B4-BE49-F238E27FC236}">
                <a16:creationId xmlns:a16="http://schemas.microsoft.com/office/drawing/2014/main" id="{17531DC2-D36E-F2BF-B112-D0A334188A3B}"/>
              </a:ext>
            </a:extLst>
          </p:cNvPr>
          <p:cNvSpPr/>
          <p:nvPr/>
        </p:nvSpPr>
        <p:spPr>
          <a:xfrm>
            <a:off x="2731690" y="301196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输入层</a:t>
            </a:r>
          </a:p>
        </p:txBody>
      </p:sp>
      <p:sp>
        <p:nvSpPr>
          <p:cNvPr id="8" name="矩形 121">
            <a:extLst>
              <a:ext uri="{FF2B5EF4-FFF2-40B4-BE49-F238E27FC236}">
                <a16:creationId xmlns:a16="http://schemas.microsoft.com/office/drawing/2014/main" id="{02F5673F-B0DA-A769-D0E7-A6C83E30A273}"/>
              </a:ext>
            </a:extLst>
          </p:cNvPr>
          <p:cNvSpPr/>
          <p:nvPr/>
        </p:nvSpPr>
        <p:spPr>
          <a:xfrm>
            <a:off x="4563380" y="3011962"/>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双流特征提取</a:t>
            </a:r>
          </a:p>
        </p:txBody>
      </p:sp>
      <p:sp>
        <p:nvSpPr>
          <p:cNvPr id="9" name="矩形 121">
            <a:extLst>
              <a:ext uri="{FF2B5EF4-FFF2-40B4-BE49-F238E27FC236}">
                <a16:creationId xmlns:a16="http://schemas.microsoft.com/office/drawing/2014/main" id="{3ABC60E2-7C18-4182-086F-9ECEF5F86C80}"/>
              </a:ext>
            </a:extLst>
          </p:cNvPr>
          <p:cNvSpPr/>
          <p:nvPr/>
        </p:nvSpPr>
        <p:spPr>
          <a:xfrm>
            <a:off x="6922875" y="229270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多尺度特征提取</a:t>
            </a:r>
          </a:p>
        </p:txBody>
      </p:sp>
      <p:sp>
        <p:nvSpPr>
          <p:cNvPr id="10" name="矩形 121">
            <a:extLst>
              <a:ext uri="{FF2B5EF4-FFF2-40B4-BE49-F238E27FC236}">
                <a16:creationId xmlns:a16="http://schemas.microsoft.com/office/drawing/2014/main" id="{A2AB46BD-8D19-6DFE-8914-6EC15DC9A36D}"/>
              </a:ext>
            </a:extLst>
          </p:cNvPr>
          <p:cNvSpPr/>
          <p:nvPr/>
        </p:nvSpPr>
        <p:spPr>
          <a:xfrm>
            <a:off x="6922875" y="344349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特征匹配</a:t>
            </a:r>
          </a:p>
        </p:txBody>
      </p:sp>
      <p:sp>
        <p:nvSpPr>
          <p:cNvPr id="13" name="矩形 121">
            <a:extLst>
              <a:ext uri="{FF2B5EF4-FFF2-40B4-BE49-F238E27FC236}">
                <a16:creationId xmlns:a16="http://schemas.microsoft.com/office/drawing/2014/main" id="{2AD81060-BF3A-AEB5-7320-3E0ABE28DEAB}"/>
              </a:ext>
            </a:extLst>
          </p:cNvPr>
          <p:cNvSpPr/>
          <p:nvPr/>
        </p:nvSpPr>
        <p:spPr>
          <a:xfrm>
            <a:off x="9804326" y="229270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输出层</a:t>
            </a:r>
          </a:p>
        </p:txBody>
      </p:sp>
      <p:sp>
        <p:nvSpPr>
          <p:cNvPr id="14" name="矩形 121">
            <a:extLst>
              <a:ext uri="{FF2B5EF4-FFF2-40B4-BE49-F238E27FC236}">
                <a16:creationId xmlns:a16="http://schemas.microsoft.com/office/drawing/2014/main" id="{FA63973A-0D7D-80D2-091B-A093FB2B2343}"/>
              </a:ext>
            </a:extLst>
          </p:cNvPr>
          <p:cNvSpPr/>
          <p:nvPr/>
        </p:nvSpPr>
        <p:spPr>
          <a:xfrm>
            <a:off x="621298" y="2295042"/>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Target</a:t>
            </a:r>
            <a:endParaRPr lang="zh-CN" altLang="en-US" sz="1400" dirty="0"/>
          </a:p>
        </p:txBody>
      </p:sp>
      <p:sp>
        <p:nvSpPr>
          <p:cNvPr id="15" name="矩形 121">
            <a:extLst>
              <a:ext uri="{FF2B5EF4-FFF2-40B4-BE49-F238E27FC236}">
                <a16:creationId xmlns:a16="http://schemas.microsoft.com/office/drawing/2014/main" id="{A030FBC8-740D-BCCA-32B7-6934ECE897D6}"/>
              </a:ext>
            </a:extLst>
          </p:cNvPr>
          <p:cNvSpPr/>
          <p:nvPr/>
        </p:nvSpPr>
        <p:spPr>
          <a:xfrm>
            <a:off x="621298" y="339352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Source</a:t>
            </a:r>
            <a:endParaRPr lang="zh-CN" altLang="en-US" sz="1400" dirty="0"/>
          </a:p>
        </p:txBody>
      </p:sp>
      <p:sp>
        <p:nvSpPr>
          <p:cNvPr id="27" name="矩形 121">
            <a:extLst>
              <a:ext uri="{FF2B5EF4-FFF2-40B4-BE49-F238E27FC236}">
                <a16:creationId xmlns:a16="http://schemas.microsoft.com/office/drawing/2014/main" id="{F4714313-3021-4B49-3BDE-C95598E8F5B3}"/>
              </a:ext>
            </a:extLst>
          </p:cNvPr>
          <p:cNvSpPr/>
          <p:nvPr/>
        </p:nvSpPr>
        <p:spPr>
          <a:xfrm>
            <a:off x="9804326" y="344349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配准结果</a:t>
            </a:r>
          </a:p>
        </p:txBody>
      </p:sp>
      <p:sp>
        <p:nvSpPr>
          <p:cNvPr id="34" name="Rectangle 33">
            <a:extLst>
              <a:ext uri="{FF2B5EF4-FFF2-40B4-BE49-F238E27FC236}">
                <a16:creationId xmlns:a16="http://schemas.microsoft.com/office/drawing/2014/main" id="{80EB8CF1-C1AA-DD7F-440C-648FED00A2A4}"/>
              </a:ext>
            </a:extLst>
          </p:cNvPr>
          <p:cNvSpPr/>
          <p:nvPr/>
        </p:nvSpPr>
        <p:spPr>
          <a:xfrm>
            <a:off x="343700" y="2211111"/>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数据</a:t>
            </a:r>
          </a:p>
        </p:txBody>
      </p:sp>
      <p:cxnSp>
        <p:nvCxnSpPr>
          <p:cNvPr id="49" name="Straight Arrow Connector 48">
            <a:extLst>
              <a:ext uri="{FF2B5EF4-FFF2-40B4-BE49-F238E27FC236}">
                <a16:creationId xmlns:a16="http://schemas.microsoft.com/office/drawing/2014/main" id="{B6FE7305-1B6C-4705-5F76-4D06E49AA284}"/>
              </a:ext>
            </a:extLst>
          </p:cNvPr>
          <p:cNvCxnSpPr>
            <a:cxnSpLocks/>
            <a:stCxn id="34" idx="3"/>
            <a:endCxn id="4" idx="1"/>
          </p:cNvCxnSpPr>
          <p:nvPr/>
        </p:nvCxnSpPr>
        <p:spPr>
          <a:xfrm flipV="1">
            <a:off x="2003026" y="3286728"/>
            <a:ext cx="728664"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87A43159-3731-CFB2-A95C-CC615084B5AA}"/>
              </a:ext>
            </a:extLst>
          </p:cNvPr>
          <p:cNvSpPr/>
          <p:nvPr/>
        </p:nvSpPr>
        <p:spPr>
          <a:xfrm>
            <a:off x="6495721" y="2100928"/>
            <a:ext cx="2047200" cy="239486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多尺度特征鲁棒点匹配模块</a:t>
            </a:r>
          </a:p>
        </p:txBody>
      </p:sp>
      <p:cxnSp>
        <p:nvCxnSpPr>
          <p:cNvPr id="77" name="Straight Arrow Connector 76">
            <a:extLst>
              <a:ext uri="{FF2B5EF4-FFF2-40B4-BE49-F238E27FC236}">
                <a16:creationId xmlns:a16="http://schemas.microsoft.com/office/drawing/2014/main" id="{F7B70798-8B8A-28E2-1FCD-8F90FF745F27}"/>
              </a:ext>
            </a:extLst>
          </p:cNvPr>
          <p:cNvCxnSpPr>
            <a:cxnSpLocks/>
            <a:stCxn id="13" idx="2"/>
            <a:endCxn id="27" idx="0"/>
          </p:cNvCxnSpPr>
          <p:nvPr/>
        </p:nvCxnSpPr>
        <p:spPr>
          <a:xfrm>
            <a:off x="10391260" y="2842236"/>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1B57509B-C708-ED29-8AAC-B496ACB6D25F}"/>
              </a:ext>
            </a:extLst>
          </p:cNvPr>
          <p:cNvSpPr/>
          <p:nvPr/>
        </p:nvSpPr>
        <p:spPr>
          <a:xfrm>
            <a:off x="9576031" y="2228044"/>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点云配准模块</a:t>
            </a:r>
          </a:p>
        </p:txBody>
      </p:sp>
      <p:cxnSp>
        <p:nvCxnSpPr>
          <p:cNvPr id="23" name="Straight Arrow Connector 22">
            <a:extLst>
              <a:ext uri="{FF2B5EF4-FFF2-40B4-BE49-F238E27FC236}">
                <a16:creationId xmlns:a16="http://schemas.microsoft.com/office/drawing/2014/main" id="{A70305F5-5224-5B51-89F8-D530C2CB01F0}"/>
              </a:ext>
            </a:extLst>
          </p:cNvPr>
          <p:cNvCxnSpPr>
            <a:cxnSpLocks/>
            <a:stCxn id="4" idx="3"/>
            <a:endCxn id="8" idx="1"/>
          </p:cNvCxnSpPr>
          <p:nvPr/>
        </p:nvCxnSpPr>
        <p:spPr>
          <a:xfrm>
            <a:off x="3905558" y="3286728"/>
            <a:ext cx="65782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15EB28CA-1468-EA38-B695-8939BB439222}"/>
              </a:ext>
            </a:extLst>
          </p:cNvPr>
          <p:cNvCxnSpPr>
            <a:cxnSpLocks/>
            <a:stCxn id="9" idx="2"/>
            <a:endCxn id="10" idx="0"/>
          </p:cNvCxnSpPr>
          <p:nvPr/>
        </p:nvCxnSpPr>
        <p:spPr>
          <a:xfrm>
            <a:off x="7509809" y="2842236"/>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05DC9C8-0951-318C-A330-893DBFB56474}"/>
              </a:ext>
            </a:extLst>
          </p:cNvPr>
          <p:cNvCxnSpPr>
            <a:cxnSpLocks/>
            <a:stCxn id="8" idx="3"/>
            <a:endCxn id="56" idx="1"/>
          </p:cNvCxnSpPr>
          <p:nvPr/>
        </p:nvCxnSpPr>
        <p:spPr>
          <a:xfrm>
            <a:off x="5737248" y="3286730"/>
            <a:ext cx="758473" cy="116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D7736A0F-4B69-4AAF-99C3-54BA3EF58940}"/>
              </a:ext>
            </a:extLst>
          </p:cNvPr>
          <p:cNvCxnSpPr>
            <a:cxnSpLocks/>
            <a:stCxn id="56" idx="3"/>
            <a:endCxn id="80" idx="1"/>
          </p:cNvCxnSpPr>
          <p:nvPr/>
        </p:nvCxnSpPr>
        <p:spPr>
          <a:xfrm>
            <a:off x="8542921" y="3298362"/>
            <a:ext cx="1033110" cy="5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文本框 20">
            <a:extLst>
              <a:ext uri="{FF2B5EF4-FFF2-40B4-BE49-F238E27FC236}">
                <a16:creationId xmlns:a16="http://schemas.microsoft.com/office/drawing/2014/main" id="{0C065BC4-A95D-5565-AE53-38EC3B8B8D6C}"/>
              </a:ext>
            </a:extLst>
          </p:cNvPr>
          <p:cNvSpPr txBox="1"/>
          <p:nvPr/>
        </p:nvSpPr>
        <p:spPr>
          <a:xfrm>
            <a:off x="6074117" y="4659201"/>
            <a:ext cx="2871383" cy="1477328"/>
          </a:xfrm>
          <a:prstGeom prst="rect">
            <a:avLst/>
          </a:prstGeom>
          <a:noFill/>
        </p:spPr>
        <p:txBody>
          <a:bodyPr wrap="square" rtlCol="0">
            <a:spAutoFit/>
          </a:bodyPr>
          <a:lstStyle/>
          <a:p>
            <a:pPr algn="ctr"/>
            <a:r>
              <a:rPr lang="zh-CN" altLang="en-US" dirty="0">
                <a:solidFill>
                  <a:srgbClr val="FF0000"/>
                </a:solidFill>
              </a:rPr>
              <a:t>多尺度特征的鲁棒点匹配算法可以在不同尺度上处理点云数据，在保证不同尺度特征都学习到的前提下，降低了计算复杂度。</a:t>
            </a:r>
          </a:p>
        </p:txBody>
      </p:sp>
    </p:spTree>
    <p:custDataLst>
      <p:tags r:id="rId1"/>
    </p:custDataLst>
    <p:extLst>
      <p:ext uri="{BB962C8B-B14F-4D97-AF65-F5344CB8AC3E}">
        <p14:creationId xmlns:p14="http://schemas.microsoft.com/office/powerpoint/2010/main" val="415376443"/>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C2AECDD-6882-2923-76A7-00917D105B31}"/>
              </a:ext>
            </a:extLst>
          </p:cNvPr>
          <p:cNvSpPr txBox="1"/>
          <p:nvPr/>
        </p:nvSpPr>
        <p:spPr>
          <a:xfrm>
            <a:off x="101600" y="861202"/>
            <a:ext cx="9264310" cy="461665"/>
          </a:xfrm>
          <a:prstGeom prst="rect">
            <a:avLst/>
          </a:prstGeom>
          <a:noFill/>
        </p:spPr>
        <p:txBody>
          <a:bodyPr wrap="square" rtlCol="0">
            <a:spAutoFit/>
          </a:bodyPr>
          <a:lstStyle/>
          <a:p>
            <a:r>
              <a:rPr lang="en-US" altLang="zh-CN" sz="2400" b="1" dirty="0" err="1"/>
              <a:t>GeoTransformer</a:t>
            </a:r>
            <a:r>
              <a:rPr lang="zh-CN" altLang="en-US" sz="2400" b="1" dirty="0"/>
              <a:t>的不足点</a:t>
            </a:r>
          </a:p>
        </p:txBody>
      </p:sp>
      <p:sp>
        <p:nvSpPr>
          <p:cNvPr id="3" name="矩形 4">
            <a:extLst>
              <a:ext uri="{FF2B5EF4-FFF2-40B4-BE49-F238E27FC236}">
                <a16:creationId xmlns:a16="http://schemas.microsoft.com/office/drawing/2014/main" id="{38FCAB89-559A-4B8D-5F9B-35ACF4DCE1E3}"/>
              </a:ext>
            </a:extLst>
          </p:cNvPr>
          <p:cNvSpPr/>
          <p:nvPr/>
        </p:nvSpPr>
        <p:spPr>
          <a:xfrm>
            <a:off x="1765004" y="1745537"/>
            <a:ext cx="8661991" cy="3785652"/>
          </a:xfrm>
          <a:prstGeom prst="rect">
            <a:avLst/>
          </a:prstGeom>
        </p:spPr>
        <p:txBody>
          <a:bodyPr wrap="square">
            <a:spAutoFit/>
          </a:bodyPr>
          <a:lstStyle/>
          <a:p>
            <a:r>
              <a:rPr lang="en-US" altLang="zh-CN" sz="2400" dirty="0"/>
              <a:t>1)</a:t>
            </a:r>
            <a:r>
              <a:rPr lang="zh-CN" altLang="en-US" sz="2400" dirty="0"/>
              <a:t>无法捕捉全局信息</a:t>
            </a:r>
            <a:endParaRPr lang="en-US" altLang="zh-CN" sz="2400" dirty="0"/>
          </a:p>
          <a:p>
            <a:r>
              <a:rPr lang="en-US" altLang="zh-CN" sz="2400" dirty="0"/>
              <a:t>GeoTransformer</a:t>
            </a:r>
            <a:r>
              <a:rPr lang="zh-CN" altLang="en-US" sz="2400" dirty="0"/>
              <a:t>对每一个点独立地进行几何变换，这就导致了它难以捕捉到点云的全局信息。对于空间点云分布的全局结构感知，</a:t>
            </a:r>
            <a:r>
              <a:rPr lang="en-US" altLang="zh-CN" sz="2400" dirty="0"/>
              <a:t>GeoTransformer</a:t>
            </a:r>
            <a:r>
              <a:rPr lang="zh-CN" altLang="en-US" sz="2400" dirty="0"/>
              <a:t>的效果略显不足。</a:t>
            </a:r>
            <a:endParaRPr lang="en-US" altLang="zh-CN" sz="2400" dirty="0"/>
          </a:p>
          <a:p>
            <a:endParaRPr lang="zh-CN" altLang="en-US" sz="2400" dirty="0"/>
          </a:p>
          <a:p>
            <a:r>
              <a:rPr lang="en-US" altLang="zh-CN" sz="2400" dirty="0"/>
              <a:t>2)</a:t>
            </a:r>
            <a:r>
              <a:rPr lang="zh-CN" altLang="en-US" sz="2400" dirty="0"/>
              <a:t>对噪声和异常值敏感</a:t>
            </a:r>
            <a:endParaRPr lang="en-US" altLang="zh-CN" sz="2400" dirty="0"/>
          </a:p>
          <a:p>
            <a:r>
              <a:rPr lang="zh-CN" altLang="en-US" sz="2400" dirty="0"/>
              <a:t>像大多数点云配准算法一样，</a:t>
            </a:r>
            <a:r>
              <a:rPr lang="en-US" altLang="zh-CN" sz="2400" dirty="0"/>
              <a:t>GeoTransformer</a:t>
            </a:r>
            <a:r>
              <a:rPr lang="zh-CN" altLang="en-US" sz="2400" dirty="0"/>
              <a:t>对噪声和异常值非常敏感。由于它对每个点进行独立的几何变换，所以一个噪声点可能会导致整个配准结果出现错误，在配准后出现过多离群点。</a:t>
            </a:r>
          </a:p>
        </p:txBody>
      </p:sp>
    </p:spTree>
    <p:custDataLst>
      <p:tags r:id="rId1"/>
    </p:custDataLst>
    <p:extLst>
      <p:ext uri="{BB962C8B-B14F-4D97-AF65-F5344CB8AC3E}">
        <p14:creationId xmlns:p14="http://schemas.microsoft.com/office/powerpoint/2010/main" val="2537395807"/>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文本框 1">
            <a:extLst>
              <a:ext uri="{FF2B5EF4-FFF2-40B4-BE49-F238E27FC236}">
                <a16:creationId xmlns:a16="http://schemas.microsoft.com/office/drawing/2014/main" id="{44497CA6-556C-91A0-D9C6-0C66B6CEE329}"/>
              </a:ext>
            </a:extLst>
          </p:cNvPr>
          <p:cNvSpPr txBox="1"/>
          <p:nvPr/>
        </p:nvSpPr>
        <p:spPr>
          <a:xfrm>
            <a:off x="164238" y="894663"/>
            <a:ext cx="9264310" cy="461665"/>
          </a:xfrm>
          <a:prstGeom prst="rect">
            <a:avLst/>
          </a:prstGeom>
          <a:noFill/>
        </p:spPr>
        <p:txBody>
          <a:bodyPr wrap="square" rtlCol="0">
            <a:spAutoFit/>
          </a:bodyPr>
          <a:lstStyle/>
          <a:p>
            <a:r>
              <a:rPr lang="zh-CN" altLang="en-US" sz="2400" b="1" dirty="0"/>
              <a:t>融合离群点剔除的基于</a:t>
            </a:r>
            <a:r>
              <a:rPr lang="en-US" altLang="zh-CN" sz="2400" b="1" dirty="0" err="1"/>
              <a:t>GeoTransformer</a:t>
            </a:r>
            <a:r>
              <a:rPr lang="zh-CN" altLang="en-US" sz="2400" b="1" dirty="0"/>
              <a:t>的多尺度特征融合增强网络</a:t>
            </a:r>
          </a:p>
        </p:txBody>
      </p:sp>
      <p:sp>
        <p:nvSpPr>
          <p:cNvPr id="4" name="矩形 121">
            <a:extLst>
              <a:ext uri="{FF2B5EF4-FFF2-40B4-BE49-F238E27FC236}">
                <a16:creationId xmlns:a16="http://schemas.microsoft.com/office/drawing/2014/main" id="{17531DC2-D36E-F2BF-B112-D0A334188A3B}"/>
              </a:ext>
            </a:extLst>
          </p:cNvPr>
          <p:cNvSpPr/>
          <p:nvPr/>
        </p:nvSpPr>
        <p:spPr>
          <a:xfrm>
            <a:off x="2445509" y="301815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输入层</a:t>
            </a:r>
          </a:p>
        </p:txBody>
      </p:sp>
      <p:sp>
        <p:nvSpPr>
          <p:cNvPr id="8" name="矩形 121">
            <a:extLst>
              <a:ext uri="{FF2B5EF4-FFF2-40B4-BE49-F238E27FC236}">
                <a16:creationId xmlns:a16="http://schemas.microsoft.com/office/drawing/2014/main" id="{02F5673F-B0DA-A769-D0E7-A6C83E30A273}"/>
              </a:ext>
            </a:extLst>
          </p:cNvPr>
          <p:cNvSpPr/>
          <p:nvPr/>
        </p:nvSpPr>
        <p:spPr>
          <a:xfrm>
            <a:off x="4269720" y="229270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双流特征提取</a:t>
            </a:r>
          </a:p>
        </p:txBody>
      </p:sp>
      <p:sp>
        <p:nvSpPr>
          <p:cNvPr id="9" name="矩形 121">
            <a:extLst>
              <a:ext uri="{FF2B5EF4-FFF2-40B4-BE49-F238E27FC236}">
                <a16:creationId xmlns:a16="http://schemas.microsoft.com/office/drawing/2014/main" id="{3ABC60E2-7C18-4182-086F-9ECEF5F86C80}"/>
              </a:ext>
            </a:extLst>
          </p:cNvPr>
          <p:cNvSpPr/>
          <p:nvPr/>
        </p:nvSpPr>
        <p:spPr>
          <a:xfrm>
            <a:off x="4269720" y="344349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多尺度特征提取</a:t>
            </a:r>
          </a:p>
        </p:txBody>
      </p:sp>
      <p:sp>
        <p:nvSpPr>
          <p:cNvPr id="10" name="矩形 121">
            <a:extLst>
              <a:ext uri="{FF2B5EF4-FFF2-40B4-BE49-F238E27FC236}">
                <a16:creationId xmlns:a16="http://schemas.microsoft.com/office/drawing/2014/main" id="{A2AB46BD-8D19-6DFE-8914-6EC15DC9A36D}"/>
              </a:ext>
            </a:extLst>
          </p:cNvPr>
          <p:cNvSpPr/>
          <p:nvPr/>
        </p:nvSpPr>
        <p:spPr>
          <a:xfrm>
            <a:off x="7896724" y="3011961"/>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特征匹配</a:t>
            </a:r>
          </a:p>
        </p:txBody>
      </p:sp>
      <p:sp>
        <p:nvSpPr>
          <p:cNvPr id="11" name="矩形 121">
            <a:extLst>
              <a:ext uri="{FF2B5EF4-FFF2-40B4-BE49-F238E27FC236}">
                <a16:creationId xmlns:a16="http://schemas.microsoft.com/office/drawing/2014/main" id="{01C4C796-D128-7EEE-92B5-6DFB875D6BE5}"/>
              </a:ext>
            </a:extLst>
          </p:cNvPr>
          <p:cNvSpPr/>
          <p:nvPr/>
        </p:nvSpPr>
        <p:spPr>
          <a:xfrm>
            <a:off x="6177399" y="3011960"/>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交叉式特征融合</a:t>
            </a:r>
          </a:p>
        </p:txBody>
      </p:sp>
      <p:sp>
        <p:nvSpPr>
          <p:cNvPr id="13" name="矩形 121">
            <a:extLst>
              <a:ext uri="{FF2B5EF4-FFF2-40B4-BE49-F238E27FC236}">
                <a16:creationId xmlns:a16="http://schemas.microsoft.com/office/drawing/2014/main" id="{2AD81060-BF3A-AEB5-7320-3E0ABE28DEAB}"/>
              </a:ext>
            </a:extLst>
          </p:cNvPr>
          <p:cNvSpPr/>
          <p:nvPr/>
        </p:nvSpPr>
        <p:spPr>
          <a:xfrm>
            <a:off x="9749951" y="177940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输出层</a:t>
            </a:r>
          </a:p>
        </p:txBody>
      </p:sp>
      <p:sp>
        <p:nvSpPr>
          <p:cNvPr id="14" name="矩形 121">
            <a:extLst>
              <a:ext uri="{FF2B5EF4-FFF2-40B4-BE49-F238E27FC236}">
                <a16:creationId xmlns:a16="http://schemas.microsoft.com/office/drawing/2014/main" id="{FA63973A-0D7D-80D2-091B-A093FB2B2343}"/>
              </a:ext>
            </a:extLst>
          </p:cNvPr>
          <p:cNvSpPr/>
          <p:nvPr/>
        </p:nvSpPr>
        <p:spPr>
          <a:xfrm>
            <a:off x="621298" y="2295042"/>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Target</a:t>
            </a:r>
            <a:endParaRPr lang="zh-CN" altLang="en-US" sz="1400" dirty="0"/>
          </a:p>
        </p:txBody>
      </p:sp>
      <p:sp>
        <p:nvSpPr>
          <p:cNvPr id="15" name="矩形 121">
            <a:extLst>
              <a:ext uri="{FF2B5EF4-FFF2-40B4-BE49-F238E27FC236}">
                <a16:creationId xmlns:a16="http://schemas.microsoft.com/office/drawing/2014/main" id="{A030FBC8-740D-BCCA-32B7-6934ECE897D6}"/>
              </a:ext>
            </a:extLst>
          </p:cNvPr>
          <p:cNvSpPr/>
          <p:nvPr/>
        </p:nvSpPr>
        <p:spPr>
          <a:xfrm>
            <a:off x="621298" y="339352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Source</a:t>
            </a:r>
            <a:endParaRPr lang="zh-CN" altLang="en-US" sz="1400" dirty="0"/>
          </a:p>
        </p:txBody>
      </p:sp>
      <p:sp>
        <p:nvSpPr>
          <p:cNvPr id="27" name="矩形 121">
            <a:extLst>
              <a:ext uri="{FF2B5EF4-FFF2-40B4-BE49-F238E27FC236}">
                <a16:creationId xmlns:a16="http://schemas.microsoft.com/office/drawing/2014/main" id="{F4714313-3021-4B49-3BDE-C95598E8F5B3}"/>
              </a:ext>
            </a:extLst>
          </p:cNvPr>
          <p:cNvSpPr/>
          <p:nvPr/>
        </p:nvSpPr>
        <p:spPr>
          <a:xfrm>
            <a:off x="9749951" y="293019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配准</a:t>
            </a:r>
          </a:p>
        </p:txBody>
      </p:sp>
      <p:sp>
        <p:nvSpPr>
          <p:cNvPr id="34" name="Rectangle 33">
            <a:extLst>
              <a:ext uri="{FF2B5EF4-FFF2-40B4-BE49-F238E27FC236}">
                <a16:creationId xmlns:a16="http://schemas.microsoft.com/office/drawing/2014/main" id="{80EB8CF1-C1AA-DD7F-440C-648FED00A2A4}"/>
              </a:ext>
            </a:extLst>
          </p:cNvPr>
          <p:cNvSpPr/>
          <p:nvPr/>
        </p:nvSpPr>
        <p:spPr>
          <a:xfrm>
            <a:off x="352167" y="2211111"/>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数据</a:t>
            </a:r>
          </a:p>
        </p:txBody>
      </p:sp>
      <p:cxnSp>
        <p:nvCxnSpPr>
          <p:cNvPr id="49" name="Straight Arrow Connector 48">
            <a:extLst>
              <a:ext uri="{FF2B5EF4-FFF2-40B4-BE49-F238E27FC236}">
                <a16:creationId xmlns:a16="http://schemas.microsoft.com/office/drawing/2014/main" id="{B6FE7305-1B6C-4705-5F76-4D06E49AA284}"/>
              </a:ext>
            </a:extLst>
          </p:cNvPr>
          <p:cNvCxnSpPr>
            <a:cxnSpLocks/>
            <a:stCxn id="34" idx="3"/>
            <a:endCxn id="4" idx="1"/>
          </p:cNvCxnSpPr>
          <p:nvPr/>
        </p:nvCxnSpPr>
        <p:spPr>
          <a:xfrm>
            <a:off x="2011493" y="3286730"/>
            <a:ext cx="434016" cy="6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55">
            <a:extLst>
              <a:ext uri="{FF2B5EF4-FFF2-40B4-BE49-F238E27FC236}">
                <a16:creationId xmlns:a16="http://schemas.microsoft.com/office/drawing/2014/main" id="{87A43159-3731-CFB2-A95C-CC615084B5AA}"/>
              </a:ext>
            </a:extLst>
          </p:cNvPr>
          <p:cNvSpPr/>
          <p:nvPr/>
        </p:nvSpPr>
        <p:spPr>
          <a:xfrm>
            <a:off x="4026991" y="2211111"/>
            <a:ext cx="1659326" cy="215123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solidFill>
                  <a:schemeClr val="tx1"/>
                </a:solidFill>
              </a:rPr>
              <a:t>特征提取模块</a:t>
            </a:r>
          </a:p>
        </p:txBody>
      </p:sp>
      <p:cxnSp>
        <p:nvCxnSpPr>
          <p:cNvPr id="57" name="Straight Arrow Connector 56">
            <a:extLst>
              <a:ext uri="{FF2B5EF4-FFF2-40B4-BE49-F238E27FC236}">
                <a16:creationId xmlns:a16="http://schemas.microsoft.com/office/drawing/2014/main" id="{F7B70798-8B8A-28E2-1FCD-8F90FF745F27}"/>
              </a:ext>
            </a:extLst>
          </p:cNvPr>
          <p:cNvCxnSpPr>
            <a:cxnSpLocks/>
            <a:stCxn id="4" idx="3"/>
            <a:endCxn id="56" idx="1"/>
          </p:cNvCxnSpPr>
          <p:nvPr/>
        </p:nvCxnSpPr>
        <p:spPr>
          <a:xfrm flipV="1">
            <a:off x="3619377" y="3286730"/>
            <a:ext cx="407614" cy="61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E9886C0-C3D7-F626-806D-7EB001AF896E}"/>
              </a:ext>
            </a:extLst>
          </p:cNvPr>
          <p:cNvCxnSpPr>
            <a:cxnSpLocks/>
            <a:stCxn id="8" idx="2"/>
            <a:endCxn id="9" idx="0"/>
          </p:cNvCxnSpPr>
          <p:nvPr/>
        </p:nvCxnSpPr>
        <p:spPr>
          <a:xfrm>
            <a:off x="4856654" y="2842237"/>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FC832CA1-5FEB-17AE-71EA-3A17F3954644}"/>
              </a:ext>
            </a:extLst>
          </p:cNvPr>
          <p:cNvCxnSpPr>
            <a:cxnSpLocks/>
            <a:stCxn id="56" idx="3"/>
            <a:endCxn id="11" idx="1"/>
          </p:cNvCxnSpPr>
          <p:nvPr/>
        </p:nvCxnSpPr>
        <p:spPr>
          <a:xfrm flipV="1">
            <a:off x="5686317" y="3286728"/>
            <a:ext cx="491082"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F7B70798-8B8A-28E2-1FCD-8F90FF745F27}"/>
              </a:ext>
            </a:extLst>
          </p:cNvPr>
          <p:cNvCxnSpPr>
            <a:cxnSpLocks/>
            <a:stCxn id="11" idx="3"/>
            <a:endCxn id="10" idx="1"/>
          </p:cNvCxnSpPr>
          <p:nvPr/>
        </p:nvCxnSpPr>
        <p:spPr>
          <a:xfrm>
            <a:off x="7351267" y="3286728"/>
            <a:ext cx="54545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F7B70798-8B8A-28E2-1FCD-8F90FF745F27}"/>
              </a:ext>
            </a:extLst>
          </p:cNvPr>
          <p:cNvCxnSpPr>
            <a:cxnSpLocks/>
            <a:stCxn id="13" idx="2"/>
            <a:endCxn id="27" idx="0"/>
          </p:cNvCxnSpPr>
          <p:nvPr/>
        </p:nvCxnSpPr>
        <p:spPr>
          <a:xfrm>
            <a:off x="10336885" y="2328939"/>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1B57509B-C708-ED29-8AAC-B496ACB6D25F}"/>
              </a:ext>
            </a:extLst>
          </p:cNvPr>
          <p:cNvSpPr/>
          <p:nvPr/>
        </p:nvSpPr>
        <p:spPr>
          <a:xfrm>
            <a:off x="9561674" y="1657549"/>
            <a:ext cx="1659326" cy="3258357"/>
          </a:xfrm>
          <a:prstGeom prst="rect">
            <a:avLst/>
          </a:prstGeom>
          <a:solidFill>
            <a:schemeClr val="bg1">
              <a:alpha val="20000"/>
            </a:schemeClr>
          </a:solidFill>
          <a:ln w="12700">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b="1" dirty="0">
              <a:solidFill>
                <a:schemeClr val="tx1"/>
              </a:solidFill>
            </a:endParaRPr>
          </a:p>
          <a:p>
            <a:pPr algn="ctr"/>
            <a:endParaRPr lang="en-US" altLang="zh-CN" sz="1400" b="1" dirty="0">
              <a:solidFill>
                <a:schemeClr val="tx1"/>
              </a:solidFill>
            </a:endParaRPr>
          </a:p>
          <a:p>
            <a:pPr algn="ctr"/>
            <a:endParaRPr lang="en-US" altLang="zh-CN" sz="1400" b="1" dirty="0">
              <a:solidFill>
                <a:schemeClr val="tx1"/>
              </a:solidFill>
            </a:endParaRPr>
          </a:p>
          <a:p>
            <a:pPr algn="ctr"/>
            <a:endParaRPr lang="en-US" altLang="zh-CN" sz="1400" b="1" dirty="0">
              <a:solidFill>
                <a:schemeClr val="tx1"/>
              </a:solidFill>
            </a:endParaRPr>
          </a:p>
          <a:p>
            <a:pPr algn="ctr"/>
            <a:endParaRPr lang="en-US" altLang="zh-CN" sz="1400" b="1" dirty="0">
              <a:solidFill>
                <a:schemeClr val="tx1"/>
              </a:solidFill>
            </a:endParaRPr>
          </a:p>
          <a:p>
            <a:pPr algn="ctr"/>
            <a:endParaRPr lang="en-US" altLang="zh-CN" sz="1400" b="1" dirty="0">
              <a:solidFill>
                <a:schemeClr val="tx1"/>
              </a:solidFill>
            </a:endParaRPr>
          </a:p>
          <a:p>
            <a:pPr algn="ctr"/>
            <a:r>
              <a:rPr lang="zh-CN" altLang="en-US" sz="1400" b="1" dirty="0">
                <a:solidFill>
                  <a:schemeClr val="tx1"/>
                </a:solidFill>
              </a:rPr>
              <a:t>点云配准模块</a:t>
            </a:r>
          </a:p>
        </p:txBody>
      </p:sp>
      <p:cxnSp>
        <p:nvCxnSpPr>
          <p:cNvPr id="84" name="Straight Arrow Connector 83">
            <a:extLst>
              <a:ext uri="{FF2B5EF4-FFF2-40B4-BE49-F238E27FC236}">
                <a16:creationId xmlns:a16="http://schemas.microsoft.com/office/drawing/2014/main" id="{DDEAF8F1-4260-2B24-E9FD-155D3425BA17}"/>
              </a:ext>
            </a:extLst>
          </p:cNvPr>
          <p:cNvCxnSpPr>
            <a:cxnSpLocks/>
            <a:stCxn id="10" idx="3"/>
            <a:endCxn id="80" idx="1"/>
          </p:cNvCxnSpPr>
          <p:nvPr/>
        </p:nvCxnSpPr>
        <p:spPr>
          <a:xfrm flipV="1">
            <a:off x="9070592" y="3286728"/>
            <a:ext cx="49108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矩形 121">
            <a:extLst>
              <a:ext uri="{FF2B5EF4-FFF2-40B4-BE49-F238E27FC236}">
                <a16:creationId xmlns:a16="http://schemas.microsoft.com/office/drawing/2014/main" id="{A1D4BE35-1EF5-1190-9039-109DFFDBFB00}"/>
              </a:ext>
            </a:extLst>
          </p:cNvPr>
          <p:cNvSpPr/>
          <p:nvPr/>
        </p:nvSpPr>
        <p:spPr>
          <a:xfrm>
            <a:off x="9753547" y="4080983"/>
            <a:ext cx="1173868" cy="5495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离群点剔除</a:t>
            </a:r>
          </a:p>
        </p:txBody>
      </p:sp>
      <p:cxnSp>
        <p:nvCxnSpPr>
          <p:cNvPr id="17" name="Straight Arrow Connector 16">
            <a:extLst>
              <a:ext uri="{FF2B5EF4-FFF2-40B4-BE49-F238E27FC236}">
                <a16:creationId xmlns:a16="http://schemas.microsoft.com/office/drawing/2014/main" id="{CB303177-6E6B-D7C0-96BD-AA6EB3E02B36}"/>
              </a:ext>
            </a:extLst>
          </p:cNvPr>
          <p:cNvCxnSpPr>
            <a:cxnSpLocks/>
            <a:endCxn id="16" idx="0"/>
          </p:cNvCxnSpPr>
          <p:nvPr/>
        </p:nvCxnSpPr>
        <p:spPr>
          <a:xfrm>
            <a:off x="10340481" y="3479729"/>
            <a:ext cx="0" cy="6012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文本框 20">
            <a:extLst>
              <a:ext uri="{FF2B5EF4-FFF2-40B4-BE49-F238E27FC236}">
                <a16:creationId xmlns:a16="http://schemas.microsoft.com/office/drawing/2014/main" id="{EE6F4F00-FBCA-9595-C3DF-E516D6913521}"/>
              </a:ext>
            </a:extLst>
          </p:cNvPr>
          <p:cNvSpPr txBox="1"/>
          <p:nvPr/>
        </p:nvSpPr>
        <p:spPr>
          <a:xfrm>
            <a:off x="5994669" y="3850789"/>
            <a:ext cx="1659326" cy="1754326"/>
          </a:xfrm>
          <a:prstGeom prst="rect">
            <a:avLst/>
          </a:prstGeom>
          <a:noFill/>
        </p:spPr>
        <p:txBody>
          <a:bodyPr wrap="square" rtlCol="0">
            <a:spAutoFit/>
          </a:bodyPr>
          <a:lstStyle/>
          <a:p>
            <a:pPr algn="ctr"/>
            <a:r>
              <a:rPr lang="zh-CN" altLang="en-US" dirty="0">
                <a:solidFill>
                  <a:srgbClr val="FF0000"/>
                </a:solidFill>
              </a:rPr>
              <a:t>特征融合增强：</a:t>
            </a:r>
            <a:endParaRPr lang="en-US" altLang="zh-CN" dirty="0">
              <a:solidFill>
                <a:srgbClr val="FF0000"/>
              </a:solidFill>
            </a:endParaRPr>
          </a:p>
          <a:p>
            <a:r>
              <a:rPr lang="zh-CN" altLang="en-US" dirty="0">
                <a:solidFill>
                  <a:srgbClr val="FF0000"/>
                </a:solidFill>
              </a:rPr>
              <a:t>允许源点云和目标点云的特征在融合阶段相互影响和调整</a:t>
            </a:r>
          </a:p>
        </p:txBody>
      </p:sp>
      <p:sp>
        <p:nvSpPr>
          <p:cNvPr id="23" name="文本框 35">
            <a:extLst>
              <a:ext uri="{FF2B5EF4-FFF2-40B4-BE49-F238E27FC236}">
                <a16:creationId xmlns:a16="http://schemas.microsoft.com/office/drawing/2014/main" id="{2F8DE155-2853-58E6-EB94-1A551630F282}"/>
              </a:ext>
            </a:extLst>
          </p:cNvPr>
          <p:cNvSpPr txBox="1"/>
          <p:nvPr/>
        </p:nvSpPr>
        <p:spPr>
          <a:xfrm>
            <a:off x="8976441" y="5037760"/>
            <a:ext cx="2720888" cy="1477328"/>
          </a:xfrm>
          <a:prstGeom prst="rect">
            <a:avLst/>
          </a:prstGeom>
          <a:noFill/>
        </p:spPr>
        <p:txBody>
          <a:bodyPr wrap="square" rtlCol="0">
            <a:spAutoFit/>
          </a:bodyPr>
          <a:lstStyle/>
          <a:p>
            <a:pPr algn="ctr"/>
            <a:r>
              <a:rPr lang="zh-CN" altLang="en-US" dirty="0">
                <a:solidFill>
                  <a:srgbClr val="FF0000"/>
                </a:solidFill>
              </a:rPr>
              <a:t>后处理增强：</a:t>
            </a:r>
            <a:endParaRPr lang="en-US" altLang="zh-CN" dirty="0">
              <a:solidFill>
                <a:srgbClr val="FF0000"/>
              </a:solidFill>
            </a:endParaRPr>
          </a:p>
          <a:p>
            <a:pPr algn="ctr"/>
            <a:r>
              <a:rPr lang="zh-CN" altLang="en-US" dirty="0">
                <a:solidFill>
                  <a:srgbClr val="FF0000"/>
                </a:solidFill>
              </a:rPr>
              <a:t>依据点对之间的距离添加置信度计算模块来剔除离群点，距离越近，置信度越高</a:t>
            </a:r>
          </a:p>
        </p:txBody>
      </p:sp>
    </p:spTree>
    <p:custDataLst>
      <p:tags r:id="rId1"/>
    </p:custDataLst>
    <p:extLst>
      <p:ext uri="{BB962C8B-B14F-4D97-AF65-F5344CB8AC3E}">
        <p14:creationId xmlns:p14="http://schemas.microsoft.com/office/powerpoint/2010/main" val="120528076"/>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研究方法</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7F3D2DC5-5486-729C-F916-4E2C5B8E43A9}"/>
              </a:ext>
            </a:extLst>
          </p:cNvPr>
          <p:cNvSpPr/>
          <p:nvPr/>
        </p:nvSpPr>
        <p:spPr>
          <a:xfrm>
            <a:off x="1407081" y="1478699"/>
            <a:ext cx="9144000" cy="5078313"/>
          </a:xfrm>
          <a:prstGeom prst="rect">
            <a:avLst/>
          </a:prstGeom>
        </p:spPr>
        <p:txBody>
          <a:bodyPr wrap="square">
            <a:spAutoFit/>
          </a:bodyPr>
          <a:lstStyle/>
          <a:p>
            <a:pPr>
              <a:buFont typeface="+mj-lt"/>
              <a:buAutoNum type="arabicPeriod"/>
            </a:pPr>
            <a:r>
              <a:rPr lang="zh-CN" altLang="en-US" b="1" dirty="0"/>
              <a:t>计算质心</a:t>
            </a:r>
            <a:endParaRPr lang="zh-CN" altLang="en-US" dirty="0"/>
          </a:p>
          <a:p>
            <a:pPr lvl="1"/>
            <a:r>
              <a:rPr lang="zh-CN" altLang="en-US" dirty="0"/>
              <a:t>分别计算两个点云中所有对应点的质心。</a:t>
            </a:r>
          </a:p>
          <a:p>
            <a:pPr>
              <a:buFont typeface="+mj-lt"/>
              <a:buAutoNum type="arabicPeriod"/>
            </a:pPr>
            <a:r>
              <a:rPr lang="zh-CN" altLang="en-US" b="1" dirty="0"/>
              <a:t>平移至质心</a:t>
            </a:r>
            <a:endParaRPr lang="zh-CN" altLang="en-US" dirty="0"/>
          </a:p>
          <a:p>
            <a:pPr lvl="1"/>
            <a:r>
              <a:rPr lang="zh-CN" altLang="en-US" dirty="0"/>
              <a:t>将两个点云每个点进行平移变换，使得点云的质心坐标变为 </a:t>
            </a:r>
            <a:r>
              <a:rPr lang="en-US" altLang="zh-CN" dirty="0"/>
              <a:t>(0,0,0)</a:t>
            </a:r>
            <a:r>
              <a:rPr lang="zh-CN" altLang="en-US" dirty="0"/>
              <a:t>，这可以简化旋转矩阵的计算。</a:t>
            </a:r>
          </a:p>
          <a:p>
            <a:pPr>
              <a:buFont typeface="+mj-lt"/>
              <a:buAutoNum type="arabicPeriod"/>
            </a:pPr>
            <a:r>
              <a:rPr lang="zh-CN" altLang="en-US" b="1" dirty="0"/>
              <a:t>构造交叉协方差矩阵</a:t>
            </a:r>
            <a:endParaRPr lang="zh-CN" altLang="en-US" dirty="0"/>
          </a:p>
          <a:p>
            <a:pPr lvl="1"/>
            <a:r>
              <a:rPr lang="zh-CN" altLang="en-US" dirty="0"/>
              <a:t>构造一个交叉协方差矩阵 </a:t>
            </a:r>
            <a:r>
              <a:rPr lang="en-US" altLang="zh-CN" dirty="0"/>
              <a:t>( H )</a:t>
            </a:r>
            <a:r>
              <a:rPr lang="zh-CN" altLang="en-US" dirty="0"/>
              <a:t>，该矩阵是两个点云对应点（已平移到质心）的外积之和。</a:t>
            </a:r>
          </a:p>
          <a:p>
            <a:pPr>
              <a:buFont typeface="+mj-lt"/>
              <a:buAutoNum type="arabicPeriod"/>
            </a:pPr>
            <a:r>
              <a:rPr lang="zh-CN" altLang="en-US" b="1" dirty="0"/>
              <a:t>应用</a:t>
            </a:r>
            <a:r>
              <a:rPr lang="en-US" altLang="zh-CN" b="1" dirty="0"/>
              <a:t>SVD</a:t>
            </a:r>
            <a:endParaRPr lang="zh-CN" altLang="en-US" dirty="0"/>
          </a:p>
          <a:p>
            <a:pPr lvl="1"/>
            <a:r>
              <a:rPr lang="zh-CN" altLang="en-US" dirty="0"/>
              <a:t>对交叉协方差矩阵 </a:t>
            </a:r>
            <a:r>
              <a:rPr lang="en-US" altLang="zh-CN" dirty="0"/>
              <a:t>( H ) </a:t>
            </a:r>
            <a:r>
              <a:rPr lang="zh-CN" altLang="en-US" dirty="0"/>
              <a:t>应用</a:t>
            </a:r>
            <a:r>
              <a:rPr lang="en-US" altLang="zh-CN" dirty="0"/>
              <a:t>SVD</a:t>
            </a:r>
            <a:r>
              <a:rPr lang="zh-CN" altLang="en-US" dirty="0"/>
              <a:t>，将其分解为 </a:t>
            </a:r>
            <a:r>
              <a:rPr lang="en-US" altLang="zh-CN" dirty="0"/>
              <a:t>( U σ V^T )</a:t>
            </a:r>
            <a:r>
              <a:rPr lang="zh-CN" altLang="en-US" dirty="0"/>
              <a:t>。</a:t>
            </a:r>
          </a:p>
          <a:p>
            <a:pPr>
              <a:buFont typeface="+mj-lt"/>
              <a:buAutoNum type="arabicPeriod"/>
            </a:pPr>
            <a:r>
              <a:rPr lang="zh-CN" altLang="en-US" b="1" dirty="0"/>
              <a:t>计算旋转矩阵</a:t>
            </a:r>
            <a:endParaRPr lang="zh-CN" altLang="en-US" dirty="0"/>
          </a:p>
          <a:p>
            <a:pPr lvl="1"/>
            <a:r>
              <a:rPr lang="zh-CN" altLang="en-US" dirty="0"/>
              <a:t>使用</a:t>
            </a:r>
            <a:r>
              <a:rPr lang="en-US" altLang="zh-CN" dirty="0"/>
              <a:t>SVD</a:t>
            </a:r>
            <a:r>
              <a:rPr lang="zh-CN" altLang="en-US" dirty="0"/>
              <a:t>的输出来计算最优旋转矩阵 </a:t>
            </a:r>
            <a:r>
              <a:rPr lang="en-US" altLang="zh-CN" dirty="0"/>
              <a:t>( R = VU^T )</a:t>
            </a:r>
            <a:r>
              <a:rPr lang="zh-CN" altLang="en-US" dirty="0"/>
              <a:t>。</a:t>
            </a:r>
          </a:p>
          <a:p>
            <a:pPr lvl="1"/>
            <a:r>
              <a:rPr lang="zh-CN" altLang="en-US" dirty="0"/>
              <a:t>需要检查并确保这个旋转不会导致反射。这通常通过确保 </a:t>
            </a:r>
            <a:r>
              <a:rPr lang="en-US" altLang="zh-CN" dirty="0"/>
              <a:t>( R ) </a:t>
            </a:r>
            <a:r>
              <a:rPr lang="zh-CN" altLang="en-US" dirty="0"/>
              <a:t>的行列式为</a:t>
            </a:r>
            <a:r>
              <a:rPr lang="en-US" altLang="zh-CN" dirty="0"/>
              <a:t>+1</a:t>
            </a:r>
            <a:r>
              <a:rPr lang="zh-CN" altLang="en-US" dirty="0"/>
              <a:t>来完成。</a:t>
            </a:r>
          </a:p>
          <a:p>
            <a:pPr>
              <a:buFont typeface="+mj-lt"/>
              <a:buAutoNum type="arabicPeriod"/>
            </a:pPr>
            <a:r>
              <a:rPr lang="zh-CN" altLang="en-US" b="1" dirty="0"/>
              <a:t>计算平移向量</a:t>
            </a:r>
            <a:endParaRPr lang="zh-CN" altLang="en-US" dirty="0"/>
          </a:p>
          <a:p>
            <a:pPr lvl="1"/>
            <a:r>
              <a:rPr lang="zh-CN" altLang="en-US" dirty="0"/>
              <a:t>一旦确定了旋转矩阵，就可以计算平移向量，将点云从质心位置移动到最终的对齐位置。</a:t>
            </a:r>
          </a:p>
          <a:p>
            <a:pPr>
              <a:buFont typeface="+mj-lt"/>
              <a:buAutoNum type="arabicPeriod"/>
            </a:pPr>
            <a:r>
              <a:rPr lang="zh-CN" altLang="en-US" b="1" dirty="0"/>
              <a:t>完成配准</a:t>
            </a:r>
            <a:endParaRPr lang="zh-CN" altLang="en-US" dirty="0"/>
          </a:p>
          <a:p>
            <a:pPr lvl="1"/>
            <a:r>
              <a:rPr lang="zh-CN" altLang="en-US" dirty="0"/>
              <a:t>应用计算出的旋转和平移矩阵，就可将一个点云对齐到另一个点云。</a:t>
            </a:r>
          </a:p>
        </p:txBody>
      </p:sp>
      <p:sp>
        <p:nvSpPr>
          <p:cNvPr id="3" name="文本框 2">
            <a:extLst>
              <a:ext uri="{FF2B5EF4-FFF2-40B4-BE49-F238E27FC236}">
                <a16:creationId xmlns:a16="http://schemas.microsoft.com/office/drawing/2014/main" id="{58B9B41B-14A3-B391-36B1-BBBFD8293970}"/>
              </a:ext>
            </a:extLst>
          </p:cNvPr>
          <p:cNvSpPr txBox="1"/>
          <p:nvPr/>
        </p:nvSpPr>
        <p:spPr>
          <a:xfrm>
            <a:off x="201770" y="841871"/>
            <a:ext cx="9264310" cy="461665"/>
          </a:xfrm>
          <a:prstGeom prst="rect">
            <a:avLst/>
          </a:prstGeom>
          <a:noFill/>
        </p:spPr>
        <p:txBody>
          <a:bodyPr wrap="square" rtlCol="0">
            <a:spAutoFit/>
          </a:bodyPr>
          <a:lstStyle/>
          <a:p>
            <a:r>
              <a:rPr lang="zh-CN" altLang="en-US" sz="2400" b="1" dirty="0"/>
              <a:t>输出层：奇异值分解（</a:t>
            </a:r>
            <a:r>
              <a:rPr lang="en-US" altLang="zh-CN" sz="2400" b="1" dirty="0"/>
              <a:t>SVD</a:t>
            </a:r>
            <a:r>
              <a:rPr lang="zh-CN" altLang="en-US" sz="2400" b="1" dirty="0"/>
              <a:t>）</a:t>
            </a:r>
          </a:p>
        </p:txBody>
      </p:sp>
      <p:sp>
        <p:nvSpPr>
          <p:cNvPr id="4" name="矩形 3">
            <a:extLst>
              <a:ext uri="{FF2B5EF4-FFF2-40B4-BE49-F238E27FC236}">
                <a16:creationId xmlns:a16="http://schemas.microsoft.com/office/drawing/2014/main" id="{22E1A824-5C50-6952-CA53-CAC306822F17}"/>
              </a:ext>
            </a:extLst>
          </p:cNvPr>
          <p:cNvSpPr/>
          <p:nvPr/>
        </p:nvSpPr>
        <p:spPr>
          <a:xfrm>
            <a:off x="5895844" y="1176734"/>
            <a:ext cx="6096000" cy="646331"/>
          </a:xfrm>
          <a:prstGeom prst="rect">
            <a:avLst/>
          </a:prstGeom>
        </p:spPr>
        <p:txBody>
          <a:bodyPr>
            <a:spAutoFit/>
          </a:bodyPr>
          <a:lstStyle/>
          <a:p>
            <a:r>
              <a:rPr lang="zh-CN" altLang="en-US" dirty="0">
                <a:solidFill>
                  <a:srgbClr val="FF0000"/>
                </a:solidFill>
              </a:rPr>
              <a:t>这个过程的核心是求解一个最优化问题，旨在最小化点云之间对应点的欧氏距离</a:t>
            </a:r>
          </a:p>
        </p:txBody>
      </p:sp>
    </p:spTree>
    <p:custDataLst>
      <p:tags r:id="rId1"/>
    </p:custDataLst>
    <p:extLst>
      <p:ext uri="{BB962C8B-B14F-4D97-AF65-F5344CB8AC3E}">
        <p14:creationId xmlns:p14="http://schemas.microsoft.com/office/powerpoint/2010/main" val="2302374294"/>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30"/>
          <p:cNvSpPr/>
          <p:nvPr/>
        </p:nvSpPr>
        <p:spPr>
          <a:xfrm>
            <a:off x="4496271" y="1317591"/>
            <a:ext cx="1906206" cy="960438"/>
          </a:xfrm>
          <a:custGeom>
            <a:avLst/>
            <a:gdLst>
              <a:gd name="connsiteX0" fmla="*/ 353568 w 1430213"/>
              <a:gd name="connsiteY0" fmla="*/ 0 h 720610"/>
              <a:gd name="connsiteX1" fmla="*/ 1430213 w 1430213"/>
              <a:gd name="connsiteY1" fmla="*/ 0 h 720610"/>
              <a:gd name="connsiteX2" fmla="*/ 1430213 w 1430213"/>
              <a:gd name="connsiteY2" fmla="*/ 696226 h 720610"/>
              <a:gd name="connsiteX3" fmla="*/ 0 w 1430213"/>
              <a:gd name="connsiteY3" fmla="*/ 720610 h 720610"/>
              <a:gd name="connsiteX4" fmla="*/ 353568 w 1430213"/>
              <a:gd name="connsiteY4" fmla="*/ 0 h 72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213" h="720610">
                <a:moveTo>
                  <a:pt x="353568" y="0"/>
                </a:moveTo>
                <a:lnTo>
                  <a:pt x="1430213" y="0"/>
                </a:lnTo>
                <a:lnTo>
                  <a:pt x="1430213" y="696226"/>
                </a:lnTo>
                <a:lnTo>
                  <a:pt x="0" y="720610"/>
                </a:lnTo>
                <a:lnTo>
                  <a:pt x="35356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8" name="矩形 57"/>
          <p:cNvSpPr/>
          <p:nvPr/>
        </p:nvSpPr>
        <p:spPr>
          <a:xfrm>
            <a:off x="2381" y="1605510"/>
            <a:ext cx="12187239" cy="5251152"/>
          </a:xfrm>
          <a:prstGeom prst="rect">
            <a:avLst/>
          </a:prstGeom>
          <a:gradFill flip="none" rotWithShape="1">
            <a:gsLst>
              <a:gs pos="0">
                <a:schemeClr val="bg1">
                  <a:lumMod val="85000"/>
                </a:schemeClr>
              </a:gs>
              <a:gs pos="75000">
                <a:schemeClr val="bg1"/>
              </a:gs>
            </a:gsLst>
            <a:lin ang="5400000" scaled="1"/>
          </a:gradFill>
          <a:ln>
            <a:noFill/>
          </a:ln>
          <a:effectLst>
            <a:outerShdw blurRad="1270000" dist="165100" dir="16200000" sx="82000" sy="82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60" name="五边形 5"/>
          <p:cNvSpPr/>
          <p:nvPr/>
        </p:nvSpPr>
        <p:spPr>
          <a:xfrm rot="5400000">
            <a:off x="5333974" y="951131"/>
            <a:ext cx="1451266" cy="2184198"/>
          </a:xfrm>
          <a:custGeom>
            <a:avLst/>
            <a:gdLst>
              <a:gd name="connsiteX0" fmla="*/ 0 w 1310478"/>
              <a:gd name="connsiteY0" fmla="*/ 0 h 1076645"/>
              <a:gd name="connsiteX1" fmla="*/ 1113530 w 1310478"/>
              <a:gd name="connsiteY1" fmla="*/ 0 h 1076645"/>
              <a:gd name="connsiteX2" fmla="*/ 1310478 w 1310478"/>
              <a:gd name="connsiteY2" fmla="*/ 562707 h 1076645"/>
              <a:gd name="connsiteX3" fmla="*/ 1113530 w 1310478"/>
              <a:gd name="connsiteY3" fmla="*/ 1076645 h 1076645"/>
              <a:gd name="connsiteX4" fmla="*/ 0 w 1310478"/>
              <a:gd name="connsiteY4" fmla="*/ 1076645 h 1076645"/>
              <a:gd name="connsiteX5" fmla="*/ 0 w 1310478"/>
              <a:gd name="connsiteY5" fmla="*/ 0 h 10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478" h="1076645">
                <a:moveTo>
                  <a:pt x="0" y="0"/>
                </a:moveTo>
                <a:lnTo>
                  <a:pt x="1113530" y="0"/>
                </a:lnTo>
                <a:lnTo>
                  <a:pt x="1310478" y="562707"/>
                </a:lnTo>
                <a:lnTo>
                  <a:pt x="1113530" y="1076645"/>
                </a:lnTo>
                <a:lnTo>
                  <a:pt x="0" y="1076645"/>
                </a:lnTo>
                <a:lnTo>
                  <a:pt x="0" y="0"/>
                </a:lnTo>
                <a:close/>
              </a:path>
            </a:pathLst>
          </a:custGeom>
          <a:solidFill>
            <a:schemeClr val="accent1">
              <a:lumMod val="7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6" name="TextBox 55"/>
          <p:cNvSpPr txBox="1"/>
          <p:nvPr/>
        </p:nvSpPr>
        <p:spPr>
          <a:xfrm>
            <a:off x="5568666" y="1510836"/>
            <a:ext cx="1027138" cy="748696"/>
          </a:xfrm>
          <a:prstGeom prst="rect">
            <a:avLst/>
          </a:prstGeom>
          <a:noFill/>
        </p:spPr>
        <p:txBody>
          <a:bodyPr wrap="square" rtlCol="0">
            <a:spAutoFit/>
          </a:bodyPr>
          <a:lstStyle/>
          <a:p>
            <a:pPr algn="ctr"/>
            <a:r>
              <a:rPr lang="en-US" altLang="zh-CN" sz="4265" dirty="0">
                <a:solidFill>
                  <a:schemeClr val="bg1"/>
                </a:solidFill>
                <a:latin typeface="微软雅黑"/>
                <a:ea typeface="微软雅黑"/>
                <a:sym typeface="微软雅黑"/>
              </a:rPr>
              <a:t>03</a:t>
            </a:r>
            <a:endParaRPr lang="zh-CN" altLang="en-US" sz="4265" dirty="0">
              <a:solidFill>
                <a:schemeClr val="bg1"/>
              </a:solidFill>
              <a:latin typeface="微软雅黑"/>
              <a:ea typeface="微软雅黑"/>
              <a:sym typeface="微软雅黑"/>
            </a:endParaRPr>
          </a:p>
        </p:txBody>
      </p:sp>
      <p:sp>
        <p:nvSpPr>
          <p:cNvPr id="8" name="文本框 8">
            <a:extLst>
              <a:ext uri="{FF2B5EF4-FFF2-40B4-BE49-F238E27FC236}">
                <a16:creationId xmlns:a16="http://schemas.microsoft.com/office/drawing/2014/main" id="{8C490B63-80A5-42B3-853B-9353FB1F73D1}"/>
              </a:ext>
            </a:extLst>
          </p:cNvPr>
          <p:cNvSpPr>
            <a:spLocks noChangeArrowheads="1"/>
          </p:cNvSpPr>
          <p:nvPr/>
        </p:nvSpPr>
        <p:spPr bwMode="auto">
          <a:xfrm>
            <a:off x="2825873" y="3319749"/>
            <a:ext cx="6540254" cy="76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385" tIns="45694" rIns="91385" bIns="45694">
            <a:spAutoFit/>
          </a:bodyPr>
          <a:lstStyle/>
          <a:p>
            <a:pPr lvl="0" algn="ctr"/>
            <a:r>
              <a:rPr lang="zh-CN" altLang="en-US" sz="4400" b="1" dirty="0">
                <a:solidFill>
                  <a:schemeClr val="tx1">
                    <a:lumMod val="65000"/>
                    <a:lumOff val="35000"/>
                  </a:schemeClr>
                </a:solidFill>
                <a:latin typeface="微软雅黑"/>
                <a:ea typeface="微软雅黑"/>
                <a:cs typeface="+mn-ea"/>
                <a:sym typeface="微软雅黑"/>
              </a:rPr>
              <a:t>研究计划及预期成果</a:t>
            </a:r>
          </a:p>
        </p:txBody>
      </p:sp>
    </p:spTree>
    <p:extLst>
      <p:ext uri="{BB962C8B-B14F-4D97-AF65-F5344CB8AC3E}">
        <p14:creationId xmlns:p14="http://schemas.microsoft.com/office/powerpoint/2010/main" val="4254868844"/>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30"/>
          <p:cNvSpPr/>
          <p:nvPr/>
        </p:nvSpPr>
        <p:spPr>
          <a:xfrm>
            <a:off x="4496271" y="1317591"/>
            <a:ext cx="1906206" cy="960438"/>
          </a:xfrm>
          <a:custGeom>
            <a:avLst/>
            <a:gdLst>
              <a:gd name="connsiteX0" fmla="*/ 353568 w 1430213"/>
              <a:gd name="connsiteY0" fmla="*/ 0 h 720610"/>
              <a:gd name="connsiteX1" fmla="*/ 1430213 w 1430213"/>
              <a:gd name="connsiteY1" fmla="*/ 0 h 720610"/>
              <a:gd name="connsiteX2" fmla="*/ 1430213 w 1430213"/>
              <a:gd name="connsiteY2" fmla="*/ 696226 h 720610"/>
              <a:gd name="connsiteX3" fmla="*/ 0 w 1430213"/>
              <a:gd name="connsiteY3" fmla="*/ 720610 h 720610"/>
              <a:gd name="connsiteX4" fmla="*/ 353568 w 1430213"/>
              <a:gd name="connsiteY4" fmla="*/ 0 h 72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213" h="720610">
                <a:moveTo>
                  <a:pt x="353568" y="0"/>
                </a:moveTo>
                <a:lnTo>
                  <a:pt x="1430213" y="0"/>
                </a:lnTo>
                <a:lnTo>
                  <a:pt x="1430213" y="696226"/>
                </a:lnTo>
                <a:lnTo>
                  <a:pt x="0" y="720610"/>
                </a:lnTo>
                <a:lnTo>
                  <a:pt x="35356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87" name="矩形 86"/>
          <p:cNvSpPr/>
          <p:nvPr/>
        </p:nvSpPr>
        <p:spPr>
          <a:xfrm>
            <a:off x="0" y="1606848"/>
            <a:ext cx="12187239" cy="5251152"/>
          </a:xfrm>
          <a:prstGeom prst="rect">
            <a:avLst/>
          </a:prstGeom>
          <a:gradFill flip="none" rotWithShape="1">
            <a:gsLst>
              <a:gs pos="0">
                <a:schemeClr val="bg1">
                  <a:lumMod val="85000"/>
                </a:schemeClr>
              </a:gs>
              <a:gs pos="75000">
                <a:schemeClr val="bg1"/>
              </a:gs>
            </a:gsLst>
            <a:lin ang="5400000" scaled="1"/>
          </a:gradFill>
          <a:ln>
            <a:noFill/>
          </a:ln>
          <a:effectLst>
            <a:outerShdw blurRad="1270000" dist="165100" dir="16200000" sx="82000" sy="82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100" name="五边形 5"/>
          <p:cNvSpPr/>
          <p:nvPr/>
        </p:nvSpPr>
        <p:spPr>
          <a:xfrm rot="5400000">
            <a:off x="5226067" y="1059035"/>
            <a:ext cx="1667080" cy="2184198"/>
          </a:xfrm>
          <a:custGeom>
            <a:avLst/>
            <a:gdLst>
              <a:gd name="connsiteX0" fmla="*/ 0 w 1310478"/>
              <a:gd name="connsiteY0" fmla="*/ 0 h 1076645"/>
              <a:gd name="connsiteX1" fmla="*/ 1113530 w 1310478"/>
              <a:gd name="connsiteY1" fmla="*/ 0 h 1076645"/>
              <a:gd name="connsiteX2" fmla="*/ 1310478 w 1310478"/>
              <a:gd name="connsiteY2" fmla="*/ 562707 h 1076645"/>
              <a:gd name="connsiteX3" fmla="*/ 1113530 w 1310478"/>
              <a:gd name="connsiteY3" fmla="*/ 1076645 h 1076645"/>
              <a:gd name="connsiteX4" fmla="*/ 0 w 1310478"/>
              <a:gd name="connsiteY4" fmla="*/ 1076645 h 1076645"/>
              <a:gd name="connsiteX5" fmla="*/ 0 w 1310478"/>
              <a:gd name="connsiteY5" fmla="*/ 0 h 10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478" h="1076645">
                <a:moveTo>
                  <a:pt x="0" y="0"/>
                </a:moveTo>
                <a:lnTo>
                  <a:pt x="1113530" y="0"/>
                </a:lnTo>
                <a:lnTo>
                  <a:pt x="1310478" y="562707"/>
                </a:lnTo>
                <a:lnTo>
                  <a:pt x="1113530" y="1076645"/>
                </a:lnTo>
                <a:lnTo>
                  <a:pt x="0" y="1076645"/>
                </a:lnTo>
                <a:lnTo>
                  <a:pt x="0" y="0"/>
                </a:lnTo>
                <a:close/>
              </a:path>
            </a:pathLst>
          </a:custGeom>
          <a:solidFill>
            <a:schemeClr val="accent1">
              <a:lumMod val="7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104" name="矩形 103"/>
          <p:cNvSpPr/>
          <p:nvPr/>
        </p:nvSpPr>
        <p:spPr>
          <a:xfrm>
            <a:off x="5215793" y="1375480"/>
            <a:ext cx="1687624" cy="994820"/>
          </a:xfrm>
          <a:prstGeom prst="rect">
            <a:avLst/>
          </a:prstGeom>
        </p:spPr>
        <p:txBody>
          <a:bodyPr wrap="none">
            <a:spAutoFit/>
          </a:bodyPr>
          <a:lstStyle/>
          <a:p>
            <a:pPr algn="ctr"/>
            <a:r>
              <a:rPr lang="zh-CN" altLang="en-US" sz="5865">
                <a:solidFill>
                  <a:schemeClr val="bg1"/>
                </a:solidFill>
                <a:latin typeface="微软雅黑"/>
                <a:ea typeface="微软雅黑"/>
                <a:sym typeface="微软雅黑"/>
              </a:rPr>
              <a:t>目录</a:t>
            </a:r>
          </a:p>
        </p:txBody>
      </p:sp>
      <p:sp>
        <p:nvSpPr>
          <p:cNvPr id="109" name="TextBox 108"/>
          <p:cNvSpPr txBox="1"/>
          <p:nvPr/>
        </p:nvSpPr>
        <p:spPr>
          <a:xfrm>
            <a:off x="5079384" y="2235091"/>
            <a:ext cx="1960442" cy="420400"/>
          </a:xfrm>
          <a:prstGeom prst="rect">
            <a:avLst/>
          </a:prstGeom>
          <a:noFill/>
        </p:spPr>
        <p:txBody>
          <a:bodyPr wrap="square" rtlCol="0">
            <a:spAutoFit/>
          </a:bodyPr>
          <a:lstStyle/>
          <a:p>
            <a:pPr algn="ctr" fontAlgn="auto">
              <a:spcBef>
                <a:spcPct val="0"/>
              </a:spcBef>
              <a:spcAft>
                <a:spcPct val="0"/>
              </a:spcAft>
              <a:defRPr/>
            </a:pPr>
            <a:r>
              <a:rPr lang="en-US" altLang="zh-CN" sz="2132" kern="0">
                <a:solidFill>
                  <a:schemeClr val="bg1"/>
                </a:solidFill>
                <a:latin typeface="微软雅黑"/>
                <a:ea typeface="微软雅黑"/>
                <a:sym typeface="微软雅黑"/>
              </a:rPr>
              <a:t>CONTENTS</a:t>
            </a:r>
            <a:endParaRPr lang="zh-CN" altLang="en-US" sz="2132" kern="0">
              <a:solidFill>
                <a:schemeClr val="bg1"/>
              </a:solidFill>
              <a:latin typeface="微软雅黑"/>
              <a:ea typeface="微软雅黑"/>
              <a:sym typeface="微软雅黑"/>
            </a:endParaRPr>
          </a:p>
        </p:txBody>
      </p:sp>
      <p:sp>
        <p:nvSpPr>
          <p:cNvPr id="72" name="矩形 71"/>
          <p:cNvSpPr/>
          <p:nvPr/>
        </p:nvSpPr>
        <p:spPr>
          <a:xfrm>
            <a:off x="7980598" y="4579972"/>
            <a:ext cx="2049285" cy="738397"/>
          </a:xfrm>
          <a:prstGeom prst="rect">
            <a:avLst/>
          </a:prstGeom>
        </p:spPr>
        <p:txBody>
          <a:bodyPr wrap="square" lIns="162550" tIns="81275" rIns="162550" bIns="81275">
            <a:spAutoFit/>
          </a:bodyPr>
          <a:lstStyle/>
          <a:p>
            <a:pPr lvl="0" algn="ctr"/>
            <a:r>
              <a:rPr lang="zh-CN" altLang="en-US" sz="1866" b="1" dirty="0">
                <a:solidFill>
                  <a:schemeClr val="tx1">
                    <a:lumMod val="65000"/>
                    <a:lumOff val="35000"/>
                  </a:schemeClr>
                </a:solidFill>
                <a:latin typeface="微软雅黑"/>
                <a:ea typeface="微软雅黑"/>
                <a:cs typeface="+mn-ea"/>
                <a:sym typeface="微软雅黑"/>
              </a:rPr>
              <a:t>研究计划及预期成果</a:t>
            </a:r>
          </a:p>
        </p:txBody>
      </p:sp>
      <p:grpSp>
        <p:nvGrpSpPr>
          <p:cNvPr id="16" name="组合 15">
            <a:extLst>
              <a:ext uri="{FF2B5EF4-FFF2-40B4-BE49-F238E27FC236}">
                <a16:creationId xmlns:a16="http://schemas.microsoft.com/office/drawing/2014/main" id="{6012F9E3-140D-4FCF-AD3D-4A7DDE65FEB3}"/>
              </a:ext>
            </a:extLst>
          </p:cNvPr>
          <p:cNvGrpSpPr/>
          <p:nvPr/>
        </p:nvGrpSpPr>
        <p:grpSpPr>
          <a:xfrm>
            <a:off x="8569342" y="3531101"/>
            <a:ext cx="871798" cy="859867"/>
            <a:chOff x="1297884" y="2731919"/>
            <a:chExt cx="654104" cy="645152"/>
          </a:xfrm>
        </p:grpSpPr>
        <p:sp>
          <p:nvSpPr>
            <p:cNvPr id="17" name="圆角矩形 85">
              <a:extLst>
                <a:ext uri="{FF2B5EF4-FFF2-40B4-BE49-F238E27FC236}">
                  <a16:creationId xmlns:a16="http://schemas.microsoft.com/office/drawing/2014/main" id="{B477967B-5F24-4C24-BE90-9318C3415BF7}"/>
                </a:ext>
              </a:extLst>
            </p:cNvPr>
            <p:cNvSpPr/>
            <p:nvPr/>
          </p:nvSpPr>
          <p:spPr>
            <a:xfrm>
              <a:off x="1297884" y="2731919"/>
              <a:ext cx="654104" cy="645152"/>
            </a:xfrm>
            <a:prstGeom prst="roundRect">
              <a:avLst/>
            </a:prstGeom>
            <a:solidFill>
              <a:schemeClr val="accent1">
                <a:lumMod val="7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dirty="0">
                <a:latin typeface="微软雅黑"/>
                <a:ea typeface="微软雅黑"/>
                <a:sym typeface="微软雅黑"/>
              </a:endParaRPr>
            </a:p>
          </p:txBody>
        </p:sp>
        <p:sp>
          <p:nvSpPr>
            <p:cNvPr id="18" name="TextBox 2">
              <a:extLst>
                <a:ext uri="{FF2B5EF4-FFF2-40B4-BE49-F238E27FC236}">
                  <a16:creationId xmlns:a16="http://schemas.microsoft.com/office/drawing/2014/main" id="{DE8A47DF-FF50-457F-BAB8-68A7CE0E5DAF}"/>
                </a:ext>
              </a:extLst>
            </p:cNvPr>
            <p:cNvSpPr txBox="1"/>
            <p:nvPr/>
          </p:nvSpPr>
          <p:spPr>
            <a:xfrm>
              <a:off x="1335434" y="2815968"/>
              <a:ext cx="579005" cy="477054"/>
            </a:xfrm>
            <a:prstGeom prst="rect">
              <a:avLst/>
            </a:prstGeom>
            <a:no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微软雅黑"/>
                  <a:ea typeface="微软雅黑"/>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199" dirty="0">
                  <a:sym typeface="微软雅黑"/>
                </a:rPr>
                <a:t>03</a:t>
              </a:r>
              <a:endParaRPr lang="zh-CN" altLang="en-US" sz="3199" dirty="0">
                <a:sym typeface="微软雅黑"/>
              </a:endParaRPr>
            </a:p>
          </p:txBody>
        </p:sp>
      </p:grpSp>
      <p:sp>
        <p:nvSpPr>
          <p:cNvPr id="19" name="矩形 18">
            <a:extLst>
              <a:ext uri="{FF2B5EF4-FFF2-40B4-BE49-F238E27FC236}">
                <a16:creationId xmlns:a16="http://schemas.microsoft.com/office/drawing/2014/main" id="{3A48FC33-B846-4801-BCC6-EF3FB08F078D}"/>
              </a:ext>
            </a:extLst>
          </p:cNvPr>
          <p:cNvSpPr/>
          <p:nvPr/>
        </p:nvSpPr>
        <p:spPr>
          <a:xfrm>
            <a:off x="2162115" y="4579972"/>
            <a:ext cx="2049285" cy="738397"/>
          </a:xfrm>
          <a:prstGeom prst="rect">
            <a:avLst/>
          </a:prstGeom>
        </p:spPr>
        <p:txBody>
          <a:bodyPr wrap="square" lIns="162550" tIns="81275" rIns="162550" bIns="81275">
            <a:spAutoFit/>
          </a:bodyPr>
          <a:lstStyle/>
          <a:p>
            <a:pPr lvl="0" algn="ctr"/>
            <a:r>
              <a:rPr lang="zh-CN" altLang="en-US" sz="1866" b="1" dirty="0">
                <a:solidFill>
                  <a:schemeClr val="tx1">
                    <a:lumMod val="65000"/>
                    <a:lumOff val="35000"/>
                  </a:schemeClr>
                </a:solidFill>
                <a:latin typeface="微软雅黑"/>
                <a:ea typeface="微软雅黑"/>
                <a:cs typeface="+mn-ea"/>
                <a:sym typeface="微软雅黑"/>
              </a:rPr>
              <a:t>研究背景与前期工作</a:t>
            </a:r>
          </a:p>
        </p:txBody>
      </p:sp>
      <p:grpSp>
        <p:nvGrpSpPr>
          <p:cNvPr id="20" name="组合 19">
            <a:extLst>
              <a:ext uri="{FF2B5EF4-FFF2-40B4-BE49-F238E27FC236}">
                <a16:creationId xmlns:a16="http://schemas.microsoft.com/office/drawing/2014/main" id="{D072C096-5B35-46D4-A347-B3A75E893F9F}"/>
              </a:ext>
            </a:extLst>
          </p:cNvPr>
          <p:cNvGrpSpPr/>
          <p:nvPr/>
        </p:nvGrpSpPr>
        <p:grpSpPr>
          <a:xfrm>
            <a:off x="2750860" y="3531104"/>
            <a:ext cx="871798" cy="859867"/>
            <a:chOff x="1297884" y="2731919"/>
            <a:chExt cx="654104" cy="645152"/>
          </a:xfrm>
        </p:grpSpPr>
        <p:sp>
          <p:nvSpPr>
            <p:cNvPr id="21" name="圆角矩形 114">
              <a:extLst>
                <a:ext uri="{FF2B5EF4-FFF2-40B4-BE49-F238E27FC236}">
                  <a16:creationId xmlns:a16="http://schemas.microsoft.com/office/drawing/2014/main" id="{19EF73D1-9452-40C3-B3BA-AEDE6C32850D}"/>
                </a:ext>
              </a:extLst>
            </p:cNvPr>
            <p:cNvSpPr/>
            <p:nvPr/>
          </p:nvSpPr>
          <p:spPr>
            <a:xfrm>
              <a:off x="1297884" y="2731919"/>
              <a:ext cx="654104" cy="645152"/>
            </a:xfrm>
            <a:prstGeom prst="roundRect">
              <a:avLst/>
            </a:prstGeom>
            <a:solidFill>
              <a:srgbClr val="2F5597"/>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62550" tIns="81275" rIns="162550" bIns="81275" anchor="ctr"/>
            <a:lstStyle/>
            <a:p>
              <a:pPr algn="ctr">
                <a:defRPr/>
              </a:pPr>
              <a:endParaRPr lang="zh-CN" altLang="en-US" sz="3199">
                <a:latin typeface="微软雅黑"/>
                <a:ea typeface="微软雅黑"/>
                <a:cs typeface="Arial Unicode MS" panose="020B0604020202020204" pitchFamily="34" charset="-122"/>
                <a:sym typeface="微软雅黑"/>
              </a:endParaRPr>
            </a:p>
          </p:txBody>
        </p:sp>
        <p:sp>
          <p:nvSpPr>
            <p:cNvPr id="22" name="TextBox 115">
              <a:extLst>
                <a:ext uri="{FF2B5EF4-FFF2-40B4-BE49-F238E27FC236}">
                  <a16:creationId xmlns:a16="http://schemas.microsoft.com/office/drawing/2014/main" id="{AE4BE68F-4EB2-4272-90BA-776A0D8DD69D}"/>
                </a:ext>
              </a:extLst>
            </p:cNvPr>
            <p:cNvSpPr txBox="1"/>
            <p:nvPr/>
          </p:nvSpPr>
          <p:spPr>
            <a:xfrm>
              <a:off x="1375348" y="2851598"/>
              <a:ext cx="499175" cy="438581"/>
            </a:xfrm>
            <a:prstGeom prst="rect">
              <a:avLst/>
            </a:prstGeom>
            <a:noFill/>
          </p:spPr>
          <p:txBody>
            <a:bodyPr wrap="none" rtlCol="0">
              <a:spAutoFit/>
            </a:bodyPr>
            <a:lstStyle/>
            <a:p>
              <a:pPr algn="ctr"/>
              <a:r>
                <a:rPr lang="en-US" altLang="zh-CN" sz="3199">
                  <a:solidFill>
                    <a:schemeClr val="lt1"/>
                  </a:solidFill>
                  <a:latin typeface="微软雅黑"/>
                  <a:ea typeface="微软雅黑"/>
                  <a:sym typeface="微软雅黑"/>
                </a:rPr>
                <a:t>01</a:t>
              </a:r>
              <a:endParaRPr lang="zh-CN" altLang="en-US" sz="3199">
                <a:solidFill>
                  <a:schemeClr val="lt1"/>
                </a:solidFill>
                <a:latin typeface="微软雅黑"/>
                <a:ea typeface="微软雅黑"/>
                <a:sym typeface="微软雅黑"/>
              </a:endParaRPr>
            </a:p>
          </p:txBody>
        </p:sp>
      </p:grpSp>
      <p:grpSp>
        <p:nvGrpSpPr>
          <p:cNvPr id="2" name="组合 1">
            <a:extLst>
              <a:ext uri="{FF2B5EF4-FFF2-40B4-BE49-F238E27FC236}">
                <a16:creationId xmlns:a16="http://schemas.microsoft.com/office/drawing/2014/main" id="{5C877B29-84EA-033C-C127-87FD7DFFEE17}"/>
              </a:ext>
            </a:extLst>
          </p:cNvPr>
          <p:cNvGrpSpPr/>
          <p:nvPr/>
        </p:nvGrpSpPr>
        <p:grpSpPr>
          <a:xfrm>
            <a:off x="5680982" y="3531102"/>
            <a:ext cx="871798" cy="859867"/>
            <a:chOff x="1297884" y="2731919"/>
            <a:chExt cx="654104" cy="645152"/>
          </a:xfrm>
        </p:grpSpPr>
        <p:sp>
          <p:nvSpPr>
            <p:cNvPr id="3" name="圆角矩形 114">
              <a:extLst>
                <a:ext uri="{FF2B5EF4-FFF2-40B4-BE49-F238E27FC236}">
                  <a16:creationId xmlns:a16="http://schemas.microsoft.com/office/drawing/2014/main" id="{0697DB4B-7C9C-94E4-A4F9-6DC3B7DDD307}"/>
                </a:ext>
              </a:extLst>
            </p:cNvPr>
            <p:cNvSpPr/>
            <p:nvPr/>
          </p:nvSpPr>
          <p:spPr>
            <a:xfrm>
              <a:off x="1297884" y="2731919"/>
              <a:ext cx="654104" cy="645152"/>
            </a:xfrm>
            <a:prstGeom prst="roundRect">
              <a:avLst/>
            </a:prstGeom>
            <a:solidFill>
              <a:schemeClr val="tx1">
                <a:lumMod val="65000"/>
                <a:lumOff val="3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62550" tIns="81275" rIns="162550" bIns="81275" anchor="ctr"/>
            <a:lstStyle/>
            <a:p>
              <a:pPr algn="ctr">
                <a:defRPr/>
              </a:pPr>
              <a:endParaRPr lang="zh-CN" altLang="en-US" sz="3199">
                <a:latin typeface="微软雅黑"/>
                <a:ea typeface="微软雅黑"/>
                <a:cs typeface="Arial Unicode MS" panose="020B0604020202020204" pitchFamily="34" charset="-122"/>
                <a:sym typeface="微软雅黑"/>
              </a:endParaRPr>
            </a:p>
          </p:txBody>
        </p:sp>
        <p:sp>
          <p:nvSpPr>
            <p:cNvPr id="4" name="TextBox 115">
              <a:extLst>
                <a:ext uri="{FF2B5EF4-FFF2-40B4-BE49-F238E27FC236}">
                  <a16:creationId xmlns:a16="http://schemas.microsoft.com/office/drawing/2014/main" id="{45CECED0-92C7-D504-24BA-8DDBE6B4213D}"/>
                </a:ext>
              </a:extLst>
            </p:cNvPr>
            <p:cNvSpPr txBox="1"/>
            <p:nvPr/>
          </p:nvSpPr>
          <p:spPr>
            <a:xfrm>
              <a:off x="1375250" y="2851598"/>
              <a:ext cx="499370" cy="438656"/>
            </a:xfrm>
            <a:prstGeom prst="rect">
              <a:avLst/>
            </a:prstGeom>
            <a:noFill/>
          </p:spPr>
          <p:txBody>
            <a:bodyPr wrap="none" rtlCol="0">
              <a:spAutoFit/>
            </a:bodyPr>
            <a:lstStyle/>
            <a:p>
              <a:pPr algn="ctr"/>
              <a:r>
                <a:rPr lang="en-US" altLang="zh-CN" sz="3199" dirty="0">
                  <a:solidFill>
                    <a:schemeClr val="lt1"/>
                  </a:solidFill>
                  <a:latin typeface="微软雅黑"/>
                  <a:ea typeface="微软雅黑"/>
                  <a:sym typeface="微软雅黑"/>
                </a:rPr>
                <a:t>02</a:t>
              </a:r>
              <a:endParaRPr lang="zh-CN" altLang="en-US" sz="3199" dirty="0">
                <a:solidFill>
                  <a:schemeClr val="lt1"/>
                </a:solidFill>
                <a:latin typeface="微软雅黑"/>
                <a:ea typeface="微软雅黑"/>
                <a:sym typeface="微软雅黑"/>
              </a:endParaRPr>
            </a:p>
          </p:txBody>
        </p:sp>
      </p:grpSp>
      <p:sp>
        <p:nvSpPr>
          <p:cNvPr id="5" name="矩形 4">
            <a:extLst>
              <a:ext uri="{FF2B5EF4-FFF2-40B4-BE49-F238E27FC236}">
                <a16:creationId xmlns:a16="http://schemas.microsoft.com/office/drawing/2014/main" id="{60FFD09C-F560-AB4F-499A-A628245BFB40}"/>
              </a:ext>
            </a:extLst>
          </p:cNvPr>
          <p:cNvSpPr/>
          <p:nvPr/>
        </p:nvSpPr>
        <p:spPr>
          <a:xfrm>
            <a:off x="4967508" y="4602793"/>
            <a:ext cx="2364171" cy="451267"/>
          </a:xfrm>
          <a:prstGeom prst="rect">
            <a:avLst/>
          </a:prstGeom>
        </p:spPr>
        <p:txBody>
          <a:bodyPr wrap="square" lIns="162550" tIns="81275" rIns="162550" bIns="81275">
            <a:spAutoFit/>
          </a:bodyPr>
          <a:lstStyle/>
          <a:p>
            <a:pPr lvl="0" algn="ctr"/>
            <a:r>
              <a:rPr lang="zh-CN" altLang="en-US" sz="1866" b="1" dirty="0">
                <a:solidFill>
                  <a:schemeClr val="tx1">
                    <a:lumMod val="65000"/>
                    <a:lumOff val="35000"/>
                  </a:schemeClr>
                </a:solidFill>
                <a:latin typeface="微软雅黑"/>
                <a:ea typeface="微软雅黑"/>
                <a:cs typeface="+mn-ea"/>
                <a:sym typeface="微软雅黑"/>
              </a:rPr>
              <a:t>研究方法与创新点</a:t>
            </a:r>
          </a:p>
        </p:txBody>
      </p:sp>
    </p:spTree>
    <p:extLst>
      <p:ext uri="{BB962C8B-B14F-4D97-AF65-F5344CB8AC3E}">
        <p14:creationId xmlns:p14="http://schemas.microsoft.com/office/powerpoint/2010/main" val="2771727940"/>
      </p:ext>
    </p:extLst>
  </p:cSld>
  <p:clrMapOvr>
    <a:masterClrMapping/>
  </p:clrMapOvr>
  <mc:AlternateContent xmlns:mc="http://schemas.openxmlformats.org/markup-compatibility/2006" xmlns:p14="http://schemas.microsoft.com/office/powerpoint/2010/main">
    <mc:Choice Requires="p14">
      <p:transition spd="med" p14:dur="700" advTm="474">
        <p:cover/>
      </p:transition>
    </mc:Choice>
    <mc:Fallback xmlns="">
      <p:transition spd="med" advTm="474">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7399096"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工作计划</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组合 7">
            <a:extLst>
              <a:ext uri="{FF2B5EF4-FFF2-40B4-BE49-F238E27FC236}">
                <a16:creationId xmlns:a16="http://schemas.microsoft.com/office/drawing/2014/main" id="{34846CAC-CCCF-A548-FA55-02AFA976B205}"/>
              </a:ext>
            </a:extLst>
          </p:cNvPr>
          <p:cNvGrpSpPr/>
          <p:nvPr/>
        </p:nvGrpSpPr>
        <p:grpSpPr>
          <a:xfrm>
            <a:off x="658663" y="830432"/>
            <a:ext cx="10778773" cy="5243657"/>
            <a:chOff x="930580" y="1205795"/>
            <a:chExt cx="10778773" cy="5243657"/>
          </a:xfrm>
        </p:grpSpPr>
        <p:sp>
          <p:nvSpPr>
            <p:cNvPr id="3" name="圆角矩形 25">
              <a:extLst>
                <a:ext uri="{FF2B5EF4-FFF2-40B4-BE49-F238E27FC236}">
                  <a16:creationId xmlns:a16="http://schemas.microsoft.com/office/drawing/2014/main" id="{EF8D03AE-6B78-7AA8-F8F5-61332E2B31FC}"/>
                </a:ext>
              </a:extLst>
            </p:cNvPr>
            <p:cNvSpPr/>
            <p:nvPr/>
          </p:nvSpPr>
          <p:spPr>
            <a:xfrm>
              <a:off x="1685071" y="1215409"/>
              <a:ext cx="630504"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23.09</a:t>
              </a:r>
              <a:endParaRPr lang="zh-CN" altLang="en-US" sz="1400" b="1" dirty="0"/>
            </a:p>
          </p:txBody>
        </p:sp>
        <p:sp>
          <p:nvSpPr>
            <p:cNvPr id="4" name="圆角矩形 28">
              <a:extLst>
                <a:ext uri="{FF2B5EF4-FFF2-40B4-BE49-F238E27FC236}">
                  <a16:creationId xmlns:a16="http://schemas.microsoft.com/office/drawing/2014/main" id="{A02815D7-CCCA-0566-301B-C888A9252E18}"/>
                </a:ext>
              </a:extLst>
            </p:cNvPr>
            <p:cNvSpPr/>
            <p:nvPr/>
          </p:nvSpPr>
          <p:spPr>
            <a:xfrm>
              <a:off x="2369022" y="1216351"/>
              <a:ext cx="630504"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23.11</a:t>
              </a:r>
              <a:endParaRPr lang="zh-CN" altLang="en-US" sz="1400" b="1" dirty="0">
                <a:solidFill>
                  <a:srgbClr val="FFFFFF"/>
                </a:solidFill>
              </a:endParaRPr>
            </a:p>
          </p:txBody>
        </p:sp>
        <p:sp>
          <p:nvSpPr>
            <p:cNvPr id="8" name="圆角矩形 31">
              <a:extLst>
                <a:ext uri="{FF2B5EF4-FFF2-40B4-BE49-F238E27FC236}">
                  <a16:creationId xmlns:a16="http://schemas.microsoft.com/office/drawing/2014/main" id="{D17B907B-7B94-1AE1-AFD1-E501F8EEE78F}"/>
                </a:ext>
              </a:extLst>
            </p:cNvPr>
            <p:cNvSpPr/>
            <p:nvPr/>
          </p:nvSpPr>
          <p:spPr>
            <a:xfrm>
              <a:off x="4420339" y="1216487"/>
              <a:ext cx="147521"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a:t>
              </a:r>
              <a:endParaRPr lang="zh-CN" altLang="en-US" sz="1400" b="1" dirty="0"/>
            </a:p>
          </p:txBody>
        </p:sp>
        <p:sp>
          <p:nvSpPr>
            <p:cNvPr id="9" name="圆角矩形 34">
              <a:extLst>
                <a:ext uri="{FF2B5EF4-FFF2-40B4-BE49-F238E27FC236}">
                  <a16:creationId xmlns:a16="http://schemas.microsoft.com/office/drawing/2014/main" id="{BCFC4377-7E0F-3600-C1AB-76AD329676DC}"/>
                </a:ext>
              </a:extLst>
            </p:cNvPr>
            <p:cNvSpPr/>
            <p:nvPr/>
          </p:nvSpPr>
          <p:spPr>
            <a:xfrm>
              <a:off x="5298394" y="1209845"/>
              <a:ext cx="630505"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24.04</a:t>
              </a:r>
              <a:endParaRPr lang="zh-CN" altLang="en-US" sz="1400" b="1" dirty="0"/>
            </a:p>
          </p:txBody>
        </p:sp>
        <p:sp>
          <p:nvSpPr>
            <p:cNvPr id="10" name="圆角矩形 37">
              <a:extLst>
                <a:ext uri="{FF2B5EF4-FFF2-40B4-BE49-F238E27FC236}">
                  <a16:creationId xmlns:a16="http://schemas.microsoft.com/office/drawing/2014/main" id="{F8D327BB-9DAE-CA90-B004-A8A930FD3A30}"/>
                </a:ext>
              </a:extLst>
            </p:cNvPr>
            <p:cNvSpPr/>
            <p:nvPr/>
          </p:nvSpPr>
          <p:spPr>
            <a:xfrm>
              <a:off x="6659432" y="1205795"/>
              <a:ext cx="630505"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24.06</a:t>
              </a:r>
              <a:endParaRPr lang="zh-CN" altLang="en-US" sz="1400" b="1" dirty="0"/>
            </a:p>
          </p:txBody>
        </p:sp>
        <p:sp>
          <p:nvSpPr>
            <p:cNvPr id="11" name="圆角矩形 11">
              <a:extLst>
                <a:ext uri="{FF2B5EF4-FFF2-40B4-BE49-F238E27FC236}">
                  <a16:creationId xmlns:a16="http://schemas.microsoft.com/office/drawing/2014/main" id="{1F72E9FA-45CB-D8C5-8209-8EBCC1768F12}"/>
                </a:ext>
              </a:extLst>
            </p:cNvPr>
            <p:cNvSpPr/>
            <p:nvPr/>
          </p:nvSpPr>
          <p:spPr>
            <a:xfrm>
              <a:off x="1691275" y="2025410"/>
              <a:ext cx="1002066" cy="314632"/>
            </a:xfrm>
            <a:prstGeom prst="roundRect">
              <a:avLst/>
            </a:prstGeom>
            <a:solidFill>
              <a:srgbClr val="F4B18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p>
              <a:pPr algn="ctr" defTabSz="913765"/>
              <a:r>
                <a:rPr lang="en-US" altLang="zh-CN" sz="2000" b="1" dirty="0">
                  <a:solidFill>
                    <a:srgbClr val="FFFFFF"/>
                  </a:solidFill>
                </a:rPr>
                <a:t>09.01 – 10.31</a:t>
              </a:r>
              <a:endParaRPr lang="zh-CN" altLang="en-US" sz="2000" b="1" dirty="0">
                <a:solidFill>
                  <a:srgbClr val="FFFFFF"/>
                </a:solidFill>
              </a:endParaRPr>
            </a:p>
          </p:txBody>
        </p:sp>
        <p:sp>
          <p:nvSpPr>
            <p:cNvPr id="12" name="圆角矩形 12">
              <a:extLst>
                <a:ext uri="{FF2B5EF4-FFF2-40B4-BE49-F238E27FC236}">
                  <a16:creationId xmlns:a16="http://schemas.microsoft.com/office/drawing/2014/main" id="{2CE4257E-D79A-83F8-94AE-543511E7E225}"/>
                </a:ext>
              </a:extLst>
            </p:cNvPr>
            <p:cNvSpPr/>
            <p:nvPr/>
          </p:nvSpPr>
          <p:spPr>
            <a:xfrm>
              <a:off x="2386218" y="2545606"/>
              <a:ext cx="1133129" cy="314632"/>
            </a:xfrm>
            <a:prstGeom prst="roundRect">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p>
              <a:pPr defTabSz="913765"/>
              <a:r>
                <a:rPr lang="en-US" altLang="zh-CN" sz="2000" b="1" dirty="0">
                  <a:solidFill>
                    <a:srgbClr val="FFFFFF"/>
                  </a:solidFill>
                </a:rPr>
                <a:t>11.01 - 11.30</a:t>
              </a:r>
              <a:endParaRPr lang="zh-CN" altLang="en-US" sz="2000" b="1" dirty="0">
                <a:solidFill>
                  <a:srgbClr val="FFFFFF"/>
                </a:solidFill>
              </a:endParaRPr>
            </a:p>
          </p:txBody>
        </p:sp>
        <p:sp>
          <p:nvSpPr>
            <p:cNvPr id="13" name="圆角矩形 14">
              <a:extLst>
                <a:ext uri="{FF2B5EF4-FFF2-40B4-BE49-F238E27FC236}">
                  <a16:creationId xmlns:a16="http://schemas.microsoft.com/office/drawing/2014/main" id="{50D58978-F648-BC2F-4B2F-3164E0B3594A}"/>
                </a:ext>
              </a:extLst>
            </p:cNvPr>
            <p:cNvSpPr/>
            <p:nvPr/>
          </p:nvSpPr>
          <p:spPr>
            <a:xfrm>
              <a:off x="3739819" y="3128718"/>
              <a:ext cx="1361039" cy="314632"/>
            </a:xfrm>
            <a:prstGeom prst="roundRect">
              <a:avLst/>
            </a:prstGeom>
            <a:solidFill>
              <a:srgbClr val="A9D18E"/>
            </a:soli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p>
              <a:pPr algn="ctr" defTabSz="913765"/>
              <a:r>
                <a:rPr lang="en-US" altLang="zh-CN" sz="2000" b="1" dirty="0">
                  <a:solidFill>
                    <a:srgbClr val="FFFFFF"/>
                  </a:solidFill>
                </a:rPr>
                <a:t>12.01-01.31</a:t>
              </a:r>
              <a:endParaRPr lang="zh-CN" altLang="en-US" sz="2000" b="1" dirty="0">
                <a:solidFill>
                  <a:srgbClr val="FFFFFF"/>
                </a:solidFill>
              </a:endParaRPr>
            </a:p>
          </p:txBody>
        </p:sp>
        <p:sp>
          <p:nvSpPr>
            <p:cNvPr id="14" name="圆角矩形 15">
              <a:extLst>
                <a:ext uri="{FF2B5EF4-FFF2-40B4-BE49-F238E27FC236}">
                  <a16:creationId xmlns:a16="http://schemas.microsoft.com/office/drawing/2014/main" id="{FD177ED2-9AEE-809C-D253-8C9F315A1D9E}"/>
                </a:ext>
              </a:extLst>
            </p:cNvPr>
            <p:cNvSpPr/>
            <p:nvPr/>
          </p:nvSpPr>
          <p:spPr>
            <a:xfrm>
              <a:off x="5248381" y="3707257"/>
              <a:ext cx="1172663" cy="314632"/>
            </a:xfrm>
            <a:prstGeom prst="roundRect">
              <a:avLst/>
            </a:prstGeom>
            <a:solidFill>
              <a:srgbClr val="2F5597"/>
            </a:soli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p>
              <a:pPr defTabSz="913765"/>
              <a:r>
                <a:rPr lang="en-US" altLang="zh-CN" sz="2000" b="1" dirty="0">
                  <a:solidFill>
                    <a:srgbClr val="FFFFFF"/>
                  </a:solidFill>
                </a:rPr>
                <a:t>02.01 - 05.31</a:t>
              </a:r>
              <a:endParaRPr lang="zh-CN" altLang="en-US" sz="2000" b="1" dirty="0">
                <a:solidFill>
                  <a:srgbClr val="FFFFFF"/>
                </a:solidFill>
              </a:endParaRPr>
            </a:p>
          </p:txBody>
        </p:sp>
        <p:sp>
          <p:nvSpPr>
            <p:cNvPr id="15" name="圆角矩形 17">
              <a:extLst>
                <a:ext uri="{FF2B5EF4-FFF2-40B4-BE49-F238E27FC236}">
                  <a16:creationId xmlns:a16="http://schemas.microsoft.com/office/drawing/2014/main" id="{B662B38D-FBE9-B6C4-985C-BECB66D18975}"/>
                </a:ext>
              </a:extLst>
            </p:cNvPr>
            <p:cNvSpPr/>
            <p:nvPr/>
          </p:nvSpPr>
          <p:spPr>
            <a:xfrm>
              <a:off x="6659432" y="4301399"/>
              <a:ext cx="1176039" cy="314632"/>
            </a:xfrm>
            <a:prstGeom prst="roundRect">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p>
              <a:pPr defTabSz="913765"/>
              <a:r>
                <a:rPr lang="en-US" altLang="zh-CN" sz="2000" b="1" dirty="0">
                  <a:solidFill>
                    <a:srgbClr val="FFFFFF"/>
                  </a:solidFill>
                </a:rPr>
                <a:t>06.01 - 08.31</a:t>
              </a:r>
              <a:endParaRPr lang="zh-CN" altLang="en-US" sz="2000" b="1" dirty="0">
                <a:solidFill>
                  <a:srgbClr val="FFFFFF"/>
                </a:solidFill>
              </a:endParaRPr>
            </a:p>
          </p:txBody>
        </p:sp>
        <p:cxnSp>
          <p:nvCxnSpPr>
            <p:cNvPr id="16" name="直接连接符 20">
              <a:extLst>
                <a:ext uri="{FF2B5EF4-FFF2-40B4-BE49-F238E27FC236}">
                  <a16:creationId xmlns:a16="http://schemas.microsoft.com/office/drawing/2014/main" id="{8A009F52-33FB-ADDC-29B2-9A8469F6C811}"/>
                </a:ext>
              </a:extLst>
            </p:cNvPr>
            <p:cNvCxnSpPr>
              <a:cxnSpLocks/>
            </p:cNvCxnSpPr>
            <p:nvPr/>
          </p:nvCxnSpPr>
          <p:spPr>
            <a:xfrm>
              <a:off x="1022019" y="1854200"/>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1">
              <a:extLst>
                <a:ext uri="{FF2B5EF4-FFF2-40B4-BE49-F238E27FC236}">
                  <a16:creationId xmlns:a16="http://schemas.microsoft.com/office/drawing/2014/main" id="{4097317B-26E8-00E6-F5B6-74952B8D183F}"/>
                </a:ext>
              </a:extLst>
            </p:cNvPr>
            <p:cNvCxnSpPr>
              <a:cxnSpLocks/>
            </p:cNvCxnSpPr>
            <p:nvPr/>
          </p:nvCxnSpPr>
          <p:spPr>
            <a:xfrm>
              <a:off x="1022019" y="2429933"/>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2">
              <a:extLst>
                <a:ext uri="{FF2B5EF4-FFF2-40B4-BE49-F238E27FC236}">
                  <a16:creationId xmlns:a16="http://schemas.microsoft.com/office/drawing/2014/main" id="{A02D5CD3-75F3-4366-5D8B-F7DF41B5D2A9}"/>
                </a:ext>
              </a:extLst>
            </p:cNvPr>
            <p:cNvCxnSpPr>
              <a:cxnSpLocks/>
            </p:cNvCxnSpPr>
            <p:nvPr/>
          </p:nvCxnSpPr>
          <p:spPr>
            <a:xfrm>
              <a:off x="1022019" y="4732865"/>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3">
              <a:extLst>
                <a:ext uri="{FF2B5EF4-FFF2-40B4-BE49-F238E27FC236}">
                  <a16:creationId xmlns:a16="http://schemas.microsoft.com/office/drawing/2014/main" id="{02CBAC3A-C007-0D49-F0D8-5FEB3AEFA9CF}"/>
                </a:ext>
              </a:extLst>
            </p:cNvPr>
            <p:cNvCxnSpPr>
              <a:cxnSpLocks/>
            </p:cNvCxnSpPr>
            <p:nvPr/>
          </p:nvCxnSpPr>
          <p:spPr>
            <a:xfrm>
              <a:off x="1022019" y="4157132"/>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4">
              <a:extLst>
                <a:ext uri="{FF2B5EF4-FFF2-40B4-BE49-F238E27FC236}">
                  <a16:creationId xmlns:a16="http://schemas.microsoft.com/office/drawing/2014/main" id="{15D5CCCA-F57A-464F-1AF9-8C84028CF016}"/>
                </a:ext>
              </a:extLst>
            </p:cNvPr>
            <p:cNvCxnSpPr>
              <a:cxnSpLocks/>
            </p:cNvCxnSpPr>
            <p:nvPr/>
          </p:nvCxnSpPr>
          <p:spPr>
            <a:xfrm>
              <a:off x="1022019" y="3581399"/>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5">
              <a:extLst>
                <a:ext uri="{FF2B5EF4-FFF2-40B4-BE49-F238E27FC236}">
                  <a16:creationId xmlns:a16="http://schemas.microsoft.com/office/drawing/2014/main" id="{2406F127-CD02-9069-6893-E06E6B0A0AA7}"/>
                </a:ext>
              </a:extLst>
            </p:cNvPr>
            <p:cNvCxnSpPr>
              <a:cxnSpLocks/>
            </p:cNvCxnSpPr>
            <p:nvPr/>
          </p:nvCxnSpPr>
          <p:spPr>
            <a:xfrm>
              <a:off x="1022019" y="3005666"/>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sp>
          <p:nvSpPr>
            <p:cNvPr id="22" name="文本框 28">
              <a:extLst>
                <a:ext uri="{FF2B5EF4-FFF2-40B4-BE49-F238E27FC236}">
                  <a16:creationId xmlns:a16="http://schemas.microsoft.com/office/drawing/2014/main" id="{3D17EEEA-1AC2-DFD0-A1F5-28EC7C55C674}"/>
                </a:ext>
              </a:extLst>
            </p:cNvPr>
            <p:cNvSpPr txBox="1"/>
            <p:nvPr/>
          </p:nvSpPr>
          <p:spPr>
            <a:xfrm>
              <a:off x="930580" y="1891239"/>
              <a:ext cx="639919" cy="584775"/>
            </a:xfrm>
            <a:prstGeom prst="rect">
              <a:avLst/>
            </a:prstGeom>
            <a:noFill/>
            <a:effectLst/>
          </p:spPr>
          <p:txBody>
            <a:bodyPr wrap="none" rtlCol="0">
              <a:spAutoFit/>
            </a:bodyPr>
            <a:lstStyle>
              <a:defPPr>
                <a:defRPr lang="zh-CN"/>
              </a:defPPr>
              <a:lvl1pPr>
                <a:defRPr sz="14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stStyle>
            <a:p>
              <a:r>
                <a:rPr lang="en-US" altLang="zh-CN" sz="3200" dirty="0"/>
                <a:t>01</a:t>
              </a:r>
              <a:endParaRPr lang="zh-CN" altLang="en-US" sz="3200" dirty="0"/>
            </a:p>
          </p:txBody>
        </p:sp>
        <p:sp>
          <p:nvSpPr>
            <p:cNvPr id="23" name="文本框 29">
              <a:extLst>
                <a:ext uri="{FF2B5EF4-FFF2-40B4-BE49-F238E27FC236}">
                  <a16:creationId xmlns:a16="http://schemas.microsoft.com/office/drawing/2014/main" id="{4DA700CF-C832-CBFE-ADB3-C3005D1706E6}"/>
                </a:ext>
              </a:extLst>
            </p:cNvPr>
            <p:cNvSpPr txBox="1"/>
            <p:nvPr/>
          </p:nvSpPr>
          <p:spPr>
            <a:xfrm>
              <a:off x="930580" y="2422726"/>
              <a:ext cx="639919" cy="584775"/>
            </a:xfrm>
            <a:prstGeom prst="rect">
              <a:avLst/>
            </a:prstGeom>
            <a:noFill/>
            <a:effectLst/>
          </p:spPr>
          <p:txBody>
            <a:bodyPr wrap="none" rtlCol="0">
              <a:spAutoFit/>
            </a:bodyPr>
            <a:lstStyle>
              <a:defPPr>
                <a:defRPr lang="zh-CN"/>
              </a:defPPr>
              <a:lvl1pPr>
                <a:defRPr sz="3200" b="1" i="1">
                  <a:gradFill>
                    <a:gsLst>
                      <a:gs pos="0">
                        <a:schemeClr val="accent2">
                          <a:lumMod val="60000"/>
                          <a:lumOff val="40000"/>
                        </a:schemeClr>
                      </a:gs>
                      <a:gs pos="60000">
                        <a:schemeClr val="accent2"/>
                      </a:gs>
                    </a:gsLst>
                    <a:lin ang="2700000" scaled="0"/>
                  </a:gradFill>
                  <a:effectLst>
                    <a:outerShdw blurRad="76200" dist="50800" dir="5400000" algn="ctr" rotWithShape="0">
                      <a:schemeClr val="accent2">
                        <a:alpha val="20000"/>
                      </a:schemeClr>
                    </a:outerShdw>
                  </a:effectLst>
                </a:defRPr>
              </a:lvl1pPr>
            </a:lstStyle>
            <a:p>
              <a:r>
                <a:rPr lang="en-US" altLang="zh-CN" dirty="0"/>
                <a:t>02</a:t>
              </a:r>
              <a:endParaRPr lang="zh-CN" altLang="en-US" dirty="0"/>
            </a:p>
          </p:txBody>
        </p:sp>
        <p:sp>
          <p:nvSpPr>
            <p:cNvPr id="24" name="文本框 30">
              <a:extLst>
                <a:ext uri="{FF2B5EF4-FFF2-40B4-BE49-F238E27FC236}">
                  <a16:creationId xmlns:a16="http://schemas.microsoft.com/office/drawing/2014/main" id="{BA25EF4A-EE18-084D-742F-ECF56C49B572}"/>
                </a:ext>
              </a:extLst>
            </p:cNvPr>
            <p:cNvSpPr txBox="1"/>
            <p:nvPr/>
          </p:nvSpPr>
          <p:spPr>
            <a:xfrm>
              <a:off x="930580" y="2995410"/>
              <a:ext cx="639919" cy="584775"/>
            </a:xfrm>
            <a:prstGeom prst="rect">
              <a:avLst/>
            </a:prstGeom>
            <a:noFill/>
            <a:effectLst/>
          </p:spPr>
          <p:txBody>
            <a:bodyPr wrap="none" rtlCol="0">
              <a:spAutoFit/>
            </a:bodyPr>
            <a:lstStyle>
              <a:defPPr>
                <a:defRPr lang="zh-CN"/>
              </a:defPPr>
              <a:lvl1pPr>
                <a:defRPr sz="3200" b="1" i="1">
                  <a:gradFill>
                    <a:gsLst>
                      <a:gs pos="0">
                        <a:schemeClr val="accent3">
                          <a:lumMod val="60000"/>
                          <a:lumOff val="40000"/>
                        </a:schemeClr>
                      </a:gs>
                      <a:gs pos="60000">
                        <a:schemeClr val="accent3"/>
                      </a:gs>
                    </a:gsLst>
                    <a:lin ang="2700000" scaled="0"/>
                  </a:gradFill>
                  <a:effectLst>
                    <a:outerShdw blurRad="76200" dist="50800" dir="5400000" algn="ctr" rotWithShape="0">
                      <a:schemeClr val="accent3">
                        <a:alpha val="20000"/>
                      </a:schemeClr>
                    </a:outerShdw>
                  </a:effectLst>
                </a:defRPr>
              </a:lvl1pPr>
            </a:lstStyle>
            <a:p>
              <a:r>
                <a:rPr lang="en-US" altLang="zh-CN" dirty="0"/>
                <a:t>03</a:t>
              </a:r>
              <a:endParaRPr lang="zh-CN" altLang="en-US" dirty="0"/>
            </a:p>
          </p:txBody>
        </p:sp>
        <p:sp>
          <p:nvSpPr>
            <p:cNvPr id="25" name="文本框 31">
              <a:extLst>
                <a:ext uri="{FF2B5EF4-FFF2-40B4-BE49-F238E27FC236}">
                  <a16:creationId xmlns:a16="http://schemas.microsoft.com/office/drawing/2014/main" id="{6F300986-E5EE-58F6-D68C-C2638E98E0A8}"/>
                </a:ext>
              </a:extLst>
            </p:cNvPr>
            <p:cNvSpPr txBox="1"/>
            <p:nvPr/>
          </p:nvSpPr>
          <p:spPr>
            <a:xfrm>
              <a:off x="930580" y="3570027"/>
              <a:ext cx="639919" cy="584775"/>
            </a:xfrm>
            <a:prstGeom prst="rect">
              <a:avLst/>
            </a:prstGeom>
            <a:noFill/>
            <a:effectLst/>
          </p:spPr>
          <p:txBody>
            <a:bodyPr wrap="none" rtlCol="0">
              <a:spAutoFit/>
            </a:bodyPr>
            <a:lstStyle>
              <a:defPPr>
                <a:defRPr lang="zh-CN"/>
              </a:defPPr>
              <a:lvl1pPr>
                <a:defRPr sz="3200" b="1" i="1">
                  <a:gradFill>
                    <a:gsLst>
                      <a:gs pos="0">
                        <a:schemeClr val="accent4">
                          <a:lumMod val="60000"/>
                          <a:lumOff val="40000"/>
                        </a:schemeClr>
                      </a:gs>
                      <a:gs pos="60000">
                        <a:schemeClr val="accent4"/>
                      </a:gs>
                    </a:gsLst>
                    <a:lin ang="2700000" scaled="0"/>
                  </a:gradFill>
                  <a:effectLst>
                    <a:outerShdw blurRad="76200" dist="50800" dir="5400000" algn="ctr" rotWithShape="0">
                      <a:schemeClr val="accent4">
                        <a:alpha val="20000"/>
                      </a:schemeClr>
                    </a:outerShdw>
                  </a:effectLst>
                </a:defRPr>
              </a:lvl1pPr>
            </a:lstStyle>
            <a:p>
              <a:r>
                <a:rPr lang="en-US" altLang="zh-CN" dirty="0"/>
                <a:t>04</a:t>
              </a:r>
              <a:endParaRPr lang="zh-CN" altLang="en-US" dirty="0"/>
            </a:p>
          </p:txBody>
        </p:sp>
        <p:sp>
          <p:nvSpPr>
            <p:cNvPr id="26" name="文本框 32">
              <a:extLst>
                <a:ext uri="{FF2B5EF4-FFF2-40B4-BE49-F238E27FC236}">
                  <a16:creationId xmlns:a16="http://schemas.microsoft.com/office/drawing/2014/main" id="{5C2B2214-8265-A790-16B0-9C3C74F43DCF}"/>
                </a:ext>
              </a:extLst>
            </p:cNvPr>
            <p:cNvSpPr txBox="1"/>
            <p:nvPr/>
          </p:nvSpPr>
          <p:spPr>
            <a:xfrm>
              <a:off x="930580" y="4148807"/>
              <a:ext cx="639919" cy="584775"/>
            </a:xfrm>
            <a:prstGeom prst="rect">
              <a:avLst/>
            </a:prstGeom>
            <a:noFill/>
            <a:effectLst/>
          </p:spPr>
          <p:txBody>
            <a:bodyPr wrap="none" rtlCol="0">
              <a:spAutoFit/>
            </a:bodyPr>
            <a:lstStyle>
              <a:defPPr>
                <a:defRPr lang="zh-CN"/>
              </a:defPPr>
              <a:lvl1pPr>
                <a:defRPr sz="3200" b="1" i="1">
                  <a:gradFill>
                    <a:gsLst>
                      <a:gs pos="0">
                        <a:schemeClr val="accent5">
                          <a:lumMod val="60000"/>
                          <a:lumOff val="40000"/>
                        </a:schemeClr>
                      </a:gs>
                      <a:gs pos="60000">
                        <a:schemeClr val="accent5"/>
                      </a:gs>
                    </a:gsLst>
                    <a:lin ang="2700000" scaled="0"/>
                  </a:gradFill>
                  <a:effectLst>
                    <a:outerShdw blurRad="76200" dist="50800" dir="5400000" algn="ctr" rotWithShape="0">
                      <a:schemeClr val="accent5">
                        <a:alpha val="20000"/>
                      </a:schemeClr>
                    </a:outerShdw>
                  </a:effectLst>
                </a:defRPr>
              </a:lvl1pPr>
            </a:lstStyle>
            <a:p>
              <a:r>
                <a:rPr lang="en-US" altLang="zh-CN" dirty="0"/>
                <a:t>05</a:t>
              </a:r>
              <a:endParaRPr lang="zh-CN" altLang="en-US" dirty="0"/>
            </a:p>
          </p:txBody>
        </p:sp>
        <p:sp>
          <p:nvSpPr>
            <p:cNvPr id="27" name="圆角矩形 28">
              <a:extLst>
                <a:ext uri="{FF2B5EF4-FFF2-40B4-BE49-F238E27FC236}">
                  <a16:creationId xmlns:a16="http://schemas.microsoft.com/office/drawing/2014/main" id="{D157146F-FCAB-70FF-0A46-F35383D52667}"/>
                </a:ext>
              </a:extLst>
            </p:cNvPr>
            <p:cNvSpPr/>
            <p:nvPr/>
          </p:nvSpPr>
          <p:spPr>
            <a:xfrm>
              <a:off x="4617875" y="1214782"/>
              <a:ext cx="630505"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24.03</a:t>
              </a:r>
              <a:endParaRPr lang="zh-CN" altLang="en-US" sz="1400" b="1" dirty="0">
                <a:solidFill>
                  <a:srgbClr val="FFFFFF"/>
                </a:solidFill>
              </a:endParaRPr>
            </a:p>
          </p:txBody>
        </p:sp>
        <p:sp>
          <p:nvSpPr>
            <p:cNvPr id="28" name="圆角矩形 28">
              <a:extLst>
                <a:ext uri="{FF2B5EF4-FFF2-40B4-BE49-F238E27FC236}">
                  <a16:creationId xmlns:a16="http://schemas.microsoft.com/office/drawing/2014/main" id="{F3E4ABB8-E45A-5DB6-4E2E-01CCD105EE99}"/>
                </a:ext>
              </a:extLst>
            </p:cNvPr>
            <p:cNvSpPr/>
            <p:nvPr/>
          </p:nvSpPr>
          <p:spPr>
            <a:xfrm>
              <a:off x="5978913" y="1205795"/>
              <a:ext cx="630505"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24.05</a:t>
              </a:r>
              <a:endParaRPr lang="zh-CN" altLang="en-US" sz="1400" b="1" dirty="0">
                <a:solidFill>
                  <a:srgbClr val="FFFFFF"/>
                </a:solidFill>
              </a:endParaRPr>
            </a:p>
          </p:txBody>
        </p:sp>
        <p:sp>
          <p:nvSpPr>
            <p:cNvPr id="29" name="圆角矩形 28">
              <a:extLst>
                <a:ext uri="{FF2B5EF4-FFF2-40B4-BE49-F238E27FC236}">
                  <a16:creationId xmlns:a16="http://schemas.microsoft.com/office/drawing/2014/main" id="{84BF7A35-3DD3-422F-9CCF-A8EE14FBC1A1}"/>
                </a:ext>
              </a:extLst>
            </p:cNvPr>
            <p:cNvSpPr/>
            <p:nvPr/>
          </p:nvSpPr>
          <p:spPr>
            <a:xfrm>
              <a:off x="7339951" y="1214782"/>
              <a:ext cx="630505"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24.07</a:t>
              </a:r>
              <a:endParaRPr lang="zh-CN" altLang="en-US" sz="1400" b="1" dirty="0">
                <a:solidFill>
                  <a:srgbClr val="FFFFFF"/>
                </a:solidFill>
              </a:endParaRPr>
            </a:p>
          </p:txBody>
        </p:sp>
        <p:sp>
          <p:nvSpPr>
            <p:cNvPr id="30" name="圆角矩形 17">
              <a:extLst>
                <a:ext uri="{FF2B5EF4-FFF2-40B4-BE49-F238E27FC236}">
                  <a16:creationId xmlns:a16="http://schemas.microsoft.com/office/drawing/2014/main" id="{3603C4A7-E0F0-590D-B8AB-3F3372FDB805}"/>
                </a:ext>
              </a:extLst>
            </p:cNvPr>
            <p:cNvSpPr/>
            <p:nvPr/>
          </p:nvSpPr>
          <p:spPr>
            <a:xfrm>
              <a:off x="8020470" y="4850806"/>
              <a:ext cx="1230855" cy="314632"/>
            </a:xfrm>
            <a:prstGeom prst="roundRect">
              <a:avLst/>
            </a:prstGeom>
            <a:solidFill>
              <a:srgbClr val="ED7D3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p>
              <a:pPr algn="ctr" defTabSz="913765"/>
              <a:r>
                <a:rPr lang="en-US" altLang="zh-CN" sz="2000" b="1" dirty="0">
                  <a:solidFill>
                    <a:srgbClr val="FFFFFF"/>
                  </a:solidFill>
                </a:rPr>
                <a:t>09.01 – 09.30</a:t>
              </a:r>
              <a:endParaRPr lang="zh-CN" altLang="en-US" sz="2000" b="1" dirty="0">
                <a:solidFill>
                  <a:srgbClr val="FFFFFF"/>
                </a:solidFill>
              </a:endParaRPr>
            </a:p>
          </p:txBody>
        </p:sp>
        <p:sp>
          <p:nvSpPr>
            <p:cNvPr id="31" name="文本框 41">
              <a:extLst>
                <a:ext uri="{FF2B5EF4-FFF2-40B4-BE49-F238E27FC236}">
                  <a16:creationId xmlns:a16="http://schemas.microsoft.com/office/drawing/2014/main" id="{E1D59133-CC4B-2E96-EECB-1FEFACC84755}"/>
                </a:ext>
              </a:extLst>
            </p:cNvPr>
            <p:cNvSpPr txBox="1"/>
            <p:nvPr/>
          </p:nvSpPr>
          <p:spPr>
            <a:xfrm>
              <a:off x="936676" y="4721831"/>
              <a:ext cx="601447" cy="584775"/>
            </a:xfrm>
            <a:prstGeom prst="rect">
              <a:avLst/>
            </a:prstGeom>
            <a:noFill/>
            <a:effectLst/>
          </p:spPr>
          <p:txBody>
            <a:bodyPr wrap="none" rtlCol="0">
              <a:spAutoFit/>
            </a:bodyPr>
            <a:lstStyle>
              <a:defPPr>
                <a:defRPr lang="zh-CN"/>
              </a:defPPr>
              <a:lvl1pPr>
                <a:defRPr sz="3200" b="1" i="1">
                  <a:gradFill>
                    <a:gsLst>
                      <a:gs pos="0">
                        <a:schemeClr val="accent5">
                          <a:lumMod val="60000"/>
                          <a:lumOff val="40000"/>
                        </a:schemeClr>
                      </a:gs>
                      <a:gs pos="60000">
                        <a:schemeClr val="accent5"/>
                      </a:gs>
                    </a:gsLst>
                    <a:lin ang="2700000" scaled="0"/>
                  </a:gradFill>
                  <a:effectLst>
                    <a:outerShdw blurRad="76200" dist="50800" dir="5400000" algn="ctr" rotWithShape="0">
                      <a:schemeClr val="accent5">
                        <a:alpha val="20000"/>
                      </a:schemeClr>
                    </a:outerShdw>
                  </a:effectLst>
                </a:defRPr>
              </a:lvl1pPr>
            </a:lstStyle>
            <a:p>
              <a:r>
                <a:rPr lang="en-US" altLang="zh-CN" dirty="0">
                  <a:solidFill>
                    <a:schemeClr val="accent5">
                      <a:lumMod val="75000"/>
                    </a:schemeClr>
                  </a:solidFill>
                </a:rPr>
                <a:t>06</a:t>
              </a:r>
              <a:endParaRPr lang="zh-CN" altLang="en-US" dirty="0">
                <a:solidFill>
                  <a:schemeClr val="accent5">
                    <a:lumMod val="75000"/>
                  </a:schemeClr>
                </a:solidFill>
              </a:endParaRPr>
            </a:p>
          </p:txBody>
        </p:sp>
        <p:sp>
          <p:nvSpPr>
            <p:cNvPr id="32" name="圆角矩形 25">
              <a:extLst>
                <a:ext uri="{FF2B5EF4-FFF2-40B4-BE49-F238E27FC236}">
                  <a16:creationId xmlns:a16="http://schemas.microsoft.com/office/drawing/2014/main" id="{42441DB3-87B6-0204-1936-EB4CB2085E32}"/>
                </a:ext>
              </a:extLst>
            </p:cNvPr>
            <p:cNvSpPr/>
            <p:nvPr/>
          </p:nvSpPr>
          <p:spPr>
            <a:xfrm>
              <a:off x="3055869" y="1212876"/>
              <a:ext cx="630504"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23.12</a:t>
              </a:r>
              <a:endParaRPr lang="zh-CN" altLang="en-US" sz="1400" b="1" dirty="0"/>
            </a:p>
          </p:txBody>
        </p:sp>
        <p:sp>
          <p:nvSpPr>
            <p:cNvPr id="33" name="圆角矩形 28">
              <a:extLst>
                <a:ext uri="{FF2B5EF4-FFF2-40B4-BE49-F238E27FC236}">
                  <a16:creationId xmlns:a16="http://schemas.microsoft.com/office/drawing/2014/main" id="{A815F763-C7E1-8A7E-2BC6-40F5493681F1}"/>
                </a:ext>
              </a:extLst>
            </p:cNvPr>
            <p:cNvSpPr/>
            <p:nvPr/>
          </p:nvSpPr>
          <p:spPr>
            <a:xfrm>
              <a:off x="3739820" y="1213818"/>
              <a:ext cx="630504"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24.01</a:t>
              </a:r>
              <a:endParaRPr lang="zh-CN" altLang="en-US" sz="1400" b="1" dirty="0">
                <a:solidFill>
                  <a:srgbClr val="FFFFFF"/>
                </a:solidFill>
              </a:endParaRPr>
            </a:p>
          </p:txBody>
        </p:sp>
        <p:sp>
          <p:nvSpPr>
            <p:cNvPr id="34" name="圆角矩形 37">
              <a:extLst>
                <a:ext uri="{FF2B5EF4-FFF2-40B4-BE49-F238E27FC236}">
                  <a16:creationId xmlns:a16="http://schemas.microsoft.com/office/drawing/2014/main" id="{9DDFE585-0659-71F3-2151-652AC830D019}"/>
                </a:ext>
              </a:extLst>
            </p:cNvPr>
            <p:cNvSpPr/>
            <p:nvPr/>
          </p:nvSpPr>
          <p:spPr>
            <a:xfrm>
              <a:off x="8020470" y="1210894"/>
              <a:ext cx="630505"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24.08</a:t>
              </a:r>
              <a:endParaRPr lang="zh-CN" altLang="en-US" sz="1400" b="1" dirty="0"/>
            </a:p>
          </p:txBody>
        </p:sp>
        <p:sp>
          <p:nvSpPr>
            <p:cNvPr id="35" name="圆角矩形 28">
              <a:extLst>
                <a:ext uri="{FF2B5EF4-FFF2-40B4-BE49-F238E27FC236}">
                  <a16:creationId xmlns:a16="http://schemas.microsoft.com/office/drawing/2014/main" id="{7D5761D0-0681-2AFD-2364-FA8D88953757}"/>
                </a:ext>
              </a:extLst>
            </p:cNvPr>
            <p:cNvSpPr/>
            <p:nvPr/>
          </p:nvSpPr>
          <p:spPr>
            <a:xfrm>
              <a:off x="8700989" y="1219881"/>
              <a:ext cx="630505"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24.09</a:t>
              </a:r>
              <a:endParaRPr lang="zh-CN" altLang="en-US" sz="1400" b="1" dirty="0">
                <a:solidFill>
                  <a:srgbClr val="FFFFFF"/>
                </a:solidFill>
              </a:endParaRPr>
            </a:p>
          </p:txBody>
        </p:sp>
        <p:sp>
          <p:nvSpPr>
            <p:cNvPr id="36" name="圆角矩形 17">
              <a:extLst>
                <a:ext uri="{FF2B5EF4-FFF2-40B4-BE49-F238E27FC236}">
                  <a16:creationId xmlns:a16="http://schemas.microsoft.com/office/drawing/2014/main" id="{CB05C910-CF77-C652-2736-4E8C9C6360D1}"/>
                </a:ext>
              </a:extLst>
            </p:cNvPr>
            <p:cNvSpPr/>
            <p:nvPr/>
          </p:nvSpPr>
          <p:spPr>
            <a:xfrm>
              <a:off x="9381508" y="5420098"/>
              <a:ext cx="1311024" cy="314632"/>
            </a:xfrm>
            <a:prstGeom prst="roundRect">
              <a:avLst/>
            </a:prstGeom>
            <a:solidFill>
              <a:srgbClr val="A5A5A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70000" lnSpcReduction="20000"/>
            </a:bodyPr>
            <a:lstStyle/>
            <a:p>
              <a:pPr algn="ctr" defTabSz="913765"/>
              <a:r>
                <a:rPr lang="en-US" altLang="zh-CN" sz="2000" b="1" dirty="0">
                  <a:solidFill>
                    <a:srgbClr val="FFFFFF"/>
                  </a:solidFill>
                </a:rPr>
                <a:t>10.01 – 11.30</a:t>
              </a:r>
              <a:endParaRPr lang="zh-CN" altLang="en-US" sz="2000" b="1" dirty="0">
                <a:solidFill>
                  <a:srgbClr val="FFFFFF"/>
                </a:solidFill>
              </a:endParaRPr>
            </a:p>
          </p:txBody>
        </p:sp>
        <p:sp>
          <p:nvSpPr>
            <p:cNvPr id="37" name="圆角矩形 37">
              <a:extLst>
                <a:ext uri="{FF2B5EF4-FFF2-40B4-BE49-F238E27FC236}">
                  <a16:creationId xmlns:a16="http://schemas.microsoft.com/office/drawing/2014/main" id="{A9CA3978-155C-CB26-43BE-3A9EC6081340}"/>
                </a:ext>
              </a:extLst>
            </p:cNvPr>
            <p:cNvSpPr/>
            <p:nvPr/>
          </p:nvSpPr>
          <p:spPr>
            <a:xfrm>
              <a:off x="9381508" y="1217509"/>
              <a:ext cx="630505"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24.10</a:t>
              </a:r>
              <a:endParaRPr lang="zh-CN" altLang="en-US" sz="1400" b="1" dirty="0"/>
            </a:p>
          </p:txBody>
        </p:sp>
        <p:sp>
          <p:nvSpPr>
            <p:cNvPr id="38" name="圆角矩形 28">
              <a:extLst>
                <a:ext uri="{FF2B5EF4-FFF2-40B4-BE49-F238E27FC236}">
                  <a16:creationId xmlns:a16="http://schemas.microsoft.com/office/drawing/2014/main" id="{54CF2727-9C39-7C48-A5AF-0F15DD5E296A}"/>
                </a:ext>
              </a:extLst>
            </p:cNvPr>
            <p:cNvSpPr/>
            <p:nvPr/>
          </p:nvSpPr>
          <p:spPr>
            <a:xfrm>
              <a:off x="10062027" y="1226496"/>
              <a:ext cx="630505"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24.11</a:t>
              </a:r>
              <a:endParaRPr lang="zh-CN" altLang="en-US" sz="1400" b="1" dirty="0">
                <a:solidFill>
                  <a:srgbClr val="FFFFFF"/>
                </a:solidFill>
              </a:endParaRPr>
            </a:p>
          </p:txBody>
        </p:sp>
        <p:sp>
          <p:nvSpPr>
            <p:cNvPr id="39" name="圆角矩形 37">
              <a:extLst>
                <a:ext uri="{FF2B5EF4-FFF2-40B4-BE49-F238E27FC236}">
                  <a16:creationId xmlns:a16="http://schemas.microsoft.com/office/drawing/2014/main" id="{5686F99D-17AA-695B-EB18-2707158E7F3E}"/>
                </a:ext>
              </a:extLst>
            </p:cNvPr>
            <p:cNvSpPr/>
            <p:nvPr/>
          </p:nvSpPr>
          <p:spPr>
            <a:xfrm>
              <a:off x="10740728" y="1211522"/>
              <a:ext cx="630505" cy="438173"/>
            </a:xfrm>
            <a:prstGeom prst="roundRect">
              <a:avLst>
                <a:gd name="adj" fmla="val 4500"/>
              </a:avLst>
            </a:prstGeom>
            <a:solidFill>
              <a:schemeClr val="tx1">
                <a:lumMod val="50000"/>
                <a:lumOff val="50000"/>
                <a:alpha val="10000"/>
              </a:schemeClr>
            </a:solidFill>
            <a:ln w="9525" cap="rnd">
              <a:noFill/>
              <a:prstDash val="lgDash"/>
              <a:round/>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b="1" dirty="0"/>
                <a:t>24.12</a:t>
              </a:r>
              <a:endParaRPr lang="zh-CN" altLang="en-US" sz="1400" b="1" dirty="0"/>
            </a:p>
          </p:txBody>
        </p:sp>
        <p:sp>
          <p:nvSpPr>
            <p:cNvPr id="40" name="圆角矩形 28">
              <a:extLst>
                <a:ext uri="{FF2B5EF4-FFF2-40B4-BE49-F238E27FC236}">
                  <a16:creationId xmlns:a16="http://schemas.microsoft.com/office/drawing/2014/main" id="{43C60694-B1C4-AC1A-3124-3E20646AE0C5}"/>
                </a:ext>
              </a:extLst>
            </p:cNvPr>
            <p:cNvSpPr/>
            <p:nvPr/>
          </p:nvSpPr>
          <p:spPr>
            <a:xfrm>
              <a:off x="11419429" y="1226496"/>
              <a:ext cx="211689" cy="438173"/>
            </a:xfrm>
            <a:prstGeom prst="roundRect">
              <a:avLst>
                <a:gd name="adj" fmla="val 4500"/>
              </a:avLst>
            </a:prstGeom>
            <a:gradFill>
              <a:gsLst>
                <a:gs pos="0">
                  <a:schemeClr val="accent3">
                    <a:lumMod val="60000"/>
                    <a:lumOff val="40000"/>
                  </a:schemeClr>
                </a:gs>
                <a:gs pos="60000">
                  <a:schemeClr val="accent3"/>
                </a:gs>
              </a:gsLst>
              <a:lin ang="2700000" scaled="0"/>
            </a:gra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r>
                <a:rPr lang="en-US" altLang="zh-CN" sz="1400" b="1" dirty="0">
                  <a:solidFill>
                    <a:srgbClr val="FFFFFF"/>
                  </a:solidFill>
                </a:rPr>
                <a:t>…</a:t>
              </a:r>
              <a:endParaRPr lang="zh-CN" altLang="en-US" sz="1400" b="1" dirty="0">
                <a:solidFill>
                  <a:srgbClr val="FFFFFF"/>
                </a:solidFill>
              </a:endParaRPr>
            </a:p>
          </p:txBody>
        </p:sp>
        <p:sp>
          <p:nvSpPr>
            <p:cNvPr id="41" name="圆角矩形 17">
              <a:extLst>
                <a:ext uri="{FF2B5EF4-FFF2-40B4-BE49-F238E27FC236}">
                  <a16:creationId xmlns:a16="http://schemas.microsoft.com/office/drawing/2014/main" id="{9A604736-FCE5-8BFE-7FE6-DCEA2A4DFFE6}"/>
                </a:ext>
              </a:extLst>
            </p:cNvPr>
            <p:cNvSpPr/>
            <p:nvPr/>
          </p:nvSpPr>
          <p:spPr>
            <a:xfrm>
              <a:off x="10561965" y="6018830"/>
              <a:ext cx="1147388" cy="314632"/>
            </a:xfrm>
            <a:prstGeom prst="roundRect">
              <a:avLst/>
            </a:prstGeom>
            <a:solidFill>
              <a:srgbClr val="FFC000"/>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p>
              <a:pPr algn="ctr" defTabSz="913765"/>
              <a:r>
                <a:rPr lang="en-US" altLang="zh-CN" sz="2000" b="1" dirty="0">
                  <a:solidFill>
                    <a:srgbClr val="FFFFFF"/>
                  </a:solidFill>
                </a:rPr>
                <a:t>12.01 – 03.31</a:t>
              </a:r>
              <a:endParaRPr lang="zh-CN" altLang="en-US" sz="2000" b="1" dirty="0">
                <a:solidFill>
                  <a:srgbClr val="FFFFFF"/>
                </a:solidFill>
              </a:endParaRPr>
            </a:p>
          </p:txBody>
        </p:sp>
        <p:cxnSp>
          <p:nvCxnSpPr>
            <p:cNvPr id="42" name="直接连接符 59">
              <a:extLst>
                <a:ext uri="{FF2B5EF4-FFF2-40B4-BE49-F238E27FC236}">
                  <a16:creationId xmlns:a16="http://schemas.microsoft.com/office/drawing/2014/main" id="{8F77E874-7B2E-B79F-60FC-CC77A61806F1}"/>
                </a:ext>
              </a:extLst>
            </p:cNvPr>
            <p:cNvCxnSpPr>
              <a:cxnSpLocks/>
            </p:cNvCxnSpPr>
            <p:nvPr/>
          </p:nvCxnSpPr>
          <p:spPr>
            <a:xfrm>
              <a:off x="1033588" y="6449452"/>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60">
              <a:extLst>
                <a:ext uri="{FF2B5EF4-FFF2-40B4-BE49-F238E27FC236}">
                  <a16:creationId xmlns:a16="http://schemas.microsoft.com/office/drawing/2014/main" id="{1DA6C0EF-6BE5-EE94-C429-E8C7CA564525}"/>
                </a:ext>
              </a:extLst>
            </p:cNvPr>
            <p:cNvCxnSpPr>
              <a:cxnSpLocks/>
            </p:cNvCxnSpPr>
            <p:nvPr/>
          </p:nvCxnSpPr>
          <p:spPr>
            <a:xfrm>
              <a:off x="1033588" y="5873719"/>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61">
              <a:extLst>
                <a:ext uri="{FF2B5EF4-FFF2-40B4-BE49-F238E27FC236}">
                  <a16:creationId xmlns:a16="http://schemas.microsoft.com/office/drawing/2014/main" id="{8A7722A3-8ED1-F0AB-78E9-B2FCE6C8CEED}"/>
                </a:ext>
              </a:extLst>
            </p:cNvPr>
            <p:cNvCxnSpPr>
              <a:cxnSpLocks/>
            </p:cNvCxnSpPr>
            <p:nvPr/>
          </p:nvCxnSpPr>
          <p:spPr>
            <a:xfrm>
              <a:off x="1033588" y="5297986"/>
              <a:ext cx="10656000" cy="0"/>
            </a:xfrm>
            <a:prstGeom prst="line">
              <a:avLst/>
            </a:prstGeom>
            <a:ln w="12700">
              <a:solidFill>
                <a:schemeClr val="tx1">
                  <a:lumMod val="85000"/>
                  <a:lumOff val="15000"/>
                  <a:alpha val="10000"/>
                </a:schemeClr>
              </a:solidFill>
            </a:ln>
          </p:spPr>
          <p:style>
            <a:lnRef idx="1">
              <a:schemeClr val="accent1"/>
            </a:lnRef>
            <a:fillRef idx="0">
              <a:schemeClr val="accent1"/>
            </a:fillRef>
            <a:effectRef idx="0">
              <a:schemeClr val="accent1"/>
            </a:effectRef>
            <a:fontRef idx="minor">
              <a:schemeClr val="tx1"/>
            </a:fontRef>
          </p:style>
        </p:cxnSp>
        <p:sp>
          <p:nvSpPr>
            <p:cNvPr id="45" name="文本框 85">
              <a:extLst>
                <a:ext uri="{FF2B5EF4-FFF2-40B4-BE49-F238E27FC236}">
                  <a16:creationId xmlns:a16="http://schemas.microsoft.com/office/drawing/2014/main" id="{D1284D7F-F14A-05F3-230F-110D7C8BEDA4}"/>
                </a:ext>
              </a:extLst>
            </p:cNvPr>
            <p:cNvSpPr txBox="1"/>
            <p:nvPr/>
          </p:nvSpPr>
          <p:spPr>
            <a:xfrm>
              <a:off x="936676" y="5285026"/>
              <a:ext cx="601447" cy="584775"/>
            </a:xfrm>
            <a:prstGeom prst="rect">
              <a:avLst/>
            </a:prstGeom>
            <a:noFill/>
            <a:effectLst/>
          </p:spPr>
          <p:txBody>
            <a:bodyPr wrap="none" rtlCol="0">
              <a:spAutoFit/>
            </a:bodyPr>
            <a:lstStyle>
              <a:defPPr>
                <a:defRPr lang="zh-CN"/>
              </a:defPPr>
              <a:lvl1pPr>
                <a:defRPr sz="3200" b="1" i="1">
                  <a:gradFill>
                    <a:gsLst>
                      <a:gs pos="0">
                        <a:schemeClr val="accent5">
                          <a:lumMod val="60000"/>
                          <a:lumOff val="40000"/>
                        </a:schemeClr>
                      </a:gs>
                      <a:gs pos="60000">
                        <a:schemeClr val="accent5"/>
                      </a:gs>
                    </a:gsLst>
                    <a:lin ang="2700000" scaled="0"/>
                  </a:gradFill>
                  <a:effectLst>
                    <a:outerShdw blurRad="76200" dist="50800" dir="5400000" algn="ctr" rotWithShape="0">
                      <a:schemeClr val="accent5">
                        <a:alpha val="20000"/>
                      </a:schemeClr>
                    </a:outerShdw>
                  </a:effectLst>
                </a:defRPr>
              </a:lvl1pPr>
            </a:lstStyle>
            <a:p>
              <a:r>
                <a:rPr lang="en-US" altLang="zh-CN" dirty="0">
                  <a:solidFill>
                    <a:schemeClr val="accent6">
                      <a:lumMod val="60000"/>
                      <a:lumOff val="40000"/>
                    </a:schemeClr>
                  </a:solidFill>
                </a:rPr>
                <a:t>07</a:t>
              </a:r>
              <a:endParaRPr lang="zh-CN" altLang="en-US" dirty="0">
                <a:solidFill>
                  <a:schemeClr val="accent6">
                    <a:lumMod val="60000"/>
                    <a:lumOff val="40000"/>
                  </a:schemeClr>
                </a:solidFill>
              </a:endParaRPr>
            </a:p>
          </p:txBody>
        </p:sp>
        <p:sp>
          <p:nvSpPr>
            <p:cNvPr id="46" name="文本框 86">
              <a:extLst>
                <a:ext uri="{FF2B5EF4-FFF2-40B4-BE49-F238E27FC236}">
                  <a16:creationId xmlns:a16="http://schemas.microsoft.com/office/drawing/2014/main" id="{8F7041D4-FEF0-CB3F-84D0-5D3F86DD2E3F}"/>
                </a:ext>
              </a:extLst>
            </p:cNvPr>
            <p:cNvSpPr txBox="1"/>
            <p:nvPr/>
          </p:nvSpPr>
          <p:spPr>
            <a:xfrm>
              <a:off x="936676" y="5860413"/>
              <a:ext cx="601447" cy="584775"/>
            </a:xfrm>
            <a:prstGeom prst="rect">
              <a:avLst/>
            </a:prstGeom>
            <a:noFill/>
            <a:effectLst/>
          </p:spPr>
          <p:txBody>
            <a:bodyPr wrap="none" rtlCol="0">
              <a:spAutoFit/>
            </a:bodyPr>
            <a:lstStyle>
              <a:defPPr>
                <a:defRPr lang="zh-CN"/>
              </a:defPPr>
              <a:lvl1pPr>
                <a:defRPr sz="3200" b="1" i="1">
                  <a:gradFill>
                    <a:gsLst>
                      <a:gs pos="0">
                        <a:schemeClr val="accent5">
                          <a:lumMod val="60000"/>
                          <a:lumOff val="40000"/>
                        </a:schemeClr>
                      </a:gs>
                      <a:gs pos="60000">
                        <a:schemeClr val="accent5"/>
                      </a:gs>
                    </a:gsLst>
                    <a:lin ang="2700000" scaled="0"/>
                  </a:gradFill>
                  <a:effectLst>
                    <a:outerShdw blurRad="76200" dist="50800" dir="5400000" algn="ctr" rotWithShape="0">
                      <a:schemeClr val="accent5">
                        <a:alpha val="20000"/>
                      </a:schemeClr>
                    </a:outerShdw>
                  </a:effectLst>
                </a:defRPr>
              </a:lvl1pPr>
            </a:lstStyle>
            <a:p>
              <a:r>
                <a:rPr lang="en-US" altLang="zh-CN" dirty="0">
                  <a:solidFill>
                    <a:schemeClr val="accent2">
                      <a:lumMod val="60000"/>
                      <a:lumOff val="40000"/>
                    </a:schemeClr>
                  </a:solidFill>
                </a:rPr>
                <a:t>08</a:t>
              </a:r>
              <a:endParaRPr lang="zh-CN" altLang="en-US" dirty="0">
                <a:solidFill>
                  <a:schemeClr val="accent2">
                    <a:lumMod val="60000"/>
                    <a:lumOff val="40000"/>
                  </a:schemeClr>
                </a:solidFill>
              </a:endParaRPr>
            </a:p>
          </p:txBody>
        </p:sp>
      </p:grpSp>
      <p:sp>
        <p:nvSpPr>
          <p:cNvPr id="47" name="文本框 48">
            <a:extLst>
              <a:ext uri="{FF2B5EF4-FFF2-40B4-BE49-F238E27FC236}">
                <a16:creationId xmlns:a16="http://schemas.microsoft.com/office/drawing/2014/main" id="{56887601-02BE-4B7B-3753-FDABA3E4E69D}"/>
              </a:ext>
            </a:extLst>
          </p:cNvPr>
          <p:cNvSpPr txBox="1"/>
          <p:nvPr/>
        </p:nvSpPr>
        <p:spPr>
          <a:xfrm>
            <a:off x="2421424" y="1632532"/>
            <a:ext cx="3163746" cy="338554"/>
          </a:xfrm>
          <a:prstGeom prst="rect">
            <a:avLst/>
          </a:prstGeom>
          <a:noFill/>
        </p:spPr>
        <p:txBody>
          <a:bodyPr wrap="square">
            <a:spAutoFit/>
          </a:bodyPr>
          <a:lstStyle/>
          <a:p>
            <a:r>
              <a:rPr lang="zh-CN" altLang="en-US" sz="1600" kern="100" dirty="0">
                <a:solidFill>
                  <a:srgbClr val="000000"/>
                </a:solidFill>
                <a:latin typeface="微软雅黑" panose="020B0503020204020204" pitchFamily="34" charset="-122"/>
                <a:ea typeface="微软雅黑" panose="020B0503020204020204" pitchFamily="34" charset="-122"/>
              </a:rPr>
              <a:t>论文研读及方向确定</a:t>
            </a:r>
            <a:endParaRPr lang="zh-CN" altLang="en-US" sz="1600" dirty="0">
              <a:latin typeface="微软雅黑" panose="020B0503020204020204" pitchFamily="34" charset="-122"/>
              <a:ea typeface="微软雅黑" panose="020B0503020204020204" pitchFamily="34" charset="-122"/>
            </a:endParaRPr>
          </a:p>
        </p:txBody>
      </p:sp>
      <p:sp>
        <p:nvSpPr>
          <p:cNvPr id="48" name="文本框 90">
            <a:extLst>
              <a:ext uri="{FF2B5EF4-FFF2-40B4-BE49-F238E27FC236}">
                <a16:creationId xmlns:a16="http://schemas.microsoft.com/office/drawing/2014/main" id="{1A237987-26CC-0019-005F-F950106819E8}"/>
              </a:ext>
            </a:extLst>
          </p:cNvPr>
          <p:cNvSpPr txBox="1"/>
          <p:nvPr/>
        </p:nvSpPr>
        <p:spPr>
          <a:xfrm>
            <a:off x="3247430" y="2163628"/>
            <a:ext cx="2960961" cy="338554"/>
          </a:xfrm>
          <a:prstGeom prst="rect">
            <a:avLst/>
          </a:prstGeom>
          <a:noFill/>
        </p:spPr>
        <p:txBody>
          <a:bodyPr wrap="square">
            <a:spAutoFit/>
          </a:bodyPr>
          <a:lstStyle/>
          <a:p>
            <a:r>
              <a:rPr lang="zh-CN" alt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确定选题与研究方法</a:t>
            </a:r>
            <a:endParaRPr lang="zh-CN" altLang="en-US" sz="1600" dirty="0">
              <a:latin typeface="微软雅黑" panose="020B0503020204020204" pitchFamily="34" charset="-122"/>
              <a:ea typeface="微软雅黑" panose="020B0503020204020204" pitchFamily="34" charset="-122"/>
            </a:endParaRPr>
          </a:p>
        </p:txBody>
      </p:sp>
      <p:sp>
        <p:nvSpPr>
          <p:cNvPr id="49" name="文本框 93">
            <a:extLst>
              <a:ext uri="{FF2B5EF4-FFF2-40B4-BE49-F238E27FC236}">
                <a16:creationId xmlns:a16="http://schemas.microsoft.com/office/drawing/2014/main" id="{27DEF81B-B1F8-FBF7-5E39-15FEA4216CF4}"/>
              </a:ext>
            </a:extLst>
          </p:cNvPr>
          <p:cNvSpPr txBox="1"/>
          <p:nvPr/>
        </p:nvSpPr>
        <p:spPr>
          <a:xfrm>
            <a:off x="4879261" y="2727768"/>
            <a:ext cx="3394674" cy="338554"/>
          </a:xfrm>
          <a:prstGeom prst="rect">
            <a:avLst/>
          </a:prstGeom>
          <a:noFill/>
        </p:spPr>
        <p:txBody>
          <a:bodyPr wrap="square">
            <a:spAutoFit/>
          </a:bodyPr>
          <a:lstStyle/>
          <a:p>
            <a:r>
              <a:rPr lang="zh-CN" altLang="en-US" sz="1600" kern="100" dirty="0">
                <a:effectLst/>
                <a:latin typeface="微软雅黑" panose="020B0503020204020204" pitchFamily="34" charset="-122"/>
                <a:ea typeface="微软雅黑" panose="020B0503020204020204" pitchFamily="34" charset="-122"/>
              </a:rPr>
              <a:t>算法一搭建与实验</a:t>
            </a:r>
            <a:endParaRPr lang="zh-CN" altLang="en-US" sz="1600" dirty="0">
              <a:latin typeface="微软雅黑" panose="020B0503020204020204" pitchFamily="34" charset="-122"/>
              <a:ea typeface="微软雅黑" panose="020B0503020204020204" pitchFamily="34" charset="-122"/>
            </a:endParaRPr>
          </a:p>
        </p:txBody>
      </p:sp>
      <p:sp>
        <p:nvSpPr>
          <p:cNvPr id="50" name="文本框 96">
            <a:extLst>
              <a:ext uri="{FF2B5EF4-FFF2-40B4-BE49-F238E27FC236}">
                <a16:creationId xmlns:a16="http://schemas.microsoft.com/office/drawing/2014/main" id="{1E4954ED-FF7A-39B7-CE45-BB43209B69B6}"/>
              </a:ext>
            </a:extLst>
          </p:cNvPr>
          <p:cNvSpPr txBox="1"/>
          <p:nvPr/>
        </p:nvSpPr>
        <p:spPr>
          <a:xfrm>
            <a:off x="6149127" y="3311235"/>
            <a:ext cx="3892648" cy="338554"/>
          </a:xfrm>
          <a:prstGeom prst="rect">
            <a:avLst/>
          </a:prstGeom>
          <a:noFill/>
        </p:spPr>
        <p:txBody>
          <a:bodyPr wrap="square">
            <a:spAutoFit/>
          </a:bodyPr>
          <a:lstStyle/>
          <a:p>
            <a:r>
              <a:rPr lang="zh-CN" altLang="en-US" sz="1600" kern="100" dirty="0">
                <a:latin typeface="微软雅黑" panose="020B0503020204020204" pitchFamily="34" charset="-122"/>
                <a:ea typeface="微软雅黑" panose="020B0503020204020204" pitchFamily="34" charset="-122"/>
              </a:rPr>
              <a:t>算法二、三搭建与实验</a:t>
            </a:r>
            <a:endParaRPr lang="zh-CN" altLang="en-US" sz="1600" dirty="0">
              <a:latin typeface="微软雅黑" panose="020B0503020204020204" pitchFamily="34" charset="-122"/>
              <a:ea typeface="微软雅黑" panose="020B0503020204020204" pitchFamily="34" charset="-122"/>
            </a:endParaRPr>
          </a:p>
        </p:txBody>
      </p:sp>
      <p:sp>
        <p:nvSpPr>
          <p:cNvPr id="51" name="文本框 102">
            <a:extLst>
              <a:ext uri="{FF2B5EF4-FFF2-40B4-BE49-F238E27FC236}">
                <a16:creationId xmlns:a16="http://schemas.microsoft.com/office/drawing/2014/main" id="{4B252C58-69B6-7AD9-5F03-970AD13542DA}"/>
              </a:ext>
            </a:extLst>
          </p:cNvPr>
          <p:cNvSpPr txBox="1"/>
          <p:nvPr/>
        </p:nvSpPr>
        <p:spPr>
          <a:xfrm>
            <a:off x="7563554" y="3794730"/>
            <a:ext cx="3873882" cy="584775"/>
          </a:xfrm>
          <a:prstGeom prst="rect">
            <a:avLst/>
          </a:prstGeom>
          <a:noFill/>
        </p:spPr>
        <p:txBody>
          <a:bodyPr wrap="square">
            <a:spAutoFit/>
          </a:bodyPr>
          <a:lstStyle/>
          <a:p>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对各部分研究成果整合</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并在工程中</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实验</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测试及应用</a:t>
            </a:r>
            <a:endParaRPr lang="zh-CN" altLang="en-US" sz="1600" dirty="0">
              <a:latin typeface="微软雅黑" panose="020B0503020204020204" pitchFamily="34" charset="-122"/>
              <a:ea typeface="微软雅黑" panose="020B0503020204020204" pitchFamily="34" charset="-122"/>
            </a:endParaRPr>
          </a:p>
        </p:txBody>
      </p:sp>
      <p:sp>
        <p:nvSpPr>
          <p:cNvPr id="52" name="文本框 106">
            <a:extLst>
              <a:ext uri="{FF2B5EF4-FFF2-40B4-BE49-F238E27FC236}">
                <a16:creationId xmlns:a16="http://schemas.microsoft.com/office/drawing/2014/main" id="{57389EEE-2EA5-9803-CFAE-7576ACADFC47}"/>
              </a:ext>
            </a:extLst>
          </p:cNvPr>
          <p:cNvSpPr txBox="1"/>
          <p:nvPr/>
        </p:nvSpPr>
        <p:spPr>
          <a:xfrm>
            <a:off x="8979408" y="4355416"/>
            <a:ext cx="2653790" cy="584775"/>
          </a:xfrm>
          <a:prstGeom prst="rect">
            <a:avLst/>
          </a:prstGeom>
          <a:noFill/>
        </p:spPr>
        <p:txBody>
          <a:bodyPr wrap="square">
            <a:spAutoFit/>
          </a:bodyPr>
          <a:lstStyle/>
          <a:p>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SOTA</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方法进行实验对比</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，进行消融实验</a:t>
            </a:r>
            <a:endParaRPr lang="zh-CN" altLang="en-US" sz="1600" dirty="0">
              <a:latin typeface="微软雅黑" panose="020B0503020204020204" pitchFamily="34" charset="-122"/>
              <a:ea typeface="微软雅黑" panose="020B0503020204020204" pitchFamily="34" charset="-122"/>
            </a:endParaRPr>
          </a:p>
        </p:txBody>
      </p:sp>
      <p:sp>
        <p:nvSpPr>
          <p:cNvPr id="53" name="文本框 111">
            <a:extLst>
              <a:ext uri="{FF2B5EF4-FFF2-40B4-BE49-F238E27FC236}">
                <a16:creationId xmlns:a16="http://schemas.microsoft.com/office/drawing/2014/main" id="{6CFF3576-D1CC-12DD-8A81-7B0C47C16776}"/>
              </a:ext>
            </a:extLst>
          </p:cNvPr>
          <p:cNvSpPr txBox="1"/>
          <p:nvPr/>
        </p:nvSpPr>
        <p:spPr>
          <a:xfrm>
            <a:off x="5494868" y="5029881"/>
            <a:ext cx="3614724" cy="338554"/>
          </a:xfrm>
          <a:prstGeom prst="rect">
            <a:avLst/>
          </a:prstGeom>
          <a:noFill/>
        </p:spPr>
        <p:txBody>
          <a:bodyPr wrap="square">
            <a:spAutoFit/>
          </a:bodyPr>
          <a:lstStyle/>
          <a:p>
            <a:pPr algn="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获取整体数据，撰写论文</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及相关专利</a:t>
            </a:r>
            <a:endParaRPr lang="zh-CN" altLang="en-US" sz="1600" dirty="0">
              <a:latin typeface="微软雅黑" panose="020B0503020204020204" pitchFamily="34" charset="-122"/>
              <a:ea typeface="微软雅黑" panose="020B0503020204020204" pitchFamily="34" charset="-122"/>
            </a:endParaRPr>
          </a:p>
        </p:txBody>
      </p:sp>
      <p:sp>
        <p:nvSpPr>
          <p:cNvPr id="54" name="文本框 115">
            <a:extLst>
              <a:ext uri="{FF2B5EF4-FFF2-40B4-BE49-F238E27FC236}">
                <a16:creationId xmlns:a16="http://schemas.microsoft.com/office/drawing/2014/main" id="{6F2CD4F8-71CB-7CD4-09E2-A98002BAC091}"/>
              </a:ext>
            </a:extLst>
          </p:cNvPr>
          <p:cNvSpPr txBox="1"/>
          <p:nvPr/>
        </p:nvSpPr>
        <p:spPr>
          <a:xfrm>
            <a:off x="8195733" y="5616117"/>
            <a:ext cx="2094315" cy="338554"/>
          </a:xfrm>
          <a:prstGeom prst="rect">
            <a:avLst/>
          </a:prstGeom>
          <a:noFill/>
        </p:spPr>
        <p:txBody>
          <a:bodyPr wrap="square">
            <a:spAutoFit/>
          </a:bodyPr>
          <a:lstStyle/>
          <a:p>
            <a:pPr algn="r"/>
            <a:r>
              <a:rPr lang="zh-CN"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毕业论文</a:t>
            </a:r>
            <a:r>
              <a:rPr lang="zh-CN" alt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的持续完善</a:t>
            </a: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57814916"/>
      </p:ext>
    </p:extLst>
  </p:cSld>
  <p:clrMapOvr>
    <a:masterClrMapping/>
  </p:clrMapOvr>
  <mc:AlternateContent xmlns:mc="http://schemas.openxmlformats.org/markup-compatibility/2006" xmlns:p14="http://schemas.microsoft.com/office/powerpoint/2010/main">
    <mc:Choice Requires="p14">
      <p:transition spd="med" p14:dur="700" advTm="53638">
        <p:cover/>
      </p:transition>
    </mc:Choice>
    <mc:Fallback xmlns="">
      <p:transition spd="med" advTm="53638">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7399096" cy="523184"/>
          </a:xfrm>
          <a:prstGeom prst="rect">
            <a:avLst/>
          </a:prstGeom>
          <a:noFill/>
        </p:spPr>
        <p:txBody>
          <a:bodyPr wrap="square" lIns="91404" tIns="45702" rIns="91404" bIns="45702" rtlCol="0">
            <a:spAutoFit/>
          </a:bodyPr>
          <a:lstStyle/>
          <a:p>
            <a:r>
              <a:rPr lang="zh-CN" altLang="en-US" sz="2800" b="1">
                <a:solidFill>
                  <a:srgbClr val="1B4367"/>
                </a:solidFill>
                <a:cs typeface="+mn-ea"/>
                <a:sym typeface="+mn-lt"/>
              </a:rPr>
              <a:t>预期成果</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 name="iŝḷidè">
            <a:extLst>
              <a:ext uri="{FF2B5EF4-FFF2-40B4-BE49-F238E27FC236}">
                <a16:creationId xmlns:a16="http://schemas.microsoft.com/office/drawing/2014/main" id="{CFEC3B87-9243-2704-F8C9-F67CF3DE4BC6}"/>
              </a:ext>
            </a:extLst>
          </p:cNvPr>
          <p:cNvGrpSpPr>
            <a:grpSpLocks noChangeAspect="1"/>
          </p:cNvGrpSpPr>
          <p:nvPr/>
        </p:nvGrpSpPr>
        <p:grpSpPr>
          <a:xfrm flipH="1">
            <a:off x="1450636" y="1664115"/>
            <a:ext cx="10486970" cy="3925550"/>
            <a:chOff x="-4958745" y="1525639"/>
            <a:chExt cx="10486970" cy="3925550"/>
          </a:xfrm>
        </p:grpSpPr>
        <p:grpSp>
          <p:nvGrpSpPr>
            <p:cNvPr id="4" name="ïşļïḋê">
              <a:extLst>
                <a:ext uri="{FF2B5EF4-FFF2-40B4-BE49-F238E27FC236}">
                  <a16:creationId xmlns:a16="http://schemas.microsoft.com/office/drawing/2014/main" id="{18160413-4498-B450-1652-9852E0A1CB72}"/>
                </a:ext>
              </a:extLst>
            </p:cNvPr>
            <p:cNvGrpSpPr/>
            <p:nvPr/>
          </p:nvGrpSpPr>
          <p:grpSpPr>
            <a:xfrm>
              <a:off x="-4771659" y="3936113"/>
              <a:ext cx="6314700" cy="751081"/>
              <a:chOff x="-5400195" y="2906580"/>
              <a:chExt cx="6314700" cy="751081"/>
            </a:xfrm>
          </p:grpSpPr>
          <p:sp>
            <p:nvSpPr>
              <p:cNvPr id="26" name="îsļíḓé">
                <a:extLst>
                  <a:ext uri="{FF2B5EF4-FFF2-40B4-BE49-F238E27FC236}">
                    <a16:creationId xmlns:a16="http://schemas.microsoft.com/office/drawing/2014/main" id="{12077706-9320-EB5E-758B-0E2B98D10E71}"/>
                  </a:ext>
                </a:extLst>
              </p:cNvPr>
              <p:cNvSpPr txBox="1"/>
              <p:nvPr/>
            </p:nvSpPr>
            <p:spPr>
              <a:xfrm>
                <a:off x="-5400195" y="2906580"/>
                <a:ext cx="6314700" cy="338554"/>
              </a:xfrm>
              <a:prstGeom prst="rect">
                <a:avLst/>
              </a:prstGeom>
              <a:noFill/>
            </p:spPr>
            <p:txBody>
              <a:bodyPr wrap="square" rtlCol="0">
                <a:spAutoFit/>
              </a:bodyPr>
              <a:lstStyle/>
              <a:p>
                <a:r>
                  <a:rPr lang="zh-CN" altLang="zh-CN" sz="1600" b="1" kern="100" dirty="0">
                    <a:effectLst/>
                    <a:latin typeface="微软雅黑" panose="020B0503020204020204" pitchFamily="34" charset="-122"/>
                    <a:ea typeface="微软雅黑" panose="020B0503020204020204" pitchFamily="34" charset="-122"/>
                    <a:cs typeface="Times New Roman" panose="02020603050405020304" pitchFamily="18" charset="0"/>
                  </a:rPr>
                  <a:t>可量化成果</a:t>
                </a:r>
                <a:endParaRPr lang="en-US" altLang="zh-CN" sz="1400" b="1" dirty="0">
                  <a:latin typeface="微软雅黑" panose="020B0503020204020204" pitchFamily="34" charset="-122"/>
                  <a:ea typeface="微软雅黑" panose="020B0503020204020204" pitchFamily="34" charset="-122"/>
                </a:endParaRPr>
              </a:p>
            </p:txBody>
          </p:sp>
          <p:sp>
            <p:nvSpPr>
              <p:cNvPr id="27" name="ïSľïďê">
                <a:extLst>
                  <a:ext uri="{FF2B5EF4-FFF2-40B4-BE49-F238E27FC236}">
                    <a16:creationId xmlns:a16="http://schemas.microsoft.com/office/drawing/2014/main" id="{64114FAF-00F8-75C2-C538-E7ADCC99D5DE}"/>
                  </a:ext>
                </a:extLst>
              </p:cNvPr>
              <p:cNvSpPr txBox="1"/>
              <p:nvPr/>
            </p:nvSpPr>
            <p:spPr>
              <a:xfrm>
                <a:off x="-4930594" y="3328725"/>
                <a:ext cx="5635454" cy="328936"/>
              </a:xfrm>
              <a:prstGeom prst="rect">
                <a:avLst/>
              </a:prstGeom>
              <a:noFill/>
            </p:spPr>
            <p:txBody>
              <a:bodyPr wrap="square" rtlCol="0">
                <a:spAutoFit/>
              </a:bodyPr>
              <a:lstStyle/>
              <a:p>
                <a:pPr>
                  <a:lnSpc>
                    <a:spcPct val="120000"/>
                  </a:lnSpc>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发表小论文、专利一到两篇（项）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8" name="íŝḷïďe">
              <a:extLst>
                <a:ext uri="{FF2B5EF4-FFF2-40B4-BE49-F238E27FC236}">
                  <a16:creationId xmlns:a16="http://schemas.microsoft.com/office/drawing/2014/main" id="{BA7BE378-E69E-4DC6-0CBC-491CE1640F30}"/>
                </a:ext>
              </a:extLst>
            </p:cNvPr>
            <p:cNvGrpSpPr/>
            <p:nvPr/>
          </p:nvGrpSpPr>
          <p:grpSpPr>
            <a:xfrm>
              <a:off x="-4958745" y="2026618"/>
              <a:ext cx="7592651" cy="885246"/>
              <a:chOff x="-4958745" y="2026618"/>
              <a:chExt cx="7592651" cy="885246"/>
            </a:xfrm>
          </p:grpSpPr>
          <p:sp>
            <p:nvSpPr>
              <p:cNvPr id="24" name="ísḷîḓe">
                <a:extLst>
                  <a:ext uri="{FF2B5EF4-FFF2-40B4-BE49-F238E27FC236}">
                    <a16:creationId xmlns:a16="http://schemas.microsoft.com/office/drawing/2014/main" id="{D18EBD6D-93D5-6A74-CC47-67259836E75E}"/>
                  </a:ext>
                </a:extLst>
              </p:cNvPr>
              <p:cNvSpPr txBox="1"/>
              <p:nvPr/>
            </p:nvSpPr>
            <p:spPr>
              <a:xfrm>
                <a:off x="-4958745" y="2026618"/>
                <a:ext cx="7592651"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功能上</a:t>
                </a:r>
                <a:endParaRPr lang="en-US" altLang="zh-CN" sz="1600" b="1" dirty="0">
                  <a:latin typeface="微软雅黑" panose="020B0503020204020204" pitchFamily="34" charset="-122"/>
                  <a:ea typeface="微软雅黑" panose="020B0503020204020204" pitchFamily="34" charset="-122"/>
                </a:endParaRPr>
              </a:p>
            </p:txBody>
          </p:sp>
          <p:sp>
            <p:nvSpPr>
              <p:cNvPr id="25" name="ï$1ídé">
                <a:extLst>
                  <a:ext uri="{FF2B5EF4-FFF2-40B4-BE49-F238E27FC236}">
                    <a16:creationId xmlns:a16="http://schemas.microsoft.com/office/drawing/2014/main" id="{E594462E-BEE3-BADE-2473-85B8CFD56CFA}"/>
                  </a:ext>
                </a:extLst>
              </p:cNvPr>
              <p:cNvSpPr txBox="1"/>
              <p:nvPr/>
            </p:nvSpPr>
            <p:spPr>
              <a:xfrm>
                <a:off x="-3910045" y="2388644"/>
                <a:ext cx="6458259" cy="523220"/>
              </a:xfrm>
              <a:prstGeom prst="rect">
                <a:avLst/>
              </a:prstGeom>
              <a:noFill/>
            </p:spPr>
            <p:txBody>
              <a:bodyPr wrap="square" rtlCol="0">
                <a:spAutoFit/>
              </a:bodyPr>
              <a:lstStyle/>
              <a:p>
                <a:pPr indent="304800" algn="just"/>
                <a:r>
                  <a:rPr lang="zh-CN" altLang="zh-CN" sz="1400" kern="100" dirty="0">
                    <a:effectLst/>
                    <a:latin typeface="微软雅黑" panose="020B0503020204020204" pitchFamily="34" charset="-122"/>
                    <a:ea typeface="微软雅黑" panose="020B0503020204020204" pitchFamily="34" charset="-122"/>
                  </a:rPr>
                  <a:t>根据整体设计路线，实现</a:t>
                </a:r>
                <a:r>
                  <a:rPr lang="zh-CN" altLang="en-US" sz="1400" kern="100" dirty="0">
                    <a:effectLst/>
                    <a:latin typeface="微软雅黑" panose="020B0503020204020204" pitchFamily="34" charset="-122"/>
                    <a:ea typeface="微软雅黑" panose="020B0503020204020204" pitchFamily="34" charset="-122"/>
                  </a:rPr>
                  <a:t>二种高鲁棒性，高精度的</a:t>
                </a:r>
                <a:r>
                  <a:rPr lang="zh-CN" altLang="zh-CN" sz="1400" kern="100" dirty="0">
                    <a:effectLst/>
                    <a:latin typeface="微软雅黑" panose="020B0503020204020204" pitchFamily="34" charset="-122"/>
                    <a:ea typeface="微软雅黑" panose="020B0503020204020204" pitchFamily="34" charset="-122"/>
                  </a:rPr>
                  <a:t>点云</a:t>
                </a:r>
                <a:r>
                  <a:rPr lang="zh-CN" altLang="en-US" sz="1400" kern="100" dirty="0">
                    <a:latin typeface="微软雅黑" panose="020B0503020204020204" pitchFamily="34" charset="-122"/>
                    <a:ea typeface="微软雅黑" panose="020B0503020204020204" pitchFamily="34" charset="-122"/>
                  </a:rPr>
                  <a:t>配准</a:t>
                </a:r>
                <a:r>
                  <a:rPr lang="zh-CN" altLang="zh-CN" sz="1400" kern="100" dirty="0">
                    <a:effectLst/>
                    <a:latin typeface="微软雅黑" panose="020B0503020204020204" pitchFamily="34" charset="-122"/>
                    <a:ea typeface="微软雅黑" panose="020B0503020204020204" pitchFamily="34" charset="-122"/>
                  </a:rPr>
                  <a:t>方法。</a:t>
                </a:r>
                <a:r>
                  <a:rPr lang="zh-CN" altLang="en-US" sz="1400" kern="100" dirty="0">
                    <a:effectLst/>
                    <a:latin typeface="微软雅黑" panose="020B0503020204020204" pitchFamily="34" charset="-122"/>
                    <a:ea typeface="微软雅黑" panose="020B0503020204020204" pitchFamily="34" charset="-122"/>
                  </a:rPr>
                  <a:t>与项目背景相靠，在实际应用中进行实验</a:t>
                </a:r>
                <a:endParaRPr lang="zh-CN" altLang="zh-CN" sz="1400" kern="100" dirty="0">
                  <a:effectLst/>
                  <a:latin typeface="微软雅黑" panose="020B0503020204020204" pitchFamily="34" charset="-122"/>
                  <a:ea typeface="微软雅黑" panose="020B0503020204020204" pitchFamily="34" charset="-122"/>
                </a:endParaRPr>
              </a:p>
            </p:txBody>
          </p:sp>
        </p:grpSp>
        <p:grpSp>
          <p:nvGrpSpPr>
            <p:cNvPr id="10" name="ïṥľiḋe">
              <a:extLst>
                <a:ext uri="{FF2B5EF4-FFF2-40B4-BE49-F238E27FC236}">
                  <a16:creationId xmlns:a16="http://schemas.microsoft.com/office/drawing/2014/main" id="{29B1166E-06EB-0D44-1F8C-8DEFB9106643}"/>
                </a:ext>
              </a:extLst>
            </p:cNvPr>
            <p:cNvGrpSpPr/>
            <p:nvPr/>
          </p:nvGrpSpPr>
          <p:grpSpPr>
            <a:xfrm>
              <a:off x="-4856246" y="2958809"/>
              <a:ext cx="6953675" cy="751081"/>
              <a:chOff x="-4856246" y="3033474"/>
              <a:chExt cx="6953675" cy="751081"/>
            </a:xfrm>
          </p:grpSpPr>
          <p:sp>
            <p:nvSpPr>
              <p:cNvPr id="22" name="i$ḻïḋè">
                <a:extLst>
                  <a:ext uri="{FF2B5EF4-FFF2-40B4-BE49-F238E27FC236}">
                    <a16:creationId xmlns:a16="http://schemas.microsoft.com/office/drawing/2014/main" id="{D971874C-0B08-7A1D-501E-123C6037114B}"/>
                  </a:ext>
                </a:extLst>
              </p:cNvPr>
              <p:cNvSpPr txBox="1"/>
              <p:nvPr/>
            </p:nvSpPr>
            <p:spPr>
              <a:xfrm>
                <a:off x="-4856246" y="3033474"/>
                <a:ext cx="6953675" cy="33855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性能上</a:t>
                </a:r>
                <a:endParaRPr lang="en-US" altLang="zh-CN" sz="1600" b="1" dirty="0">
                  <a:latin typeface="微软雅黑" panose="020B0503020204020204" pitchFamily="34" charset="-122"/>
                  <a:ea typeface="微软雅黑" panose="020B0503020204020204" pitchFamily="34" charset="-122"/>
                </a:endParaRPr>
              </a:p>
            </p:txBody>
          </p:sp>
          <p:sp>
            <p:nvSpPr>
              <p:cNvPr id="23" name="iśḻïḑè">
                <a:extLst>
                  <a:ext uri="{FF2B5EF4-FFF2-40B4-BE49-F238E27FC236}">
                    <a16:creationId xmlns:a16="http://schemas.microsoft.com/office/drawing/2014/main" id="{67199499-CF53-4F9B-6330-F06CC4ECA8A5}"/>
                  </a:ext>
                </a:extLst>
              </p:cNvPr>
              <p:cNvSpPr txBox="1"/>
              <p:nvPr/>
            </p:nvSpPr>
            <p:spPr>
              <a:xfrm>
                <a:off x="-2830672" y="3455619"/>
                <a:ext cx="4680634" cy="328936"/>
              </a:xfrm>
              <a:prstGeom prst="rect">
                <a:avLst/>
              </a:prstGeom>
              <a:noFill/>
            </p:spPr>
            <p:txBody>
              <a:bodyPr wrap="square" rtlCol="0">
                <a:spAutoFit/>
              </a:bodyPr>
              <a:lstStyle/>
              <a:p>
                <a:pPr>
                  <a:lnSpc>
                    <a:spcPct val="120000"/>
                  </a:lnSpc>
                </a:pP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常用</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数据集上与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SOTA</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方法相比，性能优于</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SOTA</a:t>
                </a:r>
                <a:r>
                  <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方法</a:t>
                </a:r>
                <a:r>
                  <a:rPr lang="zh-CN" altLang="zh-CN" sz="12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7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2" name="îš1íḍe">
              <a:extLst>
                <a:ext uri="{FF2B5EF4-FFF2-40B4-BE49-F238E27FC236}">
                  <a16:creationId xmlns:a16="http://schemas.microsoft.com/office/drawing/2014/main" id="{6D50FFFF-7FB5-9656-9375-B79C9C708580}"/>
                </a:ext>
              </a:extLst>
            </p:cNvPr>
            <p:cNvSpPr/>
            <p:nvPr/>
          </p:nvSpPr>
          <p:spPr>
            <a:xfrm>
              <a:off x="1165496" y="1780222"/>
              <a:ext cx="4031708" cy="3571875"/>
            </a:xfrm>
            <a:custGeom>
              <a:avLst/>
              <a:gdLst>
                <a:gd name="connsiteX0" fmla="*/ 3368200 w 7741090"/>
                <a:gd name="connsiteY0" fmla="*/ 289814 h 6858187"/>
                <a:gd name="connsiteX1" fmla="*/ 78762 w 7741090"/>
                <a:gd name="connsiteY1" fmla="*/ 5988557 h 6858187"/>
                <a:gd name="connsiteX2" fmla="*/ 580731 w 7741090"/>
                <a:gd name="connsiteY2" fmla="*/ 6858188 h 6858187"/>
                <a:gd name="connsiteX3" fmla="*/ 7160359 w 7741090"/>
                <a:gd name="connsiteY3" fmla="*/ 6858188 h 6858187"/>
                <a:gd name="connsiteX4" fmla="*/ 7662329 w 7741090"/>
                <a:gd name="connsiteY4" fmla="*/ 5988557 h 6858187"/>
                <a:gd name="connsiteX5" fmla="*/ 4372890 w 7741090"/>
                <a:gd name="connsiteY5" fmla="*/ 289814 h 6858187"/>
                <a:gd name="connsiteX6" fmla="*/ 3368200 w 7741090"/>
                <a:gd name="connsiteY6" fmla="*/ 289814 h 685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1090" h="6858187">
                  <a:moveTo>
                    <a:pt x="3368200" y="289814"/>
                  </a:moveTo>
                  <a:lnTo>
                    <a:pt x="78762" y="5988557"/>
                  </a:lnTo>
                  <a:cubicBezTo>
                    <a:pt x="-144836" y="6374976"/>
                    <a:pt x="134286" y="6858188"/>
                    <a:pt x="580731" y="6858188"/>
                  </a:cubicBezTo>
                  <a:lnTo>
                    <a:pt x="7160359" y="6858188"/>
                  </a:lnTo>
                  <a:cubicBezTo>
                    <a:pt x="7606805" y="6858188"/>
                    <a:pt x="7885927" y="6374976"/>
                    <a:pt x="7662329" y="5988557"/>
                  </a:cubicBezTo>
                  <a:lnTo>
                    <a:pt x="4372890" y="289814"/>
                  </a:lnTo>
                  <a:cubicBezTo>
                    <a:pt x="4150042" y="-96605"/>
                    <a:pt x="3591798" y="-96605"/>
                    <a:pt x="3368200" y="289814"/>
                  </a:cubicBezTo>
                  <a:close/>
                </a:path>
              </a:pathLst>
            </a:custGeom>
            <a:noFill/>
            <a:ln w="76200" cap="rnd">
              <a:no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işľíḍé">
              <a:extLst>
                <a:ext uri="{FF2B5EF4-FFF2-40B4-BE49-F238E27FC236}">
                  <a16:creationId xmlns:a16="http://schemas.microsoft.com/office/drawing/2014/main" id="{E010B662-8BC8-23A6-81E5-45403EE3BA9D}"/>
                </a:ext>
              </a:extLst>
            </p:cNvPr>
            <p:cNvCxnSpPr>
              <a:cxnSpLocks/>
            </p:cNvCxnSpPr>
            <p:nvPr/>
          </p:nvCxnSpPr>
          <p:spPr>
            <a:xfrm>
              <a:off x="3565642" y="1931163"/>
              <a:ext cx="1713203" cy="2968014"/>
            </a:xfrm>
            <a:prstGeom prst="straightConnector1">
              <a:avLst/>
            </a:prstGeom>
            <a:ln w="38100" cap="rnd">
              <a:solidFill>
                <a:schemeClr val="tx2">
                  <a:alpha val="5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6" name="îṣḻïďè">
              <a:extLst>
                <a:ext uri="{FF2B5EF4-FFF2-40B4-BE49-F238E27FC236}">
                  <a16:creationId xmlns:a16="http://schemas.microsoft.com/office/drawing/2014/main" id="{8047678E-7168-FE5D-4974-ADF2D5EFF3FC}"/>
                </a:ext>
              </a:extLst>
            </p:cNvPr>
            <p:cNvCxnSpPr>
              <a:cxnSpLocks/>
            </p:cNvCxnSpPr>
            <p:nvPr/>
          </p:nvCxnSpPr>
          <p:spPr>
            <a:xfrm flipH="1">
              <a:off x="1590613" y="5352098"/>
              <a:ext cx="3426796" cy="0"/>
            </a:xfrm>
            <a:prstGeom prst="straightConnector1">
              <a:avLst/>
            </a:prstGeom>
            <a:ln w="38100" cap="rnd">
              <a:solidFill>
                <a:schemeClr val="tx2">
                  <a:alpha val="5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7" name="í$ľïďê">
              <a:extLst>
                <a:ext uri="{FF2B5EF4-FFF2-40B4-BE49-F238E27FC236}">
                  <a16:creationId xmlns:a16="http://schemas.microsoft.com/office/drawing/2014/main" id="{8985C2BE-4C01-2215-0AE0-DEEFA7CA6B0E}"/>
                </a:ext>
              </a:extLst>
            </p:cNvPr>
            <p:cNvCxnSpPr>
              <a:cxnSpLocks/>
            </p:cNvCxnSpPr>
            <p:nvPr/>
          </p:nvCxnSpPr>
          <p:spPr>
            <a:xfrm flipV="1">
              <a:off x="1329178" y="1931163"/>
              <a:ext cx="1713202" cy="2968014"/>
            </a:xfrm>
            <a:prstGeom prst="straightConnector1">
              <a:avLst/>
            </a:prstGeom>
            <a:ln w="38100" cap="rnd">
              <a:solidFill>
                <a:schemeClr val="tx2">
                  <a:alpha val="50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18" name="íṩḻîḍè">
              <a:extLst>
                <a:ext uri="{FF2B5EF4-FFF2-40B4-BE49-F238E27FC236}">
                  <a16:creationId xmlns:a16="http://schemas.microsoft.com/office/drawing/2014/main" id="{16CADFFD-A74A-F12C-35C1-4DE37AD110C2}"/>
                </a:ext>
              </a:extLst>
            </p:cNvPr>
            <p:cNvSpPr/>
            <p:nvPr/>
          </p:nvSpPr>
          <p:spPr>
            <a:xfrm>
              <a:off x="1072703" y="4929806"/>
              <a:ext cx="521386" cy="5213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en-US" altLang="zh-CN" b="1" dirty="0">
                  <a:solidFill>
                    <a:schemeClr val="bg1"/>
                  </a:solidFill>
                </a:rPr>
                <a:t>03</a:t>
              </a:r>
              <a:endParaRPr lang="zh-CN" altLang="en-US" b="1" dirty="0">
                <a:solidFill>
                  <a:schemeClr val="bg1"/>
                </a:solidFill>
              </a:endParaRPr>
            </a:p>
          </p:txBody>
        </p:sp>
        <p:sp>
          <p:nvSpPr>
            <p:cNvPr id="19" name="iSļîḓe">
              <a:extLst>
                <a:ext uri="{FF2B5EF4-FFF2-40B4-BE49-F238E27FC236}">
                  <a16:creationId xmlns:a16="http://schemas.microsoft.com/office/drawing/2014/main" id="{7BC8164A-2EEA-51E9-4C0F-534B006202EE}"/>
                </a:ext>
              </a:extLst>
            </p:cNvPr>
            <p:cNvSpPr/>
            <p:nvPr/>
          </p:nvSpPr>
          <p:spPr>
            <a:xfrm>
              <a:off x="5006839" y="4929806"/>
              <a:ext cx="521386" cy="5213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en-US" altLang="zh-CN" b="1" dirty="0">
                  <a:solidFill>
                    <a:schemeClr val="bg1"/>
                  </a:solidFill>
                </a:rPr>
                <a:t>02</a:t>
              </a:r>
              <a:endParaRPr lang="zh-CN" altLang="en-US" b="1" dirty="0">
                <a:solidFill>
                  <a:schemeClr val="bg1"/>
                </a:solidFill>
              </a:endParaRPr>
            </a:p>
          </p:txBody>
        </p:sp>
        <p:sp>
          <p:nvSpPr>
            <p:cNvPr id="20" name="îṣ1ídè">
              <a:extLst>
                <a:ext uri="{FF2B5EF4-FFF2-40B4-BE49-F238E27FC236}">
                  <a16:creationId xmlns:a16="http://schemas.microsoft.com/office/drawing/2014/main" id="{5FD4D7A1-FF9D-3DB0-B265-C015417DEA6A}"/>
                </a:ext>
              </a:extLst>
            </p:cNvPr>
            <p:cNvSpPr/>
            <p:nvPr/>
          </p:nvSpPr>
          <p:spPr>
            <a:xfrm>
              <a:off x="3020854" y="1525639"/>
              <a:ext cx="521386" cy="5213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en-US" altLang="zh-CN" b="1" dirty="0">
                  <a:solidFill>
                    <a:schemeClr val="bg1"/>
                  </a:solidFill>
                </a:rPr>
                <a:t>01</a:t>
              </a:r>
              <a:endParaRPr lang="zh-CN" altLang="en-US" b="1" dirty="0">
                <a:solidFill>
                  <a:schemeClr val="bg1"/>
                </a:solidFill>
              </a:endParaRPr>
            </a:p>
          </p:txBody>
        </p:sp>
        <p:sp>
          <p:nvSpPr>
            <p:cNvPr id="21" name="îṥḷíḍé">
              <a:extLst>
                <a:ext uri="{FF2B5EF4-FFF2-40B4-BE49-F238E27FC236}">
                  <a16:creationId xmlns:a16="http://schemas.microsoft.com/office/drawing/2014/main" id="{5978CEF2-3BF2-2BB6-29DB-A063A5DA16C0}"/>
                </a:ext>
              </a:extLst>
            </p:cNvPr>
            <p:cNvSpPr/>
            <p:nvPr/>
          </p:nvSpPr>
          <p:spPr>
            <a:xfrm>
              <a:off x="2330503" y="2997066"/>
              <a:ext cx="1952342" cy="1729670"/>
            </a:xfrm>
            <a:custGeom>
              <a:avLst/>
              <a:gdLst>
                <a:gd name="connsiteX0" fmla="*/ 3368200 w 7741090"/>
                <a:gd name="connsiteY0" fmla="*/ 289814 h 6858187"/>
                <a:gd name="connsiteX1" fmla="*/ 78762 w 7741090"/>
                <a:gd name="connsiteY1" fmla="*/ 5988557 h 6858187"/>
                <a:gd name="connsiteX2" fmla="*/ 580731 w 7741090"/>
                <a:gd name="connsiteY2" fmla="*/ 6858188 h 6858187"/>
                <a:gd name="connsiteX3" fmla="*/ 7160359 w 7741090"/>
                <a:gd name="connsiteY3" fmla="*/ 6858188 h 6858187"/>
                <a:gd name="connsiteX4" fmla="*/ 7662329 w 7741090"/>
                <a:gd name="connsiteY4" fmla="*/ 5988557 h 6858187"/>
                <a:gd name="connsiteX5" fmla="*/ 4372890 w 7741090"/>
                <a:gd name="connsiteY5" fmla="*/ 289814 h 6858187"/>
                <a:gd name="connsiteX6" fmla="*/ 3368200 w 7741090"/>
                <a:gd name="connsiteY6" fmla="*/ 289814 h 6858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41090" h="6858187">
                  <a:moveTo>
                    <a:pt x="3368200" y="289814"/>
                  </a:moveTo>
                  <a:lnTo>
                    <a:pt x="78762" y="5988557"/>
                  </a:lnTo>
                  <a:cubicBezTo>
                    <a:pt x="-144836" y="6374976"/>
                    <a:pt x="134286" y="6858188"/>
                    <a:pt x="580731" y="6858188"/>
                  </a:cubicBezTo>
                  <a:lnTo>
                    <a:pt x="7160359" y="6858188"/>
                  </a:lnTo>
                  <a:cubicBezTo>
                    <a:pt x="7606805" y="6858188"/>
                    <a:pt x="7885927" y="6374976"/>
                    <a:pt x="7662329" y="5988557"/>
                  </a:cubicBezTo>
                  <a:lnTo>
                    <a:pt x="4372890" y="289814"/>
                  </a:lnTo>
                  <a:cubicBezTo>
                    <a:pt x="4150042" y="-96605"/>
                    <a:pt x="3591798" y="-96605"/>
                    <a:pt x="3368200" y="289814"/>
                  </a:cubicBezTo>
                  <a:close/>
                </a:path>
              </a:pathLst>
            </a:custGeom>
            <a:solidFill>
              <a:schemeClr val="tx2">
                <a:alpha val="15000"/>
              </a:schemeClr>
            </a:solidFill>
            <a:ln w="762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b="1" dirty="0">
                <a:solidFill>
                  <a:schemeClr val="accent1"/>
                </a:solidFill>
              </a:endParaRPr>
            </a:p>
            <a:p>
              <a:pPr algn="ctr"/>
              <a:r>
                <a:rPr lang="zh-CN" altLang="en-US" b="1" dirty="0">
                  <a:solidFill>
                    <a:schemeClr val="accent1"/>
                  </a:solidFill>
                  <a:latin typeface="微软雅黑" panose="020B0503020204020204" pitchFamily="34" charset="-122"/>
                  <a:ea typeface="微软雅黑" panose="020B0503020204020204" pitchFamily="34" charset="-122"/>
                </a:rPr>
                <a:t>预期成果</a:t>
              </a:r>
              <a:endParaRPr lang="en-US" altLang="zh-CN" b="1" dirty="0">
                <a:solidFill>
                  <a:schemeClr val="accent1"/>
                </a:solidFill>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2560286607"/>
      </p:ext>
    </p:extLst>
  </p:cSld>
  <p:clrMapOvr>
    <a:masterClrMapping/>
  </p:clrMapOvr>
  <mc:AlternateContent xmlns:mc="http://schemas.openxmlformats.org/markup-compatibility/2006" xmlns:p14="http://schemas.microsoft.com/office/powerpoint/2010/main">
    <mc:Choice Requires="p14">
      <p:transition spd="med" p14:dur="700" advTm="53638">
        <p:cover/>
      </p:transition>
    </mc:Choice>
    <mc:Fallback xmlns="">
      <p:transition spd="med" advTm="53638">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727962" y="2872661"/>
            <a:ext cx="4736075" cy="1850058"/>
          </a:xfrm>
          <a:prstGeom prst="rect">
            <a:avLst/>
          </a:prstGeom>
        </p:spPr>
        <p:txBody>
          <a:bodyPr wrap="square">
            <a:spAutoFit/>
          </a:bodyPr>
          <a:lstStyle/>
          <a:p>
            <a:pPr algn="ctr">
              <a:lnSpc>
                <a:spcPct val="150000"/>
              </a:lnSpc>
            </a:pPr>
            <a:r>
              <a:rPr lang="en-US" altLang="zh-CN" sz="8800" dirty="0">
                <a:solidFill>
                  <a:schemeClr val="accent1">
                    <a:lumMod val="50000"/>
                  </a:schemeClr>
                </a:solidFill>
                <a:latin typeface="Impact" panose="020B0806030902050204" pitchFamily="34" charset="0"/>
                <a:ea typeface="微软雅黑" panose="020B0503020204020204" pitchFamily="34" charset="-122"/>
              </a:rPr>
              <a:t>THANKS!</a:t>
            </a:r>
            <a:endParaRPr lang="zh-CN" altLang="en-US" sz="8800" dirty="0">
              <a:solidFill>
                <a:schemeClr val="accent1">
                  <a:lumMod val="50000"/>
                </a:schemeClr>
              </a:solidFill>
              <a:latin typeface="Impact" panose="020B0806030902050204" pitchFamily="34" charset="0"/>
              <a:ea typeface="微软雅黑" panose="020B0503020204020204" pitchFamily="34" charset="-122"/>
            </a:endParaRPr>
          </a:p>
        </p:txBody>
      </p:sp>
      <p:pic>
        <p:nvPicPr>
          <p:cNvPr id="6" name="图片 5"/>
          <p:cNvPicPr>
            <a:picLocks noChangeAspect="1"/>
          </p:cNvPicPr>
          <p:nvPr/>
        </p:nvPicPr>
        <p:blipFill>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4916991" y="1995480"/>
            <a:ext cx="2358015" cy="87718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30"/>
          <p:cNvSpPr/>
          <p:nvPr/>
        </p:nvSpPr>
        <p:spPr>
          <a:xfrm>
            <a:off x="4496271" y="1317591"/>
            <a:ext cx="1906206" cy="960438"/>
          </a:xfrm>
          <a:custGeom>
            <a:avLst/>
            <a:gdLst>
              <a:gd name="connsiteX0" fmla="*/ 353568 w 1430213"/>
              <a:gd name="connsiteY0" fmla="*/ 0 h 720610"/>
              <a:gd name="connsiteX1" fmla="*/ 1430213 w 1430213"/>
              <a:gd name="connsiteY1" fmla="*/ 0 h 720610"/>
              <a:gd name="connsiteX2" fmla="*/ 1430213 w 1430213"/>
              <a:gd name="connsiteY2" fmla="*/ 696226 h 720610"/>
              <a:gd name="connsiteX3" fmla="*/ 0 w 1430213"/>
              <a:gd name="connsiteY3" fmla="*/ 720610 h 720610"/>
              <a:gd name="connsiteX4" fmla="*/ 353568 w 1430213"/>
              <a:gd name="connsiteY4" fmla="*/ 0 h 72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213" h="720610">
                <a:moveTo>
                  <a:pt x="353568" y="0"/>
                </a:moveTo>
                <a:lnTo>
                  <a:pt x="1430213" y="0"/>
                </a:lnTo>
                <a:lnTo>
                  <a:pt x="1430213" y="696226"/>
                </a:lnTo>
                <a:lnTo>
                  <a:pt x="0" y="720610"/>
                </a:lnTo>
                <a:lnTo>
                  <a:pt x="35356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8" name="矩形 57"/>
          <p:cNvSpPr/>
          <p:nvPr/>
        </p:nvSpPr>
        <p:spPr>
          <a:xfrm>
            <a:off x="2381" y="1605510"/>
            <a:ext cx="12187239" cy="5251152"/>
          </a:xfrm>
          <a:prstGeom prst="rect">
            <a:avLst/>
          </a:prstGeom>
          <a:gradFill flip="none" rotWithShape="1">
            <a:gsLst>
              <a:gs pos="0">
                <a:schemeClr val="bg1">
                  <a:lumMod val="85000"/>
                </a:schemeClr>
              </a:gs>
              <a:gs pos="75000">
                <a:schemeClr val="bg1"/>
              </a:gs>
            </a:gsLst>
            <a:lin ang="5400000" scaled="1"/>
          </a:gradFill>
          <a:ln>
            <a:noFill/>
          </a:ln>
          <a:effectLst>
            <a:outerShdw blurRad="1270000" dist="165100" dir="16200000" sx="82000" sy="82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60" name="五边形 5"/>
          <p:cNvSpPr/>
          <p:nvPr/>
        </p:nvSpPr>
        <p:spPr>
          <a:xfrm rot="5400000">
            <a:off x="5333974" y="951131"/>
            <a:ext cx="1451266" cy="2184198"/>
          </a:xfrm>
          <a:custGeom>
            <a:avLst/>
            <a:gdLst>
              <a:gd name="connsiteX0" fmla="*/ 0 w 1310478"/>
              <a:gd name="connsiteY0" fmla="*/ 0 h 1076645"/>
              <a:gd name="connsiteX1" fmla="*/ 1113530 w 1310478"/>
              <a:gd name="connsiteY1" fmla="*/ 0 h 1076645"/>
              <a:gd name="connsiteX2" fmla="*/ 1310478 w 1310478"/>
              <a:gd name="connsiteY2" fmla="*/ 562707 h 1076645"/>
              <a:gd name="connsiteX3" fmla="*/ 1113530 w 1310478"/>
              <a:gd name="connsiteY3" fmla="*/ 1076645 h 1076645"/>
              <a:gd name="connsiteX4" fmla="*/ 0 w 1310478"/>
              <a:gd name="connsiteY4" fmla="*/ 1076645 h 1076645"/>
              <a:gd name="connsiteX5" fmla="*/ 0 w 1310478"/>
              <a:gd name="connsiteY5" fmla="*/ 0 h 1076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0478" h="1076645">
                <a:moveTo>
                  <a:pt x="0" y="0"/>
                </a:moveTo>
                <a:lnTo>
                  <a:pt x="1113530" y="0"/>
                </a:lnTo>
                <a:lnTo>
                  <a:pt x="1310478" y="562707"/>
                </a:lnTo>
                <a:lnTo>
                  <a:pt x="1113530" y="1076645"/>
                </a:lnTo>
                <a:lnTo>
                  <a:pt x="0" y="1076645"/>
                </a:lnTo>
                <a:lnTo>
                  <a:pt x="0" y="0"/>
                </a:lnTo>
                <a:close/>
              </a:path>
            </a:pathLst>
          </a:custGeom>
          <a:solidFill>
            <a:schemeClr val="accent1">
              <a:lumMod val="75000"/>
            </a:schemeClr>
          </a:solidFill>
          <a:ln>
            <a:noFill/>
          </a:ln>
          <a:effectLst>
            <a:outerShdw blurRad="254000" dist="152400" dir="27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latin typeface="微软雅黑"/>
              <a:ea typeface="微软雅黑"/>
              <a:sym typeface="微软雅黑"/>
            </a:endParaRPr>
          </a:p>
        </p:txBody>
      </p:sp>
      <p:sp>
        <p:nvSpPr>
          <p:cNvPr id="56" name="TextBox 55"/>
          <p:cNvSpPr txBox="1"/>
          <p:nvPr/>
        </p:nvSpPr>
        <p:spPr>
          <a:xfrm>
            <a:off x="5568666" y="1510836"/>
            <a:ext cx="1027138" cy="748696"/>
          </a:xfrm>
          <a:prstGeom prst="rect">
            <a:avLst/>
          </a:prstGeom>
          <a:noFill/>
        </p:spPr>
        <p:txBody>
          <a:bodyPr wrap="square" rtlCol="0">
            <a:spAutoFit/>
          </a:bodyPr>
          <a:lstStyle/>
          <a:p>
            <a:pPr algn="ctr"/>
            <a:r>
              <a:rPr lang="en-US" altLang="zh-CN" sz="4265">
                <a:solidFill>
                  <a:schemeClr val="bg1"/>
                </a:solidFill>
                <a:latin typeface="微软雅黑"/>
                <a:ea typeface="微软雅黑"/>
                <a:sym typeface="微软雅黑"/>
              </a:rPr>
              <a:t>01</a:t>
            </a:r>
            <a:endParaRPr lang="zh-CN" altLang="en-US" sz="4265">
              <a:solidFill>
                <a:schemeClr val="bg1"/>
              </a:solidFill>
              <a:latin typeface="微软雅黑"/>
              <a:ea typeface="微软雅黑"/>
              <a:sym typeface="微软雅黑"/>
            </a:endParaRPr>
          </a:p>
        </p:txBody>
      </p:sp>
      <p:sp>
        <p:nvSpPr>
          <p:cNvPr id="8" name="文本框 8">
            <a:extLst>
              <a:ext uri="{FF2B5EF4-FFF2-40B4-BE49-F238E27FC236}">
                <a16:creationId xmlns:a16="http://schemas.microsoft.com/office/drawing/2014/main" id="{8C490B63-80A5-42B3-853B-9353FB1F73D1}"/>
              </a:ext>
            </a:extLst>
          </p:cNvPr>
          <p:cNvSpPr>
            <a:spLocks noChangeArrowheads="1"/>
          </p:cNvSpPr>
          <p:nvPr/>
        </p:nvSpPr>
        <p:spPr bwMode="auto">
          <a:xfrm>
            <a:off x="2967815" y="3340459"/>
            <a:ext cx="6183584" cy="76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91385" tIns="45694" rIns="91385" bIns="45694">
            <a:spAutoFit/>
          </a:bodyPr>
          <a:lstStyle/>
          <a:p>
            <a:pPr lvl="0" algn="ctr"/>
            <a:r>
              <a:rPr lang="zh-CN" altLang="en-US" sz="4400" b="1" dirty="0">
                <a:solidFill>
                  <a:schemeClr val="tx1">
                    <a:lumMod val="65000"/>
                    <a:lumOff val="35000"/>
                  </a:schemeClr>
                </a:solidFill>
                <a:latin typeface="微软雅黑"/>
                <a:ea typeface="微软雅黑"/>
                <a:cs typeface="+mn-ea"/>
                <a:sym typeface="微软雅黑"/>
              </a:rPr>
              <a:t>研究现状与前期工作</a:t>
            </a:r>
          </a:p>
        </p:txBody>
      </p:sp>
    </p:spTree>
    <p:extLst>
      <p:ext uri="{BB962C8B-B14F-4D97-AF65-F5344CB8AC3E}">
        <p14:creationId xmlns:p14="http://schemas.microsoft.com/office/powerpoint/2010/main" val="2240356087"/>
      </p:ext>
    </p:extLst>
  </p:cSld>
  <p:clrMapOvr>
    <a:masterClrMapping/>
  </p:clrMapOvr>
  <mc:AlternateContent xmlns:mc="http://schemas.openxmlformats.org/markup-compatibility/2006" xmlns:p14="http://schemas.microsoft.com/office/powerpoint/2010/main">
    <mc:Choice Requires="p14">
      <p:transition spd="med" p14:dur="700" advTm="652">
        <p:cover/>
      </p:transition>
    </mc:Choice>
    <mc:Fallback xmlns="">
      <p:transition spd="med" advTm="652">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9031506"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工业项目背景</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19">
            <a:extLst>
              <a:ext uri="{FF2B5EF4-FFF2-40B4-BE49-F238E27FC236}">
                <a16:creationId xmlns:a16="http://schemas.microsoft.com/office/drawing/2014/main" id="{9EFF2251-6E21-2F77-BE5A-DE305C48AD27}"/>
              </a:ext>
            </a:extLst>
          </p:cNvPr>
          <p:cNvSpPr/>
          <p:nvPr/>
        </p:nvSpPr>
        <p:spPr>
          <a:xfrm>
            <a:off x="167361" y="894663"/>
            <a:ext cx="6731545" cy="297517"/>
          </a:xfrm>
          <a:prstGeom prst="rect">
            <a:avLst/>
          </a:prstGeom>
        </p:spPr>
        <p:txBody>
          <a:bodyPr wrap="square">
            <a:spAutoFit/>
          </a:bodyPr>
          <a:lstStyle/>
          <a:p>
            <a:pPr marL="0" marR="0" lvl="0" indent="0" algn="just" defTabSz="914400" rtl="0" eaLnBrk="1" fontAlgn="auto" latinLnBrk="0" hangingPunct="1">
              <a:lnSpc>
                <a:spcPts val="16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基于</a:t>
            </a:r>
            <a:r>
              <a:rPr kumimoji="0" lang="en-US" altLang="zh-CN"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3D </a:t>
            </a:r>
            <a:r>
              <a:rPr kumimoji="0" lang="zh-CN" altLang="en-US"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视觉的机器人工艺轨迹在线生成平台</a:t>
            </a:r>
            <a:endParaRPr kumimoji="0" lang="en-US" altLang="zh-CN"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p:txBody>
      </p:sp>
      <p:sp>
        <p:nvSpPr>
          <p:cNvPr id="10" name="文本框 39">
            <a:extLst>
              <a:ext uri="{FF2B5EF4-FFF2-40B4-BE49-F238E27FC236}">
                <a16:creationId xmlns:a16="http://schemas.microsoft.com/office/drawing/2014/main" id="{4B85A376-25F7-91AF-0658-F98A6043F4E3}"/>
              </a:ext>
            </a:extLst>
          </p:cNvPr>
          <p:cNvSpPr txBox="1"/>
          <p:nvPr/>
        </p:nvSpPr>
        <p:spPr>
          <a:xfrm>
            <a:off x="856521" y="1157969"/>
            <a:ext cx="6262850"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场景：焊接，喷涂，点胶，打磨等</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机器视觉对实物进行数字</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建模，实现智能定制化在线生成机器人工艺轨迹的平台</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3D</a:t>
            </a:r>
            <a:r>
              <a:rPr lang="zh-CN" altLang="en-US" sz="1600" dirty="0">
                <a:latin typeface="微软雅黑" panose="020B0503020204020204" pitchFamily="34" charset="-122"/>
                <a:ea typeface="微软雅黑" panose="020B0503020204020204" pitchFamily="34" charset="-122"/>
              </a:rPr>
              <a:t>机器视觉手眼标定、点云处理等技术实现全局加工轨迹的实时自动生成</a:t>
            </a:r>
          </a:p>
        </p:txBody>
      </p:sp>
      <p:pic>
        <p:nvPicPr>
          <p:cNvPr id="11" name="图片 1">
            <a:extLst>
              <a:ext uri="{FF2B5EF4-FFF2-40B4-BE49-F238E27FC236}">
                <a16:creationId xmlns:a16="http://schemas.microsoft.com/office/drawing/2014/main" id="{EAF63BB6-FF5B-4081-8D22-B62155538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1079" y="2388416"/>
            <a:ext cx="4724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54D3E24B-5F1F-A65D-A8F2-6DE301E48266}"/>
              </a:ext>
            </a:extLst>
          </p:cNvPr>
          <p:cNvSpPr txBox="1"/>
          <p:nvPr/>
        </p:nvSpPr>
        <p:spPr>
          <a:xfrm>
            <a:off x="6344830" y="5261414"/>
            <a:ext cx="5612165" cy="1323439"/>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sz="1600">
                <a:latin typeface="微软雅黑" panose="020B0503020204020204" pitchFamily="34" charset="-122"/>
                <a:ea typeface="微软雅黑" panose="020B0503020204020204" pitchFamily="34" charset="-122"/>
              </a:defRPr>
            </a:lvl1pPr>
          </a:lstStyle>
          <a:p>
            <a:r>
              <a:rPr lang="zh-CN" altLang="en-US" dirty="0"/>
              <a:t>梅卡曼德（北京）机器人科技有限公司推出了“</a:t>
            </a:r>
            <a:r>
              <a:rPr lang="en-US" altLang="zh-CN" dirty="0"/>
              <a:t>3D</a:t>
            </a:r>
            <a:r>
              <a:rPr lang="zh-CN" altLang="en-US" dirty="0"/>
              <a:t>视觉引导自动生成轨迹”方案，通过</a:t>
            </a:r>
            <a:r>
              <a:rPr lang="en-US" altLang="zh-CN" dirty="0"/>
              <a:t>3D</a:t>
            </a:r>
            <a:r>
              <a:rPr lang="zh-CN" altLang="en-US" dirty="0"/>
              <a:t>视觉引导机器人识别指定物料，按场景生成轨迹，并引导机器人延轨迹执行操作。其核心优势在于无需提前制作模板，即可识别多种类型工件外形并自动生成不同工艺轨迹</a:t>
            </a:r>
          </a:p>
        </p:txBody>
      </p:sp>
      <p:pic>
        <p:nvPicPr>
          <p:cNvPr id="13" name="图片 1">
            <a:extLst>
              <a:ext uri="{FF2B5EF4-FFF2-40B4-BE49-F238E27FC236}">
                <a16:creationId xmlns:a16="http://schemas.microsoft.com/office/drawing/2014/main" id="{BD9A341A-EDB8-5F9B-ACD9-7A7F523D46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7412" r="25439"/>
          <a:stretch>
            <a:fillRect/>
          </a:stretch>
        </p:blipFill>
        <p:spPr bwMode="auto">
          <a:xfrm>
            <a:off x="1702182" y="2657416"/>
            <a:ext cx="23574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EE9871A2-76B3-DCBF-F04E-517F92100336}"/>
              </a:ext>
            </a:extLst>
          </p:cNvPr>
          <p:cNvSpPr txBox="1"/>
          <p:nvPr/>
        </p:nvSpPr>
        <p:spPr>
          <a:xfrm>
            <a:off x="391745" y="5547838"/>
            <a:ext cx="5612165" cy="830997"/>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sz="1600">
                <a:latin typeface="微软雅黑" panose="020B0503020204020204" pitchFamily="34" charset="-122"/>
                <a:ea typeface="微软雅黑" panose="020B0503020204020204" pitchFamily="34" charset="-122"/>
              </a:defRPr>
            </a:lvl1pPr>
          </a:lstStyle>
          <a:p>
            <a:r>
              <a:rPr lang="zh-CN" altLang="en-US" dirty="0"/>
              <a:t>宁波慈星机器人技术有限公司采用</a:t>
            </a:r>
            <a:r>
              <a:rPr lang="en-US" altLang="zh-CN" dirty="0"/>
              <a:t>3D</a:t>
            </a:r>
            <a:r>
              <a:rPr lang="zh-CN" altLang="en-US" dirty="0"/>
              <a:t>视觉定位系统，自动识别、生成喷胶轨迹，喷胶轨迹的自动生成是实现鞋底喷胶工艺自动化的关键技术之一。</a:t>
            </a:r>
          </a:p>
        </p:txBody>
      </p:sp>
      <p:sp>
        <p:nvSpPr>
          <p:cNvPr id="15" name="TextBox 14">
            <a:extLst>
              <a:ext uri="{FF2B5EF4-FFF2-40B4-BE49-F238E27FC236}">
                <a16:creationId xmlns:a16="http://schemas.microsoft.com/office/drawing/2014/main" id="{1909E396-CDFC-A699-C450-2E8BEA548E44}"/>
              </a:ext>
            </a:extLst>
          </p:cNvPr>
          <p:cNvSpPr txBox="1"/>
          <p:nvPr/>
        </p:nvSpPr>
        <p:spPr>
          <a:xfrm>
            <a:off x="7438841" y="1508134"/>
            <a:ext cx="4401879" cy="400110"/>
          </a:xfrm>
          <a:prstGeom prst="rect">
            <a:avLst/>
          </a:prstGeom>
          <a:noFill/>
        </p:spPr>
        <p:txBody>
          <a:bodyPr wrap="square">
            <a:spAutoFit/>
          </a:bodyPr>
          <a:lstStyle/>
          <a:p>
            <a:r>
              <a:rPr lang="zh-CN" altLang="en-US" sz="2000" dirty="0">
                <a:solidFill>
                  <a:srgbClr val="FF0000"/>
                </a:solidFill>
              </a:rPr>
              <a:t>需要工件的高精度完整点云模型！</a:t>
            </a:r>
          </a:p>
        </p:txBody>
      </p:sp>
    </p:spTree>
    <p:custDataLst>
      <p:tags r:id="rId1"/>
    </p:custDataLst>
    <p:extLst>
      <p:ext uri="{BB962C8B-B14F-4D97-AF65-F5344CB8AC3E}">
        <p14:creationId xmlns:p14="http://schemas.microsoft.com/office/powerpoint/2010/main" val="4202312450"/>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9031506"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研究背景</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71741E-894B-949F-63E8-26C96A279144}"/>
              </a:ext>
            </a:extLst>
          </p:cNvPr>
          <p:cNvPicPr>
            <a:picLocks noChangeAspect="1"/>
          </p:cNvPicPr>
          <p:nvPr/>
        </p:nvPicPr>
        <p:blipFill>
          <a:blip r:embed="rId5"/>
          <a:stretch>
            <a:fillRect/>
          </a:stretch>
        </p:blipFill>
        <p:spPr>
          <a:xfrm>
            <a:off x="4229647" y="2513610"/>
            <a:ext cx="8080885" cy="3768885"/>
          </a:xfrm>
          <a:prstGeom prst="rect">
            <a:avLst/>
          </a:prstGeom>
        </p:spPr>
      </p:pic>
      <p:pic>
        <p:nvPicPr>
          <p:cNvPr id="3" name="Picture 2">
            <a:extLst>
              <a:ext uri="{FF2B5EF4-FFF2-40B4-BE49-F238E27FC236}">
                <a16:creationId xmlns:a16="http://schemas.microsoft.com/office/drawing/2014/main" id="{A9922359-FB29-4AB2-D8F8-FA88A45B5587}"/>
              </a:ext>
            </a:extLst>
          </p:cNvPr>
          <p:cNvPicPr>
            <a:picLocks noChangeAspect="1"/>
          </p:cNvPicPr>
          <p:nvPr/>
        </p:nvPicPr>
        <p:blipFill>
          <a:blip r:embed="rId6"/>
          <a:stretch>
            <a:fillRect/>
          </a:stretch>
        </p:blipFill>
        <p:spPr>
          <a:xfrm>
            <a:off x="0" y="742085"/>
            <a:ext cx="5597655" cy="2400463"/>
          </a:xfrm>
          <a:prstGeom prst="rect">
            <a:avLst/>
          </a:prstGeom>
        </p:spPr>
      </p:pic>
      <p:pic>
        <p:nvPicPr>
          <p:cNvPr id="4" name="Picture 3">
            <a:extLst>
              <a:ext uri="{FF2B5EF4-FFF2-40B4-BE49-F238E27FC236}">
                <a16:creationId xmlns:a16="http://schemas.microsoft.com/office/drawing/2014/main" id="{2727D22D-D623-A443-60C0-1D8126030E5D}"/>
              </a:ext>
            </a:extLst>
          </p:cNvPr>
          <p:cNvPicPr>
            <a:picLocks noChangeAspect="1"/>
          </p:cNvPicPr>
          <p:nvPr/>
        </p:nvPicPr>
        <p:blipFill>
          <a:blip r:embed="rId7"/>
          <a:stretch>
            <a:fillRect/>
          </a:stretch>
        </p:blipFill>
        <p:spPr>
          <a:xfrm>
            <a:off x="391745" y="3156641"/>
            <a:ext cx="4389419" cy="3637969"/>
          </a:xfrm>
          <a:prstGeom prst="rect">
            <a:avLst/>
          </a:prstGeom>
        </p:spPr>
      </p:pic>
      <p:sp>
        <p:nvSpPr>
          <p:cNvPr id="8" name="TextBox 7">
            <a:extLst>
              <a:ext uri="{FF2B5EF4-FFF2-40B4-BE49-F238E27FC236}">
                <a16:creationId xmlns:a16="http://schemas.microsoft.com/office/drawing/2014/main" id="{B8C29C09-1A4E-E8C7-3F94-0B2413787538}"/>
              </a:ext>
            </a:extLst>
          </p:cNvPr>
          <p:cNvSpPr txBox="1"/>
          <p:nvPr/>
        </p:nvSpPr>
        <p:spPr>
          <a:xfrm>
            <a:off x="6676842" y="999491"/>
            <a:ext cx="4401879" cy="1323439"/>
          </a:xfrm>
          <a:prstGeom prst="rect">
            <a:avLst/>
          </a:prstGeom>
          <a:noFill/>
        </p:spPr>
        <p:txBody>
          <a:bodyPr wrap="square">
            <a:spAutoFit/>
          </a:bodyPr>
          <a:lstStyle/>
          <a:p>
            <a:r>
              <a:rPr lang="zh-CN" altLang="en-US" sz="2000" dirty="0"/>
              <a:t>由于各种因素的影响，同一场景下获得的多个点云数据往往存在一定的差异，因此需要将它们通过点云配准成一个完整的三维场景（模型）</a:t>
            </a:r>
          </a:p>
        </p:txBody>
      </p:sp>
    </p:spTree>
    <p:custDataLst>
      <p:tags r:id="rId1"/>
    </p:custDataLst>
    <p:extLst>
      <p:ext uri="{BB962C8B-B14F-4D97-AF65-F5344CB8AC3E}">
        <p14:creationId xmlns:p14="http://schemas.microsoft.com/office/powerpoint/2010/main" val="2756433023"/>
      </p:ext>
    </p:extLst>
  </p:cSld>
  <p:clrMapOvr>
    <a:masterClrMapping/>
  </p:clrMapOvr>
  <mc:AlternateContent xmlns:mc="http://schemas.openxmlformats.org/markup-compatibility/2006" xmlns:p14="http://schemas.microsoft.com/office/powerpoint/2010/main">
    <mc:Choice Requires="p14">
      <p:transition spd="med" p14:dur="700">
        <p:cover/>
      </p:transition>
    </mc:Choice>
    <mc:Fallback xmlns="">
      <p:transition spd="med">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方法测试分析</a:t>
            </a: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A red rabbit on a black background&#10;&#10;Description automatically generated">
            <a:extLst>
              <a:ext uri="{FF2B5EF4-FFF2-40B4-BE49-F238E27FC236}">
                <a16:creationId xmlns:a16="http://schemas.microsoft.com/office/drawing/2014/main" id="{5212DA51-20BC-AAC0-32DA-05EA066496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5" y="761454"/>
            <a:ext cx="8995534" cy="2825482"/>
          </a:xfrm>
          <a:prstGeom prst="rect">
            <a:avLst/>
          </a:prstGeom>
        </p:spPr>
      </p:pic>
      <p:pic>
        <p:nvPicPr>
          <p:cNvPr id="3" name="Picture 2" descr="A red rabbit on a black background&#10;&#10;Description automatically generated">
            <a:extLst>
              <a:ext uri="{FF2B5EF4-FFF2-40B4-BE49-F238E27FC236}">
                <a16:creationId xmlns:a16="http://schemas.microsoft.com/office/drawing/2014/main" id="{46F6823D-5AAE-50A9-520D-BCCF3DEFA7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95" y="3586936"/>
            <a:ext cx="11156647" cy="3215919"/>
          </a:xfrm>
          <a:prstGeom prst="rect">
            <a:avLst/>
          </a:prstGeom>
        </p:spPr>
      </p:pic>
      <p:sp>
        <p:nvSpPr>
          <p:cNvPr id="4" name="TextBox 5">
            <a:extLst>
              <a:ext uri="{FF2B5EF4-FFF2-40B4-BE49-F238E27FC236}">
                <a16:creationId xmlns:a16="http://schemas.microsoft.com/office/drawing/2014/main" id="{6C06054F-DF00-D882-3FB5-8236479ECFD3}"/>
              </a:ext>
            </a:extLst>
          </p:cNvPr>
          <p:cNvSpPr txBox="1"/>
          <p:nvPr/>
        </p:nvSpPr>
        <p:spPr>
          <a:xfrm>
            <a:off x="9478035" y="1851029"/>
            <a:ext cx="2202512" cy="646331"/>
          </a:xfrm>
          <a:prstGeom prst="rect">
            <a:avLst/>
          </a:prstGeom>
          <a:noFill/>
        </p:spPr>
        <p:txBody>
          <a:bodyPr wrap="square">
            <a:spAutoFit/>
          </a:bodyPr>
          <a:lstStyle/>
          <a:p>
            <a:r>
              <a:rPr lang="zh-CN" altLang="en-US" dirty="0">
                <a:solidFill>
                  <a:srgbClr val="FF0000"/>
                </a:solidFill>
              </a:rPr>
              <a:t>点集匹配易陷入局部最优解！</a:t>
            </a:r>
          </a:p>
        </p:txBody>
      </p:sp>
    </p:spTree>
    <p:custDataLst>
      <p:tags r:id="rId1"/>
    </p:custDataLst>
    <p:extLst>
      <p:ext uri="{BB962C8B-B14F-4D97-AF65-F5344CB8AC3E}">
        <p14:creationId xmlns:p14="http://schemas.microsoft.com/office/powerpoint/2010/main" val="1514480615"/>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8" y="154613"/>
            <a:ext cx="9803863"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方法测试分析</a:t>
            </a: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Picture 1" descr="A screen shot of a computer&#10;&#10;Description automatically generated">
            <a:extLst>
              <a:ext uri="{FF2B5EF4-FFF2-40B4-BE49-F238E27FC236}">
                <a16:creationId xmlns:a16="http://schemas.microsoft.com/office/drawing/2014/main" id="{0792DEB4-1C26-7890-01C5-B3DD35558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200" y="860166"/>
            <a:ext cx="10745131" cy="2682472"/>
          </a:xfrm>
          <a:prstGeom prst="rect">
            <a:avLst/>
          </a:prstGeom>
        </p:spPr>
      </p:pic>
      <p:pic>
        <p:nvPicPr>
          <p:cNvPr id="3" name="Picture 2" descr="A computer screen shot of a rabbit&#10;&#10;Description automatically generated">
            <a:extLst>
              <a:ext uri="{FF2B5EF4-FFF2-40B4-BE49-F238E27FC236}">
                <a16:creationId xmlns:a16="http://schemas.microsoft.com/office/drawing/2014/main" id="{AB4EF15E-2C9E-6AA6-77AF-09854631B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745" y="3592834"/>
            <a:ext cx="8797965" cy="2957886"/>
          </a:xfrm>
          <a:prstGeom prst="rect">
            <a:avLst/>
          </a:prstGeom>
        </p:spPr>
      </p:pic>
      <p:sp>
        <p:nvSpPr>
          <p:cNvPr id="4" name="TextBox 5">
            <a:extLst>
              <a:ext uri="{FF2B5EF4-FFF2-40B4-BE49-F238E27FC236}">
                <a16:creationId xmlns:a16="http://schemas.microsoft.com/office/drawing/2014/main" id="{947E162E-1211-D5E1-E540-DD7801852D8D}"/>
              </a:ext>
            </a:extLst>
          </p:cNvPr>
          <p:cNvSpPr txBox="1"/>
          <p:nvPr/>
        </p:nvSpPr>
        <p:spPr>
          <a:xfrm>
            <a:off x="9597743" y="5234809"/>
            <a:ext cx="2202512" cy="646331"/>
          </a:xfrm>
          <a:prstGeom prst="rect">
            <a:avLst/>
          </a:prstGeom>
          <a:noFill/>
        </p:spPr>
        <p:txBody>
          <a:bodyPr wrap="square">
            <a:spAutoFit/>
          </a:bodyPr>
          <a:lstStyle/>
          <a:p>
            <a:r>
              <a:rPr lang="zh-CN" altLang="en-US" dirty="0">
                <a:solidFill>
                  <a:srgbClr val="FF0000"/>
                </a:solidFill>
              </a:rPr>
              <a:t>精度较低，效果不理想！</a:t>
            </a:r>
          </a:p>
        </p:txBody>
      </p:sp>
    </p:spTree>
    <p:custDataLst>
      <p:tags r:id="rId1"/>
    </p:custDataLst>
    <p:extLst>
      <p:ext uri="{BB962C8B-B14F-4D97-AF65-F5344CB8AC3E}">
        <p14:creationId xmlns:p14="http://schemas.microsoft.com/office/powerpoint/2010/main" val="3719229732"/>
      </p:ext>
    </p:extLst>
  </p:cSld>
  <p:clrMapOvr>
    <a:masterClrMapping/>
  </p:clrMapOvr>
  <mc:AlternateContent xmlns:mc="http://schemas.openxmlformats.org/markup-compatibility/2006" xmlns:p14="http://schemas.microsoft.com/office/powerpoint/2010/main">
    <mc:Choice Requires="p14">
      <p:transition spd="med" p14:dur="700" advTm="26157">
        <p:cover/>
      </p:transition>
    </mc:Choice>
    <mc:Fallback xmlns="">
      <p:transition spd="med" advTm="26157">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C146CE3-D57D-1E68-3DD9-8EC5265BEDED}"/>
              </a:ext>
            </a:extLst>
          </p:cNvPr>
          <p:cNvPicPr>
            <a:picLocks noChangeAspect="1"/>
          </p:cNvPicPr>
          <p:nvPr/>
        </p:nvPicPr>
        <p:blipFill>
          <a:blip r:embed="rId4"/>
          <a:stretch>
            <a:fillRect/>
          </a:stretch>
        </p:blipFill>
        <p:spPr>
          <a:xfrm>
            <a:off x="2630135" y="4987523"/>
            <a:ext cx="5704417" cy="1074553"/>
          </a:xfrm>
          <a:prstGeom prst="rect">
            <a:avLst/>
          </a:prstGeom>
        </p:spPr>
      </p:pic>
      <p:pic>
        <p:nvPicPr>
          <p:cNvPr id="13" name="Picture 12">
            <a:extLst>
              <a:ext uri="{FF2B5EF4-FFF2-40B4-BE49-F238E27FC236}">
                <a16:creationId xmlns:a16="http://schemas.microsoft.com/office/drawing/2014/main" id="{AB0108FC-38B4-42DE-6EA0-DA4EDF706982}"/>
              </a:ext>
            </a:extLst>
          </p:cNvPr>
          <p:cNvPicPr>
            <a:picLocks noChangeAspect="1"/>
          </p:cNvPicPr>
          <p:nvPr/>
        </p:nvPicPr>
        <p:blipFill>
          <a:blip r:embed="rId5"/>
          <a:stretch>
            <a:fillRect/>
          </a:stretch>
        </p:blipFill>
        <p:spPr>
          <a:xfrm>
            <a:off x="2791388" y="3904084"/>
            <a:ext cx="3177614" cy="959769"/>
          </a:xfrm>
          <a:prstGeom prst="rect">
            <a:avLst/>
          </a:prstGeom>
        </p:spPr>
      </p:pic>
      <p:pic>
        <p:nvPicPr>
          <p:cNvPr id="9" name="Picture 8">
            <a:extLst>
              <a:ext uri="{FF2B5EF4-FFF2-40B4-BE49-F238E27FC236}">
                <a16:creationId xmlns:a16="http://schemas.microsoft.com/office/drawing/2014/main" id="{84CFD54D-71B1-35D2-CF67-439CF5002472}"/>
              </a:ext>
            </a:extLst>
          </p:cNvPr>
          <p:cNvPicPr>
            <a:picLocks noChangeAspect="1"/>
          </p:cNvPicPr>
          <p:nvPr/>
        </p:nvPicPr>
        <p:blipFill>
          <a:blip r:embed="rId6"/>
          <a:stretch>
            <a:fillRect/>
          </a:stretch>
        </p:blipFill>
        <p:spPr>
          <a:xfrm>
            <a:off x="2714249" y="2433101"/>
            <a:ext cx="3799297" cy="1127125"/>
          </a:xfrm>
          <a:prstGeom prst="rect">
            <a:avLst/>
          </a:prstGeom>
        </p:spPr>
      </p:pic>
      <p:pic>
        <p:nvPicPr>
          <p:cNvPr id="11" name="Picture 10">
            <a:extLst>
              <a:ext uri="{FF2B5EF4-FFF2-40B4-BE49-F238E27FC236}">
                <a16:creationId xmlns:a16="http://schemas.microsoft.com/office/drawing/2014/main" id="{A25BC7E2-E9EF-0723-CDBB-13C833DF8B84}"/>
              </a:ext>
            </a:extLst>
          </p:cNvPr>
          <p:cNvPicPr>
            <a:picLocks noChangeAspect="1"/>
          </p:cNvPicPr>
          <p:nvPr/>
        </p:nvPicPr>
        <p:blipFill>
          <a:blip r:embed="rId7"/>
          <a:stretch>
            <a:fillRect/>
          </a:stretch>
        </p:blipFill>
        <p:spPr>
          <a:xfrm>
            <a:off x="2791388" y="1035931"/>
            <a:ext cx="3722158" cy="1081710"/>
          </a:xfrm>
          <a:prstGeom prst="rect">
            <a:avLst/>
          </a:prstGeom>
        </p:spPr>
      </p:pic>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7399096"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评价指标</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112436-13C4-52C8-B659-4DA1DDE28837}"/>
              </a:ext>
            </a:extLst>
          </p:cNvPr>
          <p:cNvSpPr txBox="1"/>
          <p:nvPr/>
        </p:nvSpPr>
        <p:spPr>
          <a:xfrm>
            <a:off x="2714249" y="490005"/>
            <a:ext cx="9819054" cy="6555641"/>
          </a:xfrm>
          <a:prstGeom prst="rect">
            <a:avLst/>
          </a:prstGeom>
          <a:noFill/>
        </p:spPr>
        <p:txBody>
          <a:bodyPr wrap="square">
            <a:spAutoFit/>
          </a:bodyPr>
          <a:lstStyle/>
          <a:p>
            <a:pPr algn="l"/>
            <a:endParaRPr lang="zh-CN" altLang="en-US" sz="2000" b="0" i="0" dirty="0">
              <a:solidFill>
                <a:srgbClr val="24292F"/>
              </a:solidFill>
              <a:effectLst/>
              <a:latin typeface="-apple-system"/>
            </a:endParaRPr>
          </a:p>
          <a:p>
            <a:pPr algn="l">
              <a:buFont typeface="+mj-lt"/>
              <a:buAutoNum type="arabicPeriod"/>
            </a:pPr>
            <a:r>
              <a:rPr lang="zh-CN" altLang="en-US" sz="2000" b="0" i="0" dirty="0">
                <a:solidFill>
                  <a:srgbClr val="24292F"/>
                </a:solidFill>
                <a:effectLst/>
                <a:latin typeface="-apple-system"/>
              </a:rPr>
              <a:t>均方误差（</a:t>
            </a:r>
            <a:r>
              <a:rPr lang="en-US" altLang="zh-CN" sz="2000" b="0" i="0" dirty="0">
                <a:solidFill>
                  <a:srgbClr val="24292F"/>
                </a:solidFill>
                <a:effectLst/>
                <a:latin typeface="-apple-system"/>
              </a:rPr>
              <a:t>Mean Square Error</a:t>
            </a:r>
            <a:r>
              <a:rPr lang="en-US" altLang="zh-CN" sz="2000" dirty="0">
                <a:solidFill>
                  <a:srgbClr val="24292F"/>
                </a:solidFill>
                <a:latin typeface="-apple-system"/>
              </a:rPr>
              <a:t>, </a:t>
            </a:r>
            <a:r>
              <a:rPr lang="en-US" altLang="zh-CN" sz="2000" b="0" i="0" dirty="0">
                <a:solidFill>
                  <a:srgbClr val="24292F"/>
                </a:solidFill>
                <a:effectLst/>
                <a:latin typeface="-apple-system"/>
              </a:rPr>
              <a:t>MSE</a:t>
            </a:r>
            <a:r>
              <a:rPr lang="zh-CN" altLang="en-US" sz="2000" b="0" i="0" dirty="0">
                <a:solidFill>
                  <a:srgbClr val="24292F"/>
                </a:solidFill>
                <a:effectLst/>
                <a:latin typeface="-apple-system"/>
              </a:rPr>
              <a:t>）</a:t>
            </a:r>
            <a:endParaRPr lang="en-US" altLang="zh-CN" sz="2000" b="0" i="0" dirty="0">
              <a:solidFill>
                <a:srgbClr val="24292F"/>
              </a:solidFill>
              <a:effectLst/>
              <a:latin typeface="-apple-system"/>
            </a:endParaRPr>
          </a:p>
          <a:p>
            <a:pPr algn="l">
              <a:buFont typeface="+mj-lt"/>
              <a:buAutoNum type="arabicPeriod"/>
            </a:pPr>
            <a:endParaRPr lang="en-US" altLang="zh-CN" sz="2000" b="0" i="0" dirty="0">
              <a:solidFill>
                <a:srgbClr val="24292F"/>
              </a:solidFill>
              <a:effectLst/>
              <a:latin typeface="-apple-system"/>
            </a:endParaRPr>
          </a:p>
          <a:p>
            <a:pPr algn="l">
              <a:buFont typeface="+mj-lt"/>
              <a:buAutoNum type="arabicPeriod"/>
            </a:pPr>
            <a:endParaRPr lang="en-US" altLang="zh-CN" sz="2000" dirty="0">
              <a:solidFill>
                <a:srgbClr val="24292F"/>
              </a:solidFill>
              <a:latin typeface="-apple-system"/>
            </a:endParaRPr>
          </a:p>
          <a:p>
            <a:pPr algn="l">
              <a:buFont typeface="+mj-lt"/>
              <a:buAutoNum type="arabicPeriod"/>
            </a:pPr>
            <a:endParaRPr lang="zh-CN" altLang="en-US" sz="2000" b="0" i="0" dirty="0">
              <a:solidFill>
                <a:srgbClr val="24292F"/>
              </a:solidFill>
              <a:effectLst/>
              <a:latin typeface="-apple-system"/>
            </a:endParaRPr>
          </a:p>
          <a:p>
            <a:pPr algn="l">
              <a:buFont typeface="+mj-lt"/>
              <a:buAutoNum type="arabicPeriod" startAt="2"/>
            </a:pPr>
            <a:r>
              <a:rPr lang="zh-CN" altLang="en-US" sz="2000" b="0" i="0" dirty="0">
                <a:solidFill>
                  <a:srgbClr val="24292F"/>
                </a:solidFill>
                <a:effectLst/>
                <a:latin typeface="-apple-system"/>
              </a:rPr>
              <a:t>根均方误差（</a:t>
            </a:r>
            <a:r>
              <a:rPr lang="en-US" altLang="zh-CN" sz="2000" b="0" i="0" dirty="0">
                <a:solidFill>
                  <a:srgbClr val="24292F"/>
                </a:solidFill>
                <a:effectLst/>
                <a:latin typeface="-apple-system"/>
              </a:rPr>
              <a:t>Root Mean Square Error</a:t>
            </a:r>
            <a:r>
              <a:rPr lang="en-US" altLang="zh-CN" sz="2000" dirty="0">
                <a:solidFill>
                  <a:srgbClr val="24292F"/>
                </a:solidFill>
                <a:latin typeface="-apple-system"/>
              </a:rPr>
              <a:t>, </a:t>
            </a:r>
            <a:r>
              <a:rPr lang="en-US" altLang="zh-CN" sz="2000" b="0" i="0" dirty="0">
                <a:solidFill>
                  <a:srgbClr val="24292F"/>
                </a:solidFill>
                <a:effectLst/>
                <a:latin typeface="-apple-system"/>
              </a:rPr>
              <a:t>RMSE</a:t>
            </a:r>
            <a:r>
              <a:rPr lang="zh-CN" altLang="en-US" sz="2000" b="0" i="0" dirty="0">
                <a:solidFill>
                  <a:srgbClr val="24292F"/>
                </a:solidFill>
                <a:effectLst/>
                <a:latin typeface="-apple-system"/>
              </a:rPr>
              <a:t>）</a:t>
            </a:r>
            <a:endParaRPr lang="en-US" altLang="zh-CN" sz="2000" b="0" i="0" dirty="0">
              <a:solidFill>
                <a:srgbClr val="24292F"/>
              </a:solidFill>
              <a:effectLst/>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endParaRPr lang="en-US" altLang="zh-CN" sz="2000" dirty="0">
              <a:solidFill>
                <a:srgbClr val="24292F"/>
              </a:solidFill>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r>
              <a:rPr lang="zh-CN" altLang="en-US" sz="2000" dirty="0">
                <a:solidFill>
                  <a:srgbClr val="24292F"/>
                </a:solidFill>
                <a:latin typeface="-apple-system"/>
              </a:rPr>
              <a:t>平均绝对误差（</a:t>
            </a:r>
            <a:r>
              <a:rPr lang="en-US" altLang="zh-CN" sz="2000" dirty="0">
                <a:solidFill>
                  <a:srgbClr val="24292F"/>
                </a:solidFill>
                <a:latin typeface="-apple-system"/>
              </a:rPr>
              <a:t>Mean Absolute Error, MAE</a:t>
            </a:r>
            <a:r>
              <a:rPr lang="zh-CN" altLang="en-US" sz="2000" dirty="0">
                <a:solidFill>
                  <a:srgbClr val="24292F"/>
                </a:solidFill>
                <a:latin typeface="-apple-system"/>
              </a:rPr>
              <a:t>）</a:t>
            </a:r>
            <a:endParaRPr lang="en-US" altLang="zh-CN" sz="2000" dirty="0">
              <a:solidFill>
                <a:srgbClr val="24292F"/>
              </a:solidFill>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endParaRPr lang="en-US" altLang="zh-CN" sz="2000" dirty="0">
              <a:solidFill>
                <a:srgbClr val="24292F"/>
              </a:solidFill>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r>
              <a:rPr lang="zh-CN" altLang="en-US" sz="2000" dirty="0">
                <a:solidFill>
                  <a:srgbClr val="24292F"/>
                </a:solidFill>
                <a:latin typeface="-apple-system"/>
              </a:rPr>
              <a:t>倒角距离度量（</a:t>
            </a:r>
            <a:r>
              <a:rPr lang="en-US" altLang="zh-CN" sz="2000" dirty="0">
                <a:solidFill>
                  <a:srgbClr val="24292F"/>
                </a:solidFill>
                <a:latin typeface="-apple-system"/>
              </a:rPr>
              <a:t>Chamfer Distance, CD</a:t>
            </a:r>
            <a:r>
              <a:rPr lang="zh-CN" altLang="en-US" sz="2000" dirty="0">
                <a:solidFill>
                  <a:srgbClr val="24292F"/>
                </a:solidFill>
                <a:latin typeface="-apple-system"/>
              </a:rPr>
              <a:t>）</a:t>
            </a:r>
            <a:endParaRPr lang="en-US" altLang="zh-CN" sz="2000" dirty="0">
              <a:solidFill>
                <a:srgbClr val="24292F"/>
              </a:solidFill>
              <a:latin typeface="-apple-system"/>
            </a:endParaRPr>
          </a:p>
          <a:p>
            <a:pPr algn="l">
              <a:buFont typeface="+mj-lt"/>
              <a:buAutoNum type="arabicPeriod" startAt="2"/>
            </a:pPr>
            <a:endParaRPr lang="en-US" altLang="zh-CN" sz="2000" dirty="0">
              <a:solidFill>
                <a:srgbClr val="24292F"/>
              </a:solidFill>
              <a:latin typeface="-apple-system"/>
            </a:endParaRPr>
          </a:p>
          <a:p>
            <a:pPr algn="l">
              <a:buFont typeface="+mj-lt"/>
              <a:buAutoNum type="arabicPeriod" startAt="2"/>
            </a:pPr>
            <a:endParaRPr lang="en-US" altLang="zh-CN" sz="2000" dirty="0">
              <a:solidFill>
                <a:srgbClr val="24292F"/>
              </a:solidFill>
              <a:latin typeface="-apple-system"/>
            </a:endParaRPr>
          </a:p>
          <a:p>
            <a:pPr algn="l">
              <a:buFont typeface="+mj-lt"/>
              <a:buAutoNum type="arabicPeriod" startAt="2"/>
            </a:pPr>
            <a:endParaRPr lang="en-US" altLang="zh-CN" sz="2000" dirty="0">
              <a:solidFill>
                <a:srgbClr val="24292F"/>
              </a:solidFill>
              <a:latin typeface="-apple-system"/>
            </a:endParaRPr>
          </a:p>
          <a:p>
            <a:pPr algn="l">
              <a:buFont typeface="+mj-lt"/>
              <a:buAutoNum type="arabicPeriod" startAt="2"/>
            </a:pPr>
            <a:r>
              <a:rPr lang="zh-CN" altLang="en-US" sz="2000" dirty="0">
                <a:solidFill>
                  <a:srgbClr val="24292F"/>
                </a:solidFill>
                <a:latin typeface="-apple-system"/>
              </a:rPr>
              <a:t>另外的还有</a:t>
            </a:r>
            <a:r>
              <a:rPr lang="en-US" altLang="zh-CN" sz="2000" dirty="0">
                <a:solidFill>
                  <a:srgbClr val="24292F"/>
                </a:solidFill>
                <a:latin typeface="-apple-system"/>
              </a:rPr>
              <a:t>RRE</a:t>
            </a:r>
            <a:r>
              <a:rPr lang="zh-CN" altLang="en-US" sz="2000" dirty="0">
                <a:solidFill>
                  <a:srgbClr val="24292F"/>
                </a:solidFill>
                <a:latin typeface="-apple-system"/>
              </a:rPr>
              <a:t>和</a:t>
            </a:r>
            <a:r>
              <a:rPr lang="en-US" altLang="zh-CN" sz="2000" dirty="0">
                <a:solidFill>
                  <a:srgbClr val="24292F"/>
                </a:solidFill>
                <a:latin typeface="-apple-system"/>
              </a:rPr>
              <a:t>RTE</a:t>
            </a:r>
            <a:r>
              <a:rPr lang="zh-CN" altLang="en-US" sz="2000" dirty="0">
                <a:solidFill>
                  <a:srgbClr val="24292F"/>
                </a:solidFill>
                <a:latin typeface="-apple-system"/>
              </a:rPr>
              <a:t>等等可以用来衡量配准效果的好坏</a:t>
            </a:r>
            <a:endParaRPr lang="en-US" altLang="zh-CN" sz="2000" dirty="0">
              <a:solidFill>
                <a:srgbClr val="24292F"/>
              </a:solidFill>
              <a:latin typeface="-apple-system"/>
            </a:endParaRPr>
          </a:p>
          <a:p>
            <a:pPr algn="l">
              <a:buFont typeface="+mj-lt"/>
              <a:buAutoNum type="arabicPeriod" startAt="2"/>
            </a:pPr>
            <a:endParaRPr lang="en-US" altLang="zh-CN" sz="2000" b="0" i="0" dirty="0">
              <a:solidFill>
                <a:srgbClr val="24292F"/>
              </a:solidFill>
              <a:effectLst/>
              <a:latin typeface="-apple-system"/>
            </a:endParaRPr>
          </a:p>
          <a:p>
            <a:pPr algn="l">
              <a:buFont typeface="+mj-lt"/>
              <a:buAutoNum type="arabicPeriod" startAt="2"/>
            </a:pPr>
            <a:endParaRPr lang="en-US" altLang="zh-CN" sz="2000" b="0" i="0" dirty="0">
              <a:solidFill>
                <a:srgbClr val="24292F"/>
              </a:solidFill>
              <a:effectLst/>
              <a:latin typeface="-apple-system"/>
            </a:endParaRPr>
          </a:p>
        </p:txBody>
      </p:sp>
    </p:spTree>
    <p:custDataLst>
      <p:tags r:id="rId1"/>
    </p:custDataLst>
    <p:extLst>
      <p:ext uri="{BB962C8B-B14F-4D97-AF65-F5344CB8AC3E}">
        <p14:creationId xmlns:p14="http://schemas.microsoft.com/office/powerpoint/2010/main" val="3830490909"/>
      </p:ext>
    </p:extLst>
  </p:cSld>
  <p:clrMapOvr>
    <a:masterClrMapping/>
  </p:clrMapOvr>
  <mc:AlternateContent xmlns:mc="http://schemas.openxmlformats.org/markup-compatibility/2006" xmlns:p14="http://schemas.microsoft.com/office/powerpoint/2010/main">
    <mc:Choice Requires="p14">
      <p:transition spd="med" p14:dur="700" advTm="53638">
        <p:cover/>
      </p:transition>
    </mc:Choice>
    <mc:Fallback xmlns="">
      <p:transition spd="med" advTm="53638">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AB1DD3FA-93A4-4763-87BC-0031FEE8969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701" r="14740"/>
          <a:stretch/>
        </p:blipFill>
        <p:spPr bwMode="auto">
          <a:xfrm>
            <a:off x="391745" y="6050"/>
            <a:ext cx="866597" cy="85515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15">
            <a:extLst>
              <a:ext uri="{FF2B5EF4-FFF2-40B4-BE49-F238E27FC236}">
                <a16:creationId xmlns:a16="http://schemas.microsoft.com/office/drawing/2014/main" id="{063343AB-0A81-4FD3-8EA6-DB12A141D945}"/>
              </a:ext>
            </a:extLst>
          </p:cNvPr>
          <p:cNvSpPr txBox="1"/>
          <p:nvPr/>
        </p:nvSpPr>
        <p:spPr>
          <a:xfrm>
            <a:off x="1275469" y="154613"/>
            <a:ext cx="7399096" cy="523184"/>
          </a:xfrm>
          <a:prstGeom prst="rect">
            <a:avLst/>
          </a:prstGeom>
          <a:noFill/>
        </p:spPr>
        <p:txBody>
          <a:bodyPr wrap="square" lIns="91404" tIns="45702" rIns="91404" bIns="45702" rtlCol="0">
            <a:spAutoFit/>
          </a:bodyPr>
          <a:lstStyle/>
          <a:p>
            <a:r>
              <a:rPr lang="zh-CN" altLang="en-US" sz="2800" b="1" dirty="0">
                <a:solidFill>
                  <a:srgbClr val="1B4367"/>
                </a:solidFill>
                <a:cs typeface="+mn-ea"/>
                <a:sym typeface="+mn-lt"/>
              </a:rPr>
              <a:t>数据集</a:t>
            </a:r>
            <a:endParaRPr lang="en-US" altLang="zh-CN" sz="2800" b="1" dirty="0">
              <a:solidFill>
                <a:srgbClr val="1B4367"/>
              </a:solidFill>
              <a:cs typeface="+mn-ea"/>
              <a:sym typeface="+mn-lt"/>
            </a:endParaRPr>
          </a:p>
        </p:txBody>
      </p:sp>
      <p:cxnSp>
        <p:nvCxnSpPr>
          <p:cNvPr id="6" name="直接连接符 5">
            <a:extLst>
              <a:ext uri="{FF2B5EF4-FFF2-40B4-BE49-F238E27FC236}">
                <a16:creationId xmlns:a16="http://schemas.microsoft.com/office/drawing/2014/main" id="{3FC1300E-CFCC-4EAC-A1E7-8E4188866F7D}"/>
              </a:ext>
            </a:extLst>
          </p:cNvPr>
          <p:cNvCxnSpPr>
            <a:cxnSpLocks/>
          </p:cNvCxnSpPr>
          <p:nvPr/>
        </p:nvCxnSpPr>
        <p:spPr>
          <a:xfrm>
            <a:off x="1275469" y="711258"/>
            <a:ext cx="10275149" cy="16735"/>
          </a:xfrm>
          <a:prstGeom prst="line">
            <a:avLst/>
          </a:prstGeom>
          <a:ln w="19050">
            <a:solidFill>
              <a:srgbClr val="1B436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2" name="表格 4">
            <a:extLst>
              <a:ext uri="{FF2B5EF4-FFF2-40B4-BE49-F238E27FC236}">
                <a16:creationId xmlns:a16="http://schemas.microsoft.com/office/drawing/2014/main" id="{E4FC801A-E34A-C92D-7157-2465658C7FF4}"/>
              </a:ext>
            </a:extLst>
          </p:cNvPr>
          <p:cNvGraphicFramePr>
            <a:graphicFrameLocks noGrp="1"/>
          </p:cNvGraphicFramePr>
          <p:nvPr>
            <p:extLst>
              <p:ext uri="{D42A27DB-BD31-4B8C-83A1-F6EECF244321}">
                <p14:modId xmlns:p14="http://schemas.microsoft.com/office/powerpoint/2010/main" val="606656944"/>
              </p:ext>
            </p:extLst>
          </p:nvPr>
        </p:nvGraphicFramePr>
        <p:xfrm>
          <a:off x="930755" y="1115907"/>
          <a:ext cx="10330489" cy="4795520"/>
        </p:xfrm>
        <a:graphic>
          <a:graphicData uri="http://schemas.openxmlformats.org/drawingml/2006/table">
            <a:tbl>
              <a:tblPr firstRow="1" bandRow="1">
                <a:tableStyleId>{5C22544A-7EE6-4342-B048-85BDC9FD1C3A}</a:tableStyleId>
              </a:tblPr>
              <a:tblGrid>
                <a:gridCol w="1802956">
                  <a:extLst>
                    <a:ext uri="{9D8B030D-6E8A-4147-A177-3AD203B41FA5}">
                      <a16:colId xmlns:a16="http://schemas.microsoft.com/office/drawing/2014/main" val="3881750082"/>
                    </a:ext>
                  </a:extLst>
                </a:gridCol>
                <a:gridCol w="654368">
                  <a:extLst>
                    <a:ext uri="{9D8B030D-6E8A-4147-A177-3AD203B41FA5}">
                      <a16:colId xmlns:a16="http://schemas.microsoft.com/office/drawing/2014/main" val="3197692702"/>
                    </a:ext>
                  </a:extLst>
                </a:gridCol>
                <a:gridCol w="835342">
                  <a:extLst>
                    <a:ext uri="{9D8B030D-6E8A-4147-A177-3AD203B41FA5}">
                      <a16:colId xmlns:a16="http://schemas.microsoft.com/office/drawing/2014/main" val="407290174"/>
                    </a:ext>
                  </a:extLst>
                </a:gridCol>
                <a:gridCol w="850138">
                  <a:extLst>
                    <a:ext uri="{9D8B030D-6E8A-4147-A177-3AD203B41FA5}">
                      <a16:colId xmlns:a16="http://schemas.microsoft.com/office/drawing/2014/main" val="2841158040"/>
                    </a:ext>
                  </a:extLst>
                </a:gridCol>
                <a:gridCol w="946468">
                  <a:extLst>
                    <a:ext uri="{9D8B030D-6E8A-4147-A177-3AD203B41FA5}">
                      <a16:colId xmlns:a16="http://schemas.microsoft.com/office/drawing/2014/main" val="1109125705"/>
                    </a:ext>
                  </a:extLst>
                </a:gridCol>
                <a:gridCol w="1479868">
                  <a:extLst>
                    <a:ext uri="{9D8B030D-6E8A-4147-A177-3AD203B41FA5}">
                      <a16:colId xmlns:a16="http://schemas.microsoft.com/office/drawing/2014/main" val="1879437063"/>
                    </a:ext>
                  </a:extLst>
                </a:gridCol>
                <a:gridCol w="1278255">
                  <a:extLst>
                    <a:ext uri="{9D8B030D-6E8A-4147-A177-3AD203B41FA5}">
                      <a16:colId xmlns:a16="http://schemas.microsoft.com/office/drawing/2014/main" val="1157525003"/>
                    </a:ext>
                  </a:extLst>
                </a:gridCol>
                <a:gridCol w="2483094">
                  <a:extLst>
                    <a:ext uri="{9D8B030D-6E8A-4147-A177-3AD203B41FA5}">
                      <a16:colId xmlns:a16="http://schemas.microsoft.com/office/drawing/2014/main" val="3437472146"/>
                    </a:ext>
                  </a:extLst>
                </a:gridCol>
              </a:tblGrid>
              <a:tr h="370840">
                <a:tc>
                  <a:txBody>
                    <a:bodyPr/>
                    <a:lstStyle/>
                    <a:p>
                      <a:pPr algn="ctr"/>
                      <a:r>
                        <a:rPr lang="zh-CN" altLang="en-US" sz="1400" dirty="0">
                          <a:latin typeface="微软雅黑" panose="020B0503020204020204" pitchFamily="34" charset="-122"/>
                          <a:ea typeface="微软雅黑" panose="020B0503020204020204" pitchFamily="34" charset="-122"/>
                        </a:rPr>
                        <a:t>名称</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年份</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分类</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来源</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类型</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视图</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分辨率</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描述</a:t>
                      </a:r>
                    </a:p>
                  </a:txBody>
                  <a:tcPr/>
                </a:tc>
                <a:extLst>
                  <a:ext uri="{0D108BD9-81ED-4DB2-BD59-A6C34878D82A}">
                    <a16:rowId xmlns:a16="http://schemas.microsoft.com/office/drawing/2014/main" val="980271674"/>
                  </a:ext>
                </a:extLst>
              </a:tr>
              <a:tr h="370840">
                <a:tc>
                  <a:txBody>
                    <a:bodyPr/>
                    <a:lstStyle/>
                    <a:p>
                      <a:r>
                        <a:rPr lang="en-US" altLang="zh-CN" sz="1400" dirty="0">
                          <a:latin typeface="微软雅黑" panose="020B0503020204020204" pitchFamily="34" charset="-122"/>
                          <a:ea typeface="微软雅黑" panose="020B0503020204020204" pitchFamily="34" charset="-122"/>
                        </a:rPr>
                        <a:t>PCN</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2015</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2048/4096/ </a:t>
                      </a:r>
                    </a:p>
                    <a:p>
                      <a:r>
                        <a:rPr lang="en-US" altLang="zh-CN" sz="1400" dirty="0">
                          <a:latin typeface="微软雅黑" panose="020B0503020204020204" pitchFamily="34" charset="-122"/>
                          <a:ea typeface="微软雅黑" panose="020B0503020204020204" pitchFamily="34" charset="-122"/>
                        </a:rPr>
                        <a:t>8192/16384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源于 </a:t>
                      </a:r>
                      <a:r>
                        <a:rPr lang="en-US" altLang="zh-CN" sz="1400" dirty="0">
                          <a:latin typeface="微软雅黑" panose="020B0503020204020204" pitchFamily="34" charset="-122"/>
                          <a:ea typeface="微软雅黑" panose="020B0503020204020204" pitchFamily="34" charset="-122"/>
                        </a:rPr>
                        <a:t>ShapeNet</a:t>
                      </a:r>
                      <a:r>
                        <a:rPr lang="zh-CN" altLang="en-US" sz="1400" dirty="0">
                          <a:latin typeface="微软雅黑" panose="020B0503020204020204" pitchFamily="34" charset="-122"/>
                          <a:ea typeface="微软雅黑" panose="020B0503020204020204" pitchFamily="34" charset="-122"/>
                        </a:rPr>
                        <a:t>。</a:t>
                      </a:r>
                    </a:p>
                  </a:txBody>
                  <a:tcPr/>
                </a:tc>
                <a:extLst>
                  <a:ext uri="{0D108BD9-81ED-4DB2-BD59-A6C34878D82A}">
                    <a16:rowId xmlns:a16="http://schemas.microsoft.com/office/drawing/2014/main" val="2254344544"/>
                  </a:ext>
                </a:extLst>
              </a:tr>
              <a:tr h="370840">
                <a:tc>
                  <a:txBody>
                    <a:bodyPr/>
                    <a:lstStyle/>
                    <a:p>
                      <a:r>
                        <a:rPr lang="en-US" altLang="zh-CN" sz="1400" dirty="0">
                          <a:latin typeface="微软雅黑" panose="020B0503020204020204" pitchFamily="34" charset="-122"/>
                          <a:ea typeface="微软雅黑" panose="020B0503020204020204" pitchFamily="34" charset="-122"/>
                        </a:rPr>
                        <a:t>ShapeNet55</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2021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55</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zh-CN" altLang="en-US" sz="1400" dirty="0">
                          <a:latin typeface="微软雅黑" panose="020B0503020204020204" pitchFamily="34" charset="-122"/>
                          <a:ea typeface="微软雅黑" panose="020B0503020204020204" pitchFamily="34" charset="-122"/>
                        </a:rPr>
                        <a:t>所有可能的视图</a:t>
                      </a:r>
                    </a:p>
                  </a:txBody>
                  <a:tcPr/>
                </a:tc>
                <a:tc>
                  <a:txBody>
                    <a:bodyPr/>
                    <a:lstStyle/>
                    <a:p>
                      <a:r>
                        <a:rPr lang="en-US" altLang="zh-CN" sz="1400" dirty="0">
                          <a:latin typeface="微软雅黑" panose="020B0503020204020204" pitchFamily="34" charset="-122"/>
                          <a:ea typeface="微软雅黑" panose="020B0503020204020204" pitchFamily="34" charset="-122"/>
                        </a:rPr>
                        <a:t>8192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包含 </a:t>
                      </a:r>
                      <a:r>
                        <a:rPr lang="en-US" altLang="zh-CN" sz="1400" dirty="0">
                          <a:latin typeface="微软雅黑" panose="020B0503020204020204" pitchFamily="34" charset="-122"/>
                          <a:ea typeface="微软雅黑" panose="020B0503020204020204" pitchFamily="34" charset="-122"/>
                        </a:rPr>
                        <a:t>ShapeNet </a:t>
                      </a:r>
                      <a:r>
                        <a:rPr lang="zh-CN" altLang="en-US" sz="1400" dirty="0">
                          <a:latin typeface="微软雅黑" panose="020B0503020204020204" pitchFamily="34" charset="-122"/>
                          <a:ea typeface="微软雅黑" panose="020B0503020204020204" pitchFamily="34" charset="-122"/>
                        </a:rPr>
                        <a:t>中来自 </a:t>
                      </a:r>
                      <a:r>
                        <a:rPr lang="en-US" altLang="zh-CN" sz="1400" dirty="0">
                          <a:latin typeface="微软雅黑" panose="020B0503020204020204" pitchFamily="34" charset="-122"/>
                          <a:ea typeface="微软雅黑" panose="020B0503020204020204" pitchFamily="34" charset="-122"/>
                        </a:rPr>
                        <a:t>55 </a:t>
                      </a:r>
                      <a:r>
                        <a:rPr lang="zh-CN" altLang="en-US" sz="1400" dirty="0">
                          <a:latin typeface="微软雅黑" panose="020B0503020204020204" pitchFamily="34" charset="-122"/>
                          <a:ea typeface="微软雅黑" panose="020B0503020204020204" pitchFamily="34" charset="-122"/>
                        </a:rPr>
                        <a:t>个类别的所有对象。</a:t>
                      </a:r>
                    </a:p>
                  </a:txBody>
                  <a:tcPr/>
                </a:tc>
                <a:extLst>
                  <a:ext uri="{0D108BD9-81ED-4DB2-BD59-A6C34878D82A}">
                    <a16:rowId xmlns:a16="http://schemas.microsoft.com/office/drawing/2014/main" val="89387906"/>
                  </a:ext>
                </a:extLst>
              </a:tr>
              <a:tr h="370840">
                <a:tc>
                  <a:txBody>
                    <a:bodyPr/>
                    <a:lstStyle/>
                    <a:p>
                      <a:r>
                        <a:rPr lang="en-US" altLang="zh-CN" sz="1400" dirty="0">
                          <a:latin typeface="微软雅黑" panose="020B0503020204020204" pitchFamily="34" charset="-122"/>
                          <a:ea typeface="微软雅黑" panose="020B0503020204020204" pitchFamily="34" charset="-122"/>
                        </a:rPr>
                        <a:t>ShapeNet34</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2021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34</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所有可能的视图</a:t>
                      </a:r>
                    </a:p>
                  </a:txBody>
                  <a:tcPr/>
                </a:tc>
                <a:tc>
                  <a:txBody>
                    <a:bodyPr/>
                    <a:lstStyle/>
                    <a:p>
                      <a:r>
                        <a:rPr lang="en-US" altLang="zh-CN" sz="1400" dirty="0">
                          <a:latin typeface="微软雅黑" panose="020B0503020204020204" pitchFamily="34" charset="-122"/>
                          <a:ea typeface="微软雅黑" panose="020B0503020204020204" pitchFamily="34" charset="-122"/>
                        </a:rPr>
                        <a:t>8192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包含 </a:t>
                      </a:r>
                      <a:r>
                        <a:rPr lang="en-US" altLang="zh-CN" sz="1400" dirty="0">
                          <a:latin typeface="微软雅黑" panose="020B0503020204020204" pitchFamily="34" charset="-122"/>
                          <a:ea typeface="微软雅黑" panose="020B0503020204020204" pitchFamily="34" charset="-122"/>
                        </a:rPr>
                        <a:t>21 </a:t>
                      </a:r>
                      <a:r>
                        <a:rPr lang="zh-CN" altLang="en-US" sz="1400" dirty="0">
                          <a:latin typeface="微软雅黑" panose="020B0503020204020204" pitchFamily="34" charset="-122"/>
                          <a:ea typeface="微软雅黑" panose="020B0503020204020204" pitchFamily="34" charset="-122"/>
                        </a:rPr>
                        <a:t>个不可视的类别和</a:t>
                      </a:r>
                      <a:r>
                        <a:rPr lang="en-US" altLang="zh-CN" sz="1400" dirty="0">
                          <a:latin typeface="微软雅黑" panose="020B0503020204020204" pitchFamily="34" charset="-122"/>
                          <a:ea typeface="微软雅黑" panose="020B0503020204020204" pitchFamily="34" charset="-122"/>
                        </a:rPr>
                        <a:t>34</a:t>
                      </a:r>
                      <a:r>
                        <a:rPr lang="zh-CN" altLang="en-US" sz="1400" dirty="0">
                          <a:latin typeface="微软雅黑" panose="020B0503020204020204" pitchFamily="34" charset="-122"/>
                          <a:ea typeface="微软雅黑" panose="020B0503020204020204" pitchFamily="34" charset="-122"/>
                        </a:rPr>
                        <a:t>个可视的类别。</a:t>
                      </a:r>
                    </a:p>
                  </a:txBody>
                  <a:tcPr/>
                </a:tc>
                <a:extLst>
                  <a:ext uri="{0D108BD9-81ED-4DB2-BD59-A6C34878D82A}">
                    <a16:rowId xmlns:a16="http://schemas.microsoft.com/office/drawing/2014/main" val="252511452"/>
                  </a:ext>
                </a:extLst>
              </a:tr>
              <a:tr h="370840">
                <a:tc>
                  <a:txBody>
                    <a:bodyPr/>
                    <a:lstStyle/>
                    <a:p>
                      <a:r>
                        <a:rPr lang="en-US" altLang="zh-CN" sz="1400" dirty="0">
                          <a:latin typeface="微软雅黑" panose="020B0503020204020204" pitchFamily="34" charset="-122"/>
                          <a:ea typeface="微软雅黑" panose="020B0503020204020204" pitchFamily="34" charset="-122"/>
                        </a:rPr>
                        <a:t>KITTI</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2012</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RGB &amp; </a:t>
                      </a:r>
                    </a:p>
                    <a:p>
                      <a:pPr algn="ctr"/>
                      <a:r>
                        <a:rPr lang="en-US" altLang="zh-CN" sz="1400" dirty="0">
                          <a:latin typeface="微软雅黑" panose="020B0503020204020204" pitchFamily="34" charset="-122"/>
                          <a:ea typeface="微软雅黑" panose="020B0503020204020204" pitchFamily="34" charset="-122"/>
                        </a:rPr>
                        <a:t>LiDAR</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zh-CN" altLang="en-US" sz="1400" dirty="0">
                          <a:latin typeface="微软雅黑" panose="020B0503020204020204" pitchFamily="34" charset="-122"/>
                          <a:ea typeface="微软雅黑" panose="020B0503020204020204" pitchFamily="34" charset="-122"/>
                        </a:rPr>
                        <a:t>城市</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（驾驶）</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取决于网络</a:t>
                      </a:r>
                    </a:p>
                  </a:txBody>
                  <a:tcPr/>
                </a:tc>
                <a:tc>
                  <a:txBody>
                    <a:bodyPr/>
                    <a:lstStyle/>
                    <a:p>
                      <a:r>
                        <a:rPr lang="zh-CN" altLang="en-US" sz="1400" dirty="0">
                          <a:latin typeface="微软雅黑" panose="020B0503020204020204" pitchFamily="34" charset="-122"/>
                          <a:ea typeface="微软雅黑" panose="020B0503020204020204" pitchFamily="34" charset="-122"/>
                        </a:rPr>
                        <a:t>源自</a:t>
                      </a:r>
                      <a:r>
                        <a:rPr lang="en-US" altLang="zh-CN" sz="1400" dirty="0">
                          <a:latin typeface="微软雅黑" panose="020B0503020204020204" pitchFamily="34" charset="-122"/>
                          <a:ea typeface="微软雅黑" panose="020B0503020204020204" pitchFamily="34" charset="-122"/>
                        </a:rPr>
                        <a:t>KITTI</a:t>
                      </a:r>
                      <a:r>
                        <a:rPr lang="zh-CN" altLang="en-US" sz="1400" dirty="0">
                          <a:latin typeface="微软雅黑" panose="020B0503020204020204" pitchFamily="34" charset="-122"/>
                          <a:ea typeface="微软雅黑" panose="020B0503020204020204" pitchFamily="34" charset="-122"/>
                        </a:rPr>
                        <a:t>，现实世界激光雷达扫描。性质稀疏。</a:t>
                      </a:r>
                    </a:p>
                  </a:txBody>
                  <a:tcPr/>
                </a:tc>
                <a:extLst>
                  <a:ext uri="{0D108BD9-81ED-4DB2-BD59-A6C34878D82A}">
                    <a16:rowId xmlns:a16="http://schemas.microsoft.com/office/drawing/2014/main" val="148573079"/>
                  </a:ext>
                </a:extLst>
              </a:tr>
              <a:tr h="370840">
                <a:tc>
                  <a:txBody>
                    <a:bodyPr/>
                    <a:lstStyle/>
                    <a:p>
                      <a:r>
                        <a:rPr lang="en-US" altLang="zh-CN" sz="1400" dirty="0">
                          <a:latin typeface="微软雅黑" panose="020B0503020204020204" pitchFamily="34" charset="-122"/>
                          <a:ea typeface="微软雅黑" panose="020B0503020204020204" pitchFamily="34" charset="-122"/>
                        </a:rPr>
                        <a:t>ModelNet</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2015</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10or40</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2048/16384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kern="1200" dirty="0">
                          <a:solidFill>
                            <a:schemeClr val="dk1"/>
                          </a:solidFill>
                          <a:latin typeface="微软雅黑" panose="020B0503020204020204" pitchFamily="34" charset="-122"/>
                          <a:ea typeface="微软雅黑" panose="020B0503020204020204" pitchFamily="34" charset="-122"/>
                          <a:cs typeface="+mn-cs"/>
                        </a:rPr>
                        <a:t>CAD</a:t>
                      </a:r>
                      <a:r>
                        <a:rPr lang="zh-CN" altLang="en-US" sz="1400" kern="1200" dirty="0">
                          <a:solidFill>
                            <a:schemeClr val="dk1"/>
                          </a:solidFill>
                          <a:latin typeface="微软雅黑" panose="020B0503020204020204" pitchFamily="34" charset="-122"/>
                          <a:ea typeface="微软雅黑" panose="020B0503020204020204" pitchFamily="34" charset="-122"/>
                          <a:cs typeface="+mn-cs"/>
                        </a:rPr>
                        <a:t>手工绘制的点云图像</a:t>
                      </a:r>
                    </a:p>
                  </a:txBody>
                  <a:tcPr/>
                </a:tc>
                <a:extLst>
                  <a:ext uri="{0D108BD9-81ED-4DB2-BD59-A6C34878D82A}">
                    <a16:rowId xmlns:a16="http://schemas.microsoft.com/office/drawing/2014/main" val="4005992844"/>
                  </a:ext>
                </a:extLst>
              </a:tr>
              <a:tr h="370840">
                <a:tc>
                  <a:txBody>
                    <a:bodyPr/>
                    <a:lstStyle/>
                    <a:p>
                      <a:r>
                        <a:rPr lang="en-US" altLang="zh-CN" sz="1400" dirty="0">
                          <a:latin typeface="微软雅黑" panose="020B0503020204020204" pitchFamily="34" charset="-122"/>
                          <a:ea typeface="微软雅黑" panose="020B0503020204020204" pitchFamily="34" charset="-122"/>
                        </a:rPr>
                        <a:t>Completion3D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2019</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1024/2048/</a:t>
                      </a:r>
                    </a:p>
                    <a:p>
                      <a:r>
                        <a:rPr lang="en-US" altLang="zh-CN" sz="1400" dirty="0">
                          <a:latin typeface="微软雅黑" panose="020B0503020204020204" pitchFamily="34" charset="-122"/>
                          <a:ea typeface="微软雅黑" panose="020B0503020204020204" pitchFamily="34" charset="-122"/>
                        </a:rPr>
                        <a:t>16384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源自 </a:t>
                      </a:r>
                      <a:r>
                        <a:rPr lang="en-US" altLang="zh-CN" sz="1400" dirty="0">
                          <a:latin typeface="微软雅黑" panose="020B0503020204020204" pitchFamily="34" charset="-122"/>
                          <a:ea typeface="微软雅黑" panose="020B0503020204020204" pitchFamily="34" charset="-122"/>
                        </a:rPr>
                        <a:t>ShapeNet</a:t>
                      </a:r>
                      <a:r>
                        <a:rPr lang="zh-CN" altLang="en-US" sz="1400" dirty="0">
                          <a:latin typeface="微软雅黑" panose="020B0503020204020204" pitchFamily="34" charset="-122"/>
                          <a:ea typeface="微软雅黑" panose="020B0503020204020204" pitchFamily="34" charset="-122"/>
                        </a:rPr>
                        <a:t>。部分</a:t>
                      </a:r>
                    </a:p>
                    <a:p>
                      <a:r>
                        <a:rPr lang="en-US" altLang="zh-CN" sz="1400" dirty="0">
                          <a:latin typeface="微软雅黑" panose="020B0503020204020204" pitchFamily="34" charset="-122"/>
                          <a:ea typeface="微软雅黑" panose="020B0503020204020204" pitchFamily="34" charset="-122"/>
                        </a:rPr>
                        <a:t>3D </a:t>
                      </a:r>
                      <a:r>
                        <a:rPr lang="zh-CN" altLang="en-US" sz="1400" dirty="0">
                          <a:latin typeface="微软雅黑" panose="020B0503020204020204" pitchFamily="34" charset="-122"/>
                          <a:ea typeface="微软雅黑" panose="020B0503020204020204" pitchFamily="34" charset="-122"/>
                        </a:rPr>
                        <a:t>形状由</a:t>
                      </a:r>
                    </a:p>
                    <a:p>
                      <a:r>
                        <a:rPr lang="zh-CN" altLang="en-US" sz="1400" dirty="0">
                          <a:latin typeface="微软雅黑" panose="020B0503020204020204" pitchFamily="34" charset="-122"/>
                          <a:ea typeface="微软雅黑" panose="020B0503020204020204" pitchFamily="34" charset="-122"/>
                        </a:rPr>
                        <a:t>反向投影 </a:t>
                      </a:r>
                      <a:r>
                        <a:rPr lang="en-US" altLang="zh-CN" sz="1400" dirty="0">
                          <a:latin typeface="微软雅黑" panose="020B0503020204020204" pitchFamily="34" charset="-122"/>
                          <a:ea typeface="微软雅黑" panose="020B0503020204020204" pitchFamily="34" charset="-122"/>
                        </a:rPr>
                        <a:t>2.5D </a:t>
                      </a:r>
                      <a:r>
                        <a:rPr lang="zh-CN" altLang="en-US" sz="1400" dirty="0">
                          <a:latin typeface="微软雅黑" panose="020B0503020204020204" pitchFamily="34" charset="-122"/>
                          <a:ea typeface="微软雅黑" panose="020B0503020204020204" pitchFamily="34" charset="-122"/>
                        </a:rPr>
                        <a:t>深度图像来自</a:t>
                      </a:r>
                    </a:p>
                    <a:p>
                      <a:r>
                        <a:rPr lang="en-US" altLang="zh-CN" sz="1400" dirty="0">
                          <a:latin typeface="微软雅黑" panose="020B0503020204020204" pitchFamily="34" charset="-122"/>
                          <a:ea typeface="微软雅黑" panose="020B0503020204020204" pitchFamily="34" charset="-122"/>
                        </a:rPr>
                        <a:t>3D </a:t>
                      </a:r>
                      <a:r>
                        <a:rPr lang="zh-CN" altLang="en-US" sz="1400" dirty="0">
                          <a:latin typeface="微软雅黑" panose="020B0503020204020204" pitchFamily="34" charset="-122"/>
                          <a:ea typeface="微软雅黑" panose="020B0503020204020204" pitchFamily="34" charset="-122"/>
                        </a:rPr>
                        <a:t>空间的部分视图。</a:t>
                      </a:r>
                    </a:p>
                  </a:txBody>
                  <a:tcPr/>
                </a:tc>
                <a:extLst>
                  <a:ext uri="{0D108BD9-81ED-4DB2-BD59-A6C34878D82A}">
                    <a16:rowId xmlns:a16="http://schemas.microsoft.com/office/drawing/2014/main" val="850719398"/>
                  </a:ext>
                </a:extLst>
              </a:tr>
              <a:tr h="370840">
                <a:tc>
                  <a:txBody>
                    <a:bodyPr/>
                    <a:lstStyle/>
                    <a:p>
                      <a:r>
                        <a:rPr lang="en-US" altLang="zh-CN" sz="1400" dirty="0">
                          <a:latin typeface="微软雅黑" panose="020B0503020204020204" pitchFamily="34" charset="-122"/>
                          <a:ea typeface="微软雅黑" panose="020B0503020204020204" pitchFamily="34" charset="-122"/>
                        </a:rPr>
                        <a:t>Multi-View Partial</a:t>
                      </a:r>
                    </a:p>
                    <a:p>
                      <a:r>
                        <a:rPr lang="en-US" altLang="zh-CN" sz="1400" dirty="0">
                          <a:latin typeface="微软雅黑" panose="020B0503020204020204" pitchFamily="34" charset="-122"/>
                          <a:ea typeface="微软雅黑" panose="020B0503020204020204" pitchFamily="34" charset="-122"/>
                        </a:rPr>
                        <a:t>Point Cloud (MVP)</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2021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26</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2048/4096/</a:t>
                      </a:r>
                    </a:p>
                    <a:p>
                      <a:r>
                        <a:rPr lang="en-US" altLang="zh-CN" sz="1400" dirty="0">
                          <a:latin typeface="微软雅黑" panose="020B0503020204020204" pitchFamily="34" charset="-122"/>
                          <a:ea typeface="微软雅黑" panose="020B0503020204020204" pitchFamily="34" charset="-122"/>
                        </a:rPr>
                        <a:t>16384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zh-CN" altLang="en-US" sz="1400" dirty="0">
                          <a:latin typeface="微软雅黑" panose="020B0503020204020204" pitchFamily="34" charset="-122"/>
                          <a:ea typeface="微软雅黑" panose="020B0503020204020204" pitchFamily="34" charset="-122"/>
                        </a:rPr>
                        <a:t>统一观点的多样性</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大规模的</a:t>
                      </a:r>
                    </a:p>
                    <a:p>
                      <a:r>
                        <a:rPr lang="zh-CN" altLang="en-US" sz="1400" dirty="0">
                          <a:latin typeface="微软雅黑" panose="020B0503020204020204" pitchFamily="34" charset="-122"/>
                          <a:ea typeface="微软雅黑" panose="020B0503020204020204" pitchFamily="34" charset="-122"/>
                        </a:rPr>
                        <a:t>和高质量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丰富的类别。</a:t>
                      </a:r>
                    </a:p>
                  </a:txBody>
                  <a:tcPr/>
                </a:tc>
                <a:extLst>
                  <a:ext uri="{0D108BD9-81ED-4DB2-BD59-A6C34878D82A}">
                    <a16:rowId xmlns:a16="http://schemas.microsoft.com/office/drawing/2014/main" val="3485300973"/>
                  </a:ext>
                </a:extLst>
              </a:tr>
              <a:tr h="370840">
                <a:tc>
                  <a:txBody>
                    <a:bodyPr/>
                    <a:lstStyle/>
                    <a:p>
                      <a:r>
                        <a:rPr lang="en-US" altLang="zh-CN" sz="1400" dirty="0">
                          <a:latin typeface="微软雅黑" panose="020B0503020204020204" pitchFamily="34" charset="-122"/>
                          <a:ea typeface="微软雅黑" panose="020B0503020204020204" pitchFamily="34" charset="-122"/>
                        </a:rPr>
                        <a:t>Single-View Point</a:t>
                      </a:r>
                    </a:p>
                    <a:p>
                      <a:r>
                        <a:rPr lang="en-US" altLang="zh-CN" sz="1400" dirty="0">
                          <a:latin typeface="微软雅黑" panose="020B0503020204020204" pitchFamily="34" charset="-122"/>
                          <a:ea typeface="微软雅黑" panose="020B0503020204020204" pitchFamily="34" charset="-122"/>
                        </a:rPr>
                        <a:t>Cloud Completion</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2021</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16</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ctr"/>
                      <a:r>
                        <a:rPr lang="en-US" altLang="zh-CN" sz="1400" dirty="0">
                          <a:latin typeface="微软雅黑" panose="020B0503020204020204" pitchFamily="34" charset="-122"/>
                          <a:ea typeface="微软雅黑" panose="020B0503020204020204" pitchFamily="34" charset="-122"/>
                        </a:rPr>
                        <a:t>CAD</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合成</a:t>
                      </a:r>
                    </a:p>
                  </a:txBody>
                  <a:tcPr/>
                </a:tc>
                <a:tc>
                  <a:txBody>
                    <a:bodyPr/>
                    <a:lstStyle/>
                    <a:p>
                      <a:pPr algn="ct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2048/4096/</a:t>
                      </a:r>
                    </a:p>
                    <a:p>
                      <a:r>
                        <a:rPr lang="en-US" altLang="zh-CN" sz="1400" dirty="0">
                          <a:latin typeface="微软雅黑" panose="020B0503020204020204" pitchFamily="34" charset="-122"/>
                          <a:ea typeface="微软雅黑" panose="020B0503020204020204" pitchFamily="34" charset="-122"/>
                        </a:rPr>
                        <a:t>16384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a:latin typeface="微软雅黑" panose="020B0503020204020204" pitchFamily="34" charset="-122"/>
                          <a:ea typeface="微软雅黑" panose="020B0503020204020204" pitchFamily="34" charset="-122"/>
                        </a:rPr>
                        <a:t>MVP</a:t>
                      </a:r>
                      <a:r>
                        <a:rPr lang="zh-CN" altLang="en-US" sz="1400" dirty="0">
                          <a:latin typeface="微软雅黑" panose="020B0503020204020204" pitchFamily="34" charset="-122"/>
                          <a:ea typeface="微软雅黑" panose="020B0503020204020204" pitchFamily="34" charset="-122"/>
                        </a:rPr>
                        <a:t>的一大子集</a:t>
                      </a:r>
                    </a:p>
                  </a:txBody>
                  <a:tcPr/>
                </a:tc>
                <a:extLst>
                  <a:ext uri="{0D108BD9-81ED-4DB2-BD59-A6C34878D82A}">
                    <a16:rowId xmlns:a16="http://schemas.microsoft.com/office/drawing/2014/main" val="92876313"/>
                  </a:ext>
                </a:extLst>
              </a:tr>
            </a:tbl>
          </a:graphicData>
        </a:graphic>
      </p:graphicFrame>
    </p:spTree>
    <p:custDataLst>
      <p:tags r:id="rId1"/>
    </p:custDataLst>
    <p:extLst>
      <p:ext uri="{BB962C8B-B14F-4D97-AF65-F5344CB8AC3E}">
        <p14:creationId xmlns:p14="http://schemas.microsoft.com/office/powerpoint/2010/main" val="698321112"/>
      </p:ext>
    </p:extLst>
  </p:cSld>
  <p:clrMapOvr>
    <a:masterClrMapping/>
  </p:clrMapOvr>
  <mc:AlternateContent xmlns:mc="http://schemas.openxmlformats.org/markup-compatibility/2006" xmlns:p14="http://schemas.microsoft.com/office/powerpoint/2010/main">
    <mc:Choice Requires="p14">
      <p:transition spd="med" p14:dur="700" advTm="53638">
        <p:cover/>
      </p:transition>
    </mc:Choice>
    <mc:Fallback xmlns="">
      <p:transition spd="med" advTm="53638">
        <p:cover/>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5.3"/>
</p:tagLst>
</file>

<file path=ppt/tags/tag10.xml><?xml version="1.0" encoding="utf-8"?>
<p:tagLst xmlns:a="http://schemas.openxmlformats.org/drawingml/2006/main" xmlns:r="http://schemas.openxmlformats.org/officeDocument/2006/relationships" xmlns:p="http://schemas.openxmlformats.org/presentationml/2006/main">
  <p:tag name="TIMING" val="|3.8|5.3"/>
</p:tagLst>
</file>

<file path=ppt/tags/tag11.xml><?xml version="1.0" encoding="utf-8"?>
<p:tagLst xmlns:a="http://schemas.openxmlformats.org/drawingml/2006/main" xmlns:r="http://schemas.openxmlformats.org/officeDocument/2006/relationships" xmlns:p="http://schemas.openxmlformats.org/presentationml/2006/main">
  <p:tag name="TIMING" val="|3.8|5.3"/>
</p:tagLst>
</file>

<file path=ppt/tags/tag12.xml><?xml version="1.0" encoding="utf-8"?>
<p:tagLst xmlns:a="http://schemas.openxmlformats.org/drawingml/2006/main" xmlns:r="http://schemas.openxmlformats.org/officeDocument/2006/relationships" xmlns:p="http://schemas.openxmlformats.org/presentationml/2006/main">
  <p:tag name="TIMING" val="|3.8|5.3"/>
</p:tagLst>
</file>

<file path=ppt/tags/tag13.xml><?xml version="1.0" encoding="utf-8"?>
<p:tagLst xmlns:a="http://schemas.openxmlformats.org/drawingml/2006/main" xmlns:r="http://schemas.openxmlformats.org/officeDocument/2006/relationships" xmlns:p="http://schemas.openxmlformats.org/presentationml/2006/main">
  <p:tag name="TIMING" val="|3.8|5.3"/>
</p:tagLst>
</file>

<file path=ppt/tags/tag14.xml><?xml version="1.0" encoding="utf-8"?>
<p:tagLst xmlns:a="http://schemas.openxmlformats.org/drawingml/2006/main" xmlns:r="http://schemas.openxmlformats.org/officeDocument/2006/relationships" xmlns:p="http://schemas.openxmlformats.org/presentationml/2006/main">
  <p:tag name="TIMING" val="|3.8|5.3"/>
</p:tagLst>
</file>

<file path=ppt/tags/tag15.xml><?xml version="1.0" encoding="utf-8"?>
<p:tagLst xmlns:a="http://schemas.openxmlformats.org/drawingml/2006/main" xmlns:r="http://schemas.openxmlformats.org/officeDocument/2006/relationships" xmlns:p="http://schemas.openxmlformats.org/presentationml/2006/main">
  <p:tag name="TIMING" val="|3.8|5.3"/>
</p:tagLst>
</file>

<file path=ppt/tags/tag16.xml><?xml version="1.0" encoding="utf-8"?>
<p:tagLst xmlns:a="http://schemas.openxmlformats.org/drawingml/2006/main" xmlns:r="http://schemas.openxmlformats.org/officeDocument/2006/relationships" xmlns:p="http://schemas.openxmlformats.org/presentationml/2006/main">
  <p:tag name="TIMING" val="|3.8|5.3"/>
</p:tagLst>
</file>

<file path=ppt/tags/tag2.xml><?xml version="1.0" encoding="utf-8"?>
<p:tagLst xmlns:a="http://schemas.openxmlformats.org/drawingml/2006/main" xmlns:r="http://schemas.openxmlformats.org/officeDocument/2006/relationships" xmlns:p="http://schemas.openxmlformats.org/presentationml/2006/main">
  <p:tag name="TIMING" val="|3.8|5.3"/>
</p:tagLst>
</file>

<file path=ppt/tags/tag3.xml><?xml version="1.0" encoding="utf-8"?>
<p:tagLst xmlns:a="http://schemas.openxmlformats.org/drawingml/2006/main" xmlns:r="http://schemas.openxmlformats.org/officeDocument/2006/relationships" xmlns:p="http://schemas.openxmlformats.org/presentationml/2006/main">
  <p:tag name="TIMING" val="|3.8|5.3"/>
</p:tagLst>
</file>

<file path=ppt/tags/tag4.xml><?xml version="1.0" encoding="utf-8"?>
<p:tagLst xmlns:a="http://schemas.openxmlformats.org/drawingml/2006/main" xmlns:r="http://schemas.openxmlformats.org/officeDocument/2006/relationships" xmlns:p="http://schemas.openxmlformats.org/presentationml/2006/main">
  <p:tag name="TIMING" val="|3.8|5.3"/>
</p:tagLst>
</file>

<file path=ppt/tags/tag5.xml><?xml version="1.0" encoding="utf-8"?>
<p:tagLst xmlns:a="http://schemas.openxmlformats.org/drawingml/2006/main" xmlns:r="http://schemas.openxmlformats.org/officeDocument/2006/relationships" xmlns:p="http://schemas.openxmlformats.org/presentationml/2006/main">
  <p:tag name="TIMING" val="|3.8|5.3"/>
</p:tagLst>
</file>

<file path=ppt/tags/tag6.xml><?xml version="1.0" encoding="utf-8"?>
<p:tagLst xmlns:a="http://schemas.openxmlformats.org/drawingml/2006/main" xmlns:r="http://schemas.openxmlformats.org/officeDocument/2006/relationships" xmlns:p="http://schemas.openxmlformats.org/presentationml/2006/main">
  <p:tag name="TIMING" val="|3.8|5.3"/>
</p:tagLst>
</file>

<file path=ppt/tags/tag7.xml><?xml version="1.0" encoding="utf-8"?>
<p:tagLst xmlns:a="http://schemas.openxmlformats.org/drawingml/2006/main" xmlns:r="http://schemas.openxmlformats.org/officeDocument/2006/relationships" xmlns:p="http://schemas.openxmlformats.org/presentationml/2006/main">
  <p:tag name="TIMING" val="|3.8|5.3"/>
</p:tagLst>
</file>

<file path=ppt/tags/tag8.xml><?xml version="1.0" encoding="utf-8"?>
<p:tagLst xmlns:a="http://schemas.openxmlformats.org/drawingml/2006/main" xmlns:r="http://schemas.openxmlformats.org/officeDocument/2006/relationships" xmlns:p="http://schemas.openxmlformats.org/presentationml/2006/main">
  <p:tag name="TIMING" val="|3.8|5.3"/>
</p:tagLst>
</file>

<file path=ppt/tags/tag9.xml><?xml version="1.0" encoding="utf-8"?>
<p:tagLst xmlns:a="http://schemas.openxmlformats.org/drawingml/2006/main" xmlns:r="http://schemas.openxmlformats.org/officeDocument/2006/relationships" xmlns:p="http://schemas.openxmlformats.org/presentationml/2006/main">
  <p:tag name="TIMING" val="|3.8|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20000"/>
          </a:srgbClr>
        </a:solidFill>
        <a:ln w="12700">
          <a:solidFill>
            <a:schemeClr val="accent2">
              <a:lumMod val="40000"/>
              <a:lumOff val="60000"/>
            </a:schemeClr>
          </a:solidFill>
          <a:prstDash val="sysDot"/>
        </a:ln>
        <a:effectLst>
          <a:reflection blurRad="6350" stA="52000" endA="300" endPos="35000" dir="5400000" sy="-100000" algn="bl" rotWithShape="0"/>
        </a:effectLst>
      </a:spPr>
      <a:bodyPr rtlCol="0" anchor="ctr"/>
      <a:lstStyle>
        <a:defPPr algn="ctr">
          <a:defRPr sz="14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191813</TotalTime>
  <Words>2427</Words>
  <Application>Microsoft Office PowerPoint</Application>
  <PresentationFormat>Widescreen</PresentationFormat>
  <Paragraphs>383</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Arial Unicode MS</vt:lpstr>
      <vt:lpstr>微软雅黑</vt:lpstr>
      <vt:lpstr>Arial</vt:lpstr>
      <vt:lpstr>Calibri</vt:lpstr>
      <vt:lpstr>Calibri Light</vt:lpstr>
      <vt:lpstr>Impact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Li1, Peter</cp:lastModifiedBy>
  <cp:revision>1059</cp:revision>
  <dcterms:created xsi:type="dcterms:W3CDTF">2016-05-10T15:26:00Z</dcterms:created>
  <dcterms:modified xsi:type="dcterms:W3CDTF">2023-11-24T09:27:03Z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y fmtid="{D5CDD505-2E9C-101B-9397-08002B2CF9AE}" pid="3" name="MSIP_Label_8c3714ad-1062-470c-b48e-9dbc8ea18958_Enabled">
    <vt:lpwstr>true</vt:lpwstr>
  </property>
  <property fmtid="{D5CDD505-2E9C-101B-9397-08002B2CF9AE}" pid="4" name="MSIP_Label_8c3714ad-1062-470c-b48e-9dbc8ea18958_SetDate">
    <vt:lpwstr>2023-10-10T04:17:04Z</vt:lpwstr>
  </property>
  <property fmtid="{D5CDD505-2E9C-101B-9397-08002B2CF9AE}" pid="5" name="MSIP_Label_8c3714ad-1062-470c-b48e-9dbc8ea18958_Method">
    <vt:lpwstr>Privileged</vt:lpwstr>
  </property>
  <property fmtid="{D5CDD505-2E9C-101B-9397-08002B2CF9AE}" pid="6" name="MSIP_Label_8c3714ad-1062-470c-b48e-9dbc8ea18958_Name">
    <vt:lpwstr>Confidential_sub</vt:lpwstr>
  </property>
  <property fmtid="{D5CDD505-2E9C-101B-9397-08002B2CF9AE}" pid="7" name="MSIP_Label_8c3714ad-1062-470c-b48e-9dbc8ea18958_SiteId">
    <vt:lpwstr>5a5c4bcf-d285-44af-8f19-ca72d454f6f7</vt:lpwstr>
  </property>
  <property fmtid="{D5CDD505-2E9C-101B-9397-08002B2CF9AE}" pid="8" name="MSIP_Label_8c3714ad-1062-470c-b48e-9dbc8ea18958_ActionId">
    <vt:lpwstr>209b8758-6f5b-4816-a4ff-b83dd2d13ebb</vt:lpwstr>
  </property>
  <property fmtid="{D5CDD505-2E9C-101B-9397-08002B2CF9AE}" pid="9" name="MSIP_Label_8c3714ad-1062-470c-b48e-9dbc8ea18958_ContentBits">
    <vt:lpwstr>2</vt:lpwstr>
  </property>
  <property fmtid="{D5CDD505-2E9C-101B-9397-08002B2CF9AE}" pid="10" name="ClassificationContentMarkingFooterLocations">
    <vt:lpwstr>Office 主题:8</vt:lpwstr>
  </property>
  <property fmtid="{D5CDD505-2E9C-101B-9397-08002B2CF9AE}" pid="11" name="ClassificationContentMarkingFooterText">
    <vt:lpwstr>Confidential</vt:lpwstr>
  </property>
</Properties>
</file>