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685" r:id="rId2"/>
    <p:sldId id="701" r:id="rId3"/>
    <p:sldId id="698" r:id="rId4"/>
    <p:sldId id="738" r:id="rId5"/>
    <p:sldId id="750" r:id="rId6"/>
    <p:sldId id="711" r:id="rId7"/>
    <p:sldId id="749" r:id="rId8"/>
    <p:sldId id="751" r:id="rId9"/>
    <p:sldId id="739" r:id="rId10"/>
    <p:sldId id="752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839">
          <p15:clr>
            <a:srgbClr val="A4A3A4"/>
          </p15:clr>
        </p15:guide>
        <p15:guide id="2" pos="6884">
          <p15:clr>
            <a:srgbClr val="A4A3A4"/>
          </p15:clr>
        </p15:guide>
        <p15:guide id="3" orient="horz" pos="3019">
          <p15:clr>
            <a:srgbClr val="A4A3A4"/>
          </p15:clr>
        </p15:guide>
        <p15:guide id="4" pos="696">
          <p15:clr>
            <a:srgbClr val="A4A3A4"/>
          </p15:clr>
        </p15:guide>
        <p15:guide id="5" orient="horz" pos="4091">
          <p15:clr>
            <a:srgbClr val="A4A3A4"/>
          </p15:clr>
        </p15:guide>
        <p15:guide id="6" orient="horz" pos="1225">
          <p15:clr>
            <a:srgbClr val="A4A3A4"/>
          </p15:clr>
        </p15:guide>
        <p15:guide id="7" orient="horz" pos="3516">
          <p15:clr>
            <a:srgbClr val="A4A3A4"/>
          </p15:clr>
        </p15:guide>
        <p15:guide id="8" pos="3713">
          <p15:clr>
            <a:srgbClr val="A4A3A4"/>
          </p15:clr>
        </p15:guide>
        <p15:guide id="9" pos="3552">
          <p15:clr>
            <a:srgbClr val="A4A3A4"/>
          </p15:clr>
        </p15:guide>
        <p15:guide id="10" pos="4238">
          <p15:clr>
            <a:srgbClr val="A4A3A4"/>
          </p15:clr>
        </p15:guide>
        <p15:guide id="11" pos="2752">
          <p15:clr>
            <a:srgbClr val="A4A3A4"/>
          </p15:clr>
        </p15:guide>
        <p15:guide id="12" pos="543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曹睿" initials="曹睿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1E1E1"/>
    <a:srgbClr val="831824"/>
    <a:srgbClr val="113C9B"/>
    <a:srgbClr val="9B1E11"/>
    <a:srgbClr val="111E9B"/>
    <a:srgbClr val="FAFAFA"/>
    <a:srgbClr val="F9F9F9"/>
    <a:srgbClr val="F6F6F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9" autoAdjust="0"/>
    <p:restoredTop sz="95934" autoAdjust="0"/>
  </p:normalViewPr>
  <p:slideViewPr>
    <p:cSldViewPr snapToGrid="0" showGuides="1">
      <p:cViewPr varScale="1">
        <p:scale>
          <a:sx n="102" d="100"/>
          <a:sy n="102" d="100"/>
        </p:scale>
        <p:origin x="464" y="68"/>
      </p:cViewPr>
      <p:guideLst>
        <p:guide pos="5839"/>
        <p:guide pos="6884"/>
        <p:guide orient="horz" pos="3019"/>
        <p:guide pos="696"/>
        <p:guide orient="horz" pos="4091"/>
        <p:guide orient="horz" pos="1225"/>
        <p:guide orient="horz" pos="3516"/>
        <p:guide pos="3713"/>
        <p:guide pos="3552"/>
        <p:guide pos="4238"/>
        <p:guide pos="2752"/>
        <p:guide pos="5431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99EB-6B6F-4303-84E5-698CBBF28AE0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D5E53-1996-4A18-8378-BCF5C8046D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0FDCF1-D75D-4CF2-8AA0-B61C8DEC43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7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卷积层用于提取图像细节和抽象信息，实现参数共享；池化层能缩减特征图尺寸，起到降维效果，减少数据大小；全连接层执行最终分类任务。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卷积层用于提取图像细节和抽象信息，实现参数共享；池化层能缩减特征图尺寸，起到降维效果，减少数据大小；全连接层执行最终分类任务。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0FDCF1-D75D-4CF2-8AA0-B61C8DEC43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-10363" y="6414868"/>
            <a:ext cx="12202363" cy="435195"/>
          </a:xfrm>
          <a:custGeom>
            <a:avLst/>
            <a:gdLst>
              <a:gd name="connsiteX0" fmla="*/ 6442848 w 12885696"/>
              <a:gd name="connsiteY0" fmla="*/ 0 h 677930"/>
              <a:gd name="connsiteX1" fmla="*/ 12818477 w 12885696"/>
              <a:gd name="connsiteY1" fmla="*/ 656546 h 677930"/>
              <a:gd name="connsiteX2" fmla="*/ 12885696 w 12885696"/>
              <a:gd name="connsiteY2" fmla="*/ 677930 h 677930"/>
              <a:gd name="connsiteX3" fmla="*/ 0 w 12885696"/>
              <a:gd name="connsiteY3" fmla="*/ 677930 h 677930"/>
              <a:gd name="connsiteX4" fmla="*/ 67219 w 12885696"/>
              <a:gd name="connsiteY4" fmla="*/ 656546 h 677930"/>
              <a:gd name="connsiteX5" fmla="*/ 6442848 w 12885696"/>
              <a:gd name="connsiteY5" fmla="*/ 0 h 67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85696" h="677930">
                <a:moveTo>
                  <a:pt x="6442848" y="0"/>
                </a:moveTo>
                <a:cubicBezTo>
                  <a:pt x="9144779" y="0"/>
                  <a:pt x="11510983" y="262931"/>
                  <a:pt x="12818477" y="656546"/>
                </a:cubicBezTo>
                <a:lnTo>
                  <a:pt x="12885696" y="677930"/>
                </a:lnTo>
                <a:lnTo>
                  <a:pt x="0" y="677930"/>
                </a:lnTo>
                <a:lnTo>
                  <a:pt x="67219" y="656546"/>
                </a:lnTo>
                <a:cubicBezTo>
                  <a:pt x="1374713" y="262931"/>
                  <a:pt x="3740917" y="0"/>
                  <a:pt x="644284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5"/>
          <p:cNvSpPr txBox="1"/>
          <p:nvPr userDrawn="1"/>
        </p:nvSpPr>
        <p:spPr>
          <a:xfrm>
            <a:off x="11707676" y="6479202"/>
            <a:ext cx="396009" cy="284675"/>
          </a:xfrm>
          <a:prstGeom prst="rect">
            <a:avLst/>
          </a:prstGeom>
          <a:noFill/>
        </p:spPr>
        <p:txBody>
          <a:bodyPr wrap="square" lIns="68562" tIns="34281" rIns="68562" bIns="34281" rtlCol="0" anchor="ctr">
            <a:spAutoFit/>
          </a:bodyPr>
          <a:lstStyle/>
          <a:p>
            <a:pPr algn="ctr"/>
            <a:fld id="{2EEF1883-7A0E-4F66-9932-E581691AD397}" type="slidenum"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任意多边形 4"/>
          <p:cNvSpPr/>
          <p:nvPr userDrawn="1"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 userDrawn="1"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flipH="1">
            <a:off x="11707674" y="6449058"/>
            <a:ext cx="396009" cy="343781"/>
          </a:xfrm>
          <a:custGeom>
            <a:avLst/>
            <a:gdLst>
              <a:gd name="connsiteX0" fmla="*/ 0 w 2463662"/>
              <a:gd name="connsiteY0" fmla="*/ 0 h 1478645"/>
              <a:gd name="connsiteX1" fmla="*/ 877819 w 2463662"/>
              <a:gd name="connsiteY1" fmla="*/ 0 h 1478645"/>
              <a:gd name="connsiteX2" fmla="*/ 877819 w 2463662"/>
              <a:gd name="connsiteY2" fmla="*/ 1105159 h 1478645"/>
              <a:gd name="connsiteX3" fmla="*/ 2463662 w 2463662"/>
              <a:gd name="connsiteY3" fmla="*/ 1105159 h 1478645"/>
              <a:gd name="connsiteX4" fmla="*/ 2463662 w 2463662"/>
              <a:gd name="connsiteY4" fmla="*/ 1478645 h 1478645"/>
              <a:gd name="connsiteX5" fmla="*/ 0 w 2463662"/>
              <a:gd name="connsiteY5" fmla="*/ 1478645 h 1478645"/>
              <a:gd name="connsiteX6" fmla="*/ 0 w 2463662"/>
              <a:gd name="connsiteY6" fmla="*/ 0 h 1478645"/>
              <a:gd name="connsiteX0-1" fmla="*/ 877819 w 2463662"/>
              <a:gd name="connsiteY0-2" fmla="*/ 1105159 h 1478645"/>
              <a:gd name="connsiteX1-3" fmla="*/ 2463662 w 2463662"/>
              <a:gd name="connsiteY1-4" fmla="*/ 1105159 h 1478645"/>
              <a:gd name="connsiteX2-5" fmla="*/ 2463662 w 2463662"/>
              <a:gd name="connsiteY2-6" fmla="*/ 1478645 h 1478645"/>
              <a:gd name="connsiteX3-7" fmla="*/ 0 w 2463662"/>
              <a:gd name="connsiteY3-8" fmla="*/ 1478645 h 1478645"/>
              <a:gd name="connsiteX4-9" fmla="*/ 0 w 2463662"/>
              <a:gd name="connsiteY4-10" fmla="*/ 0 h 1478645"/>
              <a:gd name="connsiteX5-11" fmla="*/ 877819 w 2463662"/>
              <a:gd name="connsiteY5-12" fmla="*/ 0 h 1478645"/>
              <a:gd name="connsiteX6-13" fmla="*/ 969259 w 2463662"/>
              <a:gd name="connsiteY6-14" fmla="*/ 1196599 h 1478645"/>
              <a:gd name="connsiteX0-15" fmla="*/ 877819 w 2463662"/>
              <a:gd name="connsiteY0-16" fmla="*/ 1105159 h 1478645"/>
              <a:gd name="connsiteX1-17" fmla="*/ 2463662 w 2463662"/>
              <a:gd name="connsiteY1-18" fmla="*/ 1105159 h 1478645"/>
              <a:gd name="connsiteX2-19" fmla="*/ 2463662 w 2463662"/>
              <a:gd name="connsiteY2-20" fmla="*/ 1478645 h 1478645"/>
              <a:gd name="connsiteX3-21" fmla="*/ 0 w 2463662"/>
              <a:gd name="connsiteY3-22" fmla="*/ 1478645 h 1478645"/>
              <a:gd name="connsiteX4-23" fmla="*/ 0 w 2463662"/>
              <a:gd name="connsiteY4-24" fmla="*/ 0 h 1478645"/>
              <a:gd name="connsiteX5-25" fmla="*/ 877819 w 2463662"/>
              <a:gd name="connsiteY5-26" fmla="*/ 0 h 1478645"/>
              <a:gd name="connsiteX0-27" fmla="*/ 2463662 w 2463662"/>
              <a:gd name="connsiteY0-28" fmla="*/ 1105159 h 1478645"/>
              <a:gd name="connsiteX1-29" fmla="*/ 2463662 w 2463662"/>
              <a:gd name="connsiteY1-30" fmla="*/ 1478645 h 1478645"/>
              <a:gd name="connsiteX2-31" fmla="*/ 0 w 2463662"/>
              <a:gd name="connsiteY2-32" fmla="*/ 1478645 h 1478645"/>
              <a:gd name="connsiteX3-33" fmla="*/ 0 w 2463662"/>
              <a:gd name="connsiteY3-34" fmla="*/ 0 h 1478645"/>
              <a:gd name="connsiteX4-35" fmla="*/ 877819 w 2463662"/>
              <a:gd name="connsiteY4-36" fmla="*/ 0 h 14786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63662" h="1478645">
                <a:moveTo>
                  <a:pt x="2463662" y="1105159"/>
                </a:moveTo>
                <a:lnTo>
                  <a:pt x="2463662" y="1478645"/>
                </a:lnTo>
                <a:lnTo>
                  <a:pt x="0" y="1478645"/>
                </a:lnTo>
                <a:lnTo>
                  <a:pt x="0" y="0"/>
                </a:lnTo>
                <a:lnTo>
                  <a:pt x="877819" y="0"/>
                </a:ln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AE31-C832-4E3B-AD36-0FC44F591E97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927B-F14C-4F31-A7DF-517F73A8B5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BFBFB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8" rIns="68576" bIns="34288"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4" tIns="45718" rIns="91434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4" tIns="45718" rIns="91434" bIns="4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4DA96E64-783D-463C-BA44-F5AF67B46485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 rot="10800000">
            <a:off x="2735149" y="780049"/>
            <a:ext cx="2946627" cy="2476205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5904777" y="1319217"/>
            <a:ext cx="3693001" cy="1587652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5"/>
          <p:cNvSpPr txBox="1"/>
          <p:nvPr/>
        </p:nvSpPr>
        <p:spPr>
          <a:xfrm>
            <a:off x="2939281" y="2570792"/>
            <a:ext cx="3119055" cy="769441"/>
          </a:xfrm>
          <a:prstGeom prst="rect">
            <a:avLst/>
          </a:prstGeom>
          <a:solidFill>
            <a:srgbClr val="F7F7F7"/>
          </a:solidFill>
        </p:spPr>
        <p:txBody>
          <a:bodyPr wrap="square" rtlCol="0" anchor="ctr">
            <a:spAutoFit/>
          </a:bodyPr>
          <a:lstStyle/>
          <a:p>
            <a:pPr algn="ctr"/>
            <a:endParaRPr lang="zh-CN" altLang="en-US" sz="44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26" name="TextBox 5"/>
          <p:cNvSpPr txBox="1"/>
          <p:nvPr/>
        </p:nvSpPr>
        <p:spPr>
          <a:xfrm>
            <a:off x="2146149" y="3282755"/>
            <a:ext cx="8268565" cy="1322070"/>
          </a:xfrm>
          <a:prstGeom prst="rect">
            <a:avLst/>
          </a:prstGeom>
          <a:solidFill>
            <a:srgbClr val="831824"/>
          </a:solidFill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sz="4000" dirty="0">
                <a:solidFill>
                  <a:schemeClr val="bg1"/>
                </a:solidFill>
                <a:ea typeface="幼圆" panose="02010509060101010101" pitchFamily="49" charset="-122"/>
                <a:cs typeface="Ebrima" panose="02000000000000000000" pitchFamily="2" charset="0"/>
              </a:rPr>
              <a:t>Stroke detection by image segmentation with Residual U-Net</a:t>
            </a:r>
          </a:p>
        </p:txBody>
      </p:sp>
      <p:sp>
        <p:nvSpPr>
          <p:cNvPr id="30" name="矩形 29"/>
          <p:cNvSpPr/>
          <p:nvPr/>
        </p:nvSpPr>
        <p:spPr>
          <a:xfrm>
            <a:off x="1928756" y="5695079"/>
            <a:ext cx="2382654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Presenter</a:t>
            </a:r>
          </a:p>
        </p:txBody>
      </p:sp>
      <p:sp>
        <p:nvSpPr>
          <p:cNvPr id="32" name="矩形 31"/>
          <p:cNvSpPr/>
          <p:nvPr/>
        </p:nvSpPr>
        <p:spPr>
          <a:xfrm>
            <a:off x="6764849" y="5745879"/>
            <a:ext cx="2382654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Presentation Date</a:t>
            </a:r>
          </a:p>
        </p:txBody>
      </p:sp>
      <p:sp>
        <p:nvSpPr>
          <p:cNvPr id="2" name="矩形 1"/>
          <p:cNvSpPr/>
          <p:nvPr/>
        </p:nvSpPr>
        <p:spPr>
          <a:xfrm>
            <a:off x="2734766" y="1802408"/>
            <a:ext cx="68630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44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rPr>
              <a:t>Research Paper Presentation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3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3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3" grpId="0" bldLvl="0" animBg="1"/>
      <p:bldP spid="26" grpId="0" bldLvl="0" animBg="1"/>
      <p:bldP spid="26" grpId="1" bldLvl="0" animBg="1"/>
      <p:bldP spid="30" grpId="0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5400000">
            <a:off x="371467" y="-371470"/>
            <a:ext cx="1019181" cy="1762124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矩形: 圆角 21"/>
          <p:cNvSpPr/>
          <p:nvPr/>
        </p:nvSpPr>
        <p:spPr>
          <a:xfrm>
            <a:off x="5333306" y="1194354"/>
            <a:ext cx="8032136" cy="167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/>
          <p:cNvSpPr/>
          <p:nvPr/>
        </p:nvSpPr>
        <p:spPr>
          <a:xfrm>
            <a:off x="6728283" y="1581308"/>
            <a:ext cx="8032136" cy="167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54595" y="330200"/>
            <a:ext cx="322580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/>
              <a:t>Conclusion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83972" y="2155581"/>
            <a:ext cx="11108028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 dirty="0">
                <a:sym typeface="+mn-ea"/>
              </a:rPr>
              <a:t>Improvements</a:t>
            </a:r>
            <a:endParaRPr lang="zh-CN" alt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Increase dataset diversity to encompass a broader range of patients and stroke 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Optimize model for real-time processing to meet clinical settings' time-sensitive demands.</a:t>
            </a: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Integrate the model into clinical workflows for seamless adoption.</a:t>
            </a: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Conduct cross-validation for model robustness and to prevent overfitting.</a:t>
            </a: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Explore advanced techniques like attention mechanisms for better pattern recognition.</a:t>
            </a: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Enhance model explainability to improve clinical trust and acceptance.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234428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101"/>
          <p:cNvCxnSpPr/>
          <p:nvPr/>
        </p:nvCxnSpPr>
        <p:spPr>
          <a:xfrm>
            <a:off x="1222680" y="6328045"/>
            <a:ext cx="1010605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矩形 270"/>
          <p:cNvSpPr>
            <a:spLocks noChangeArrowheads="1"/>
          </p:cNvSpPr>
          <p:nvPr/>
        </p:nvSpPr>
        <p:spPr bwMode="auto">
          <a:xfrm>
            <a:off x="6522884" y="4719577"/>
            <a:ext cx="5833741" cy="79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Dependence on Professional Diagnosis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Need for Rapid, Accurate Automated Detection Methods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Complexity in Medical Imaging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244078" y="624788"/>
            <a:ext cx="684000" cy="684000"/>
            <a:chOff x="7381295" y="2358084"/>
            <a:chExt cx="647999" cy="648000"/>
          </a:xfrm>
        </p:grpSpPr>
        <p:sp>
          <p:nvSpPr>
            <p:cNvPr id="66" name="Oval 58"/>
            <p:cNvSpPr>
              <a:spLocks noChangeAspect="1"/>
            </p:cNvSpPr>
            <p:nvPr/>
          </p:nvSpPr>
          <p:spPr>
            <a:xfrm>
              <a:off x="7381295" y="2358084"/>
              <a:ext cx="647999" cy="64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75" name="Freeform 173"/>
            <p:cNvSpPr>
              <a:spLocks noChangeAspect="1" noEditPoints="1"/>
            </p:cNvSpPr>
            <p:nvPr/>
          </p:nvSpPr>
          <p:spPr bwMode="auto">
            <a:xfrm>
              <a:off x="7561057" y="2510281"/>
              <a:ext cx="305892" cy="326189"/>
            </a:xfrm>
            <a:custGeom>
              <a:avLst/>
              <a:gdLst>
                <a:gd name="T0" fmla="*/ 75 w 89"/>
                <a:gd name="T1" fmla="*/ 22 h 95"/>
                <a:gd name="T2" fmla="*/ 89 w 89"/>
                <a:gd name="T3" fmla="*/ 53 h 95"/>
                <a:gd name="T4" fmla="*/ 78 w 89"/>
                <a:gd name="T5" fmla="*/ 80 h 95"/>
                <a:gd name="T6" fmla="*/ 47 w 89"/>
                <a:gd name="T7" fmla="*/ 53 h 95"/>
                <a:gd name="T8" fmla="*/ 75 w 89"/>
                <a:gd name="T9" fmla="*/ 22 h 95"/>
                <a:gd name="T10" fmla="*/ 76 w 89"/>
                <a:gd name="T11" fmla="*/ 83 h 95"/>
                <a:gd name="T12" fmla="*/ 69 w 89"/>
                <a:gd name="T13" fmla="*/ 88 h 95"/>
                <a:gd name="T14" fmla="*/ 74 w 89"/>
                <a:gd name="T15" fmla="*/ 81 h 95"/>
                <a:gd name="T16" fmla="*/ 76 w 89"/>
                <a:gd name="T17" fmla="*/ 83 h 95"/>
                <a:gd name="T18" fmla="*/ 64 w 89"/>
                <a:gd name="T19" fmla="*/ 92 h 95"/>
                <a:gd name="T20" fmla="*/ 72 w 89"/>
                <a:gd name="T21" fmla="*/ 79 h 95"/>
                <a:gd name="T22" fmla="*/ 70 w 89"/>
                <a:gd name="T23" fmla="*/ 77 h 95"/>
                <a:gd name="T24" fmla="*/ 60 w 89"/>
                <a:gd name="T25" fmla="*/ 94 h 95"/>
                <a:gd name="T26" fmla="*/ 64 w 89"/>
                <a:gd name="T27" fmla="*/ 92 h 95"/>
                <a:gd name="T28" fmla="*/ 58 w 89"/>
                <a:gd name="T29" fmla="*/ 91 h 95"/>
                <a:gd name="T30" fmla="*/ 67 w 89"/>
                <a:gd name="T31" fmla="*/ 75 h 95"/>
                <a:gd name="T32" fmla="*/ 65 w 89"/>
                <a:gd name="T33" fmla="*/ 74 h 95"/>
                <a:gd name="T34" fmla="*/ 57 w 89"/>
                <a:gd name="T35" fmla="*/ 88 h 95"/>
                <a:gd name="T36" fmla="*/ 58 w 89"/>
                <a:gd name="T37" fmla="*/ 91 h 95"/>
                <a:gd name="T38" fmla="*/ 56 w 89"/>
                <a:gd name="T39" fmla="*/ 84 h 95"/>
                <a:gd name="T40" fmla="*/ 63 w 89"/>
                <a:gd name="T41" fmla="*/ 72 h 95"/>
                <a:gd name="T42" fmla="*/ 61 w 89"/>
                <a:gd name="T43" fmla="*/ 70 h 95"/>
                <a:gd name="T44" fmla="*/ 55 w 89"/>
                <a:gd name="T45" fmla="*/ 81 h 95"/>
                <a:gd name="T46" fmla="*/ 56 w 89"/>
                <a:gd name="T47" fmla="*/ 84 h 95"/>
                <a:gd name="T48" fmla="*/ 53 w 89"/>
                <a:gd name="T49" fmla="*/ 78 h 95"/>
                <a:gd name="T50" fmla="*/ 59 w 89"/>
                <a:gd name="T51" fmla="*/ 68 h 95"/>
                <a:gd name="T52" fmla="*/ 57 w 89"/>
                <a:gd name="T53" fmla="*/ 66 h 95"/>
                <a:gd name="T54" fmla="*/ 52 w 89"/>
                <a:gd name="T55" fmla="*/ 75 h 95"/>
                <a:gd name="T56" fmla="*/ 53 w 89"/>
                <a:gd name="T57" fmla="*/ 78 h 95"/>
                <a:gd name="T58" fmla="*/ 51 w 89"/>
                <a:gd name="T59" fmla="*/ 71 h 95"/>
                <a:gd name="T60" fmla="*/ 55 w 89"/>
                <a:gd name="T61" fmla="*/ 64 h 95"/>
                <a:gd name="T62" fmla="*/ 53 w 89"/>
                <a:gd name="T63" fmla="*/ 62 h 95"/>
                <a:gd name="T64" fmla="*/ 50 w 89"/>
                <a:gd name="T65" fmla="*/ 68 h 95"/>
                <a:gd name="T66" fmla="*/ 51 w 89"/>
                <a:gd name="T67" fmla="*/ 71 h 95"/>
                <a:gd name="T68" fmla="*/ 48 w 89"/>
                <a:gd name="T69" fmla="*/ 65 h 95"/>
                <a:gd name="T70" fmla="*/ 51 w 89"/>
                <a:gd name="T71" fmla="*/ 61 h 95"/>
                <a:gd name="T72" fmla="*/ 49 w 89"/>
                <a:gd name="T73" fmla="*/ 59 h 95"/>
                <a:gd name="T74" fmla="*/ 47 w 89"/>
                <a:gd name="T75" fmla="*/ 61 h 95"/>
                <a:gd name="T76" fmla="*/ 48 w 89"/>
                <a:gd name="T77" fmla="*/ 65 h 95"/>
                <a:gd name="T78" fmla="*/ 46 w 89"/>
                <a:gd name="T79" fmla="*/ 58 h 95"/>
                <a:gd name="T80" fmla="*/ 45 w 89"/>
                <a:gd name="T81" fmla="*/ 55 h 95"/>
                <a:gd name="T82" fmla="*/ 47 w 89"/>
                <a:gd name="T83" fmla="*/ 57 h 95"/>
                <a:gd name="T84" fmla="*/ 46 w 89"/>
                <a:gd name="T85" fmla="*/ 58 h 95"/>
                <a:gd name="T86" fmla="*/ 59 w 89"/>
                <a:gd name="T87" fmla="*/ 17 h 95"/>
                <a:gd name="T88" fmla="*/ 41 w 89"/>
                <a:gd name="T89" fmla="*/ 54 h 95"/>
                <a:gd name="T90" fmla="*/ 36 w 89"/>
                <a:gd name="T91" fmla="*/ 13 h 95"/>
                <a:gd name="T92" fmla="*/ 0 w 89"/>
                <a:gd name="T93" fmla="*/ 54 h 95"/>
                <a:gd name="T94" fmla="*/ 41 w 89"/>
                <a:gd name="T95" fmla="*/ 95 h 95"/>
                <a:gd name="T96" fmla="*/ 55 w 89"/>
                <a:gd name="T97" fmla="*/ 93 h 95"/>
                <a:gd name="T98" fmla="*/ 41 w 89"/>
                <a:gd name="T99" fmla="*/ 54 h 95"/>
                <a:gd name="T100" fmla="*/ 68 w 89"/>
                <a:gd name="T101" fmla="*/ 23 h 95"/>
                <a:gd name="T102" fmla="*/ 59 w 89"/>
                <a:gd name="T103" fmla="*/ 17 h 95"/>
                <a:gd name="T104" fmla="*/ 43 w 89"/>
                <a:gd name="T105" fmla="*/ 0 h 95"/>
                <a:gd name="T106" fmla="*/ 38 w 89"/>
                <a:gd name="T107" fmla="*/ 0 h 95"/>
                <a:gd name="T108" fmla="*/ 43 w 89"/>
                <a:gd name="T109" fmla="*/ 41 h 95"/>
                <a:gd name="T110" fmla="*/ 61 w 89"/>
                <a:gd name="T111" fmla="*/ 4 h 95"/>
                <a:gd name="T112" fmla="*/ 43 w 89"/>
                <a:gd name="T1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95">
                  <a:moveTo>
                    <a:pt x="75" y="22"/>
                  </a:moveTo>
                  <a:cubicBezTo>
                    <a:pt x="83" y="29"/>
                    <a:pt x="89" y="40"/>
                    <a:pt x="89" y="53"/>
                  </a:cubicBezTo>
                  <a:cubicBezTo>
                    <a:pt x="89" y="63"/>
                    <a:pt x="85" y="73"/>
                    <a:pt x="78" y="80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6" y="83"/>
                  </a:moveTo>
                  <a:cubicBezTo>
                    <a:pt x="74" y="85"/>
                    <a:pt x="72" y="87"/>
                    <a:pt x="69" y="88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6" y="83"/>
                    <a:pt x="76" y="83"/>
                    <a:pt x="76" y="83"/>
                  </a:cubicBezTo>
                  <a:close/>
                  <a:moveTo>
                    <a:pt x="64" y="92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3" y="92"/>
                    <a:pt x="64" y="92"/>
                  </a:cubicBezTo>
                  <a:close/>
                  <a:moveTo>
                    <a:pt x="58" y="91"/>
                  </a:moveTo>
                  <a:cubicBezTo>
                    <a:pt x="67" y="75"/>
                    <a:pt x="67" y="75"/>
                    <a:pt x="67" y="75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8" y="91"/>
                    <a:pt x="58" y="91"/>
                    <a:pt x="58" y="91"/>
                  </a:cubicBezTo>
                  <a:close/>
                  <a:moveTo>
                    <a:pt x="56" y="84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6" y="84"/>
                    <a:pt x="56" y="84"/>
                    <a:pt x="56" y="84"/>
                  </a:cubicBezTo>
                  <a:close/>
                  <a:moveTo>
                    <a:pt x="53" y="78"/>
                  </a:moveTo>
                  <a:cubicBezTo>
                    <a:pt x="59" y="68"/>
                    <a:pt x="59" y="68"/>
                    <a:pt x="59" y="68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3" y="78"/>
                    <a:pt x="53" y="78"/>
                    <a:pt x="53" y="78"/>
                  </a:cubicBezTo>
                  <a:close/>
                  <a:moveTo>
                    <a:pt x="51" y="71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71"/>
                    <a:pt x="51" y="71"/>
                    <a:pt x="51" y="71"/>
                  </a:cubicBezTo>
                  <a:close/>
                  <a:moveTo>
                    <a:pt x="48" y="65"/>
                  </a:moveTo>
                  <a:cubicBezTo>
                    <a:pt x="51" y="61"/>
                    <a:pt x="51" y="61"/>
                    <a:pt x="51" y="61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8" y="65"/>
                    <a:pt x="48" y="65"/>
                    <a:pt x="48" y="65"/>
                  </a:cubicBezTo>
                  <a:close/>
                  <a:moveTo>
                    <a:pt x="46" y="58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6" y="58"/>
                    <a:pt x="46" y="58"/>
                    <a:pt x="46" y="58"/>
                  </a:cubicBezTo>
                  <a:close/>
                  <a:moveTo>
                    <a:pt x="59" y="17"/>
                  </a:moveTo>
                  <a:cubicBezTo>
                    <a:pt x="41" y="54"/>
                    <a:pt x="41" y="54"/>
                    <a:pt x="41" y="54"/>
                  </a:cubicBezTo>
                  <a:cubicBezTo>
                    <a:pt x="41" y="54"/>
                    <a:pt x="38" y="28"/>
                    <a:pt x="36" y="13"/>
                  </a:cubicBezTo>
                  <a:cubicBezTo>
                    <a:pt x="16" y="15"/>
                    <a:pt x="0" y="33"/>
                    <a:pt x="0" y="54"/>
                  </a:cubicBezTo>
                  <a:cubicBezTo>
                    <a:pt x="0" y="77"/>
                    <a:pt x="18" y="95"/>
                    <a:pt x="41" y="95"/>
                  </a:cubicBezTo>
                  <a:cubicBezTo>
                    <a:pt x="46" y="95"/>
                    <a:pt x="51" y="94"/>
                    <a:pt x="55" y="93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6" y="20"/>
                    <a:pt x="63" y="18"/>
                    <a:pt x="59" y="17"/>
                  </a:cubicBezTo>
                  <a:close/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40" y="15"/>
                    <a:pt x="43" y="41"/>
                    <a:pt x="43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6" y="1"/>
                    <a:pt x="49" y="0"/>
                    <a:pt x="43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634059" y="4035577"/>
            <a:ext cx="684000" cy="684000"/>
            <a:chOff x="6361541" y="3481431"/>
            <a:chExt cx="647999" cy="648000"/>
          </a:xfrm>
        </p:grpSpPr>
        <p:sp>
          <p:nvSpPr>
            <p:cNvPr id="68" name="Oval 61"/>
            <p:cNvSpPr>
              <a:spLocks noChangeAspect="1"/>
            </p:cNvSpPr>
            <p:nvPr/>
          </p:nvSpPr>
          <p:spPr>
            <a:xfrm>
              <a:off x="6361541" y="3481431"/>
              <a:ext cx="647999" cy="64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78" name="Freeform 122"/>
            <p:cNvSpPr>
              <a:spLocks noChangeAspect="1" noEditPoints="1"/>
            </p:cNvSpPr>
            <p:nvPr/>
          </p:nvSpPr>
          <p:spPr bwMode="auto">
            <a:xfrm>
              <a:off x="6579369" y="3642337"/>
              <a:ext cx="212342" cy="326189"/>
            </a:xfrm>
            <a:custGeom>
              <a:avLst/>
              <a:gdLst>
                <a:gd name="T0" fmla="*/ 31 w 70"/>
                <a:gd name="T1" fmla="*/ 20 h 108"/>
                <a:gd name="T2" fmla="*/ 36 w 70"/>
                <a:gd name="T3" fmla="*/ 20 h 108"/>
                <a:gd name="T4" fmla="*/ 51 w 70"/>
                <a:gd name="T5" fmla="*/ 32 h 108"/>
                <a:gd name="T6" fmla="*/ 62 w 70"/>
                <a:gd name="T7" fmla="*/ 51 h 108"/>
                <a:gd name="T8" fmla="*/ 64 w 70"/>
                <a:gd name="T9" fmla="*/ 69 h 108"/>
                <a:gd name="T10" fmla="*/ 63 w 70"/>
                <a:gd name="T11" fmla="*/ 74 h 108"/>
                <a:gd name="T12" fmla="*/ 54 w 70"/>
                <a:gd name="T13" fmla="*/ 60 h 108"/>
                <a:gd name="T14" fmla="*/ 49 w 70"/>
                <a:gd name="T15" fmla="*/ 55 h 108"/>
                <a:gd name="T16" fmla="*/ 41 w 70"/>
                <a:gd name="T17" fmla="*/ 42 h 108"/>
                <a:gd name="T18" fmla="*/ 40 w 70"/>
                <a:gd name="T19" fmla="*/ 34 h 108"/>
                <a:gd name="T20" fmla="*/ 31 w 70"/>
                <a:gd name="T21" fmla="*/ 20 h 108"/>
                <a:gd name="T22" fmla="*/ 39 w 70"/>
                <a:gd name="T23" fmla="*/ 60 h 108"/>
                <a:gd name="T24" fmla="*/ 36 w 70"/>
                <a:gd name="T25" fmla="*/ 70 h 108"/>
                <a:gd name="T26" fmla="*/ 54 w 70"/>
                <a:gd name="T27" fmla="*/ 103 h 108"/>
                <a:gd name="T28" fmla="*/ 65 w 70"/>
                <a:gd name="T29" fmla="*/ 106 h 108"/>
                <a:gd name="T30" fmla="*/ 65 w 70"/>
                <a:gd name="T31" fmla="*/ 106 h 108"/>
                <a:gd name="T32" fmla="*/ 68 w 70"/>
                <a:gd name="T33" fmla="*/ 95 h 108"/>
                <a:gd name="T34" fmla="*/ 49 w 70"/>
                <a:gd name="T35" fmla="*/ 63 h 108"/>
                <a:gd name="T36" fmla="*/ 39 w 70"/>
                <a:gd name="T37" fmla="*/ 60 h 108"/>
                <a:gd name="T38" fmla="*/ 39 w 70"/>
                <a:gd name="T39" fmla="*/ 60 h 108"/>
                <a:gd name="T40" fmla="*/ 5 w 70"/>
                <a:gd name="T41" fmla="*/ 2 h 108"/>
                <a:gd name="T42" fmla="*/ 2 w 70"/>
                <a:gd name="T43" fmla="*/ 13 h 108"/>
                <a:gd name="T44" fmla="*/ 21 w 70"/>
                <a:gd name="T45" fmla="*/ 45 h 108"/>
                <a:gd name="T46" fmla="*/ 32 w 70"/>
                <a:gd name="T47" fmla="*/ 48 h 108"/>
                <a:gd name="T48" fmla="*/ 32 w 70"/>
                <a:gd name="T49" fmla="*/ 48 h 108"/>
                <a:gd name="T50" fmla="*/ 35 w 70"/>
                <a:gd name="T51" fmla="*/ 37 h 108"/>
                <a:gd name="T52" fmla="*/ 16 w 70"/>
                <a:gd name="T53" fmla="*/ 5 h 108"/>
                <a:gd name="T54" fmla="*/ 5 w 70"/>
                <a:gd name="T55" fmla="*/ 2 h 108"/>
                <a:gd name="T56" fmla="*/ 5 w 70"/>
                <a:gd name="T57" fmla="*/ 2 h 108"/>
                <a:gd name="T58" fmla="*/ 39 w 70"/>
                <a:gd name="T59" fmla="*/ 88 h 108"/>
                <a:gd name="T60" fmla="*/ 31 w 70"/>
                <a:gd name="T61" fmla="*/ 73 h 108"/>
                <a:gd name="T62" fmla="*/ 29 w 70"/>
                <a:gd name="T63" fmla="*/ 66 h 108"/>
                <a:gd name="T64" fmla="*/ 22 w 70"/>
                <a:gd name="T65" fmla="*/ 53 h 108"/>
                <a:gd name="T66" fmla="*/ 16 w 70"/>
                <a:gd name="T67" fmla="*/ 48 h 108"/>
                <a:gd name="T68" fmla="*/ 8 w 70"/>
                <a:gd name="T69" fmla="*/ 33 h 108"/>
                <a:gd name="T70" fmla="*/ 6 w 70"/>
                <a:gd name="T71" fmla="*/ 38 h 108"/>
                <a:gd name="T72" fmla="*/ 8 w 70"/>
                <a:gd name="T73" fmla="*/ 57 h 108"/>
                <a:gd name="T74" fmla="*/ 19 w 70"/>
                <a:gd name="T75" fmla="*/ 75 h 108"/>
                <a:gd name="T76" fmla="*/ 34 w 70"/>
                <a:gd name="T77" fmla="*/ 87 h 108"/>
                <a:gd name="T78" fmla="*/ 39 w 70"/>
                <a:gd name="T79" fmla="*/ 8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0" h="108">
                  <a:moveTo>
                    <a:pt x="31" y="20"/>
                  </a:moveTo>
                  <a:cubicBezTo>
                    <a:pt x="33" y="20"/>
                    <a:pt x="34" y="20"/>
                    <a:pt x="36" y="20"/>
                  </a:cubicBezTo>
                  <a:cubicBezTo>
                    <a:pt x="42" y="22"/>
                    <a:pt x="48" y="26"/>
                    <a:pt x="51" y="32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5" y="56"/>
                    <a:pt x="66" y="63"/>
                    <a:pt x="64" y="69"/>
                  </a:cubicBezTo>
                  <a:cubicBezTo>
                    <a:pt x="64" y="71"/>
                    <a:pt x="63" y="73"/>
                    <a:pt x="63" y="7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3" y="58"/>
                    <a:pt x="51" y="56"/>
                    <a:pt x="49" y="55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39"/>
                    <a:pt x="41" y="37"/>
                    <a:pt x="40" y="34"/>
                  </a:cubicBezTo>
                  <a:cubicBezTo>
                    <a:pt x="31" y="20"/>
                    <a:pt x="31" y="20"/>
                    <a:pt x="31" y="20"/>
                  </a:cubicBezTo>
                  <a:close/>
                  <a:moveTo>
                    <a:pt x="39" y="60"/>
                  </a:moveTo>
                  <a:cubicBezTo>
                    <a:pt x="35" y="62"/>
                    <a:pt x="34" y="67"/>
                    <a:pt x="36" y="70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7" y="107"/>
                    <a:pt x="61" y="108"/>
                    <a:pt x="65" y="106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69" y="104"/>
                    <a:pt x="70" y="99"/>
                    <a:pt x="68" y="95"/>
                  </a:cubicBezTo>
                  <a:cubicBezTo>
                    <a:pt x="49" y="63"/>
                    <a:pt x="49" y="63"/>
                    <a:pt x="49" y="63"/>
                  </a:cubicBezTo>
                  <a:cubicBezTo>
                    <a:pt x="47" y="59"/>
                    <a:pt x="42" y="57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lose/>
                  <a:moveTo>
                    <a:pt x="5" y="2"/>
                  </a:moveTo>
                  <a:cubicBezTo>
                    <a:pt x="2" y="4"/>
                    <a:pt x="0" y="9"/>
                    <a:pt x="2" y="13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3" y="49"/>
                    <a:pt x="28" y="50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6" y="46"/>
                    <a:pt x="37" y="41"/>
                    <a:pt x="35" y="37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4" y="1"/>
                    <a:pt x="9" y="0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lose/>
                  <a:moveTo>
                    <a:pt x="39" y="88"/>
                  </a:move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29" y="69"/>
                    <a:pt x="29" y="66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19" y="52"/>
                    <a:pt x="18" y="50"/>
                    <a:pt x="16" y="48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4"/>
                    <a:pt x="6" y="36"/>
                    <a:pt x="6" y="38"/>
                  </a:cubicBezTo>
                  <a:cubicBezTo>
                    <a:pt x="4" y="44"/>
                    <a:pt x="5" y="51"/>
                    <a:pt x="8" y="57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22" y="81"/>
                    <a:pt x="28" y="85"/>
                    <a:pt x="34" y="87"/>
                  </a:cubicBezTo>
                  <a:cubicBezTo>
                    <a:pt x="36" y="87"/>
                    <a:pt x="38" y="88"/>
                    <a:pt x="39" y="8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318059" y="2137077"/>
            <a:ext cx="684000" cy="684000"/>
            <a:chOff x="6920225" y="2919757"/>
            <a:chExt cx="647999" cy="648000"/>
          </a:xfrm>
        </p:grpSpPr>
        <p:sp>
          <p:nvSpPr>
            <p:cNvPr id="67" name="Oval 60"/>
            <p:cNvSpPr>
              <a:spLocks noChangeAspect="1"/>
            </p:cNvSpPr>
            <p:nvPr/>
          </p:nvSpPr>
          <p:spPr>
            <a:xfrm>
              <a:off x="6920225" y="2919757"/>
              <a:ext cx="647999" cy="64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4" name="Freeform 359"/>
            <p:cNvSpPr>
              <a:spLocks noChangeAspect="1" noEditPoints="1"/>
            </p:cNvSpPr>
            <p:nvPr/>
          </p:nvSpPr>
          <p:spPr bwMode="auto">
            <a:xfrm>
              <a:off x="7114190" y="3071954"/>
              <a:ext cx="260069" cy="326189"/>
            </a:xfrm>
            <a:custGeom>
              <a:avLst/>
              <a:gdLst>
                <a:gd name="T0" fmla="*/ 144 w 177"/>
                <a:gd name="T1" fmla="*/ 61 h 222"/>
                <a:gd name="T2" fmla="*/ 144 w 177"/>
                <a:gd name="T3" fmla="*/ 222 h 222"/>
                <a:gd name="T4" fmla="*/ 177 w 177"/>
                <a:gd name="T5" fmla="*/ 222 h 222"/>
                <a:gd name="T6" fmla="*/ 177 w 177"/>
                <a:gd name="T7" fmla="*/ 61 h 222"/>
                <a:gd name="T8" fmla="*/ 144 w 177"/>
                <a:gd name="T9" fmla="*/ 61 h 222"/>
                <a:gd name="T10" fmla="*/ 96 w 177"/>
                <a:gd name="T11" fmla="*/ 222 h 222"/>
                <a:gd name="T12" fmla="*/ 130 w 177"/>
                <a:gd name="T13" fmla="*/ 222 h 222"/>
                <a:gd name="T14" fmla="*/ 130 w 177"/>
                <a:gd name="T15" fmla="*/ 90 h 222"/>
                <a:gd name="T16" fmla="*/ 96 w 177"/>
                <a:gd name="T17" fmla="*/ 90 h 222"/>
                <a:gd name="T18" fmla="*/ 96 w 177"/>
                <a:gd name="T19" fmla="*/ 222 h 222"/>
                <a:gd name="T20" fmla="*/ 47 w 177"/>
                <a:gd name="T21" fmla="*/ 222 h 222"/>
                <a:gd name="T22" fmla="*/ 80 w 177"/>
                <a:gd name="T23" fmla="*/ 222 h 222"/>
                <a:gd name="T24" fmla="*/ 80 w 177"/>
                <a:gd name="T25" fmla="*/ 0 h 222"/>
                <a:gd name="T26" fmla="*/ 47 w 177"/>
                <a:gd name="T27" fmla="*/ 0 h 222"/>
                <a:gd name="T28" fmla="*/ 47 w 177"/>
                <a:gd name="T29" fmla="*/ 222 h 222"/>
                <a:gd name="T30" fmla="*/ 0 w 177"/>
                <a:gd name="T31" fmla="*/ 222 h 222"/>
                <a:gd name="T32" fmla="*/ 33 w 177"/>
                <a:gd name="T33" fmla="*/ 222 h 222"/>
                <a:gd name="T34" fmla="*/ 33 w 177"/>
                <a:gd name="T35" fmla="*/ 139 h 222"/>
                <a:gd name="T36" fmla="*/ 0 w 177"/>
                <a:gd name="T37" fmla="*/ 139 h 222"/>
                <a:gd name="T38" fmla="*/ 0 w 177"/>
                <a:gd name="T3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222">
                  <a:moveTo>
                    <a:pt x="144" y="61"/>
                  </a:moveTo>
                  <a:lnTo>
                    <a:pt x="144" y="222"/>
                  </a:lnTo>
                  <a:lnTo>
                    <a:pt x="177" y="222"/>
                  </a:lnTo>
                  <a:lnTo>
                    <a:pt x="177" y="61"/>
                  </a:lnTo>
                  <a:lnTo>
                    <a:pt x="144" y="61"/>
                  </a:lnTo>
                  <a:close/>
                  <a:moveTo>
                    <a:pt x="96" y="222"/>
                  </a:moveTo>
                  <a:lnTo>
                    <a:pt x="130" y="222"/>
                  </a:lnTo>
                  <a:lnTo>
                    <a:pt x="130" y="90"/>
                  </a:lnTo>
                  <a:lnTo>
                    <a:pt x="96" y="90"/>
                  </a:lnTo>
                  <a:lnTo>
                    <a:pt x="96" y="222"/>
                  </a:lnTo>
                  <a:close/>
                  <a:moveTo>
                    <a:pt x="47" y="222"/>
                  </a:moveTo>
                  <a:lnTo>
                    <a:pt x="80" y="222"/>
                  </a:lnTo>
                  <a:lnTo>
                    <a:pt x="80" y="0"/>
                  </a:lnTo>
                  <a:lnTo>
                    <a:pt x="47" y="0"/>
                  </a:lnTo>
                  <a:lnTo>
                    <a:pt x="47" y="222"/>
                  </a:lnTo>
                  <a:close/>
                  <a:moveTo>
                    <a:pt x="0" y="222"/>
                  </a:moveTo>
                  <a:lnTo>
                    <a:pt x="33" y="222"/>
                  </a:lnTo>
                  <a:lnTo>
                    <a:pt x="33" y="139"/>
                  </a:lnTo>
                  <a:lnTo>
                    <a:pt x="0" y="139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 dirty="0"/>
            </a:p>
          </p:txBody>
        </p:sp>
      </p:grpSp>
      <p:sp>
        <p:nvSpPr>
          <p:cNvPr id="285" name="矩形 284"/>
          <p:cNvSpPr>
            <a:spLocks noChangeArrowheads="1"/>
          </p:cNvSpPr>
          <p:nvPr/>
        </p:nvSpPr>
        <p:spPr bwMode="auto">
          <a:xfrm>
            <a:off x="8594090" y="913130"/>
            <a:ext cx="2914650" cy="79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Stroke: 2nd Leading Cause of</a:t>
            </a:r>
            <a:r>
              <a:rPr lang="en-US" altLang="zh-CN" sz="1400" dirty="0"/>
              <a:t> </a:t>
            </a:r>
            <a:r>
              <a:rPr lang="zh-CN" altLang="en-US" sz="1400" dirty="0"/>
              <a:t>Death, 3rd Leading Cause of Disability Worldwide</a:t>
            </a:r>
          </a:p>
        </p:txBody>
      </p:sp>
      <p:sp>
        <p:nvSpPr>
          <p:cNvPr id="287" name="矩形 286"/>
          <p:cNvSpPr>
            <a:spLocks noChangeArrowheads="1"/>
          </p:cNvSpPr>
          <p:nvPr/>
        </p:nvSpPr>
        <p:spPr bwMode="auto">
          <a:xfrm>
            <a:off x="7244073" y="2732288"/>
            <a:ext cx="4264270" cy="103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Early Detection Saves Lives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Improves Survival Rates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Enhances Quality of Life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Reduces Long-term Disability Risks</a:t>
            </a:r>
          </a:p>
        </p:txBody>
      </p:sp>
      <p:sp>
        <p:nvSpPr>
          <p:cNvPr id="274" name="矩形 3"/>
          <p:cNvSpPr>
            <a:spLocks noChangeArrowheads="1"/>
          </p:cNvSpPr>
          <p:nvPr/>
        </p:nvSpPr>
        <p:spPr bwMode="auto">
          <a:xfrm>
            <a:off x="813859" y="330943"/>
            <a:ext cx="264477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94090" y="499110"/>
            <a:ext cx="2663190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/>
              <a:t>Global Stroke Burden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51395" y="2030730"/>
            <a:ext cx="3602355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/>
              <a:t>Importance of Early Detection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60515" y="4206875"/>
            <a:ext cx="2461895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/>
              <a:t>Existing Challenge</a:t>
            </a:r>
            <a:r>
              <a:rPr lang="zh-CN" altLang="en-US"/>
              <a:t>s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98F9825-4947-5C43-14CB-C2795F99D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7" y="1029083"/>
            <a:ext cx="5562600" cy="5759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4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35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35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5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4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 p14:presetBounceEnd="34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7" dur="35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8" dur="35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0" presetID="5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4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5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4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 p14:presetBounceEnd="34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33" dur="35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34" dur="35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6" presetID="18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3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2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1" grpId="0"/>
          <p:bldP spid="285" grpId="0"/>
          <p:bldP spid="287" grpId="0"/>
          <p:bldP spid="27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5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4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35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35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0" presetID="5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4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5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4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35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35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6" presetID="18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3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2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1" grpId="0"/>
          <p:bldP spid="285" grpId="0"/>
          <p:bldP spid="287" grpId="0"/>
          <p:bldP spid="274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772169" y="3002754"/>
            <a:ext cx="536359" cy="536359"/>
            <a:chOff x="2133354" y="3788238"/>
            <a:chExt cx="536359" cy="536359"/>
          </a:xfrm>
        </p:grpSpPr>
        <p:sp>
          <p:nvSpPr>
            <p:cNvPr id="77" name="矩形 76"/>
            <p:cNvSpPr/>
            <p:nvPr/>
          </p:nvSpPr>
          <p:spPr>
            <a:xfrm>
              <a:off x="2133354" y="3788238"/>
              <a:ext cx="536359" cy="5363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" name="组合 77"/>
            <p:cNvGrpSpPr>
              <a:grpSpLocks noChangeAspect="1"/>
            </p:cNvGrpSpPr>
            <p:nvPr/>
          </p:nvGrpSpPr>
          <p:grpSpPr>
            <a:xfrm>
              <a:off x="2224731" y="3904750"/>
              <a:ext cx="353604" cy="303335"/>
              <a:chOff x="5084763" y="971548"/>
              <a:chExt cx="323854" cy="277813"/>
            </a:xfrm>
            <a:solidFill>
              <a:schemeClr val="bg1"/>
            </a:solidFill>
          </p:grpSpPr>
          <p:sp>
            <p:nvSpPr>
              <p:cNvPr id="80" name="Freeform 301"/>
              <p:cNvSpPr>
                <a:spLocks noEditPoints="1"/>
              </p:cNvSpPr>
              <p:nvPr/>
            </p:nvSpPr>
            <p:spPr bwMode="auto">
              <a:xfrm>
                <a:off x="5191129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81" name="Freeform 302"/>
              <p:cNvSpPr>
                <a:spLocks noEditPoints="1"/>
              </p:cNvSpPr>
              <p:nvPr/>
            </p:nvSpPr>
            <p:spPr bwMode="auto">
              <a:xfrm>
                <a:off x="5084773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82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772367" y="1775299"/>
            <a:ext cx="536359" cy="536359"/>
            <a:chOff x="3560397" y="3788238"/>
            <a:chExt cx="536359" cy="536359"/>
          </a:xfrm>
        </p:grpSpPr>
        <p:sp>
          <p:nvSpPr>
            <p:cNvPr id="84" name="矩形 83"/>
            <p:cNvSpPr/>
            <p:nvPr/>
          </p:nvSpPr>
          <p:spPr>
            <a:xfrm>
              <a:off x="3560397" y="3788238"/>
              <a:ext cx="536359" cy="5363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Freeform 55"/>
            <p:cNvSpPr>
              <a:spLocks noChangeAspect="1" noEditPoints="1"/>
            </p:cNvSpPr>
            <p:nvPr/>
          </p:nvSpPr>
          <p:spPr bwMode="auto">
            <a:xfrm>
              <a:off x="3697443" y="3905461"/>
              <a:ext cx="262266" cy="301912"/>
            </a:xfrm>
            <a:custGeom>
              <a:avLst/>
              <a:gdLst>
                <a:gd name="T0" fmla="*/ 83 w 129"/>
                <a:gd name="T1" fmla="*/ 92 h 135"/>
                <a:gd name="T2" fmla="*/ 127 w 129"/>
                <a:gd name="T3" fmla="*/ 26 h 135"/>
                <a:gd name="T4" fmla="*/ 127 w 129"/>
                <a:gd name="T5" fmla="*/ 21 h 135"/>
                <a:gd name="T6" fmla="*/ 117 w 129"/>
                <a:gd name="T7" fmla="*/ 10 h 135"/>
                <a:gd name="T8" fmla="*/ 112 w 129"/>
                <a:gd name="T9" fmla="*/ 10 h 135"/>
                <a:gd name="T10" fmla="*/ 107 w 129"/>
                <a:gd name="T11" fmla="*/ 16 h 135"/>
                <a:gd name="T12" fmla="*/ 101 w 129"/>
                <a:gd name="T13" fmla="*/ 16 h 135"/>
                <a:gd name="T14" fmla="*/ 101 w 129"/>
                <a:gd name="T15" fmla="*/ 0 h 135"/>
                <a:gd name="T16" fmla="*/ 27 w 129"/>
                <a:gd name="T17" fmla="*/ 0 h 135"/>
                <a:gd name="T18" fmla="*/ 27 w 129"/>
                <a:gd name="T19" fmla="*/ 16 h 135"/>
                <a:gd name="T20" fmla="*/ 22 w 129"/>
                <a:gd name="T21" fmla="*/ 16 h 135"/>
                <a:gd name="T22" fmla="*/ 17 w 129"/>
                <a:gd name="T23" fmla="*/ 10 h 135"/>
                <a:gd name="T24" fmla="*/ 12 w 129"/>
                <a:gd name="T25" fmla="*/ 10 h 135"/>
                <a:gd name="T26" fmla="*/ 1 w 129"/>
                <a:gd name="T27" fmla="*/ 21 h 135"/>
                <a:gd name="T28" fmla="*/ 1 w 129"/>
                <a:gd name="T29" fmla="*/ 26 h 135"/>
                <a:gd name="T30" fmla="*/ 46 w 129"/>
                <a:gd name="T31" fmla="*/ 92 h 135"/>
                <a:gd name="T32" fmla="*/ 59 w 129"/>
                <a:gd name="T33" fmla="*/ 98 h 135"/>
                <a:gd name="T34" fmla="*/ 59 w 129"/>
                <a:gd name="T35" fmla="*/ 103 h 135"/>
                <a:gd name="T36" fmla="*/ 54 w 129"/>
                <a:gd name="T37" fmla="*/ 106 h 135"/>
                <a:gd name="T38" fmla="*/ 59 w 129"/>
                <a:gd name="T39" fmla="*/ 108 h 135"/>
                <a:gd name="T40" fmla="*/ 59 w 129"/>
                <a:gd name="T41" fmla="*/ 114 h 135"/>
                <a:gd name="T42" fmla="*/ 54 w 129"/>
                <a:gd name="T43" fmla="*/ 119 h 135"/>
                <a:gd name="T44" fmla="*/ 48 w 129"/>
                <a:gd name="T45" fmla="*/ 124 h 135"/>
                <a:gd name="T46" fmla="*/ 43 w 129"/>
                <a:gd name="T47" fmla="*/ 129 h 135"/>
                <a:gd name="T48" fmla="*/ 49 w 129"/>
                <a:gd name="T49" fmla="*/ 135 h 135"/>
                <a:gd name="T50" fmla="*/ 80 w 129"/>
                <a:gd name="T51" fmla="*/ 135 h 135"/>
                <a:gd name="T52" fmla="*/ 85 w 129"/>
                <a:gd name="T53" fmla="*/ 129 h 135"/>
                <a:gd name="T54" fmla="*/ 80 w 129"/>
                <a:gd name="T55" fmla="*/ 124 h 135"/>
                <a:gd name="T56" fmla="*/ 74 w 129"/>
                <a:gd name="T57" fmla="*/ 119 h 135"/>
                <a:gd name="T58" fmla="*/ 69 w 129"/>
                <a:gd name="T59" fmla="*/ 114 h 135"/>
                <a:gd name="T60" fmla="*/ 69 w 129"/>
                <a:gd name="T61" fmla="*/ 108 h 135"/>
                <a:gd name="T62" fmla="*/ 75 w 129"/>
                <a:gd name="T63" fmla="*/ 106 h 135"/>
                <a:gd name="T64" fmla="*/ 69 w 129"/>
                <a:gd name="T65" fmla="*/ 103 h 135"/>
                <a:gd name="T66" fmla="*/ 69 w 129"/>
                <a:gd name="T67" fmla="*/ 98 h 135"/>
                <a:gd name="T68" fmla="*/ 83 w 129"/>
                <a:gd name="T69" fmla="*/ 92 h 135"/>
                <a:gd name="T70" fmla="*/ 101 w 129"/>
                <a:gd name="T71" fmla="*/ 21 h 135"/>
                <a:gd name="T72" fmla="*/ 107 w 129"/>
                <a:gd name="T73" fmla="*/ 21 h 135"/>
                <a:gd name="T74" fmla="*/ 112 w 129"/>
                <a:gd name="T75" fmla="*/ 16 h 135"/>
                <a:gd name="T76" fmla="*/ 117 w 129"/>
                <a:gd name="T77" fmla="*/ 21 h 135"/>
                <a:gd name="T78" fmla="*/ 117 w 129"/>
                <a:gd name="T79" fmla="*/ 26 h 135"/>
                <a:gd name="T80" fmla="*/ 91 w 129"/>
                <a:gd name="T81" fmla="*/ 71 h 135"/>
                <a:gd name="T82" fmla="*/ 101 w 129"/>
                <a:gd name="T83" fmla="*/ 21 h 135"/>
                <a:gd name="T84" fmla="*/ 36 w 129"/>
                <a:gd name="T85" fmla="*/ 72 h 135"/>
                <a:gd name="T86" fmla="*/ 10 w 129"/>
                <a:gd name="T87" fmla="*/ 27 h 135"/>
                <a:gd name="T88" fmla="*/ 10 w 129"/>
                <a:gd name="T89" fmla="*/ 22 h 135"/>
                <a:gd name="T90" fmla="*/ 15 w 129"/>
                <a:gd name="T91" fmla="*/ 17 h 135"/>
                <a:gd name="T92" fmla="*/ 20 w 129"/>
                <a:gd name="T93" fmla="*/ 22 h 135"/>
                <a:gd name="T94" fmla="*/ 26 w 129"/>
                <a:gd name="T95" fmla="*/ 22 h 135"/>
                <a:gd name="T96" fmla="*/ 36 w 129"/>
                <a:gd name="T97" fmla="*/ 7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9" h="135">
                  <a:moveTo>
                    <a:pt x="83" y="92"/>
                  </a:moveTo>
                  <a:cubicBezTo>
                    <a:pt x="129" y="63"/>
                    <a:pt x="127" y="26"/>
                    <a:pt x="127" y="26"/>
                  </a:cubicBezTo>
                  <a:cubicBezTo>
                    <a:pt x="127" y="21"/>
                    <a:pt x="127" y="21"/>
                    <a:pt x="127" y="21"/>
                  </a:cubicBezTo>
                  <a:cubicBezTo>
                    <a:pt x="127" y="21"/>
                    <a:pt x="128" y="10"/>
                    <a:pt x="117" y="10"/>
                  </a:cubicBezTo>
                  <a:cubicBezTo>
                    <a:pt x="114" y="10"/>
                    <a:pt x="112" y="10"/>
                    <a:pt x="112" y="10"/>
                  </a:cubicBezTo>
                  <a:cubicBezTo>
                    <a:pt x="107" y="10"/>
                    <a:pt x="107" y="16"/>
                    <a:pt x="107" y="16"/>
                  </a:cubicBezTo>
                  <a:cubicBezTo>
                    <a:pt x="107" y="16"/>
                    <a:pt x="104" y="16"/>
                    <a:pt x="101" y="16"/>
                  </a:cubicBezTo>
                  <a:cubicBezTo>
                    <a:pt x="101" y="12"/>
                    <a:pt x="101" y="0"/>
                    <a:pt x="101" y="0"/>
                  </a:cubicBezTo>
                  <a:cubicBezTo>
                    <a:pt x="56" y="7"/>
                    <a:pt x="27" y="0"/>
                    <a:pt x="27" y="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3" y="16"/>
                    <a:pt x="22" y="16"/>
                    <a:pt x="22" y="16"/>
                  </a:cubicBezTo>
                  <a:cubicBezTo>
                    <a:pt x="22" y="16"/>
                    <a:pt x="22" y="10"/>
                    <a:pt x="17" y="10"/>
                  </a:cubicBezTo>
                  <a:cubicBezTo>
                    <a:pt x="17" y="10"/>
                    <a:pt x="15" y="10"/>
                    <a:pt x="12" y="10"/>
                  </a:cubicBezTo>
                  <a:cubicBezTo>
                    <a:pt x="1" y="10"/>
                    <a:pt x="1" y="21"/>
                    <a:pt x="1" y="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0" y="63"/>
                    <a:pt x="46" y="92"/>
                  </a:cubicBezTo>
                  <a:cubicBezTo>
                    <a:pt x="46" y="92"/>
                    <a:pt x="52" y="98"/>
                    <a:pt x="59" y="98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3"/>
                    <a:pt x="54" y="103"/>
                    <a:pt x="54" y="106"/>
                  </a:cubicBezTo>
                  <a:cubicBezTo>
                    <a:pt x="54" y="109"/>
                    <a:pt x="59" y="108"/>
                    <a:pt x="59" y="108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9" y="114"/>
                    <a:pt x="58" y="119"/>
                    <a:pt x="54" y="119"/>
                  </a:cubicBezTo>
                  <a:cubicBezTo>
                    <a:pt x="54" y="124"/>
                    <a:pt x="48" y="124"/>
                    <a:pt x="48" y="124"/>
                  </a:cubicBezTo>
                  <a:cubicBezTo>
                    <a:pt x="48" y="124"/>
                    <a:pt x="43" y="125"/>
                    <a:pt x="43" y="129"/>
                  </a:cubicBezTo>
                  <a:cubicBezTo>
                    <a:pt x="43" y="129"/>
                    <a:pt x="42" y="135"/>
                    <a:pt x="49" y="135"/>
                  </a:cubicBezTo>
                  <a:cubicBezTo>
                    <a:pt x="56" y="135"/>
                    <a:pt x="80" y="135"/>
                    <a:pt x="80" y="135"/>
                  </a:cubicBezTo>
                  <a:cubicBezTo>
                    <a:pt x="85" y="135"/>
                    <a:pt x="85" y="129"/>
                    <a:pt x="85" y="129"/>
                  </a:cubicBezTo>
                  <a:cubicBezTo>
                    <a:pt x="85" y="129"/>
                    <a:pt x="85" y="124"/>
                    <a:pt x="80" y="124"/>
                  </a:cubicBezTo>
                  <a:cubicBezTo>
                    <a:pt x="74" y="124"/>
                    <a:pt x="74" y="119"/>
                    <a:pt x="74" y="119"/>
                  </a:cubicBezTo>
                  <a:cubicBezTo>
                    <a:pt x="74" y="119"/>
                    <a:pt x="69" y="119"/>
                    <a:pt x="69" y="114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08"/>
                    <a:pt x="75" y="109"/>
                    <a:pt x="75" y="106"/>
                  </a:cubicBezTo>
                  <a:cubicBezTo>
                    <a:pt x="75" y="103"/>
                    <a:pt x="69" y="103"/>
                    <a:pt x="69" y="103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75" y="98"/>
                    <a:pt x="79" y="96"/>
                    <a:pt x="83" y="92"/>
                  </a:cubicBezTo>
                  <a:close/>
                  <a:moveTo>
                    <a:pt x="101" y="21"/>
                  </a:moveTo>
                  <a:cubicBezTo>
                    <a:pt x="103" y="21"/>
                    <a:pt x="107" y="21"/>
                    <a:pt x="107" y="21"/>
                  </a:cubicBezTo>
                  <a:cubicBezTo>
                    <a:pt x="112" y="21"/>
                    <a:pt x="112" y="16"/>
                    <a:pt x="112" y="16"/>
                  </a:cubicBezTo>
                  <a:cubicBezTo>
                    <a:pt x="117" y="16"/>
                    <a:pt x="117" y="21"/>
                    <a:pt x="117" y="21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6" y="47"/>
                    <a:pt x="91" y="71"/>
                  </a:cubicBezTo>
                  <a:cubicBezTo>
                    <a:pt x="96" y="61"/>
                    <a:pt x="101" y="38"/>
                    <a:pt x="101" y="21"/>
                  </a:cubicBezTo>
                  <a:close/>
                  <a:moveTo>
                    <a:pt x="36" y="72"/>
                  </a:moveTo>
                  <a:cubicBezTo>
                    <a:pt x="11" y="48"/>
                    <a:pt x="10" y="27"/>
                    <a:pt x="10" y="27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17"/>
                    <a:pt x="15" y="17"/>
                  </a:cubicBezTo>
                  <a:cubicBezTo>
                    <a:pt x="15" y="17"/>
                    <a:pt x="15" y="22"/>
                    <a:pt x="20" y="22"/>
                  </a:cubicBezTo>
                  <a:cubicBezTo>
                    <a:pt x="20" y="22"/>
                    <a:pt x="24" y="22"/>
                    <a:pt x="26" y="22"/>
                  </a:cubicBezTo>
                  <a:cubicBezTo>
                    <a:pt x="26" y="39"/>
                    <a:pt x="30" y="62"/>
                    <a:pt x="36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769410" y="4234654"/>
            <a:ext cx="536359" cy="536359"/>
            <a:chOff x="2846876" y="3788238"/>
            <a:chExt cx="536359" cy="536359"/>
          </a:xfrm>
        </p:grpSpPr>
        <p:sp>
          <p:nvSpPr>
            <p:cNvPr id="87" name="矩形 86"/>
            <p:cNvSpPr/>
            <p:nvPr/>
          </p:nvSpPr>
          <p:spPr>
            <a:xfrm>
              <a:off x="2846876" y="3788238"/>
              <a:ext cx="536359" cy="5363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Freeform 206"/>
            <p:cNvSpPr>
              <a:spLocks noChangeAspect="1"/>
            </p:cNvSpPr>
            <p:nvPr/>
          </p:nvSpPr>
          <p:spPr bwMode="auto">
            <a:xfrm>
              <a:off x="2986885" y="3901068"/>
              <a:ext cx="201967" cy="310698"/>
            </a:xfrm>
            <a:custGeom>
              <a:avLst/>
              <a:gdLst>
                <a:gd name="T0" fmla="*/ 56 w 133"/>
                <a:gd name="T1" fmla="*/ 0 h 246"/>
                <a:gd name="T2" fmla="*/ 121 w 133"/>
                <a:gd name="T3" fmla="*/ 0 h 246"/>
                <a:gd name="T4" fmla="*/ 121 w 133"/>
                <a:gd name="T5" fmla="*/ 41 h 246"/>
                <a:gd name="T6" fmla="*/ 108 w 133"/>
                <a:gd name="T7" fmla="*/ 41 h 246"/>
                <a:gd name="T8" fmla="*/ 133 w 133"/>
                <a:gd name="T9" fmla="*/ 202 h 246"/>
                <a:gd name="T10" fmla="*/ 90 w 133"/>
                <a:gd name="T11" fmla="*/ 246 h 246"/>
                <a:gd name="T12" fmla="*/ 41 w 133"/>
                <a:gd name="T13" fmla="*/ 205 h 246"/>
                <a:gd name="T14" fmla="*/ 56 w 133"/>
                <a:gd name="T15" fmla="*/ 116 h 246"/>
                <a:gd name="T16" fmla="*/ 11 w 133"/>
                <a:gd name="T17" fmla="*/ 155 h 246"/>
                <a:gd name="T18" fmla="*/ 0 w 133"/>
                <a:gd name="T19" fmla="*/ 140 h 246"/>
                <a:gd name="T20" fmla="*/ 64 w 133"/>
                <a:gd name="T21" fmla="*/ 71 h 246"/>
                <a:gd name="T22" fmla="*/ 69 w 133"/>
                <a:gd name="T23" fmla="*/ 41 h 246"/>
                <a:gd name="T24" fmla="*/ 56 w 133"/>
                <a:gd name="T25" fmla="*/ 41 h 246"/>
                <a:gd name="T26" fmla="*/ 56 w 133"/>
                <a:gd name="T2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3" h="246">
                  <a:moveTo>
                    <a:pt x="56" y="0"/>
                  </a:moveTo>
                  <a:lnTo>
                    <a:pt x="121" y="0"/>
                  </a:lnTo>
                  <a:lnTo>
                    <a:pt x="121" y="41"/>
                  </a:lnTo>
                  <a:lnTo>
                    <a:pt x="108" y="41"/>
                  </a:lnTo>
                  <a:lnTo>
                    <a:pt x="133" y="202"/>
                  </a:lnTo>
                  <a:lnTo>
                    <a:pt x="90" y="246"/>
                  </a:lnTo>
                  <a:lnTo>
                    <a:pt x="41" y="205"/>
                  </a:lnTo>
                  <a:lnTo>
                    <a:pt x="56" y="116"/>
                  </a:lnTo>
                  <a:lnTo>
                    <a:pt x="11" y="155"/>
                  </a:lnTo>
                  <a:lnTo>
                    <a:pt x="0" y="140"/>
                  </a:lnTo>
                  <a:lnTo>
                    <a:pt x="64" y="71"/>
                  </a:lnTo>
                  <a:lnTo>
                    <a:pt x="69" y="41"/>
                  </a:lnTo>
                  <a:lnTo>
                    <a:pt x="56" y="4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矩形 3"/>
          <p:cNvSpPr>
            <a:spLocks noChangeArrowheads="1"/>
          </p:cNvSpPr>
          <p:nvPr/>
        </p:nvSpPr>
        <p:spPr bwMode="auto">
          <a:xfrm>
            <a:off x="863389" y="319513"/>
            <a:ext cx="264477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</a:p>
        </p:txBody>
      </p:sp>
      <p:pic>
        <p:nvPicPr>
          <p:cNvPr id="101" name="图片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6179820" y="1273810"/>
            <a:ext cx="5735955" cy="41103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659890" y="1892300"/>
            <a:ext cx="3504565" cy="675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Robust performance even with limited training data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59890" y="3119120"/>
            <a:ext cx="4077335" cy="675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Efficient utilization of computational resources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59890" y="4387215"/>
            <a:ext cx="4364355" cy="675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Adaptability to various medical imaging modalities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69620" y="5756275"/>
            <a:ext cx="1107630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400" b="1"/>
              <a:t>The U-Net architecture is widely applied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005036" y="246182"/>
            <a:ext cx="194818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Datasets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4499576" y="1179820"/>
            <a:ext cx="8032136" cy="167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5894553" y="1566774"/>
            <a:ext cx="8032136" cy="167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20548" y="377190"/>
            <a:ext cx="41535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ATLAS v2.0 Dataset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08805" y="2689225"/>
            <a:ext cx="7346315" cy="3599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The ATLAS v2.0 dataset is a key component in the research, featuring: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955 MRI images for training and testing.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Manually segmented masks for accurate lesion identification.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Global cohort representation for dataset diversity.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Open-access availability to researchers.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Use in evaluating the performance of the Residual U-Net model for stroke detection.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35" y="2689225"/>
            <a:ext cx="3267710" cy="3281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257449" y="246182"/>
            <a:ext cx="144335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4499576" y="1179820"/>
            <a:ext cx="8032136" cy="167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5894553" y="1566774"/>
            <a:ext cx="8032136" cy="167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73328" y="377190"/>
            <a:ext cx="28479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 Data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97425" y="1953895"/>
            <a:ext cx="7346315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solidFill>
                  <a:srgbClr val="24292F"/>
                </a:solidFill>
                <a:effectLst/>
                <a:highlight>
                  <a:srgbClr val="F4F6F8"/>
                </a:highlight>
                <a:latin typeface="-apple-system"/>
              </a:rPr>
              <a:t>Annotated Images: </a:t>
            </a:r>
            <a:r>
              <a:rPr lang="en-US" altLang="zh-CN" sz="2000" b="0" i="0" dirty="0">
                <a:solidFill>
                  <a:srgbClr val="24292F"/>
                </a:solidFill>
                <a:effectLst/>
                <a:highlight>
                  <a:srgbClr val="F4F6F8"/>
                </a:highlight>
                <a:latin typeface="-apple-system"/>
              </a:rPr>
              <a:t>655 images with masks for precise segmentation in the ATLAS v2.0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solidFill>
                  <a:srgbClr val="24292F"/>
                </a:solidFill>
                <a:effectLst/>
                <a:highlight>
                  <a:srgbClr val="F4F6F8"/>
                </a:highlight>
                <a:latin typeface="-apple-system"/>
              </a:rPr>
              <a:t>Test Images: </a:t>
            </a:r>
            <a:r>
              <a:rPr lang="en-US" altLang="zh-CN" sz="2000" b="0" i="0" dirty="0">
                <a:solidFill>
                  <a:srgbClr val="24292F"/>
                </a:solidFill>
                <a:effectLst/>
                <a:highlight>
                  <a:srgbClr val="F4F6F8"/>
                </a:highlight>
                <a:latin typeface="-apple-system"/>
              </a:rPr>
              <a:t>300 images for evaluating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solidFill>
                  <a:srgbClr val="24292F"/>
                </a:solidFill>
                <a:effectLst/>
                <a:highlight>
                  <a:srgbClr val="F4F6F8"/>
                </a:highlight>
                <a:latin typeface="-apple-system"/>
              </a:rPr>
              <a:t>Data Split: </a:t>
            </a:r>
            <a:r>
              <a:rPr lang="en-US" altLang="zh-CN" sz="2000" b="0" i="0" dirty="0">
                <a:solidFill>
                  <a:srgbClr val="24292F"/>
                </a:solidFill>
                <a:effectLst/>
                <a:highlight>
                  <a:srgbClr val="F4F6F8"/>
                </a:highlight>
                <a:latin typeface="-apple-system"/>
              </a:rPr>
              <a:t>Dataset divided into training (60%), validation (20%), and testing (20%) 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solidFill>
                  <a:srgbClr val="24292F"/>
                </a:solidFill>
                <a:effectLst/>
                <a:highlight>
                  <a:srgbClr val="F4F6F8"/>
                </a:highlight>
                <a:latin typeface="-apple-system"/>
              </a:rPr>
              <a:t>Slicing: </a:t>
            </a:r>
            <a:r>
              <a:rPr lang="en-US" altLang="zh-CN" sz="2000" b="0" i="0" dirty="0">
                <a:solidFill>
                  <a:srgbClr val="24292F"/>
                </a:solidFill>
                <a:effectLst/>
                <a:highlight>
                  <a:srgbClr val="F4F6F8"/>
                </a:highlight>
                <a:latin typeface="-apple-system"/>
              </a:rPr>
              <a:t>Each 3D sample converted into 100 2D images for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solidFill>
                  <a:srgbClr val="24292F"/>
                </a:solidFill>
                <a:effectLst/>
                <a:highlight>
                  <a:srgbClr val="F4F6F8"/>
                </a:highlight>
                <a:latin typeface="-apple-system"/>
              </a:rPr>
              <a:t>Batch Selection: </a:t>
            </a:r>
            <a:r>
              <a:rPr lang="en-US" altLang="zh-CN" sz="2000" b="0" i="0" dirty="0">
                <a:solidFill>
                  <a:srgbClr val="24292F"/>
                </a:solidFill>
                <a:effectLst/>
                <a:highlight>
                  <a:srgbClr val="F4F6F8"/>
                </a:highlight>
                <a:latin typeface="-apple-system"/>
              </a:rPr>
              <a:t>Batches selected from samples between index 70 and 90.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solidFill>
                  <a:srgbClr val="24292F"/>
                </a:solidFill>
                <a:effectLst/>
                <a:highlight>
                  <a:srgbClr val="F4F6F8"/>
                </a:highlight>
                <a:latin typeface="-apple-system"/>
              </a:rPr>
              <a:t>Data Augmentation: </a:t>
            </a:r>
            <a:r>
              <a:rPr lang="en-US" altLang="zh-CN" sz="2000" b="0" i="0" dirty="0">
                <a:solidFill>
                  <a:srgbClr val="24292F"/>
                </a:solidFill>
                <a:effectLst/>
                <a:highlight>
                  <a:srgbClr val="F4F6F8"/>
                </a:highlight>
                <a:latin typeface="-apple-system"/>
              </a:rPr>
              <a:t>Techniques like normalization, flipping, rotation, and zooming applied to increase dataset size and variability.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solidFill>
                  <a:srgbClr val="24292F"/>
                </a:solidFill>
                <a:effectLst/>
                <a:highlight>
                  <a:srgbClr val="F4F6F8"/>
                </a:highlight>
                <a:latin typeface="-apple-system"/>
              </a:rPr>
              <a:t>Augmentation Repetition: </a:t>
            </a:r>
            <a:r>
              <a:rPr lang="en-US" altLang="zh-CN" sz="2000" b="0" i="0" dirty="0">
                <a:solidFill>
                  <a:srgbClr val="24292F"/>
                </a:solidFill>
                <a:effectLst/>
                <a:highlight>
                  <a:srgbClr val="F4F6F8"/>
                </a:highlight>
                <a:latin typeface="-apple-system"/>
              </a:rPr>
              <a:t>Augmentation process repeated three times to expand training dataset.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765" y="2292985"/>
            <a:ext cx="4822190" cy="2087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3"/>
          <p:cNvSpPr>
            <a:spLocks noChangeArrowheads="1"/>
          </p:cNvSpPr>
          <p:nvPr/>
        </p:nvSpPr>
        <p:spPr bwMode="auto">
          <a:xfrm>
            <a:off x="1110297" y="386505"/>
            <a:ext cx="296227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</a:t>
            </a:r>
          </a:p>
        </p:txBody>
      </p:sp>
      <p:pic>
        <p:nvPicPr>
          <p:cNvPr id="102" name="图片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7778750" y="902970"/>
            <a:ext cx="3397250" cy="2054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658225" y="386715"/>
            <a:ext cx="1362075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Res-Block</a:t>
            </a:r>
          </a:p>
        </p:txBody>
      </p:sp>
      <p:sp>
        <p:nvSpPr>
          <p:cNvPr id="6" name="矩形 5"/>
          <p:cNvSpPr/>
          <p:nvPr/>
        </p:nvSpPr>
        <p:spPr>
          <a:xfrm>
            <a:off x="139700" y="1317625"/>
            <a:ext cx="139700" cy="192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1950" y="1533525"/>
            <a:ext cx="139700" cy="192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4200" y="1712595"/>
            <a:ext cx="139700" cy="1924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25500" y="1960245"/>
            <a:ext cx="139700" cy="192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66800" y="2190750"/>
            <a:ext cx="139700" cy="192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308100" y="2441575"/>
            <a:ext cx="139700" cy="1924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49400" y="2657475"/>
            <a:ext cx="139700" cy="192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790700" y="2898775"/>
            <a:ext cx="139700" cy="192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032000" y="3095625"/>
            <a:ext cx="139700" cy="1924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743960" y="3333115"/>
            <a:ext cx="139700" cy="192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523615" y="3561080"/>
            <a:ext cx="139700" cy="19240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72790" y="4189095"/>
            <a:ext cx="139700" cy="19240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514600" y="3592195"/>
            <a:ext cx="139700" cy="192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273300" y="3333115"/>
            <a:ext cx="139700" cy="192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020060" y="4189095"/>
            <a:ext cx="139700" cy="192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767330" y="4189095"/>
            <a:ext cx="139700" cy="1924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137275" y="1269365"/>
            <a:ext cx="139700" cy="192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997960" y="3095625"/>
            <a:ext cx="139700" cy="19240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892165" y="1269365"/>
            <a:ext cx="139700" cy="192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251960" y="2846070"/>
            <a:ext cx="139700" cy="19240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669280" y="1522095"/>
            <a:ext cx="139700" cy="19240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505960" y="2774315"/>
            <a:ext cx="139700" cy="192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759960" y="2578735"/>
            <a:ext cx="139700" cy="19240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433060" y="1774190"/>
            <a:ext cx="139700" cy="19240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982845" y="2160270"/>
            <a:ext cx="139700" cy="19240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201285" y="1998345"/>
            <a:ext cx="139700" cy="192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箭头 39"/>
          <p:cNvSpPr/>
          <p:nvPr/>
        </p:nvSpPr>
        <p:spPr>
          <a:xfrm>
            <a:off x="279400" y="2322195"/>
            <a:ext cx="83185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501650" y="2441575"/>
            <a:ext cx="83185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>
            <a:off x="723900" y="2626995"/>
            <a:ext cx="83185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965200" y="2880995"/>
            <a:ext cx="83185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>
            <a:off x="1224915" y="3084195"/>
            <a:ext cx="83185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1466215" y="3365500"/>
            <a:ext cx="83185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1707515" y="3592195"/>
            <a:ext cx="83185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>
            <a:off x="1948815" y="3846195"/>
            <a:ext cx="83185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2190115" y="4079875"/>
            <a:ext cx="83185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>
            <a:off x="2431415" y="4303395"/>
            <a:ext cx="83185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>
            <a:off x="3660775" y="4481195"/>
            <a:ext cx="83185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>
            <a:off x="3189605" y="5019675"/>
            <a:ext cx="83185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>
            <a:off x="3412490" y="4862195"/>
            <a:ext cx="83185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>
            <a:off x="5340985" y="2712720"/>
            <a:ext cx="83185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右箭头 53"/>
          <p:cNvSpPr/>
          <p:nvPr/>
        </p:nvSpPr>
        <p:spPr>
          <a:xfrm>
            <a:off x="5122545" y="2957195"/>
            <a:ext cx="83185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右箭头 54"/>
          <p:cNvSpPr/>
          <p:nvPr/>
        </p:nvSpPr>
        <p:spPr>
          <a:xfrm>
            <a:off x="4391660" y="3769995"/>
            <a:ext cx="83185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/>
        </p:nvSpPr>
        <p:spPr>
          <a:xfrm>
            <a:off x="4137660" y="3922395"/>
            <a:ext cx="83185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右箭头 56"/>
          <p:cNvSpPr/>
          <p:nvPr/>
        </p:nvSpPr>
        <p:spPr>
          <a:xfrm>
            <a:off x="4645660" y="3592195"/>
            <a:ext cx="83185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箭头 57"/>
          <p:cNvSpPr/>
          <p:nvPr/>
        </p:nvSpPr>
        <p:spPr>
          <a:xfrm>
            <a:off x="4899660" y="3365500"/>
            <a:ext cx="83185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2692400" y="4735195"/>
            <a:ext cx="83185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箭头 59"/>
          <p:cNvSpPr/>
          <p:nvPr/>
        </p:nvSpPr>
        <p:spPr>
          <a:xfrm>
            <a:off x="3914775" y="4176395"/>
            <a:ext cx="83185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右箭头 60"/>
          <p:cNvSpPr/>
          <p:nvPr/>
        </p:nvSpPr>
        <p:spPr>
          <a:xfrm>
            <a:off x="2936875" y="5019675"/>
            <a:ext cx="83185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右箭头 61"/>
          <p:cNvSpPr/>
          <p:nvPr/>
        </p:nvSpPr>
        <p:spPr>
          <a:xfrm>
            <a:off x="6054090" y="2024380"/>
            <a:ext cx="83185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右箭头 62"/>
          <p:cNvSpPr/>
          <p:nvPr/>
        </p:nvSpPr>
        <p:spPr>
          <a:xfrm>
            <a:off x="5808980" y="2160270"/>
            <a:ext cx="83185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>
            <a:off x="5577205" y="2502535"/>
            <a:ext cx="83185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手杖形箭头 67"/>
          <p:cNvSpPr/>
          <p:nvPr/>
        </p:nvSpPr>
        <p:spPr>
          <a:xfrm>
            <a:off x="1823720" y="2657475"/>
            <a:ext cx="2567305" cy="195580"/>
          </a:xfrm>
          <a:prstGeom prst="utur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手杖形箭头 68"/>
          <p:cNvSpPr/>
          <p:nvPr/>
        </p:nvSpPr>
        <p:spPr>
          <a:xfrm>
            <a:off x="2516505" y="3365500"/>
            <a:ext cx="1146810" cy="195580"/>
          </a:xfrm>
          <a:prstGeom prst="utur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手杖形箭头 69"/>
          <p:cNvSpPr/>
          <p:nvPr/>
        </p:nvSpPr>
        <p:spPr>
          <a:xfrm>
            <a:off x="1112520" y="1960245"/>
            <a:ext cx="3977640" cy="204470"/>
          </a:xfrm>
          <a:prstGeom prst="utur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手杖形箭头 70"/>
          <p:cNvSpPr/>
          <p:nvPr/>
        </p:nvSpPr>
        <p:spPr>
          <a:xfrm>
            <a:off x="413385" y="1317625"/>
            <a:ext cx="5391150" cy="204470"/>
          </a:xfrm>
          <a:prstGeom prst="utur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396355" y="1269365"/>
            <a:ext cx="139700" cy="192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箭头 72"/>
          <p:cNvSpPr/>
          <p:nvPr/>
        </p:nvSpPr>
        <p:spPr>
          <a:xfrm>
            <a:off x="6313170" y="2024380"/>
            <a:ext cx="83185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4457065" y="5203190"/>
            <a:ext cx="477520" cy="16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457065" y="5621020"/>
            <a:ext cx="477520" cy="1682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4457065" y="6028690"/>
            <a:ext cx="477520" cy="168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457065" y="6461760"/>
            <a:ext cx="477520" cy="1682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139055" y="5095875"/>
            <a:ext cx="960120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conv2d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5139055" y="6353810"/>
            <a:ext cx="1496695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concatenate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139055" y="5970270"/>
            <a:ext cx="1482725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max pooling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5139055" y="5513705"/>
            <a:ext cx="2019300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convtranspose2d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7481570" y="3160395"/>
            <a:ext cx="5384424" cy="33085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highlight>
                  <a:srgbClr val="F4F6F8"/>
                </a:highlight>
                <a:latin typeface="-apple-system"/>
              </a:rPr>
              <a:t>Mitigates gradient vanishing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highlight>
                  <a:srgbClr val="F4F6F8"/>
                </a:highlight>
                <a:latin typeface="-apple-system"/>
              </a:rPr>
              <a:t>Facilitates training deep networks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highlight>
                  <a:srgbClr val="F4F6F8"/>
                </a:highlight>
                <a:latin typeface="-apple-system"/>
              </a:rPr>
              <a:t>Speeds up training convergence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highlight>
                  <a:srgbClr val="F4F6F8"/>
                </a:highlight>
                <a:latin typeface="-apple-system"/>
              </a:rPr>
              <a:t>Improves gradient flow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highlight>
                  <a:srgbClr val="F4F6F8"/>
                </a:highlight>
                <a:latin typeface="-apple-system"/>
              </a:rPr>
              <a:t>Efficiently captures small changes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highlight>
                  <a:srgbClr val="F4F6F8"/>
                </a:highlight>
                <a:latin typeface="-apple-system"/>
              </a:rPr>
              <a:t>Enhances feature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highlight>
                  <a:srgbClr val="F4F6F8"/>
                </a:highlight>
                <a:latin typeface="-apple-system"/>
              </a:rPr>
              <a:t>Addresses degradation in deep networks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highlight>
                  <a:srgbClr val="F4F6F8"/>
                </a:highlight>
                <a:latin typeface="-apple-system"/>
              </a:rPr>
              <a:t>Facilitates feature reuse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highlight>
                  <a:srgbClr val="F4F6F8"/>
                </a:highlight>
                <a:latin typeface="-apple-system"/>
              </a:rPr>
              <a:t>Boosts model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highlight>
                  <a:srgbClr val="F4F6F8"/>
                </a:highlight>
                <a:latin typeface="-apple-system"/>
              </a:rPr>
              <a:t>Compatible with various architectures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highlight>
                  <a:srgbClr val="F4F6F8"/>
                </a:highlight>
                <a:latin typeface="-apple-system"/>
              </a:rPr>
              <a:t>Useful across different domains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786765" y="5372100"/>
            <a:ext cx="718820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Unet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3"/>
          <p:cNvSpPr>
            <a:spLocks noChangeArrowheads="1"/>
          </p:cNvSpPr>
          <p:nvPr/>
        </p:nvSpPr>
        <p:spPr bwMode="auto">
          <a:xfrm>
            <a:off x="1105852" y="386505"/>
            <a:ext cx="296227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</a:t>
            </a:r>
          </a:p>
        </p:txBody>
      </p:sp>
      <p:sp>
        <p:nvSpPr>
          <p:cNvPr id="6" name="矩形 5"/>
          <p:cNvSpPr/>
          <p:nvPr/>
        </p:nvSpPr>
        <p:spPr>
          <a:xfrm>
            <a:off x="1815465" y="1238885"/>
            <a:ext cx="114300" cy="9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38350" y="1242060"/>
            <a:ext cx="114300" cy="9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61235" y="1242060"/>
            <a:ext cx="114300" cy="908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86660" y="2558415"/>
            <a:ext cx="114300" cy="9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258050" y="2937510"/>
            <a:ext cx="114300" cy="9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949575" y="2285365"/>
            <a:ext cx="114300" cy="908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441565" y="2933065"/>
            <a:ext cx="114300" cy="908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496185" y="1242060"/>
            <a:ext cx="114300" cy="9080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40660" y="1815465"/>
            <a:ext cx="114300" cy="9080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箭头 39"/>
          <p:cNvSpPr/>
          <p:nvPr/>
        </p:nvSpPr>
        <p:spPr>
          <a:xfrm>
            <a:off x="1962150" y="1600835"/>
            <a:ext cx="76200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2185035" y="1604010"/>
            <a:ext cx="76200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>
            <a:off x="2419985" y="1600835"/>
            <a:ext cx="76200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2873375" y="2358390"/>
            <a:ext cx="76200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7555865" y="3226435"/>
            <a:ext cx="76200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7738745" y="3181985"/>
            <a:ext cx="76200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>
            <a:off x="7372350" y="3330575"/>
            <a:ext cx="76200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9271000" y="3173730"/>
            <a:ext cx="391160" cy="8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9269095" y="5114925"/>
            <a:ext cx="391160" cy="800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9271000" y="3916680"/>
            <a:ext cx="391160" cy="80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9271000" y="4752975"/>
            <a:ext cx="391160" cy="80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9899650" y="2996565"/>
            <a:ext cx="140208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conv2d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9899650" y="4191000"/>
            <a:ext cx="1496695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concatenate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899650" y="3807460"/>
            <a:ext cx="231902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batchnormalization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9899650" y="3380105"/>
            <a:ext cx="205613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convtranspose2d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9461500" y="529590"/>
            <a:ext cx="25812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Res-Unet</a:t>
            </a:r>
          </a:p>
        </p:txBody>
      </p:sp>
      <p:sp>
        <p:nvSpPr>
          <p:cNvPr id="3" name="圆角右箭头 2"/>
          <p:cNvSpPr/>
          <p:nvPr/>
        </p:nvSpPr>
        <p:spPr>
          <a:xfrm rot="5400000">
            <a:off x="2636520" y="1520825"/>
            <a:ext cx="217805" cy="217805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右箭头 3"/>
          <p:cNvSpPr/>
          <p:nvPr/>
        </p:nvSpPr>
        <p:spPr>
          <a:xfrm rot="5400000" flipH="1">
            <a:off x="2610485" y="2821940"/>
            <a:ext cx="269875" cy="217805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211195" y="1907540"/>
            <a:ext cx="114300" cy="9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3413125" y="1907540"/>
            <a:ext cx="114300" cy="9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3636010" y="1907540"/>
            <a:ext cx="114300" cy="908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3861435" y="3028315"/>
            <a:ext cx="114300" cy="9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3870960" y="1907540"/>
            <a:ext cx="114300" cy="9080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4115435" y="2285365"/>
            <a:ext cx="114300" cy="9080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右箭头 108"/>
          <p:cNvSpPr/>
          <p:nvPr/>
        </p:nvSpPr>
        <p:spPr>
          <a:xfrm>
            <a:off x="3336925" y="2070735"/>
            <a:ext cx="76200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右箭头 109"/>
          <p:cNvSpPr/>
          <p:nvPr/>
        </p:nvSpPr>
        <p:spPr>
          <a:xfrm>
            <a:off x="3559810" y="2073910"/>
            <a:ext cx="76200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右箭头 110"/>
          <p:cNvSpPr/>
          <p:nvPr/>
        </p:nvSpPr>
        <p:spPr>
          <a:xfrm>
            <a:off x="3794760" y="2070735"/>
            <a:ext cx="76200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右箭头 111"/>
          <p:cNvSpPr/>
          <p:nvPr/>
        </p:nvSpPr>
        <p:spPr>
          <a:xfrm>
            <a:off x="4258310" y="2861310"/>
            <a:ext cx="76200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圆角右箭头 113"/>
          <p:cNvSpPr/>
          <p:nvPr/>
        </p:nvSpPr>
        <p:spPr>
          <a:xfrm rot="5400000">
            <a:off x="4011295" y="1990725"/>
            <a:ext cx="217805" cy="217805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5" name="圆角右箭头 114"/>
          <p:cNvSpPr/>
          <p:nvPr/>
        </p:nvSpPr>
        <p:spPr>
          <a:xfrm rot="5400000" flipH="1">
            <a:off x="3985260" y="3291840"/>
            <a:ext cx="269875" cy="217805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6" name="圆角右箭头 115"/>
          <p:cNvSpPr/>
          <p:nvPr/>
        </p:nvSpPr>
        <p:spPr>
          <a:xfrm>
            <a:off x="2993390" y="2063115"/>
            <a:ext cx="217805" cy="217805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7" name="圆角右箭头 116"/>
          <p:cNvSpPr/>
          <p:nvPr/>
        </p:nvSpPr>
        <p:spPr>
          <a:xfrm rot="10800000" flipH="1">
            <a:off x="2993390" y="3258820"/>
            <a:ext cx="801370" cy="220345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334510" y="2635885"/>
            <a:ext cx="114300" cy="908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4596130" y="2307590"/>
            <a:ext cx="114300" cy="9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4798060" y="2307590"/>
            <a:ext cx="114300" cy="9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5020945" y="2318385"/>
            <a:ext cx="114300" cy="908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5246370" y="3455670"/>
            <a:ext cx="114300" cy="9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5246370" y="2318385"/>
            <a:ext cx="114300" cy="9080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5500370" y="2712720"/>
            <a:ext cx="114300" cy="9080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右箭头 127"/>
          <p:cNvSpPr/>
          <p:nvPr/>
        </p:nvSpPr>
        <p:spPr>
          <a:xfrm>
            <a:off x="4721860" y="2498090"/>
            <a:ext cx="76200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右箭头 128"/>
          <p:cNvSpPr/>
          <p:nvPr/>
        </p:nvSpPr>
        <p:spPr>
          <a:xfrm>
            <a:off x="4944745" y="2501265"/>
            <a:ext cx="76200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右箭头 129"/>
          <p:cNvSpPr/>
          <p:nvPr/>
        </p:nvSpPr>
        <p:spPr>
          <a:xfrm>
            <a:off x="5179695" y="2498090"/>
            <a:ext cx="76200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右箭头 130"/>
          <p:cNvSpPr/>
          <p:nvPr/>
        </p:nvSpPr>
        <p:spPr>
          <a:xfrm>
            <a:off x="5623560" y="3326130"/>
            <a:ext cx="76200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圆角右箭头 132"/>
          <p:cNvSpPr/>
          <p:nvPr/>
        </p:nvSpPr>
        <p:spPr>
          <a:xfrm rot="5400000">
            <a:off x="5396230" y="2418080"/>
            <a:ext cx="217805" cy="217805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4" name="圆角右箭头 133"/>
          <p:cNvSpPr/>
          <p:nvPr/>
        </p:nvSpPr>
        <p:spPr>
          <a:xfrm rot="5400000" flipH="1">
            <a:off x="5370195" y="3719195"/>
            <a:ext cx="269875" cy="217805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5" name="圆角右箭头 134"/>
          <p:cNvSpPr/>
          <p:nvPr/>
        </p:nvSpPr>
        <p:spPr>
          <a:xfrm>
            <a:off x="4378325" y="2418080"/>
            <a:ext cx="217805" cy="217805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6" name="圆角右箭头 135"/>
          <p:cNvSpPr/>
          <p:nvPr/>
        </p:nvSpPr>
        <p:spPr>
          <a:xfrm rot="10800000" flipH="1">
            <a:off x="4378325" y="3620770"/>
            <a:ext cx="801370" cy="220345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699760" y="3110230"/>
            <a:ext cx="114300" cy="908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5961380" y="2694305"/>
            <a:ext cx="114300" cy="9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6163310" y="2694305"/>
            <a:ext cx="114300" cy="9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6386195" y="2694305"/>
            <a:ext cx="114300" cy="908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6611620" y="3853180"/>
            <a:ext cx="114300" cy="9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7067550" y="2937510"/>
            <a:ext cx="114300" cy="908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6621145" y="2694305"/>
            <a:ext cx="114300" cy="9080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6865620" y="3110230"/>
            <a:ext cx="114300" cy="9080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右箭头 146"/>
          <p:cNvSpPr/>
          <p:nvPr/>
        </p:nvSpPr>
        <p:spPr>
          <a:xfrm>
            <a:off x="6087110" y="2895600"/>
            <a:ext cx="76200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右箭头 147"/>
          <p:cNvSpPr/>
          <p:nvPr/>
        </p:nvSpPr>
        <p:spPr>
          <a:xfrm>
            <a:off x="6309995" y="2898775"/>
            <a:ext cx="76200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右箭头 148"/>
          <p:cNvSpPr/>
          <p:nvPr/>
        </p:nvSpPr>
        <p:spPr>
          <a:xfrm>
            <a:off x="6544945" y="2895600"/>
            <a:ext cx="76200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右箭头 149"/>
          <p:cNvSpPr/>
          <p:nvPr/>
        </p:nvSpPr>
        <p:spPr>
          <a:xfrm>
            <a:off x="6991350" y="3526155"/>
            <a:ext cx="76200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右箭头 150"/>
          <p:cNvSpPr/>
          <p:nvPr/>
        </p:nvSpPr>
        <p:spPr>
          <a:xfrm>
            <a:off x="7181850" y="3353435"/>
            <a:ext cx="76200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圆角右箭头 151"/>
          <p:cNvSpPr/>
          <p:nvPr/>
        </p:nvSpPr>
        <p:spPr>
          <a:xfrm rot="5400000">
            <a:off x="6761480" y="2815590"/>
            <a:ext cx="217805" cy="217805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3" name="圆角右箭头 152"/>
          <p:cNvSpPr/>
          <p:nvPr/>
        </p:nvSpPr>
        <p:spPr>
          <a:xfrm rot="5400000" flipH="1">
            <a:off x="6735445" y="4116705"/>
            <a:ext cx="269875" cy="217805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4" name="圆角右箭头 153"/>
          <p:cNvSpPr/>
          <p:nvPr/>
        </p:nvSpPr>
        <p:spPr>
          <a:xfrm>
            <a:off x="5743575" y="2887980"/>
            <a:ext cx="217805" cy="217805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5" name="圆角右箭头 154"/>
          <p:cNvSpPr/>
          <p:nvPr/>
        </p:nvSpPr>
        <p:spPr>
          <a:xfrm rot="10800000" flipH="1">
            <a:off x="5743575" y="4083685"/>
            <a:ext cx="801370" cy="220345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7632065" y="2734310"/>
            <a:ext cx="114300" cy="90805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8386445" y="2212975"/>
            <a:ext cx="114300" cy="9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7814945" y="2718435"/>
            <a:ext cx="114300" cy="9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8197215" y="2208530"/>
            <a:ext cx="114300" cy="90805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7992745" y="2712720"/>
            <a:ext cx="114300" cy="908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8576945" y="2208530"/>
            <a:ext cx="114300" cy="908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8767445" y="1864995"/>
            <a:ext cx="114300" cy="90805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8957945" y="1826260"/>
            <a:ext cx="114300" cy="9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9161145" y="1810385"/>
            <a:ext cx="114300" cy="908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9347200" y="1377315"/>
            <a:ext cx="114300" cy="90805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9975850" y="1300480"/>
            <a:ext cx="114300" cy="9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9773285" y="1300480"/>
            <a:ext cx="114300" cy="9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9565640" y="1304925"/>
            <a:ext cx="114300" cy="9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右箭头 169"/>
          <p:cNvSpPr/>
          <p:nvPr/>
        </p:nvSpPr>
        <p:spPr>
          <a:xfrm>
            <a:off x="7929245" y="3105785"/>
            <a:ext cx="76200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右箭头 170"/>
          <p:cNvSpPr/>
          <p:nvPr/>
        </p:nvSpPr>
        <p:spPr>
          <a:xfrm>
            <a:off x="8121015" y="2856865"/>
            <a:ext cx="76200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右箭头 171"/>
          <p:cNvSpPr/>
          <p:nvPr/>
        </p:nvSpPr>
        <p:spPr>
          <a:xfrm>
            <a:off x="8295005" y="2624455"/>
            <a:ext cx="76200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右箭头 172"/>
          <p:cNvSpPr/>
          <p:nvPr/>
        </p:nvSpPr>
        <p:spPr>
          <a:xfrm>
            <a:off x="8500745" y="2628900"/>
            <a:ext cx="76200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右箭头 173"/>
          <p:cNvSpPr/>
          <p:nvPr/>
        </p:nvSpPr>
        <p:spPr>
          <a:xfrm>
            <a:off x="8691245" y="2488565"/>
            <a:ext cx="76200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右箭头 174"/>
          <p:cNvSpPr/>
          <p:nvPr/>
        </p:nvSpPr>
        <p:spPr>
          <a:xfrm>
            <a:off x="8881745" y="2231390"/>
            <a:ext cx="76200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右箭头 175"/>
          <p:cNvSpPr/>
          <p:nvPr/>
        </p:nvSpPr>
        <p:spPr>
          <a:xfrm>
            <a:off x="9072245" y="2242185"/>
            <a:ext cx="76200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右箭头 176"/>
          <p:cNvSpPr/>
          <p:nvPr/>
        </p:nvSpPr>
        <p:spPr>
          <a:xfrm>
            <a:off x="9271000" y="2073910"/>
            <a:ext cx="76200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右箭头 177"/>
          <p:cNvSpPr/>
          <p:nvPr/>
        </p:nvSpPr>
        <p:spPr>
          <a:xfrm>
            <a:off x="9461500" y="1662430"/>
            <a:ext cx="76200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右箭头 178"/>
          <p:cNvSpPr/>
          <p:nvPr/>
        </p:nvSpPr>
        <p:spPr>
          <a:xfrm>
            <a:off x="9679940" y="1654810"/>
            <a:ext cx="76200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右箭头 179"/>
          <p:cNvSpPr/>
          <p:nvPr/>
        </p:nvSpPr>
        <p:spPr>
          <a:xfrm>
            <a:off x="9899650" y="1662430"/>
            <a:ext cx="76200" cy="76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1295400" y="1826260"/>
            <a:ext cx="114300" cy="9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圆角右箭头 182"/>
          <p:cNvSpPr/>
          <p:nvPr/>
        </p:nvSpPr>
        <p:spPr>
          <a:xfrm>
            <a:off x="1334135" y="1538605"/>
            <a:ext cx="460375" cy="218440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4" name="圆角右箭头 183"/>
          <p:cNvSpPr/>
          <p:nvPr/>
        </p:nvSpPr>
        <p:spPr>
          <a:xfrm flipV="1">
            <a:off x="1334135" y="2799715"/>
            <a:ext cx="1076960" cy="274320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9" name="手杖形箭头 188"/>
          <p:cNvSpPr/>
          <p:nvPr/>
        </p:nvSpPr>
        <p:spPr>
          <a:xfrm>
            <a:off x="1334135" y="1048385"/>
            <a:ext cx="8127365" cy="387985"/>
          </a:xfrm>
          <a:prstGeom prst="utur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0" name="手杖形箭头 189"/>
          <p:cNvSpPr/>
          <p:nvPr/>
        </p:nvSpPr>
        <p:spPr>
          <a:xfrm>
            <a:off x="2965450" y="1538605"/>
            <a:ext cx="5991860" cy="387985"/>
          </a:xfrm>
          <a:prstGeom prst="utur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1" name="手杖形箭头 190"/>
          <p:cNvSpPr/>
          <p:nvPr/>
        </p:nvSpPr>
        <p:spPr>
          <a:xfrm>
            <a:off x="4334510" y="1892935"/>
            <a:ext cx="4036695" cy="387985"/>
          </a:xfrm>
          <a:prstGeom prst="utur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2" name="手杖形箭头 191"/>
          <p:cNvSpPr/>
          <p:nvPr/>
        </p:nvSpPr>
        <p:spPr>
          <a:xfrm>
            <a:off x="5736590" y="2385060"/>
            <a:ext cx="2002155" cy="387985"/>
          </a:xfrm>
          <a:prstGeom prst="utur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9270365" y="4344670"/>
            <a:ext cx="391795" cy="76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9270365" y="3515995"/>
            <a:ext cx="389890" cy="793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文本框 195"/>
          <p:cNvSpPr txBox="1"/>
          <p:nvPr/>
        </p:nvSpPr>
        <p:spPr>
          <a:xfrm>
            <a:off x="9899650" y="4963160"/>
            <a:ext cx="1201420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activation</a:t>
            </a:r>
          </a:p>
        </p:txBody>
      </p:sp>
      <p:sp>
        <p:nvSpPr>
          <p:cNvPr id="197" name="文本框 196"/>
          <p:cNvSpPr txBox="1"/>
          <p:nvPr/>
        </p:nvSpPr>
        <p:spPr>
          <a:xfrm>
            <a:off x="9899650" y="4601210"/>
            <a:ext cx="584835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add</a:t>
            </a:r>
          </a:p>
        </p:txBody>
      </p:sp>
      <p:sp>
        <p:nvSpPr>
          <p:cNvPr id="199" name="文本框 198"/>
          <p:cNvSpPr txBox="1"/>
          <p:nvPr/>
        </p:nvSpPr>
        <p:spPr>
          <a:xfrm>
            <a:off x="297815" y="4182746"/>
            <a:ext cx="7762684" cy="21473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24292F"/>
                </a:solidFill>
                <a:effectLst/>
                <a:highlight>
                  <a:srgbClr val="F4F6F8"/>
                </a:highlight>
                <a:latin typeface="-apple-system"/>
              </a:rPr>
              <a:t>Residual Blocks: </a:t>
            </a:r>
            <a:r>
              <a:rPr lang="en-US" altLang="zh-CN" b="0" i="0" dirty="0">
                <a:solidFill>
                  <a:srgbClr val="24292F"/>
                </a:solidFill>
                <a:effectLst/>
                <a:highlight>
                  <a:srgbClr val="F4F6F8"/>
                </a:highlight>
                <a:latin typeface="-apple-system"/>
              </a:rPr>
              <a:t>Enable deep network training by learning residual connections, addressing vanishing gradients and speeding up convergence.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24292F"/>
                </a:solidFill>
                <a:effectLst/>
                <a:highlight>
                  <a:srgbClr val="F4F6F8"/>
                </a:highlight>
                <a:latin typeface="-apple-system"/>
              </a:rPr>
              <a:t>Batch Normalization: </a:t>
            </a:r>
            <a:r>
              <a:rPr lang="en-US" altLang="zh-CN" b="0" i="0" dirty="0">
                <a:solidFill>
                  <a:srgbClr val="24292F"/>
                </a:solidFill>
                <a:effectLst/>
                <a:highlight>
                  <a:srgbClr val="F4F6F8"/>
                </a:highlight>
                <a:latin typeface="-apple-system"/>
              </a:rPr>
              <a:t>Stabilizes learning and accelerates training by normalizing each layer's input, enhancing the network's feature learning capability.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257449" y="246182"/>
            <a:ext cx="144335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25591" y="3115166"/>
            <a:ext cx="1750695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original picture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377690" y="3147695"/>
            <a:ext cx="1416685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groundtruth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6706235" y="3147695"/>
            <a:ext cx="1804670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Unet prediction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018270" y="3147695"/>
            <a:ext cx="2313940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Res-Unet prediction</a:t>
            </a:r>
          </a:p>
        </p:txBody>
      </p:sp>
      <p:pic>
        <p:nvPicPr>
          <p:cNvPr id="17" name="图片 16" descr="unet_custom_loss_los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865" y="3804285"/>
            <a:ext cx="2775585" cy="2094865"/>
          </a:xfrm>
          <a:prstGeom prst="rect">
            <a:avLst/>
          </a:prstGeom>
        </p:spPr>
      </p:pic>
      <p:pic>
        <p:nvPicPr>
          <p:cNvPr id="18" name="图片 17" descr="unet_custom_loss_au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05" y="3804920"/>
            <a:ext cx="2722880" cy="202946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38530" y="5923915"/>
            <a:ext cx="1148080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Unet auc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065905" y="5923915"/>
            <a:ext cx="137287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Unet loss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690995" y="5993765"/>
            <a:ext cx="1657350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Res-Unet auc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9737090" y="5993765"/>
            <a:ext cx="1697355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Res-Unet loss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C914A3-6AAF-E7D2-9652-5C9E6C18D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130" y="3804284"/>
            <a:ext cx="2722880" cy="2094861"/>
          </a:xfrm>
          <a:prstGeom prst="rect">
            <a:avLst/>
          </a:prstGeom>
        </p:spPr>
      </p:pic>
      <p:pic>
        <p:nvPicPr>
          <p:cNvPr id="9" name="图片 8" descr="图表, 折线图&#10;&#10;描述已自动生成">
            <a:extLst>
              <a:ext uri="{FF2B5EF4-FFF2-40B4-BE49-F238E27FC236}">
                <a16:creationId xmlns:a16="http://schemas.microsoft.com/office/drawing/2014/main" id="{BDA5C119-679F-4D90-A2E7-C7AD2B9C7A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233" y="3804284"/>
            <a:ext cx="2775585" cy="203009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F054B1C-E851-CE0C-E440-762CFDC58C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163" y="1188634"/>
            <a:ext cx="1765553" cy="175814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40F6242-D392-90D8-306E-487D1DDF05A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084" y="1200145"/>
            <a:ext cx="1755696" cy="175814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F362E4B-E451-7FF3-B8C3-A978C59E0D2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209" y="1209076"/>
            <a:ext cx="1755696" cy="175569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1246458-4972-2237-9CB8-DD568CB9976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31" y="1209077"/>
            <a:ext cx="1705882" cy="1713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5400000">
            <a:off x="371467" y="-371470"/>
            <a:ext cx="1019181" cy="1762124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矩形: 圆角 21"/>
          <p:cNvSpPr/>
          <p:nvPr/>
        </p:nvSpPr>
        <p:spPr>
          <a:xfrm>
            <a:off x="5333306" y="1194354"/>
            <a:ext cx="8032136" cy="167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/>
          <p:cNvSpPr/>
          <p:nvPr/>
        </p:nvSpPr>
        <p:spPr>
          <a:xfrm>
            <a:off x="6728283" y="1581308"/>
            <a:ext cx="8032136" cy="167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54595" y="330200"/>
            <a:ext cx="322580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/>
              <a:t>Conclusion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16285" y="2213536"/>
            <a:ext cx="10373932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 dirty="0"/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The Residual U-Net model significantly improves stroke detection accuracy in MRI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The model outperforms traditional U-Net due to its ability to capture deeper features while preserving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The ATLAS v2.0 dataset's diversity and quality facilitate a robust evaluation of the model's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The method is deemed suitable for clinical applications requiring precise and swift stroke detection.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342900" indent="-342900"/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cfe325ac88af4cb1e315171a86c19382325f4f"/>
  <p:tag name="KSO_WPP_MARK_KEY" val="02e9dc50-2ff1-426a-ba19-05c2f9482cfd"/>
  <p:tag name="COMMONDATA" val="eyJoZGlkIjoiMTgyMzViOGM4NzY3ZGJlOTMwYzgwYTZmY2UzMmMwMjc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2158;#180400;#401191;#372467;#181439;#180261;#147467;#56835;#33169;#82854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2158;#180400;#401191;#372467;#181439;#180261;#147467;#56835;#33169;#82854;"/>
</p:tagLst>
</file>

<file path=ppt/theme/theme1.xml><?xml version="1.0" encoding="utf-8"?>
<a:theme xmlns:a="http://schemas.openxmlformats.org/drawingml/2006/main" name="Office 主题">
  <a:themeElements>
    <a:clrScheme name="自定义 121">
      <a:dk1>
        <a:srgbClr val="1F1F1F"/>
      </a:dk1>
      <a:lt1>
        <a:srgbClr val="FFFFFF"/>
      </a:lt1>
      <a:dk2>
        <a:srgbClr val="454545"/>
      </a:dk2>
      <a:lt2>
        <a:srgbClr val="D8D8D8"/>
      </a:lt2>
      <a:accent1>
        <a:srgbClr val="9B1E11"/>
      </a:accent1>
      <a:accent2>
        <a:srgbClr val="736666"/>
      </a:accent2>
      <a:accent3>
        <a:srgbClr val="C1D842"/>
      </a:accent3>
      <a:accent4>
        <a:srgbClr val="4BACC6"/>
      </a:accent4>
      <a:accent5>
        <a:srgbClr val="F4CE3F"/>
      </a:accent5>
      <a:accent6>
        <a:srgbClr val="3F3F3F"/>
      </a:accent6>
      <a:hlink>
        <a:srgbClr val="222A35"/>
      </a:hlink>
      <a:folHlink>
        <a:srgbClr val="7F6000"/>
      </a:folHlink>
    </a:clrScheme>
    <a:fontScheme name="Lizzysu-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2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3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4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5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635</Words>
  <Application>Microsoft Office PowerPoint</Application>
  <PresentationFormat>宽屏</PresentationFormat>
  <Paragraphs>114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-apple-system</vt:lpstr>
      <vt:lpstr>等线</vt:lpstr>
      <vt:lpstr>微软雅黑</vt:lpstr>
      <vt:lpstr>幼圆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matebook</dc:creator>
  <cp:lastModifiedBy>博恒 刘</cp:lastModifiedBy>
  <cp:revision>35</cp:revision>
  <dcterms:created xsi:type="dcterms:W3CDTF">2014-10-29T09:18:00Z</dcterms:created>
  <dcterms:modified xsi:type="dcterms:W3CDTF">2024-04-22T08:41:49Z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CD2FE0C28BE148F8BCB036ECEA1CB7D6</vt:lpwstr>
  </property>
  <property fmtid="{D5CDD505-2E9C-101B-9397-08002B2CF9AE}" pid="3" name="KSOProductBuildVer">
    <vt:lpwstr>2052-11.1.0.12165</vt:lpwstr>
  </property>
</Properties>
</file>