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Average"/>
      <p:regular r:id="rId27"/>
    </p:embeddedFont>
    <p:embeddedFont>
      <p:font typeface="Oswald"/>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swald-regular.fntdata"/><Relationship Id="rId27" Type="http://schemas.openxmlformats.org/officeDocument/2006/relationships/font" Target="fonts/Average-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bold.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8928004ca6_0_2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8928004ca6_0_2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893396b290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893396b290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893396b290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893396b290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893396b290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893396b290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89550eb5c3_2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89550eb5c3_2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ERD.</a:t>
            </a:r>
            <a:endParaRPr/>
          </a:p>
          <a:p>
            <a:pPr indent="0" lvl="0" marL="0" rtl="0" algn="l">
              <a:spcBef>
                <a:spcPts val="0"/>
              </a:spcBef>
              <a:spcAft>
                <a:spcPts val="0"/>
              </a:spcAft>
              <a:buNone/>
            </a:pPr>
            <a:r>
              <a:rPr lang="en"/>
              <a:t>You can see that the user has zero or more of both </a:t>
            </a:r>
            <a:r>
              <a:rPr lang="en"/>
              <a:t>exercises</a:t>
            </a:r>
            <a:r>
              <a:rPr lang="en"/>
              <a:t> and workouts, while each workout has to have at least one exercise.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893396b290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893396b290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85d2f782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85d2f782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893396b290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893396b290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Specifically, if the user begins a workout, they will first have to interact with the user interface.</a:t>
            </a:r>
            <a:endParaRPr/>
          </a:p>
          <a:p>
            <a:pPr indent="0" lvl="0" marL="0" rtl="0" algn="l">
              <a:spcBef>
                <a:spcPts val="0"/>
              </a:spcBef>
              <a:spcAft>
                <a:spcPts val="0"/>
              </a:spcAft>
              <a:buNone/>
            </a:pPr>
            <a:r>
              <a:rPr lang="en"/>
              <a:t>Once their workout is completed, if there are any goals hit or experience points earned, they will be logged within the corresponding location in the UI for history, </a:t>
            </a:r>
            <a:r>
              <a:rPr lang="en"/>
              <a:t>statistics, or goals.</a:t>
            </a:r>
            <a:endParaRPr/>
          </a:p>
          <a:p>
            <a:pPr indent="0" lvl="0" marL="0" rtl="0" algn="l">
              <a:spcBef>
                <a:spcPts val="0"/>
              </a:spcBef>
              <a:spcAft>
                <a:spcPts val="0"/>
              </a:spcAft>
              <a:buNone/>
            </a:pPr>
            <a:r>
              <a:rPr lang="en"/>
              <a:t>This information is then uploaded to the database so it can be stored and later retrieved and viewed on the history tab.</a:t>
            </a:r>
            <a:endParaRPr/>
          </a:p>
          <a:p>
            <a:pPr indent="0" lvl="0" marL="0" rtl="0" algn="l">
              <a:spcBef>
                <a:spcPts val="0"/>
              </a:spcBef>
              <a:spcAft>
                <a:spcPts val="0"/>
              </a:spcAft>
              <a:buNone/>
            </a:pPr>
            <a:r>
              <a:rPr lang="en"/>
              <a:t>The user can also save their workout as a template, which can later be removed or changed through the user interface.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8ababa7f9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8ababa7f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8ababa7f91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8ababa7f91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893396b29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893396b29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block diagram describes the three main component of the application, the Firebase Server &amp; Database, the local/network connection layer, and the User Interface layer.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firebase database retrieves and stores data. </a:t>
            </a:r>
            <a:endParaRPr/>
          </a:p>
          <a:p>
            <a:pPr indent="0" lvl="0" marL="0" rtl="0" algn="l">
              <a:spcBef>
                <a:spcPts val="0"/>
              </a:spcBef>
              <a:spcAft>
                <a:spcPts val="0"/>
              </a:spcAft>
              <a:buNone/>
            </a:pPr>
            <a:r>
              <a:rPr lang="en"/>
              <a:t>The firebase server handles the requests to retrieve and store data from the database.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Data can be synced over a WiFi connection or service provider internet, like cellular data.</a:t>
            </a:r>
            <a:endParaRPr/>
          </a:p>
          <a:p>
            <a:pPr indent="0" lvl="0" marL="0" rtl="0" algn="l">
              <a:spcBef>
                <a:spcPts val="0"/>
              </a:spcBef>
              <a:spcAft>
                <a:spcPts val="0"/>
              </a:spcAft>
              <a:buNone/>
            </a:pPr>
            <a:r>
              <a:rPr lang="en"/>
              <a:t>Data will then be uploaded and downloaded periodically. </a:t>
            </a:r>
            <a:endParaRPr/>
          </a:p>
          <a:p>
            <a:pPr indent="0" lvl="0" marL="0" rtl="0" algn="l">
              <a:spcBef>
                <a:spcPts val="0"/>
              </a:spcBef>
              <a:spcAft>
                <a:spcPts val="0"/>
              </a:spcAft>
              <a:buNone/>
            </a:pPr>
            <a:r>
              <a:rPr lang="en"/>
              <a:t>All data will be saved once daily.</a:t>
            </a:r>
            <a:endParaRPr/>
          </a:p>
          <a:p>
            <a:pPr indent="0" lvl="0" marL="0" rtl="0" algn="l">
              <a:spcBef>
                <a:spcPts val="0"/>
              </a:spcBef>
              <a:spcAft>
                <a:spcPts val="0"/>
              </a:spcAft>
              <a:buNone/>
            </a:pPr>
            <a:r>
              <a:rPr lang="en"/>
              <a:t>Certain actions will cause an immediate save to happen, including but not limited to: </a:t>
            </a:r>
            <a:endParaRPr/>
          </a:p>
          <a:p>
            <a:pPr indent="0" lvl="0" marL="0" rtl="0" algn="l">
              <a:spcBef>
                <a:spcPts val="0"/>
              </a:spcBef>
              <a:spcAft>
                <a:spcPts val="0"/>
              </a:spcAft>
              <a:buNone/>
            </a:pPr>
            <a:r>
              <a:rPr lang="en"/>
              <a:t>Creating a Workout Template</a:t>
            </a:r>
            <a:endParaRPr/>
          </a:p>
          <a:p>
            <a:pPr indent="0" lvl="0" marL="0" rtl="0" algn="l">
              <a:spcBef>
                <a:spcPts val="0"/>
              </a:spcBef>
              <a:spcAft>
                <a:spcPts val="0"/>
              </a:spcAft>
              <a:buNone/>
            </a:pPr>
            <a:r>
              <a:rPr lang="en"/>
              <a:t>Completing a Workout</a:t>
            </a:r>
            <a:endParaRPr/>
          </a:p>
          <a:p>
            <a:pPr indent="0" lvl="0" marL="0" rtl="0" algn="l">
              <a:spcBef>
                <a:spcPts val="0"/>
              </a:spcBef>
              <a:spcAft>
                <a:spcPts val="0"/>
              </a:spcAft>
              <a:buNone/>
            </a:pPr>
            <a:r>
              <a:rPr lang="en"/>
              <a:t>Confirming a change in Settings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8928004ca6_0_2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8928004ca6_0_2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893396b290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893396b290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893396b290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893396b290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8928004ca6_0_2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8928004ca6_0_2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893396b29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893396b29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893396b290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893396b290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893396b29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893396b29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893396b29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893396b29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893396b290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893396b290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893396b290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893396b290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4.jpg"/><Relationship Id="rId5"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2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RepQuest Project Design</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Dylan Hulon, Austin Jones, Benjamin Johnson, Jaylen Cook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(Stats)</a:t>
            </a:r>
            <a:endParaRPr/>
          </a:p>
        </p:txBody>
      </p:sp>
      <p:sp>
        <p:nvSpPr>
          <p:cNvPr id="128" name="Google Shape;128;p22"/>
          <p:cNvSpPr txBox="1"/>
          <p:nvPr>
            <p:ph idx="1" type="body"/>
          </p:nvPr>
        </p:nvSpPr>
        <p:spPr>
          <a:xfrm>
            <a:off x="311700" y="1152475"/>
            <a:ext cx="3872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Click on an exercise to see how you’ve performed on an exercise over time</a:t>
            </a:r>
            <a:endParaRPr/>
          </a:p>
        </p:txBody>
      </p:sp>
      <p:pic>
        <p:nvPicPr>
          <p:cNvPr id="129" name="Google Shape;129;p22" title="Stats.drawio (3).png"/>
          <p:cNvPicPr preferRelativeResize="0"/>
          <p:nvPr/>
        </p:nvPicPr>
        <p:blipFill>
          <a:blip r:embed="rId3">
            <a:alphaModFix/>
          </a:blip>
          <a:stretch>
            <a:fillRect/>
          </a:stretch>
        </p:blipFill>
        <p:spPr>
          <a:xfrm>
            <a:off x="4239725" y="1428750"/>
            <a:ext cx="4904274" cy="2286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(Goals)</a:t>
            </a:r>
            <a:endParaRPr/>
          </a:p>
        </p:txBody>
      </p:sp>
      <p:sp>
        <p:nvSpPr>
          <p:cNvPr id="135" name="Google Shape;135;p23"/>
          <p:cNvSpPr txBox="1"/>
          <p:nvPr>
            <p:ph idx="1" type="body"/>
          </p:nvPr>
        </p:nvSpPr>
        <p:spPr>
          <a:xfrm>
            <a:off x="311700" y="1152475"/>
            <a:ext cx="3872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Here you can check and add goals you’ve made for each exercise</a:t>
            </a:r>
            <a:endParaRPr/>
          </a:p>
          <a:p>
            <a:pPr indent="-342900" lvl="0" marL="457200" rtl="0" algn="l">
              <a:spcBef>
                <a:spcPts val="0"/>
              </a:spcBef>
              <a:spcAft>
                <a:spcPts val="0"/>
              </a:spcAft>
              <a:buSzPts val="1800"/>
              <a:buChar char="●"/>
            </a:pPr>
            <a:r>
              <a:rPr lang="en"/>
              <a:t>You can also change your avatar</a:t>
            </a:r>
            <a:endParaRPr/>
          </a:p>
        </p:txBody>
      </p:sp>
      <p:pic>
        <p:nvPicPr>
          <p:cNvPr id="136" name="Google Shape;136;p23" title="Goals.drawio (1).png"/>
          <p:cNvPicPr preferRelativeResize="0"/>
          <p:nvPr/>
        </p:nvPicPr>
        <p:blipFill>
          <a:blip r:embed="rId3">
            <a:alphaModFix/>
          </a:blip>
          <a:stretch>
            <a:fillRect/>
          </a:stretch>
        </p:blipFill>
        <p:spPr>
          <a:xfrm>
            <a:off x="4183800" y="1308312"/>
            <a:ext cx="4960200" cy="25268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(Settings)</a:t>
            </a:r>
            <a:endParaRPr/>
          </a:p>
        </p:txBody>
      </p:sp>
      <p:sp>
        <p:nvSpPr>
          <p:cNvPr id="142" name="Google Shape;142;p24"/>
          <p:cNvSpPr txBox="1"/>
          <p:nvPr>
            <p:ph idx="1" type="body"/>
          </p:nvPr>
        </p:nvSpPr>
        <p:spPr>
          <a:xfrm>
            <a:off x="311700" y="1152475"/>
            <a:ext cx="3872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Change various settings</a:t>
            </a:r>
            <a:endParaRPr/>
          </a:p>
          <a:p>
            <a:pPr indent="-317500" lvl="1" marL="914400" rtl="0" algn="l">
              <a:spcBef>
                <a:spcPts val="0"/>
              </a:spcBef>
              <a:spcAft>
                <a:spcPts val="0"/>
              </a:spcAft>
              <a:buSzPts val="1400"/>
              <a:buChar char="○"/>
            </a:pPr>
            <a:r>
              <a:rPr lang="en"/>
              <a:t>Unit of measurements</a:t>
            </a:r>
            <a:endParaRPr/>
          </a:p>
          <a:p>
            <a:pPr indent="-317500" lvl="1" marL="914400" rtl="0" algn="l">
              <a:spcBef>
                <a:spcPts val="0"/>
              </a:spcBef>
              <a:spcAft>
                <a:spcPts val="0"/>
              </a:spcAft>
              <a:buSzPts val="1400"/>
              <a:buChar char="○"/>
            </a:pPr>
            <a:r>
              <a:rPr lang="en"/>
              <a:t>Vibrations</a:t>
            </a:r>
            <a:endParaRPr/>
          </a:p>
          <a:p>
            <a:pPr indent="-317500" lvl="1" marL="914400" rtl="0" algn="l">
              <a:spcBef>
                <a:spcPts val="0"/>
              </a:spcBef>
              <a:spcAft>
                <a:spcPts val="0"/>
              </a:spcAft>
              <a:buSzPts val="1400"/>
              <a:buChar char="○"/>
            </a:pPr>
            <a:r>
              <a:rPr lang="en"/>
              <a:t>Chimes</a:t>
            </a:r>
            <a:endParaRPr/>
          </a:p>
        </p:txBody>
      </p:sp>
      <p:pic>
        <p:nvPicPr>
          <p:cNvPr id="143" name="Google Shape;143;p24" title="Settings (1).png"/>
          <p:cNvPicPr preferRelativeResize="0"/>
          <p:nvPr/>
        </p:nvPicPr>
        <p:blipFill>
          <a:blip r:embed="rId3">
            <a:alphaModFix/>
          </a:blip>
          <a:stretch>
            <a:fillRect/>
          </a:stretch>
        </p:blipFill>
        <p:spPr>
          <a:xfrm>
            <a:off x="5154825" y="748927"/>
            <a:ext cx="3038025" cy="364563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Entity-Relationship Diagram</a:t>
            </a:r>
            <a:endParaRPr/>
          </a:p>
        </p:txBody>
      </p:sp>
      <p:pic>
        <p:nvPicPr>
          <p:cNvPr id="149" name="Google Shape;149;p25" title="RepQuest ERD.drawio (1).png"/>
          <p:cNvPicPr preferRelativeResize="0"/>
          <p:nvPr/>
        </p:nvPicPr>
        <p:blipFill>
          <a:blip r:embed="rId3">
            <a:alphaModFix/>
          </a:blip>
          <a:stretch>
            <a:fillRect/>
          </a:stretch>
        </p:blipFill>
        <p:spPr>
          <a:xfrm>
            <a:off x="1687450" y="1104725"/>
            <a:ext cx="5769098" cy="37893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Storage </a:t>
            </a:r>
            <a:endParaRPr/>
          </a:p>
        </p:txBody>
      </p:sp>
      <p:sp>
        <p:nvSpPr>
          <p:cNvPr id="155" name="Google Shape;15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RepQuest will be using Firebase Database and Firebase Server.</a:t>
            </a:r>
            <a:endParaRPr/>
          </a:p>
          <a:p>
            <a:pPr indent="-342900" lvl="0" marL="457200" rtl="0" algn="l">
              <a:spcBef>
                <a:spcPts val="0"/>
              </a:spcBef>
              <a:spcAft>
                <a:spcPts val="0"/>
              </a:spcAft>
              <a:buSzPts val="1800"/>
              <a:buChar char="●"/>
            </a:pPr>
            <a:r>
              <a:rPr lang="en"/>
              <a:t>Firebase Database will store the data of the user.</a:t>
            </a:r>
            <a:endParaRPr/>
          </a:p>
          <a:p>
            <a:pPr indent="-317500" lvl="1" marL="914400" rtl="0" algn="l">
              <a:spcBef>
                <a:spcPts val="0"/>
              </a:spcBef>
              <a:spcAft>
                <a:spcPts val="0"/>
              </a:spcAft>
              <a:buSzPts val="1400"/>
              <a:buChar char="○"/>
            </a:pPr>
            <a:r>
              <a:rPr lang="en"/>
              <a:t>Such as, templates, experience points, workouts, goals, history, and statistics.</a:t>
            </a:r>
            <a:endParaRPr/>
          </a:p>
          <a:p>
            <a:pPr indent="-342900" lvl="0" marL="457200" rtl="0" algn="l">
              <a:spcBef>
                <a:spcPts val="0"/>
              </a:spcBef>
              <a:spcAft>
                <a:spcPts val="0"/>
              </a:spcAft>
              <a:buSzPts val="1800"/>
              <a:buChar char="●"/>
            </a:pPr>
            <a:r>
              <a:rPr lang="en"/>
              <a:t>Firebase Server will handle </a:t>
            </a:r>
            <a:r>
              <a:rPr lang="en"/>
              <a:t>the authentication of the component layers. </a:t>
            </a:r>
            <a:endParaRPr/>
          </a:p>
          <a:p>
            <a:pPr indent="-317500" lvl="1" marL="914400" rtl="0" algn="l">
              <a:spcBef>
                <a:spcPts val="0"/>
              </a:spcBef>
              <a:spcAft>
                <a:spcPts val="0"/>
              </a:spcAft>
              <a:buSzPts val="1400"/>
              <a:buChar char="○"/>
            </a:pPr>
            <a:r>
              <a:rPr lang="en"/>
              <a:t>Such as,</a:t>
            </a:r>
            <a:endParaRPr/>
          </a:p>
          <a:p>
            <a:pPr indent="-317500" lvl="2" marL="1371600" rtl="0" algn="l">
              <a:spcBef>
                <a:spcPts val="0"/>
              </a:spcBef>
              <a:spcAft>
                <a:spcPts val="0"/>
              </a:spcAft>
              <a:buSzPts val="1400"/>
              <a:buChar char="■"/>
            </a:pPr>
            <a:r>
              <a:rPr lang="en"/>
              <a:t>Syncing user data and the database. </a:t>
            </a:r>
            <a:endParaRPr/>
          </a:p>
          <a:p>
            <a:pPr indent="-317500" lvl="3" marL="1828800" rtl="0" algn="l">
              <a:spcBef>
                <a:spcPts val="0"/>
              </a:spcBef>
              <a:spcAft>
                <a:spcPts val="0"/>
              </a:spcAft>
              <a:buSzPts val="1400"/>
              <a:buChar char="●"/>
            </a:pPr>
            <a:r>
              <a:rPr lang="en"/>
              <a:t>Upload/download new templates/workouts, exp, goals, stats.</a:t>
            </a:r>
            <a:endParaRPr/>
          </a:p>
          <a:p>
            <a:pPr indent="-342900" lvl="0" marL="457200" rtl="0" algn="l">
              <a:spcBef>
                <a:spcPts val="0"/>
              </a:spcBef>
              <a:spcAft>
                <a:spcPts val="0"/>
              </a:spcAft>
              <a:buSzPts val="1800"/>
              <a:buChar char="●"/>
            </a:pPr>
            <a:r>
              <a:rPr lang="en"/>
              <a:t>The user will also be given the option to permit upload/download over Wi-Fi only or allow upload/download using mobile data</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7"/>
          <p:cNvSpPr txBox="1"/>
          <p:nvPr>
            <p:ph type="title"/>
          </p:nvPr>
        </p:nvSpPr>
        <p:spPr>
          <a:xfrm>
            <a:off x="271425" y="420850"/>
            <a:ext cx="2806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Diagram</a:t>
            </a:r>
            <a:endParaRPr/>
          </a:p>
          <a:p>
            <a:pPr indent="0" lvl="0" marL="0" rtl="0" algn="l">
              <a:spcBef>
                <a:spcPts val="0"/>
              </a:spcBef>
              <a:spcAft>
                <a:spcPts val="0"/>
              </a:spcAft>
              <a:buNone/>
            </a:pPr>
            <a:r>
              <a:t/>
            </a:r>
            <a:endParaRPr/>
          </a:p>
        </p:txBody>
      </p:sp>
      <p:sp>
        <p:nvSpPr>
          <p:cNvPr id="161" name="Google Shape;161;p27"/>
          <p:cNvSpPr txBox="1"/>
          <p:nvPr>
            <p:ph idx="1" type="body"/>
          </p:nvPr>
        </p:nvSpPr>
        <p:spPr>
          <a:xfrm>
            <a:off x="311700" y="1152475"/>
            <a:ext cx="3305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This is a full view of the </a:t>
            </a:r>
            <a:r>
              <a:rPr lang="en"/>
              <a:t>entire</a:t>
            </a:r>
            <a:r>
              <a:rPr lang="en"/>
              <a:t> component diagram.</a:t>
            </a:r>
            <a:endParaRPr/>
          </a:p>
          <a:p>
            <a:pPr indent="-342900" lvl="0" marL="457200" rtl="0" algn="l">
              <a:spcBef>
                <a:spcPts val="0"/>
              </a:spcBef>
              <a:spcAft>
                <a:spcPts val="0"/>
              </a:spcAft>
              <a:buSzPts val="1800"/>
              <a:buChar char="●"/>
            </a:pPr>
            <a:r>
              <a:rPr lang="en"/>
              <a:t>The component diagram shows the main components and how they function together within the application.</a:t>
            </a:r>
            <a:endParaRPr/>
          </a:p>
          <a:p>
            <a:pPr indent="0" lvl="0" marL="0" rtl="0" algn="l">
              <a:spcBef>
                <a:spcPts val="1200"/>
              </a:spcBef>
              <a:spcAft>
                <a:spcPts val="1200"/>
              </a:spcAft>
              <a:buNone/>
            </a:pPr>
            <a:r>
              <a:t/>
            </a:r>
            <a:endParaRPr/>
          </a:p>
        </p:txBody>
      </p:sp>
      <p:pic>
        <p:nvPicPr>
          <p:cNvPr id="162" name="Google Shape;162;p27"/>
          <p:cNvPicPr preferRelativeResize="0"/>
          <p:nvPr/>
        </p:nvPicPr>
        <p:blipFill>
          <a:blip r:embed="rId3">
            <a:alphaModFix/>
          </a:blip>
          <a:stretch>
            <a:fillRect/>
          </a:stretch>
        </p:blipFill>
        <p:spPr>
          <a:xfrm>
            <a:off x="3900475" y="79225"/>
            <a:ext cx="5102001"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Component Diagram (2)</a:t>
            </a:r>
            <a:endParaRPr/>
          </a:p>
        </p:txBody>
      </p:sp>
      <p:sp>
        <p:nvSpPr>
          <p:cNvPr id="168" name="Google Shape;16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To go further into detail, if the user begins a workout, the user goes through the user interface to begin. </a:t>
            </a:r>
            <a:endParaRPr/>
          </a:p>
          <a:p>
            <a:pPr indent="-317500" lvl="1" marL="914400" rtl="0" algn="l">
              <a:spcBef>
                <a:spcPts val="0"/>
              </a:spcBef>
              <a:spcAft>
                <a:spcPts val="0"/>
              </a:spcAft>
              <a:buSzPts val="1400"/>
              <a:buChar char="○"/>
            </a:pPr>
            <a:r>
              <a:rPr lang="en"/>
              <a:t>Once the workout is completed,</a:t>
            </a:r>
            <a:endParaRPr/>
          </a:p>
          <a:p>
            <a:pPr indent="-317500" lvl="2" marL="1371600" rtl="0" algn="l">
              <a:spcBef>
                <a:spcPts val="0"/>
              </a:spcBef>
              <a:spcAft>
                <a:spcPts val="0"/>
              </a:spcAft>
              <a:buSzPts val="1400"/>
              <a:buChar char="■"/>
            </a:pPr>
            <a:r>
              <a:rPr lang="en"/>
              <a:t>If there are any goals hit or experience points earned those are logged within the History/Statistics/Goal location of the user Interface.</a:t>
            </a:r>
            <a:br>
              <a:rPr lang="en"/>
            </a:br>
            <a:endParaRPr/>
          </a:p>
          <a:p>
            <a:pPr indent="-342900" lvl="0" marL="457200" rtl="0" algn="l">
              <a:spcBef>
                <a:spcPts val="0"/>
              </a:spcBef>
              <a:spcAft>
                <a:spcPts val="0"/>
              </a:spcAft>
              <a:buSzPts val="1800"/>
              <a:buChar char="●"/>
            </a:pPr>
            <a:r>
              <a:rPr lang="en"/>
              <a:t>The information is then uploaded to the database for storage, and can be retrieved later for viewing (history tab).</a:t>
            </a:r>
            <a:endParaRPr/>
          </a:p>
          <a:p>
            <a:pPr indent="-317500" lvl="1" marL="914400" rtl="0" algn="l">
              <a:spcBef>
                <a:spcPts val="0"/>
              </a:spcBef>
              <a:spcAft>
                <a:spcPts val="0"/>
              </a:spcAft>
              <a:buSzPts val="1400"/>
              <a:buChar char="○"/>
            </a:pPr>
            <a:r>
              <a:rPr lang="en"/>
              <a:t>Or the user can save the workout and create their own template!</a:t>
            </a:r>
            <a:endParaRPr/>
          </a:p>
          <a:p>
            <a:pPr indent="-317500" lvl="1" marL="914400" rtl="0" algn="l">
              <a:spcBef>
                <a:spcPts val="0"/>
              </a:spcBef>
              <a:spcAft>
                <a:spcPts val="0"/>
              </a:spcAft>
              <a:buSzPts val="1400"/>
              <a:buChar char="○"/>
            </a:pPr>
            <a:r>
              <a:rPr lang="en"/>
              <a:t>If they don’t like that workout later, it can be removed and or changed through the user interface.</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 Documentation</a:t>
            </a:r>
            <a:endParaRPr/>
          </a:p>
          <a:p>
            <a:pPr indent="0" lvl="0" marL="0" rtl="0" algn="l">
              <a:spcBef>
                <a:spcPts val="0"/>
              </a:spcBef>
              <a:spcAft>
                <a:spcPts val="0"/>
              </a:spcAft>
              <a:buNone/>
            </a:pPr>
            <a:r>
              <a:rPr lang="en"/>
              <a:t>(Workout Templates)</a:t>
            </a:r>
            <a:endParaRPr/>
          </a:p>
        </p:txBody>
      </p:sp>
      <p:sp>
        <p:nvSpPr>
          <p:cNvPr id="174" name="Google Shape;17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5" name="Google Shape;175;p29" title="Workout.png"/>
          <p:cNvPicPr preferRelativeResize="0"/>
          <p:nvPr/>
        </p:nvPicPr>
        <p:blipFill>
          <a:blip r:embed="rId3">
            <a:alphaModFix/>
          </a:blip>
          <a:stretch>
            <a:fillRect/>
          </a:stretch>
        </p:blipFill>
        <p:spPr>
          <a:xfrm>
            <a:off x="3898350" y="109525"/>
            <a:ext cx="4641801" cy="4924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Message Documentation</a:t>
            </a:r>
            <a:endParaRPr/>
          </a:p>
          <a:p>
            <a:pPr indent="0" lvl="0" marL="0" rtl="0" algn="l">
              <a:spcBef>
                <a:spcPts val="0"/>
              </a:spcBef>
              <a:spcAft>
                <a:spcPts val="0"/>
              </a:spcAft>
              <a:buNone/>
            </a:pPr>
            <a:r>
              <a:rPr lang="en"/>
              <a:t>(History)</a:t>
            </a:r>
            <a:endParaRPr/>
          </a:p>
        </p:txBody>
      </p:sp>
      <p:sp>
        <p:nvSpPr>
          <p:cNvPr id="181" name="Google Shape;18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2" name="Google Shape;182;p30"/>
          <p:cNvPicPr preferRelativeResize="0"/>
          <p:nvPr/>
        </p:nvPicPr>
        <p:blipFill>
          <a:blip r:embed="rId3">
            <a:alphaModFix/>
          </a:blip>
          <a:stretch>
            <a:fillRect/>
          </a:stretch>
        </p:blipFill>
        <p:spPr>
          <a:xfrm>
            <a:off x="4903330" y="0"/>
            <a:ext cx="2574339" cy="51434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Block Diagram</a:t>
            </a:r>
            <a:endParaRPr/>
          </a:p>
        </p:txBody>
      </p:sp>
      <p:sp>
        <p:nvSpPr>
          <p:cNvPr id="188" name="Google Shape;188;p31"/>
          <p:cNvSpPr txBox="1"/>
          <p:nvPr>
            <p:ph idx="1" type="body"/>
          </p:nvPr>
        </p:nvSpPr>
        <p:spPr>
          <a:xfrm>
            <a:off x="311700" y="1152475"/>
            <a:ext cx="4594800" cy="34164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en"/>
              <a:t>The block diagram describes the three main component of the application.</a:t>
            </a:r>
            <a:endParaRPr/>
          </a:p>
          <a:p>
            <a:pPr indent="-304165" lvl="1" marL="914400" rtl="0" algn="l">
              <a:spcBef>
                <a:spcPts val="0"/>
              </a:spcBef>
              <a:spcAft>
                <a:spcPts val="0"/>
              </a:spcAft>
              <a:buSzPct val="100000"/>
              <a:buChar char="○"/>
            </a:pPr>
            <a:r>
              <a:rPr lang="en"/>
              <a:t>The Firebase Server &amp; Database, </a:t>
            </a:r>
            <a:endParaRPr/>
          </a:p>
          <a:p>
            <a:pPr indent="-304165" lvl="1" marL="914400" rtl="0" algn="l">
              <a:spcBef>
                <a:spcPts val="0"/>
              </a:spcBef>
              <a:spcAft>
                <a:spcPts val="0"/>
              </a:spcAft>
              <a:buSzPct val="100000"/>
              <a:buChar char="○"/>
            </a:pPr>
            <a:r>
              <a:rPr lang="en"/>
              <a:t>The local/network connection layer, </a:t>
            </a:r>
            <a:endParaRPr/>
          </a:p>
          <a:p>
            <a:pPr indent="-304165" lvl="1" marL="914400" rtl="0" algn="l">
              <a:spcBef>
                <a:spcPts val="0"/>
              </a:spcBef>
              <a:spcAft>
                <a:spcPts val="0"/>
              </a:spcAft>
              <a:buSzPct val="100000"/>
              <a:buChar char="○"/>
            </a:pPr>
            <a:r>
              <a:rPr lang="en"/>
              <a:t>The User Interface layer</a:t>
            </a:r>
            <a:endParaRPr/>
          </a:p>
          <a:p>
            <a:pPr indent="-325755" lvl="0" marL="457200" rtl="0" algn="l">
              <a:spcBef>
                <a:spcPts val="0"/>
              </a:spcBef>
              <a:spcAft>
                <a:spcPts val="0"/>
              </a:spcAft>
              <a:buSzPct val="100000"/>
              <a:buChar char="●"/>
            </a:pPr>
            <a:r>
              <a:rPr lang="en"/>
              <a:t>Firebase Server &amp; Database</a:t>
            </a:r>
            <a:endParaRPr/>
          </a:p>
          <a:p>
            <a:pPr indent="-304164" lvl="1" marL="1371600" rtl="0" algn="l">
              <a:spcBef>
                <a:spcPts val="0"/>
              </a:spcBef>
              <a:spcAft>
                <a:spcPts val="0"/>
              </a:spcAft>
              <a:buSzPct val="100000"/>
              <a:buChar char="○"/>
            </a:pPr>
            <a:r>
              <a:rPr lang="en"/>
              <a:t>Firebase database that retrieves and stores data.</a:t>
            </a:r>
            <a:endParaRPr/>
          </a:p>
          <a:p>
            <a:pPr indent="-304164" lvl="1" marL="1371600" rtl="0" algn="l">
              <a:spcBef>
                <a:spcPts val="0"/>
              </a:spcBef>
              <a:spcAft>
                <a:spcPts val="0"/>
              </a:spcAft>
              <a:buSzPct val="100000"/>
              <a:buChar char="○"/>
            </a:pPr>
            <a:r>
              <a:rPr lang="en"/>
              <a:t>Firebase server that handles the requests to retrieve and store data from the database.</a:t>
            </a:r>
            <a:endParaRPr/>
          </a:p>
          <a:p>
            <a:pPr indent="-325755" lvl="0" marL="457200" rtl="0" algn="l">
              <a:spcBef>
                <a:spcPts val="0"/>
              </a:spcBef>
              <a:spcAft>
                <a:spcPts val="0"/>
              </a:spcAft>
              <a:buSzPct val="100000"/>
              <a:buChar char="●"/>
            </a:pPr>
            <a:r>
              <a:rPr lang="en"/>
              <a:t>Data Syncing </a:t>
            </a:r>
            <a:endParaRPr/>
          </a:p>
          <a:p>
            <a:pPr indent="-304165" lvl="1" marL="914400" rtl="0" algn="l">
              <a:spcBef>
                <a:spcPts val="0"/>
              </a:spcBef>
              <a:spcAft>
                <a:spcPts val="0"/>
              </a:spcAft>
              <a:buSzPct val="100000"/>
              <a:buChar char="○"/>
            </a:pPr>
            <a:r>
              <a:rPr lang="en"/>
              <a:t>Data can be synced over WiFi or a service provider internet (cell phone service) </a:t>
            </a:r>
            <a:endParaRPr/>
          </a:p>
          <a:p>
            <a:pPr indent="-304165" lvl="1" marL="914400" rtl="0" algn="l">
              <a:spcBef>
                <a:spcPts val="0"/>
              </a:spcBef>
              <a:spcAft>
                <a:spcPts val="0"/>
              </a:spcAft>
              <a:buSzPct val="100000"/>
              <a:buChar char="○"/>
            </a:pPr>
            <a:r>
              <a:rPr lang="en"/>
              <a:t>Data is then uploaded and downloaded periodically.</a:t>
            </a:r>
            <a:endParaRPr/>
          </a:p>
          <a:p>
            <a:pPr indent="0" lvl="0" marL="457200" rtl="0" algn="l">
              <a:spcBef>
                <a:spcPts val="1200"/>
              </a:spcBef>
              <a:spcAft>
                <a:spcPts val="1200"/>
              </a:spcAft>
              <a:buNone/>
            </a:pPr>
            <a:r>
              <a:t/>
            </a:r>
            <a:endParaRPr/>
          </a:p>
        </p:txBody>
      </p:sp>
      <p:pic>
        <p:nvPicPr>
          <p:cNvPr id="189" name="Google Shape;189;p31"/>
          <p:cNvPicPr preferRelativeResize="0"/>
          <p:nvPr/>
        </p:nvPicPr>
        <p:blipFill>
          <a:blip r:embed="rId3">
            <a:alphaModFix/>
          </a:blip>
          <a:stretch>
            <a:fillRect/>
          </a:stretch>
        </p:blipFill>
        <p:spPr>
          <a:xfrm>
            <a:off x="5068300" y="1095675"/>
            <a:ext cx="4075700" cy="3045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are RepQuest!! (Agenda)</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We will be discussing the design architecture of RepQuest.</a:t>
            </a:r>
            <a:endParaRPr/>
          </a:p>
          <a:p>
            <a:pPr indent="-317500" lvl="1" marL="1371600" rtl="0" algn="l">
              <a:spcBef>
                <a:spcPts val="0"/>
              </a:spcBef>
              <a:spcAft>
                <a:spcPts val="0"/>
              </a:spcAft>
              <a:buSzPts val="1400"/>
              <a:buChar char="○"/>
            </a:pPr>
            <a:r>
              <a:rPr lang="en"/>
              <a:t>Or in other words, how the application will be designed.</a:t>
            </a:r>
            <a:br>
              <a:rPr lang="en"/>
            </a:br>
            <a:endParaRPr/>
          </a:p>
          <a:p>
            <a:pPr indent="-342900" lvl="0" marL="457200" rtl="0" algn="l">
              <a:spcBef>
                <a:spcPts val="0"/>
              </a:spcBef>
              <a:spcAft>
                <a:spcPts val="0"/>
              </a:spcAft>
              <a:buSzPts val="1800"/>
              <a:buChar char="●"/>
            </a:pPr>
            <a:r>
              <a:rPr lang="en"/>
              <a:t>We will also be </a:t>
            </a:r>
            <a:r>
              <a:rPr lang="en"/>
              <a:t>discussing how the application will function.</a:t>
            </a:r>
            <a:br>
              <a:rPr lang="en"/>
            </a:br>
            <a:endParaRPr/>
          </a:p>
          <a:p>
            <a:pPr indent="-342900" lvl="0" marL="457200" rtl="0" algn="l">
              <a:spcBef>
                <a:spcPts val="0"/>
              </a:spcBef>
              <a:spcAft>
                <a:spcPts val="0"/>
              </a:spcAft>
              <a:buSzPts val="1800"/>
              <a:buChar char="●"/>
            </a:pPr>
            <a:r>
              <a:rPr lang="en"/>
              <a:t>We will be discussing and presenting subject matters about the, </a:t>
            </a:r>
            <a:endParaRPr/>
          </a:p>
          <a:p>
            <a:pPr indent="-317500" lvl="1" marL="914400" rtl="0" algn="l">
              <a:spcBef>
                <a:spcPts val="0"/>
              </a:spcBef>
              <a:spcAft>
                <a:spcPts val="0"/>
              </a:spcAft>
              <a:buSzPts val="1400"/>
              <a:buChar char="○"/>
            </a:pPr>
            <a:r>
              <a:rPr lang="en"/>
              <a:t>Gamification</a:t>
            </a:r>
            <a:endParaRPr/>
          </a:p>
          <a:p>
            <a:pPr indent="-317500" lvl="1" marL="914400" rtl="0" algn="l">
              <a:spcBef>
                <a:spcPts val="0"/>
              </a:spcBef>
              <a:spcAft>
                <a:spcPts val="0"/>
              </a:spcAft>
              <a:buSzPts val="1400"/>
              <a:buChar char="○"/>
            </a:pPr>
            <a:r>
              <a:rPr lang="en"/>
              <a:t>User Interface (or StoryBoard)</a:t>
            </a:r>
            <a:endParaRPr/>
          </a:p>
          <a:p>
            <a:pPr indent="-317500" lvl="1" marL="914400" rtl="0" algn="l">
              <a:spcBef>
                <a:spcPts val="0"/>
              </a:spcBef>
              <a:spcAft>
                <a:spcPts val="0"/>
              </a:spcAft>
              <a:buSzPts val="1400"/>
              <a:buChar char="○"/>
            </a:pPr>
            <a:r>
              <a:rPr lang="en"/>
              <a:t>Block Diagram</a:t>
            </a:r>
            <a:endParaRPr/>
          </a:p>
          <a:p>
            <a:pPr indent="-317500" lvl="1" marL="914400" rtl="0" algn="l">
              <a:spcBef>
                <a:spcPts val="0"/>
              </a:spcBef>
              <a:spcAft>
                <a:spcPts val="0"/>
              </a:spcAft>
              <a:buSzPts val="1400"/>
              <a:buChar char="○"/>
            </a:pPr>
            <a:r>
              <a:rPr lang="en"/>
              <a:t>Component Diagram</a:t>
            </a:r>
            <a:endParaRPr/>
          </a:p>
          <a:p>
            <a:pPr indent="-317500" lvl="1" marL="914400" rtl="0" algn="l">
              <a:spcBef>
                <a:spcPts val="0"/>
              </a:spcBef>
              <a:spcAft>
                <a:spcPts val="0"/>
              </a:spcAft>
              <a:buSzPts val="1400"/>
              <a:buChar char="○"/>
            </a:pPr>
            <a:r>
              <a:rPr lang="en"/>
              <a:t>Entity-</a:t>
            </a:r>
            <a:r>
              <a:rPr lang="en"/>
              <a:t>Relationship</a:t>
            </a:r>
            <a:r>
              <a:rPr lang="en"/>
              <a:t> Diagram (ERD)</a:t>
            </a:r>
            <a:endParaRPr/>
          </a:p>
          <a:p>
            <a:pPr indent="-317500" lvl="1" marL="914400" rtl="0" algn="l">
              <a:spcBef>
                <a:spcPts val="0"/>
              </a:spcBef>
              <a:spcAft>
                <a:spcPts val="0"/>
              </a:spcAft>
              <a:buSzPts val="1400"/>
              <a:buChar char="○"/>
            </a:pPr>
            <a:r>
              <a:rPr lang="en"/>
              <a:t>Storage Documentation</a:t>
            </a:r>
            <a:endParaRPr/>
          </a:p>
          <a:p>
            <a:pPr indent="-317500" lvl="1" marL="914400" rtl="0" algn="l">
              <a:spcBef>
                <a:spcPts val="0"/>
              </a:spcBef>
              <a:spcAft>
                <a:spcPts val="0"/>
              </a:spcAft>
              <a:buSzPts val="1400"/>
              <a:buChar char="○"/>
            </a:pPr>
            <a:r>
              <a:rPr lang="en"/>
              <a:t>Message Documentation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195" name="Google Shape;195;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To begin our closeout, the goal of RepQuest is intended to help user’s enjoy working out with the help of a user-friendly interface that includes an avatar!</a:t>
            </a:r>
            <a:br>
              <a:rPr lang="en"/>
            </a:br>
            <a:endParaRPr/>
          </a:p>
          <a:p>
            <a:pPr indent="-342900" lvl="0" marL="457200" rtl="0" algn="l">
              <a:spcBef>
                <a:spcPts val="0"/>
              </a:spcBef>
              <a:spcAft>
                <a:spcPts val="0"/>
              </a:spcAft>
              <a:buSzPts val="1800"/>
              <a:buChar char="●"/>
            </a:pPr>
            <a:r>
              <a:rPr lang="en"/>
              <a:t>RepQuest allows for data to be uploaded and downloaded </a:t>
            </a:r>
            <a:r>
              <a:rPr lang="en"/>
              <a:t>periodically with the use of Firebase Database &amp; Firebase Server.</a:t>
            </a:r>
            <a:br>
              <a:rPr lang="en"/>
            </a:br>
            <a:endParaRPr/>
          </a:p>
          <a:p>
            <a:pPr indent="-342900" lvl="0" marL="457200" rtl="0" algn="l">
              <a:spcBef>
                <a:spcPts val="0"/>
              </a:spcBef>
              <a:spcAft>
                <a:spcPts val="0"/>
              </a:spcAft>
              <a:buSzPts val="1800"/>
              <a:buChar char="●"/>
            </a:pPr>
            <a:r>
              <a:rPr lang="en"/>
              <a:t>Workouts, templates, goals and statistics are stored and synced in real time.</a:t>
            </a:r>
            <a:br>
              <a:rPr lang="en"/>
            </a:br>
            <a:endParaRPr/>
          </a:p>
          <a:p>
            <a:pPr indent="-342900" lvl="0" marL="457200" rtl="0" algn="l">
              <a:spcBef>
                <a:spcPts val="0"/>
              </a:spcBef>
              <a:spcAft>
                <a:spcPts val="0"/>
              </a:spcAft>
              <a:buSzPts val="1800"/>
              <a:buChar char="●"/>
            </a:pPr>
            <a:r>
              <a:rPr lang="en"/>
              <a:t>Gamification rewards users with EXP and avatar updates to encourage progress. </a:t>
            </a:r>
            <a:br>
              <a:rPr lang="en">
                <a:solidFill>
                  <a:schemeClr val="dk1"/>
                </a:solidFill>
              </a:rPr>
            </a:br>
            <a:endParaRPr>
              <a:solidFill>
                <a:schemeClr val="dk1"/>
              </a:solidFill>
            </a:endParaRPr>
          </a:p>
          <a:p>
            <a:pPr indent="0" lvl="0" marL="0" rtl="0" algn="l">
              <a:spcBef>
                <a:spcPts val="1200"/>
              </a:spcBef>
              <a:spcAft>
                <a:spcPts val="1200"/>
              </a:spcAft>
              <a:buNone/>
            </a:pPr>
            <a:r>
              <a:rPr lang="en"/>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1" name="Google Shape;20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Thank you all for your time!</a:t>
            </a:r>
            <a:endParaRPr sz="3000"/>
          </a:p>
          <a:p>
            <a:pPr indent="0" lvl="0" marL="0" rtl="0" algn="l">
              <a:spcBef>
                <a:spcPts val="1200"/>
              </a:spcBef>
              <a:spcAft>
                <a:spcPts val="1200"/>
              </a:spcAft>
              <a:buNone/>
            </a:pPr>
            <a:r>
              <a:rPr lang="en" sz="3000"/>
              <a:t>	-RepQuest</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192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Description (refresher)</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begin, RepQuest will be an applicatio</a:t>
            </a:r>
            <a:r>
              <a:rPr lang="en"/>
              <a:t>n</a:t>
            </a:r>
            <a:r>
              <a:rPr lang="en"/>
              <a:t> that runs on Android that allows the user to create workout templates, upload workouts, and monitor their progress, history, statistics, and goals</a:t>
            </a:r>
            <a:r>
              <a:rPr lang="en"/>
              <a:t>!</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Char char="●"/>
            </a:pPr>
            <a:r>
              <a:rPr lang="en"/>
              <a:t>In addition to this, we plan to implement a gamification layer to the appli</a:t>
            </a:r>
            <a:r>
              <a:rPr lang="en"/>
              <a:t>c</a:t>
            </a:r>
            <a:r>
              <a:rPr lang="en"/>
              <a:t>ation. The goal of this is to help enhance the user’s overall experience of the application!</a:t>
            </a:r>
            <a:br>
              <a:rPr lang="en"/>
            </a:b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Gamification</a:t>
            </a:r>
            <a:r>
              <a:rPr lang="en"/>
              <a:t> Layer</a:t>
            </a:r>
            <a:endParaRPr/>
          </a:p>
        </p:txBody>
      </p:sp>
      <p:sp>
        <p:nvSpPr>
          <p:cNvPr id="78" name="Google Shape;78;p16"/>
          <p:cNvSpPr txBox="1"/>
          <p:nvPr>
            <p:ph idx="1" type="body"/>
          </p:nvPr>
        </p:nvSpPr>
        <p:spPr>
          <a:xfrm>
            <a:off x="311700" y="1152475"/>
            <a:ext cx="5651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gamification layer will enhance the user’s experience, and appeal to different groups of individuals.</a:t>
            </a:r>
            <a:endParaRPr/>
          </a:p>
          <a:p>
            <a:pPr indent="-342900" lvl="0" marL="457200" rtl="0" algn="l">
              <a:spcBef>
                <a:spcPts val="0"/>
              </a:spcBef>
              <a:spcAft>
                <a:spcPts val="0"/>
              </a:spcAft>
              <a:buSzPts val="1800"/>
              <a:buChar char="●"/>
            </a:pPr>
            <a:r>
              <a:rPr lang="en"/>
              <a:t> Where the user, achieves goals, will earn </a:t>
            </a:r>
            <a:r>
              <a:rPr lang="en"/>
              <a:t>experience </a:t>
            </a:r>
            <a:r>
              <a:rPr lang="en"/>
              <a:t>points(EXP).</a:t>
            </a:r>
            <a:endParaRPr/>
          </a:p>
          <a:p>
            <a:pPr indent="-342900" lvl="0" marL="457200" rtl="0" algn="l">
              <a:spcBef>
                <a:spcPts val="0"/>
              </a:spcBef>
              <a:spcAft>
                <a:spcPts val="0"/>
              </a:spcAft>
              <a:buSzPts val="1800"/>
              <a:buChar char="●"/>
            </a:pPr>
            <a:r>
              <a:rPr lang="en"/>
              <a:t>The user will then be able to unlock items after leveling up</a:t>
            </a:r>
            <a:r>
              <a:rPr lang="en"/>
              <a:t>, and customize their avatar!</a:t>
            </a:r>
            <a:endParaRPr/>
          </a:p>
          <a:p>
            <a:pPr indent="0" lvl="0" marL="457200" rtl="0" algn="l">
              <a:spcBef>
                <a:spcPts val="1200"/>
              </a:spcBef>
              <a:spcAft>
                <a:spcPts val="1200"/>
              </a:spcAft>
              <a:buNone/>
            </a:pPr>
            <a:r>
              <a:t/>
            </a:r>
            <a:endParaRPr/>
          </a:p>
        </p:txBody>
      </p:sp>
      <p:pic>
        <p:nvPicPr>
          <p:cNvPr descr="shirt icon. Filled shirt icon for website design and mobile, app development. shirt icon from filled summer clothing collection isolated on black background. (Provided by Getty Images)" id="79" name="Google Shape;79;p16"/>
          <p:cNvPicPr preferRelativeResize="0"/>
          <p:nvPr/>
        </p:nvPicPr>
        <p:blipFill>
          <a:blip r:embed="rId3">
            <a:alphaModFix/>
          </a:blip>
          <a:stretch>
            <a:fillRect/>
          </a:stretch>
        </p:blipFill>
        <p:spPr>
          <a:xfrm>
            <a:off x="6057225" y="380625"/>
            <a:ext cx="1336699" cy="1336699"/>
          </a:xfrm>
          <a:prstGeom prst="rect">
            <a:avLst/>
          </a:prstGeom>
          <a:noFill/>
          <a:ln>
            <a:noFill/>
          </a:ln>
        </p:spPr>
      </p:pic>
      <p:pic>
        <p:nvPicPr>
          <p:cNvPr descr="Jeans line icon, Casual clothing concept, Men jeans or pants sign on white background, denim trousers icon in outline style for mobile concept and web design. Vector graphics. (Provided by Getty Images)" id="80" name="Google Shape;80;p16"/>
          <p:cNvPicPr preferRelativeResize="0"/>
          <p:nvPr/>
        </p:nvPicPr>
        <p:blipFill>
          <a:blip r:embed="rId4">
            <a:alphaModFix/>
          </a:blip>
          <a:stretch>
            <a:fillRect/>
          </a:stretch>
        </p:blipFill>
        <p:spPr>
          <a:xfrm>
            <a:off x="7640925" y="380625"/>
            <a:ext cx="1336699" cy="1336699"/>
          </a:xfrm>
          <a:prstGeom prst="rect">
            <a:avLst/>
          </a:prstGeom>
          <a:noFill/>
          <a:ln>
            <a:noFill/>
          </a:ln>
        </p:spPr>
      </p:pic>
      <p:pic>
        <p:nvPicPr>
          <p:cNvPr descr="special climber shoes icon vector outline illustration (Provided by Getty Images)" id="81" name="Google Shape;81;p16"/>
          <p:cNvPicPr preferRelativeResize="0"/>
          <p:nvPr/>
        </p:nvPicPr>
        <p:blipFill>
          <a:blip r:embed="rId5">
            <a:alphaModFix/>
          </a:blip>
          <a:stretch>
            <a:fillRect/>
          </a:stretch>
        </p:blipFill>
        <p:spPr>
          <a:xfrm>
            <a:off x="6753925" y="2196000"/>
            <a:ext cx="1488374" cy="14883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title="UI Storyboard.drawio (4).png"/>
          <p:cNvPicPr preferRelativeResize="0"/>
          <p:nvPr/>
        </p:nvPicPr>
        <p:blipFill>
          <a:blip r:embed="rId3">
            <a:alphaModFix/>
          </a:blip>
          <a:stretch>
            <a:fillRect/>
          </a:stretch>
        </p:blipFill>
        <p:spPr>
          <a:xfrm>
            <a:off x="2871857" y="0"/>
            <a:ext cx="5303235" cy="5143499"/>
          </a:xfrm>
          <a:prstGeom prst="rect">
            <a:avLst/>
          </a:prstGeom>
          <a:noFill/>
          <a:ln>
            <a:noFill/>
          </a:ln>
        </p:spPr>
      </p:pic>
      <p:sp>
        <p:nvSpPr>
          <p:cNvPr id="87" name="Google Shape;87;p17"/>
          <p:cNvSpPr txBox="1"/>
          <p:nvPr/>
        </p:nvSpPr>
        <p:spPr>
          <a:xfrm>
            <a:off x="645925" y="741625"/>
            <a:ext cx="6889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p:txBody>
      </p:sp>
      <p:sp>
        <p:nvSpPr>
          <p:cNvPr id="88" name="Google Shape;88;p17"/>
          <p:cNvSpPr txBox="1"/>
          <p:nvPr>
            <p:ph type="title"/>
          </p:nvPr>
        </p:nvSpPr>
        <p:spPr>
          <a:xfrm>
            <a:off x="227975" y="253650"/>
            <a:ext cx="3468300" cy="169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User Interface Storyboard</a:t>
            </a:r>
            <a:endParaRPr/>
          </a:p>
        </p:txBody>
      </p:sp>
      <p:pic>
        <p:nvPicPr>
          <p:cNvPr id="89" name="Google Shape;89;p17" title="UI Storyboard.drawio (5).png"/>
          <p:cNvPicPr preferRelativeResize="0"/>
          <p:nvPr/>
        </p:nvPicPr>
        <p:blipFill>
          <a:blip r:embed="rId4">
            <a:alphaModFix/>
          </a:blip>
          <a:stretch>
            <a:fillRect/>
          </a:stretch>
        </p:blipFill>
        <p:spPr>
          <a:xfrm>
            <a:off x="2871842" y="-17"/>
            <a:ext cx="5303252" cy="51435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(Navbar)</a:t>
            </a:r>
            <a:endParaRPr/>
          </a:p>
        </p:txBody>
      </p:sp>
      <p:sp>
        <p:nvSpPr>
          <p:cNvPr id="95" name="Google Shape;95;p18"/>
          <p:cNvSpPr txBox="1"/>
          <p:nvPr>
            <p:ph idx="1" type="body"/>
          </p:nvPr>
        </p:nvSpPr>
        <p:spPr>
          <a:xfrm>
            <a:off x="311700" y="1152475"/>
            <a:ext cx="2903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Use the Navbar to </a:t>
            </a:r>
            <a:r>
              <a:rPr lang="en"/>
              <a:t>switch</a:t>
            </a:r>
            <a:r>
              <a:rPr lang="en"/>
              <a:t> between the “main” pages.</a:t>
            </a:r>
            <a:endParaRPr/>
          </a:p>
        </p:txBody>
      </p:sp>
      <p:pic>
        <p:nvPicPr>
          <p:cNvPr id="96" name="Google Shape;96;p18" title="Main NavBar.drawio.png"/>
          <p:cNvPicPr preferRelativeResize="0"/>
          <p:nvPr/>
        </p:nvPicPr>
        <p:blipFill>
          <a:blip r:embed="rId3">
            <a:alphaModFix/>
          </a:blip>
          <a:stretch>
            <a:fillRect/>
          </a:stretch>
        </p:blipFill>
        <p:spPr>
          <a:xfrm>
            <a:off x="3496200" y="522125"/>
            <a:ext cx="5497824" cy="4099250"/>
          </a:xfrm>
          <a:prstGeom prst="rect">
            <a:avLst/>
          </a:prstGeom>
          <a:noFill/>
          <a:ln>
            <a:noFill/>
          </a:ln>
        </p:spPr>
      </p:pic>
      <p:pic>
        <p:nvPicPr>
          <p:cNvPr id="97" name="Google Shape;97;p18" title="Help me.drawio.png"/>
          <p:cNvPicPr preferRelativeResize="0"/>
          <p:nvPr/>
        </p:nvPicPr>
        <p:blipFill>
          <a:blip r:embed="rId4">
            <a:alphaModFix/>
          </a:blip>
          <a:stretch>
            <a:fillRect/>
          </a:stretch>
        </p:blipFill>
        <p:spPr>
          <a:xfrm>
            <a:off x="3496199" y="522125"/>
            <a:ext cx="5497824" cy="4099250"/>
          </a:xfrm>
          <a:prstGeom prst="rect">
            <a:avLst/>
          </a:prstGeom>
          <a:noFill/>
          <a:ln>
            <a:noFill/>
          </a:ln>
        </p:spPr>
      </p:pic>
      <p:pic>
        <p:nvPicPr>
          <p:cNvPr id="98" name="Google Shape;98;p18" title="Navbar.drawio.png"/>
          <p:cNvPicPr preferRelativeResize="0"/>
          <p:nvPr/>
        </p:nvPicPr>
        <p:blipFill>
          <a:blip r:embed="rId5">
            <a:alphaModFix/>
          </a:blip>
          <a:stretch>
            <a:fillRect/>
          </a:stretch>
        </p:blipFill>
        <p:spPr>
          <a:xfrm>
            <a:off x="3496202" y="522155"/>
            <a:ext cx="5497825" cy="40992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(Create Workout)</a:t>
            </a:r>
            <a:endParaRPr/>
          </a:p>
        </p:txBody>
      </p:sp>
      <p:sp>
        <p:nvSpPr>
          <p:cNvPr id="104" name="Google Shape;104;p19"/>
          <p:cNvSpPr txBox="1"/>
          <p:nvPr>
            <p:ph idx="1" type="body"/>
          </p:nvPr>
        </p:nvSpPr>
        <p:spPr>
          <a:xfrm>
            <a:off x="311700" y="1152475"/>
            <a:ext cx="3872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Click Create a Workout to get started</a:t>
            </a:r>
            <a:endParaRPr/>
          </a:p>
          <a:p>
            <a:pPr indent="-317500" lvl="1" marL="914400" rtl="0" algn="l">
              <a:spcBef>
                <a:spcPts val="0"/>
              </a:spcBef>
              <a:spcAft>
                <a:spcPts val="0"/>
              </a:spcAft>
              <a:buSzPts val="1400"/>
              <a:buChar char="○"/>
            </a:pPr>
            <a:r>
              <a:rPr lang="en"/>
              <a:t>Swipe on an existing </a:t>
            </a:r>
            <a:r>
              <a:rPr lang="en"/>
              <a:t>template</a:t>
            </a:r>
            <a:r>
              <a:rPr lang="en"/>
              <a:t> to delete</a:t>
            </a:r>
            <a:endParaRPr/>
          </a:p>
          <a:p>
            <a:pPr indent="-317500" lvl="2" marL="1371600" rtl="0" algn="l">
              <a:spcBef>
                <a:spcPts val="0"/>
              </a:spcBef>
              <a:spcAft>
                <a:spcPts val="0"/>
              </a:spcAft>
              <a:buSzPts val="1400"/>
              <a:buChar char="■"/>
            </a:pPr>
            <a:r>
              <a:rPr lang="en"/>
              <a:t>Confirmation</a:t>
            </a:r>
            <a:r>
              <a:rPr lang="en"/>
              <a:t> box will appear</a:t>
            </a:r>
            <a:endParaRPr/>
          </a:p>
          <a:p>
            <a:pPr indent="-342900" lvl="0" marL="457200" rtl="0" algn="l">
              <a:spcBef>
                <a:spcPts val="0"/>
              </a:spcBef>
              <a:spcAft>
                <a:spcPts val="0"/>
              </a:spcAft>
              <a:buSzPts val="1800"/>
              <a:buChar char="●"/>
            </a:pPr>
            <a:r>
              <a:rPr lang="en"/>
              <a:t>Click the “+” button to add an exercise</a:t>
            </a:r>
            <a:endParaRPr/>
          </a:p>
          <a:p>
            <a:pPr indent="-317500" lvl="1" marL="914400" rtl="0" algn="l">
              <a:spcBef>
                <a:spcPts val="0"/>
              </a:spcBef>
              <a:spcAft>
                <a:spcPts val="0"/>
              </a:spcAft>
              <a:buSzPts val="1400"/>
              <a:buChar char="○"/>
            </a:pPr>
            <a:r>
              <a:rPr lang="en"/>
              <a:t>Information will change depending on the exercise</a:t>
            </a:r>
            <a:endParaRPr/>
          </a:p>
          <a:p>
            <a:pPr indent="-317500" lvl="1" marL="914400" rtl="0" algn="l">
              <a:spcBef>
                <a:spcPts val="0"/>
              </a:spcBef>
              <a:spcAft>
                <a:spcPts val="0"/>
              </a:spcAft>
              <a:buSzPts val="1400"/>
              <a:buChar char="○"/>
            </a:pPr>
            <a:r>
              <a:rPr lang="en"/>
              <a:t>Swipe to delete an exercise</a:t>
            </a:r>
            <a:endParaRPr/>
          </a:p>
          <a:p>
            <a:pPr indent="-317500" lvl="2" marL="1371600" rtl="0" algn="l">
              <a:spcBef>
                <a:spcPts val="0"/>
              </a:spcBef>
              <a:spcAft>
                <a:spcPts val="0"/>
              </a:spcAft>
              <a:buSzPts val="1400"/>
              <a:buChar char="■"/>
            </a:pPr>
            <a:r>
              <a:rPr lang="en"/>
              <a:t>Confirmation box will appear</a:t>
            </a:r>
            <a:endParaRPr/>
          </a:p>
        </p:txBody>
      </p:sp>
      <p:pic>
        <p:nvPicPr>
          <p:cNvPr id="105" name="Google Shape;105;p19" title="Create Workout.drawio.png"/>
          <p:cNvPicPr preferRelativeResize="0"/>
          <p:nvPr/>
        </p:nvPicPr>
        <p:blipFill>
          <a:blip r:embed="rId3">
            <a:alphaModFix/>
          </a:blip>
          <a:stretch>
            <a:fillRect/>
          </a:stretch>
        </p:blipFill>
        <p:spPr>
          <a:xfrm>
            <a:off x="4572000" y="511913"/>
            <a:ext cx="4501114" cy="4119675"/>
          </a:xfrm>
          <a:prstGeom prst="rect">
            <a:avLst/>
          </a:prstGeom>
          <a:noFill/>
          <a:ln>
            <a:noFill/>
          </a:ln>
        </p:spPr>
      </p:pic>
      <p:pic>
        <p:nvPicPr>
          <p:cNvPr id="106" name="Google Shape;106;p19" title="Create Workout.drawio.png"/>
          <p:cNvPicPr preferRelativeResize="0"/>
          <p:nvPr/>
        </p:nvPicPr>
        <p:blipFill>
          <a:blip r:embed="rId4">
            <a:alphaModFix/>
          </a:blip>
          <a:stretch>
            <a:fillRect/>
          </a:stretch>
        </p:blipFill>
        <p:spPr>
          <a:xfrm>
            <a:off x="4498931" y="445025"/>
            <a:ext cx="4574193" cy="418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(Workout)</a:t>
            </a:r>
            <a:endParaRPr/>
          </a:p>
        </p:txBody>
      </p:sp>
      <p:sp>
        <p:nvSpPr>
          <p:cNvPr id="112" name="Google Shape;112;p20"/>
          <p:cNvSpPr txBox="1"/>
          <p:nvPr>
            <p:ph idx="1" type="body"/>
          </p:nvPr>
        </p:nvSpPr>
        <p:spPr>
          <a:xfrm>
            <a:off x="311700" y="1152475"/>
            <a:ext cx="3872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Click a template to start a Workout</a:t>
            </a:r>
            <a:endParaRPr/>
          </a:p>
          <a:p>
            <a:pPr indent="-317500" lvl="1" marL="914400" rtl="0" algn="l">
              <a:spcBef>
                <a:spcPts val="0"/>
              </a:spcBef>
              <a:spcAft>
                <a:spcPts val="0"/>
              </a:spcAft>
              <a:buSzPts val="1400"/>
              <a:buChar char="○"/>
            </a:pPr>
            <a:r>
              <a:rPr lang="en"/>
              <a:t>Each Exercise has 1 completion bubble per set entered</a:t>
            </a:r>
            <a:endParaRPr/>
          </a:p>
          <a:p>
            <a:pPr indent="-317500" lvl="2" marL="1371600" rtl="0" algn="l">
              <a:spcBef>
                <a:spcPts val="0"/>
              </a:spcBef>
              <a:spcAft>
                <a:spcPts val="0"/>
              </a:spcAft>
              <a:buSzPts val="1400"/>
              <a:buChar char="■"/>
            </a:pPr>
            <a:r>
              <a:rPr lang="en"/>
              <a:t>Tap once to mark set complete, tap again to lower the number	</a:t>
            </a:r>
            <a:endParaRPr/>
          </a:p>
          <a:p>
            <a:pPr indent="-317500" lvl="1" marL="914400" rtl="0" algn="l">
              <a:spcBef>
                <a:spcPts val="0"/>
              </a:spcBef>
              <a:spcAft>
                <a:spcPts val="0"/>
              </a:spcAft>
              <a:buSzPts val="1400"/>
              <a:buChar char="○"/>
            </a:pPr>
            <a:r>
              <a:rPr lang="en"/>
              <a:t>Press the back button to quit</a:t>
            </a:r>
            <a:endParaRPr/>
          </a:p>
          <a:p>
            <a:pPr indent="-317500" lvl="2" marL="1371600" rtl="0" algn="l">
              <a:spcBef>
                <a:spcPts val="0"/>
              </a:spcBef>
              <a:spcAft>
                <a:spcPts val="0"/>
              </a:spcAft>
              <a:buSzPts val="1400"/>
              <a:buChar char="■"/>
            </a:pPr>
            <a:r>
              <a:rPr lang="en"/>
              <a:t>Confirmation box will appear</a:t>
            </a:r>
            <a:endParaRPr/>
          </a:p>
          <a:p>
            <a:pPr indent="-317500" lvl="2" marL="1371600" rtl="0" algn="l">
              <a:spcBef>
                <a:spcPts val="0"/>
              </a:spcBef>
              <a:spcAft>
                <a:spcPts val="0"/>
              </a:spcAft>
              <a:buSzPts val="1400"/>
              <a:buChar char="■"/>
            </a:pPr>
            <a:r>
              <a:rPr lang="en"/>
              <a:t>Confirming will send you to the experience screen</a:t>
            </a:r>
            <a:endParaRPr/>
          </a:p>
        </p:txBody>
      </p:sp>
      <p:pic>
        <p:nvPicPr>
          <p:cNvPr id="113" name="Google Shape;113;p20" title="Workout.drawio.png"/>
          <p:cNvPicPr preferRelativeResize="0"/>
          <p:nvPr/>
        </p:nvPicPr>
        <p:blipFill>
          <a:blip r:embed="rId3">
            <a:alphaModFix/>
          </a:blip>
          <a:stretch>
            <a:fillRect/>
          </a:stretch>
        </p:blipFill>
        <p:spPr>
          <a:xfrm>
            <a:off x="4183800" y="113900"/>
            <a:ext cx="4915701" cy="4915701"/>
          </a:xfrm>
          <a:prstGeom prst="rect">
            <a:avLst/>
          </a:prstGeom>
          <a:noFill/>
          <a:ln>
            <a:noFill/>
          </a:ln>
        </p:spPr>
      </p:pic>
      <p:pic>
        <p:nvPicPr>
          <p:cNvPr id="114" name="Google Shape;114;p20" title="Exercise Cycle.drawio.png"/>
          <p:cNvPicPr preferRelativeResize="0"/>
          <p:nvPr/>
        </p:nvPicPr>
        <p:blipFill>
          <a:blip r:embed="rId4">
            <a:alphaModFix/>
          </a:blip>
          <a:stretch>
            <a:fillRect/>
          </a:stretch>
        </p:blipFill>
        <p:spPr>
          <a:xfrm>
            <a:off x="4183800" y="113900"/>
            <a:ext cx="4915699" cy="4915700"/>
          </a:xfrm>
          <a:prstGeom prst="rect">
            <a:avLst/>
          </a:prstGeom>
          <a:noFill/>
          <a:ln>
            <a:noFill/>
          </a:ln>
        </p:spPr>
      </p:pic>
      <p:pic>
        <p:nvPicPr>
          <p:cNvPr id="115" name="Google Shape;115;p20" title="Exercise Cycle.drawio (1).png"/>
          <p:cNvPicPr preferRelativeResize="0"/>
          <p:nvPr/>
        </p:nvPicPr>
        <p:blipFill>
          <a:blip r:embed="rId5">
            <a:alphaModFix/>
          </a:blip>
          <a:stretch>
            <a:fillRect/>
          </a:stretch>
        </p:blipFill>
        <p:spPr>
          <a:xfrm>
            <a:off x="4183800" y="113900"/>
            <a:ext cx="4915701" cy="4915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Interface (History)</a:t>
            </a:r>
            <a:endParaRPr/>
          </a:p>
        </p:txBody>
      </p:sp>
      <p:sp>
        <p:nvSpPr>
          <p:cNvPr id="121" name="Google Shape;121;p21"/>
          <p:cNvSpPr txBox="1"/>
          <p:nvPr>
            <p:ph idx="1" type="body"/>
          </p:nvPr>
        </p:nvSpPr>
        <p:spPr>
          <a:xfrm>
            <a:off x="311700" y="1152475"/>
            <a:ext cx="3872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Click on a highlighted day to see the exercises and notes you have saved for that day</a:t>
            </a:r>
            <a:endParaRPr/>
          </a:p>
        </p:txBody>
      </p:sp>
      <p:pic>
        <p:nvPicPr>
          <p:cNvPr id="122" name="Google Shape;122;p21" title="History.drawio (1).png"/>
          <p:cNvPicPr preferRelativeResize="0"/>
          <p:nvPr/>
        </p:nvPicPr>
        <p:blipFill>
          <a:blip r:embed="rId3">
            <a:alphaModFix/>
          </a:blip>
          <a:stretch>
            <a:fillRect/>
          </a:stretch>
        </p:blipFill>
        <p:spPr>
          <a:xfrm>
            <a:off x="4183800" y="1520300"/>
            <a:ext cx="4960199" cy="2102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