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title"/>
          </p:nvPr>
        </p:nvSpPr>
        <p:spPr>
          <a:xfrm>
            <a:off x="433123" y="879710"/>
            <a:ext cx="11195692" cy="5414214"/>
          </a:xfrm>
          <a:prstGeom prst="rect">
            <a:avLst/>
          </a:prstGeom>
        </p:spPr>
        <p:txBody>
          <a:bodyPr/>
          <a:lstStyle/>
          <a:p>
            <a:pPr algn="ctr" defTabSz="365760">
              <a:defRPr sz="26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r>
              <a:rPr b="1" sz="2160"/>
              <a:t>WELCOME and ANNOUNCEMENTS</a:t>
            </a:r>
            <a:br>
              <a:rPr b="1" sz="2160"/>
            </a:br>
            <a:br>
              <a:rPr b="1" sz="2160"/>
            </a:br>
            <a:br>
              <a:rPr b="1" sz="2160"/>
            </a:br>
            <a:r>
              <a:rPr sz="2160"/>
              <a:t>Rev. Susie Thomas</a:t>
            </a:r>
            <a:br>
              <a:rPr sz="2160"/>
            </a:br>
          </a:p>
        </p:txBody>
      </p:sp>
      <p:sp>
        <p:nvSpPr>
          <p:cNvPr id="95" name="Text Placeholder 2"/>
          <p:cNvSpPr txBox="1"/>
          <p:nvPr>
            <p:ph type="body" sz="quarter" idx="1"/>
          </p:nvPr>
        </p:nvSpPr>
        <p:spPr>
          <a:xfrm>
            <a:off x="11719965" y="4013860"/>
            <a:ext cx="95984" cy="2280064"/>
          </a:xfrm>
          <a:prstGeom prst="rect">
            <a:avLst/>
          </a:prstGeom>
        </p:spPr>
        <p:txBody>
          <a:bodyPr/>
          <a:lstStyle/>
          <a:p>
            <a:pPr defTabSz="868680">
              <a:spcBef>
                <a:spcPts val="900"/>
              </a:spcBef>
              <a:defRPr sz="418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   </a:t>
            </a:r>
          </a:p>
          <a:p>
            <a:pPr defTabSz="868680">
              <a:spcBef>
                <a:spcPts val="900"/>
              </a:spcBef>
              <a:defRPr sz="5130"/>
            </a:pPr>
            <a:r>
              <a:t>		</a:t>
            </a:r>
          </a:p>
          <a:p>
            <a:pPr defTabSz="868680">
              <a:spcBef>
                <a:spcPts val="900"/>
              </a:spcBef>
              <a:defRPr sz="5130"/>
            </a:pPr>
            <a:r>
              <a:t>	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/>
          <p:nvPr>
            <p:ph type="title"/>
          </p:nvPr>
        </p:nvSpPr>
        <p:spPr>
          <a:xfrm>
            <a:off x="558800" y="570015"/>
            <a:ext cx="11163300" cy="5707422"/>
          </a:xfrm>
          <a:prstGeom prst="rect">
            <a:avLst/>
          </a:prstGeom>
        </p:spPr>
        <p:txBody>
          <a:bodyPr/>
          <a:lstStyle/>
          <a:p>
            <a:pPr>
              <a:defRPr i="1"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The church is not just a set of doors open on Sunday morning,</a:t>
            </a:r>
            <a:br/>
            <a:r>
              <a:t>but the commitment </a:t>
            </a:r>
            <a:br/>
            <a:r>
              <a:t>day after day, </a:t>
            </a:r>
            <a:br/>
            <a:r>
              <a:t>and moment after moment,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2"/>
          <p:cNvSpPr txBox="1"/>
          <p:nvPr/>
        </p:nvSpPr>
        <p:spPr>
          <a:xfrm>
            <a:off x="553719" y="289679"/>
            <a:ext cx="11084562" cy="616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60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of the doors of our hearts creaking open to the possibility of new experience and radical welcome.</a:t>
            </a:r>
          </a:p>
          <a:p>
            <a:pPr>
              <a:defRPr b="1"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>
              <a:defRPr i="1" sz="4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~ written by Rev. Margaret Weis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2"/>
          <p:cNvSpPr txBox="1"/>
          <p:nvPr/>
        </p:nvSpPr>
        <p:spPr>
          <a:xfrm>
            <a:off x="471169" y="748605"/>
            <a:ext cx="11249662" cy="504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HYMN </a:t>
            </a:r>
          </a:p>
          <a:p>
            <a:pPr algn="ctr">
              <a:defRPr b="1"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UMH #400</a:t>
            </a:r>
          </a:p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 Come, Thou Fount of </a:t>
            </a:r>
          </a:p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Every Blessing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2"/>
          <p:cNvSpPr txBox="1"/>
          <p:nvPr/>
        </p:nvSpPr>
        <p:spPr>
          <a:xfrm>
            <a:off x="634335" y="1720839"/>
            <a:ext cx="11220397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Come, thou fount of every blessing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Tune my heart to sing thy grace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Streams of mercy, never ceasing,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Call for songs of loudest praise.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"/>
          <p:cNvSpPr txBox="1"/>
          <p:nvPr/>
        </p:nvSpPr>
        <p:spPr>
          <a:xfrm>
            <a:off x="522799" y="1720839"/>
            <a:ext cx="11808461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Teach me some melodious sonnet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Sung by flaming tongues above.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Praise the mount! I’m fixed upon it,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Mount of thy redeeming love.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/>
          <p:nvPr>
            <p:ph type="title"/>
          </p:nvPr>
        </p:nvSpPr>
        <p:spPr>
          <a:xfrm>
            <a:off x="228599" y="312821"/>
            <a:ext cx="11766886" cy="6016725"/>
          </a:xfrm>
          <a:prstGeom prst="rect">
            <a:avLst/>
          </a:prstGeom>
        </p:spPr>
        <p:txBody>
          <a:bodyPr/>
          <a:lstStyle/>
          <a:p>
            <a:pPr>
              <a:defRPr sz="60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br/>
            <a:br/>
            <a:br/>
            <a:br/>
            <a:br/>
            <a:r>
              <a:rPr sz="4400">
                <a:latin typeface="Century Gothic"/>
                <a:ea typeface="Century Gothic"/>
                <a:cs typeface="Century Gothic"/>
                <a:sym typeface="Century Gothic"/>
              </a:rPr>
              <a:t>                                                              </a:t>
            </a:r>
          </a:p>
        </p:txBody>
      </p:sp>
      <p:sp>
        <p:nvSpPr>
          <p:cNvPr id="125" name="Rectangle 3"/>
          <p:cNvSpPr txBox="1"/>
          <p:nvPr/>
        </p:nvSpPr>
        <p:spPr>
          <a:xfrm>
            <a:off x="858519" y="1828800"/>
            <a:ext cx="13726162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00"/>
                </a:solidFill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126" name="Rectangle 2"/>
          <p:cNvSpPr txBox="1"/>
          <p:nvPr/>
        </p:nvSpPr>
        <p:spPr>
          <a:xfrm>
            <a:off x="744219" y="1379621"/>
            <a:ext cx="11008362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Here I raise mine Ebenezer,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Hither by thy help I’ve come,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And I hope, by thy good pleasure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Safely to arrive at home.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2"/>
          <p:cNvSpPr txBox="1"/>
          <p:nvPr/>
        </p:nvSpPr>
        <p:spPr>
          <a:xfrm>
            <a:off x="448806" y="1305340"/>
            <a:ext cx="10868662" cy="421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Jesus sought me when a stranger, wand’ring from the fold of God;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He to rescue me from danger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interposed his precious blood.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"/>
          <p:cNvSpPr txBox="1"/>
          <p:nvPr/>
        </p:nvSpPr>
        <p:spPr>
          <a:xfrm>
            <a:off x="637648" y="1550503"/>
            <a:ext cx="10823450" cy="421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Oh to grace how great a debtor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Daily I’m constrained to be.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Let thy goodness, like a fetter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Bind my wandering heart to thee.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xfrm>
            <a:off x="145773" y="2671003"/>
            <a:ext cx="11807689" cy="1325564"/>
          </a:xfrm>
          <a:prstGeom prst="rect">
            <a:avLst/>
          </a:prstGeom>
        </p:spPr>
        <p:txBody>
          <a:bodyPr/>
          <a:lstStyle/>
          <a:p>
            <a:pPr defTabSz="365760">
              <a:defRPr sz="216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Prone to wander, Lord I feel it!</a:t>
            </a:r>
            <a:br/>
            <a:r>
              <a:t>Prone to leave the God I love;</a:t>
            </a:r>
            <a:br/>
            <a:r>
              <a:t>Here’s my heart, O take and seal it,</a:t>
            </a:r>
            <a:br/>
            <a:r>
              <a:t>Seal it for thy courts above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2"/>
          <p:cNvSpPr txBox="1"/>
          <p:nvPr>
            <p:ph type="ctrTitle"/>
          </p:nvPr>
        </p:nvSpPr>
        <p:spPr>
          <a:xfrm>
            <a:off x="804040" y="1340070"/>
            <a:ext cx="10720553" cy="3563783"/>
          </a:xfrm>
          <a:prstGeom prst="rect">
            <a:avLst/>
          </a:prstGeom>
        </p:spPr>
        <p:txBody>
          <a:bodyPr/>
          <a:lstStyle/>
          <a:p>
            <a:pPr defTabSz="585215">
              <a:defRPr b="1" sz="3455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br/>
            <a:br/>
            <a:br/>
            <a:r>
              <a:t>THE CHILDREN'S MOMENT </a:t>
            </a:r>
            <a:br/>
            <a:br/>
            <a:br/>
            <a:r>
              <a:rPr b="0"/>
              <a:t>Rev. Dr. Paul S. Baker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xfrm>
            <a:off x="838200" y="2888975"/>
            <a:ext cx="10515600" cy="2203589"/>
          </a:xfrm>
          <a:prstGeom prst="rect">
            <a:avLst/>
          </a:prstGeom>
        </p:spPr>
        <p:txBody>
          <a:bodyPr/>
          <a:lstStyle/>
          <a:p>
            <a:pPr algn="ctr" defTabSz="676655">
              <a:defRPr sz="3552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COMMISSIONING of HONDURAS MISSIONER</a:t>
            </a:r>
            <a:br/>
            <a:br/>
            <a:br/>
            <a:r>
              <a:t>Bill Hogan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>
            <p:ph type="title"/>
          </p:nvPr>
        </p:nvSpPr>
        <p:spPr>
          <a:xfrm>
            <a:off x="308757" y="1298299"/>
            <a:ext cx="11566568" cy="4716869"/>
          </a:xfrm>
          <a:prstGeom prst="rect">
            <a:avLst/>
          </a:prstGeom>
        </p:spPr>
        <p:txBody>
          <a:bodyPr/>
          <a:lstStyle/>
          <a:p>
            <a:pPr algn="ctr">
              <a:defRPr b="1"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PRAYER for ILLUMINATION</a:t>
            </a:r>
            <a:br/>
            <a:br/>
            <a:r>
              <a:rPr b="0"/>
              <a:t>Jay Fort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"/>
          <p:cNvSpPr txBox="1"/>
          <p:nvPr/>
        </p:nvSpPr>
        <p:spPr>
          <a:xfrm>
            <a:off x="883919" y="799549"/>
            <a:ext cx="11262362" cy="476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The Faith We Sing #2013</a:t>
            </a:r>
          </a:p>
          <a:p>
            <a:pPr>
              <a:defRPr sz="36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Bless the Lord my soul,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and bless God's holy name.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Bless the Lord, my soul,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who leads me into life.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>
            <p:ph type="title"/>
          </p:nvPr>
        </p:nvSpPr>
        <p:spPr>
          <a:xfrm>
            <a:off x="520534" y="740228"/>
            <a:ext cx="11150931" cy="5106722"/>
          </a:xfrm>
          <a:prstGeom prst="rect">
            <a:avLst/>
          </a:prstGeom>
        </p:spPr>
        <p:txBody>
          <a:bodyPr/>
          <a:lstStyle>
            <a:lvl1pPr>
              <a:defRPr sz="5400"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pPr/>
            <a:br/>
          </a:p>
        </p:txBody>
      </p:sp>
      <p:sp>
        <p:nvSpPr>
          <p:cNvPr id="141" name="Rectangle 3"/>
          <p:cNvSpPr txBox="1"/>
          <p:nvPr/>
        </p:nvSpPr>
        <p:spPr>
          <a:xfrm>
            <a:off x="1528973" y="1250433"/>
            <a:ext cx="8801208" cy="533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SCRIPTURE READING </a:t>
            </a:r>
          </a:p>
          <a:p>
            <a:pPr algn="ctr">
              <a:defRPr>
                <a:solidFill>
                  <a:srgbClr val="FFFFFF"/>
                </a:solidFill>
              </a:defRPr>
            </a:pPr>
          </a:p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Ephesians 6:1-3 </a:t>
            </a:r>
          </a:p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Jay Fort</a:t>
            </a:r>
          </a:p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3"/>
          <p:cNvSpPr txBox="1"/>
          <p:nvPr/>
        </p:nvSpPr>
        <p:spPr>
          <a:xfrm>
            <a:off x="1345925" y="2091553"/>
            <a:ext cx="10220961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pPr/>
            <a:r>
              <a:t>Children, obey your parents in the Lord, for this is right.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/>
          <p:nvPr>
            <p:ph type="title"/>
          </p:nvPr>
        </p:nvSpPr>
        <p:spPr>
          <a:xfrm>
            <a:off x="533400" y="492124"/>
            <a:ext cx="11176000" cy="5940674"/>
          </a:xfrm>
          <a:prstGeom prst="rect">
            <a:avLst/>
          </a:prstGeom>
        </p:spPr>
        <p:txBody>
          <a:bodyPr/>
          <a:lstStyle>
            <a:lvl1pPr>
              <a:defRPr sz="5400"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pPr/>
            <a:r>
              <a:t>“Honor your father and mother”—this is the first commandment with a promise 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"/>
          <p:cNvSpPr txBox="1"/>
          <p:nvPr/>
        </p:nvSpPr>
        <p:spPr>
          <a:xfrm>
            <a:off x="1125219" y="1765300"/>
            <a:ext cx="10500362" cy="256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pPr/>
            <a:r>
              <a:t>“so that it may be well with you and you may live long on the earth.”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"/>
          <p:cNvSpPr txBox="1"/>
          <p:nvPr/>
        </p:nvSpPr>
        <p:spPr>
          <a:xfrm>
            <a:off x="617219" y="1318735"/>
            <a:ext cx="10754362" cy="421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This is the Word of the Lord,</a:t>
            </a:r>
          </a:p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to all the generations.</a:t>
            </a:r>
          </a:p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br/>
          </a:p>
          <a:p>
            <a:pPr algn="ctr">
              <a:defRPr b="1"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Thanks be to God!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/>
          <p:nvPr>
            <p:ph type="title"/>
          </p:nvPr>
        </p:nvSpPr>
        <p:spPr>
          <a:xfrm>
            <a:off x="411480" y="609600"/>
            <a:ext cx="11439144" cy="5773267"/>
          </a:xfrm>
          <a:prstGeom prst="rect">
            <a:avLst/>
          </a:prstGeom>
        </p:spPr>
        <p:txBody>
          <a:bodyPr/>
          <a:lstStyle/>
          <a:p>
            <a:pPr algn="ctr" defTabSz="621791">
              <a:defRPr b="1" sz="3672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br/>
            <a:br/>
            <a:r>
              <a:t>SERMON</a:t>
            </a:r>
            <a:br/>
            <a:br/>
            <a:r>
              <a:rPr b="0"/>
              <a:t>“Generation to Generation:</a:t>
            </a:r>
            <a:br>
              <a:rPr b="0"/>
            </a:br>
            <a:r>
              <a:rPr b="0"/>
              <a:t>The Baby Boomers Pass the Torch”</a:t>
            </a:r>
            <a:br>
              <a:rPr b="0"/>
            </a:br>
            <a:br>
              <a:rPr b="0"/>
            </a:br>
            <a:r>
              <a:rPr b="0"/>
              <a:t>Rev. Susie Thomas</a:t>
            </a:r>
            <a:br>
              <a:rPr b="0"/>
            </a:br>
            <a:br>
              <a:rPr b="0"/>
            </a:br>
            <a:br>
              <a:rPr b="0"/>
            </a:b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"/>
          <p:cNvSpPr txBox="1"/>
          <p:nvPr/>
        </p:nvSpPr>
        <p:spPr>
          <a:xfrm>
            <a:off x="2099420" y="1186933"/>
            <a:ext cx="7851203" cy="421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ANTHEM </a:t>
            </a:r>
          </a:p>
          <a:p>
            <a:pPr algn="ctr">
              <a:defRPr b="1"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Do Lord, Remember Me </a:t>
            </a:r>
          </a:p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The SONRise Singers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/>
          <p:nvPr>
            <p:ph type="title"/>
          </p:nvPr>
        </p:nvSpPr>
        <p:spPr>
          <a:xfrm>
            <a:off x="412892" y="607074"/>
            <a:ext cx="11177896" cy="5668722"/>
          </a:xfrm>
          <a:prstGeom prst="rect">
            <a:avLst/>
          </a:prstGeom>
        </p:spPr>
        <p:txBody>
          <a:bodyPr/>
          <a:lstStyle/>
          <a:p>
            <a:pPr algn="ctr">
              <a:defRPr b="1" sz="60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HYMN</a:t>
            </a:r>
            <a:br/>
            <a:br/>
            <a:r>
              <a:rPr b="0" sz="5400"/>
              <a:t>UMH #572</a:t>
            </a:r>
            <a:br>
              <a:rPr b="0" sz="5400"/>
            </a:br>
            <a:br>
              <a:rPr b="0" sz="5400"/>
            </a:br>
            <a:r>
              <a:rPr b="0" sz="5400"/>
              <a:t>Pass It 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"/>
          <p:cNvSpPr txBox="1"/>
          <p:nvPr/>
        </p:nvSpPr>
        <p:spPr>
          <a:xfrm>
            <a:off x="350519" y="368300"/>
            <a:ext cx="11402062" cy="599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PRELUDE </a:t>
            </a:r>
          </a:p>
          <a:p>
            <a:pPr algn="ctr">
              <a:defRPr b="1"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algn="ctr">
              <a:defRPr sz="60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We Walk by Faith </a:t>
            </a:r>
          </a:p>
          <a:p>
            <a:pPr algn="ctr">
              <a:defRPr sz="60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and Not by Sight </a:t>
            </a:r>
          </a:p>
          <a:p>
            <a:pPr algn="ctr">
              <a:defRPr sz="36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algn="ctr">
              <a:defRPr sz="48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- David M. Cherwien</a:t>
            </a:r>
            <a:endParaRPr b="1"/>
          </a:p>
          <a:p>
            <a:pPr algn="ctr">
              <a:defRPr sz="28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algn="ctr">
              <a:defRPr sz="48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 Dr. Gordon 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2"/>
          <p:cNvSpPr txBox="1"/>
          <p:nvPr/>
        </p:nvSpPr>
        <p:spPr>
          <a:xfrm>
            <a:off x="795019" y="1663699"/>
            <a:ext cx="10792462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It only takes a spark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to get a fire going,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and soon all those around,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can warm up in its glowing.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tent Placeholder 2"/>
          <p:cNvSpPr txBox="1"/>
          <p:nvPr/>
        </p:nvSpPr>
        <p:spPr>
          <a:xfrm>
            <a:off x="736467" y="1283525"/>
            <a:ext cx="10926884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defRPr b="1"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pPr/>
            <a:r>
              <a:t> </a:t>
            </a:r>
            <a:endParaRPr sz="4000">
              <a:solidFill>
                <a:srgbClr val="FFFF00"/>
              </a:solidFill>
            </a:endParaRPr>
          </a:p>
        </p:txBody>
      </p:sp>
      <p:sp>
        <p:nvSpPr>
          <p:cNvPr id="160" name="Rectangle 1"/>
          <p:cNvSpPr txBox="1"/>
          <p:nvPr/>
        </p:nvSpPr>
        <p:spPr>
          <a:xfrm>
            <a:off x="793452" y="1283524"/>
            <a:ext cx="10812914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That's how it is with God's love,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once you've experienced it;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you spread his love to everyone; you want to pass it 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/>
          <p:nvPr>
            <p:ph type="title"/>
          </p:nvPr>
        </p:nvSpPr>
        <p:spPr>
          <a:xfrm>
            <a:off x="461318" y="506165"/>
            <a:ext cx="11269362" cy="5845670"/>
          </a:xfrm>
          <a:prstGeom prst="rect">
            <a:avLst/>
          </a:prstGeom>
        </p:spPr>
        <p:txBody>
          <a:bodyPr/>
          <a:lstStyle/>
          <a:p>
            <a:pPr>
              <a:defRPr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What a wondrous time is spring, when all the trees are budding;</a:t>
            </a:r>
            <a:br/>
            <a:r>
              <a:t>the birds begin to sing, </a:t>
            </a:r>
            <a:br/>
            <a:r>
              <a:t>the flowers start their blooming.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"/>
          <p:cNvSpPr txBox="1"/>
          <p:nvPr/>
        </p:nvSpPr>
        <p:spPr>
          <a:xfrm>
            <a:off x="800957" y="1509573"/>
            <a:ext cx="10926224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That's how it is with God's love,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once you've experienced it;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you want to sing, it's fresh like spring, you want to pass it 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"/>
          <p:cNvSpPr txBox="1"/>
          <p:nvPr/>
        </p:nvSpPr>
        <p:spPr>
          <a:xfrm>
            <a:off x="675111" y="1460665"/>
            <a:ext cx="10738858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167" name="Rectangle 2"/>
          <p:cNvSpPr txBox="1"/>
          <p:nvPr/>
        </p:nvSpPr>
        <p:spPr>
          <a:xfrm>
            <a:off x="341684" y="1150016"/>
            <a:ext cx="11963623" cy="421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I wish for you, my friend,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this happiness that I've found; you can depend on him,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it matters not where you're bound.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 txBox="1"/>
          <p:nvPr>
            <p:ph type="title"/>
          </p:nvPr>
        </p:nvSpPr>
        <p:spPr>
          <a:xfrm>
            <a:off x="437322" y="797450"/>
            <a:ext cx="11248050" cy="5156903"/>
          </a:xfrm>
          <a:prstGeom prst="rect">
            <a:avLst/>
          </a:prstGeom>
        </p:spPr>
        <p:txBody>
          <a:bodyPr/>
          <a:lstStyle/>
          <a:p>
            <a:pPr algn="ctr" defTabSz="877823">
              <a:defRPr sz="5184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I'll shout it from the mountain top;</a:t>
            </a:r>
            <a:br/>
            <a:r>
              <a:t>PRAISE GOD!</a:t>
            </a:r>
            <a:br/>
            <a:br/>
            <a:r>
              <a:t>I want my world to know; </a:t>
            </a:r>
            <a:br/>
            <a:r>
              <a:t>the Lord of love has come to me,</a:t>
            </a:r>
            <a:br/>
            <a:r>
              <a:t>I want to pass it on.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/>
          <p:nvPr>
            <p:ph type="title"/>
          </p:nvPr>
        </p:nvSpPr>
        <p:spPr>
          <a:xfrm>
            <a:off x="529388" y="1275348"/>
            <a:ext cx="11285623" cy="4872788"/>
          </a:xfrm>
          <a:prstGeom prst="rect">
            <a:avLst/>
          </a:prstGeom>
        </p:spPr>
        <p:txBody>
          <a:bodyPr/>
          <a:lstStyle/>
          <a:p>
            <a:pPr algn="ctr">
              <a:defRPr b="1" sz="60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Offering Our Gifts</a:t>
            </a:r>
            <a:br/>
            <a:br/>
            <a:r>
              <a:rPr b="0" sz="5400"/>
              <a:t>Sarah Porter and Jack Porter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2"/>
          <p:cNvSpPr txBox="1"/>
          <p:nvPr>
            <p:ph type="ctrTitle"/>
          </p:nvPr>
        </p:nvSpPr>
        <p:spPr>
          <a:xfrm>
            <a:off x="245706" y="513521"/>
            <a:ext cx="11700587" cy="6032501"/>
          </a:xfrm>
          <a:prstGeom prst="rect">
            <a:avLst/>
          </a:prstGeom>
        </p:spPr>
        <p:txBody>
          <a:bodyPr/>
          <a:lstStyle/>
          <a:p>
            <a:pPr defTabSz="896111">
              <a:defRPr b="1" sz="5292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OFFERTORY</a:t>
            </a:r>
            <a:br/>
            <a:br/>
            <a:r>
              <a:rPr b="0" sz="5880"/>
              <a:t>Jesus, the Very Thought </a:t>
            </a:r>
            <a:br>
              <a:rPr b="0" sz="5880"/>
            </a:br>
            <a:r>
              <a:rPr b="0" sz="5880"/>
              <a:t>of Thee</a:t>
            </a:r>
            <a:br>
              <a:rPr b="0" sz="5880"/>
            </a:br>
            <a:r>
              <a:rPr b="0" sz="4704"/>
              <a:t>- Emma Lou Diemer</a:t>
            </a:r>
            <a:br>
              <a:rPr b="0" sz="4704"/>
            </a:br>
            <a:br>
              <a:rPr b="0" sz="4704"/>
            </a:br>
            <a:r>
              <a:rPr b="0" sz="4704">
                <a:latin typeface="Calibri Light"/>
                <a:ea typeface="Calibri Light"/>
                <a:cs typeface="Calibri Light"/>
                <a:sym typeface="Calibri Light"/>
              </a:rPr>
              <a:t>Dr. </a:t>
            </a:r>
            <a:r>
              <a:rPr b="0" sz="4704"/>
              <a:t>Gordon Ring</a:t>
            </a:r>
            <a:br>
              <a:rPr b="0" sz="4704"/>
            </a:br>
          </a:p>
        </p:txBody>
      </p:sp>
      <p:sp>
        <p:nvSpPr>
          <p:cNvPr id="174" name="Rectangle 3"/>
          <p:cNvSpPr txBox="1"/>
          <p:nvPr/>
        </p:nvSpPr>
        <p:spPr>
          <a:xfrm>
            <a:off x="1003150" y="1137684"/>
            <a:ext cx="10816816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/>
          <p:nvPr>
            <p:ph type="title"/>
          </p:nvPr>
        </p:nvSpPr>
        <p:spPr>
          <a:xfrm>
            <a:off x="838200" y="365124"/>
            <a:ext cx="10515600" cy="549381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  <a:defRPr b="1" sz="60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Doxology</a:t>
            </a:r>
            <a:br/>
            <a:br/>
            <a:r>
              <a:rPr sz="5400"/>
              <a:t> </a:t>
            </a:r>
            <a:r>
              <a:rPr b="0" sz="5400"/>
              <a:t>Doxology #94, UMH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/>
          <p:nvPr>
            <p:ph type="title"/>
          </p:nvPr>
        </p:nvSpPr>
        <p:spPr>
          <a:xfrm>
            <a:off x="307259" y="383458"/>
            <a:ext cx="11668432" cy="6046840"/>
          </a:xfrm>
          <a:prstGeom prst="rect">
            <a:avLst/>
          </a:prstGeom>
        </p:spPr>
        <p:txBody>
          <a:bodyPr/>
          <a:lstStyle/>
          <a:p>
            <a:pPr algn="ctr">
              <a:defRPr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Praise God, from whom all blessings flow; praise God all creatures here below:</a:t>
            </a:r>
            <a:br/>
            <a:br/>
            <a:r>
              <a:t>Alleluia! Alleluia!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/>
          <p:nvPr>
            <p:ph type="title"/>
          </p:nvPr>
        </p:nvSpPr>
        <p:spPr>
          <a:xfrm>
            <a:off x="581891" y="486888"/>
            <a:ext cx="11340935" cy="6056417"/>
          </a:xfrm>
          <a:prstGeom prst="rect">
            <a:avLst/>
          </a:prstGeom>
        </p:spPr>
        <p:txBody>
          <a:bodyPr/>
          <a:lstStyle/>
          <a:p>
            <a:pPr algn="ctr">
              <a:defRPr b="1"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INTROIT </a:t>
            </a:r>
            <a:br/>
            <a:br/>
            <a:r>
              <a:rPr b="0"/>
              <a:t>Nearer My God to Thee</a:t>
            </a:r>
            <a:br>
              <a:rPr b="0"/>
            </a:br>
            <a:br>
              <a:rPr b="0"/>
            </a:br>
            <a:r>
              <a:rPr b="0"/>
              <a:t>The SONRise Singers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/>
          <p:nvPr>
            <p:ph type="title"/>
          </p:nvPr>
        </p:nvSpPr>
        <p:spPr>
          <a:xfrm>
            <a:off x="307259" y="383458"/>
            <a:ext cx="11668432" cy="6046840"/>
          </a:xfrm>
          <a:prstGeom prst="rect">
            <a:avLst/>
          </a:prstGeom>
        </p:spPr>
        <p:txBody>
          <a:bodyPr/>
          <a:lstStyle/>
          <a:p>
            <a:pPr algn="ctr">
              <a:defRPr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Praise God, the source of all our gifts! Praise Jesus Christ, whose power uplifts! Praise the Spirit, Holy Spirit!</a:t>
            </a:r>
            <a:br/>
            <a:br/>
            <a:r>
              <a:t>Alleluia! Alleluia! Alleluia!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 txBox="1"/>
          <p:nvPr>
            <p:ph type="title"/>
          </p:nvPr>
        </p:nvSpPr>
        <p:spPr>
          <a:xfrm>
            <a:off x="839848" y="754912"/>
            <a:ext cx="10636984" cy="4879974"/>
          </a:xfrm>
          <a:prstGeom prst="rect">
            <a:avLst/>
          </a:prstGeom>
        </p:spPr>
        <p:txBody>
          <a:bodyPr/>
          <a:lstStyle/>
          <a:p>
            <a:pPr algn="ctr">
              <a:defRPr sz="6000"/>
            </a:pPr>
            <a:br/>
            <a:r>
              <a:rPr b="1" sz="5400">
                <a:latin typeface="Century Schoolbook"/>
                <a:ea typeface="Century Schoolbook"/>
                <a:cs typeface="Century Schoolbook"/>
                <a:sym typeface="Century Schoolbook"/>
              </a:rPr>
              <a:t>OFFERING OUR PRAYERS and THE LORD'S PRAYER </a:t>
            </a:r>
            <a:br>
              <a:rPr b="1" sz="540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br>
              <a:rPr b="1" sz="540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br>
              <a:rPr b="1" sz="540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sz="5400">
                <a:latin typeface="Century Schoolbook"/>
                <a:ea typeface="Century Schoolbook"/>
                <a:cs typeface="Century Schoolbook"/>
                <a:sym typeface="Century Schoolbook"/>
              </a:rPr>
              <a:t>Rev. Susie Thomas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/>
          <p:nvPr>
            <p:ph type="title"/>
          </p:nvPr>
        </p:nvSpPr>
        <p:spPr>
          <a:xfrm>
            <a:off x="336330" y="-178676"/>
            <a:ext cx="11403726" cy="6758152"/>
          </a:xfrm>
          <a:prstGeom prst="rect">
            <a:avLst/>
          </a:prstGeom>
        </p:spPr>
        <p:txBody>
          <a:bodyPr/>
          <a:lstStyle/>
          <a:p>
            <a:pPr>
              <a:defRPr sz="53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br/>
            <a:r>
              <a:rPr sz="5400"/>
              <a:t>Our Father, who art in heaven, hallowed be thy name. </a:t>
            </a:r>
            <a:br>
              <a:rPr sz="5400"/>
            </a:br>
            <a:br>
              <a:rPr sz="5400"/>
            </a:br>
            <a:r>
              <a:rPr sz="5400"/>
              <a:t>Thy kingdom come, thy will be done, on earth as it is in heaven.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/>
          <p:nvPr>
            <p:ph type="title"/>
          </p:nvPr>
        </p:nvSpPr>
        <p:spPr>
          <a:xfrm>
            <a:off x="501445" y="445932"/>
            <a:ext cx="11353801" cy="5545304"/>
          </a:xfrm>
          <a:prstGeom prst="rect">
            <a:avLst/>
          </a:prstGeom>
        </p:spPr>
        <p:txBody>
          <a:bodyPr/>
          <a:lstStyle/>
          <a:p>
            <a:pPr>
              <a:defRPr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Give us this day our daily bread.</a:t>
            </a:r>
            <a:br/>
            <a:br/>
            <a:r>
              <a:t>And forgive us our trespasses as we forgive those who trespass against us.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 txBox="1"/>
          <p:nvPr>
            <p:ph type="title"/>
          </p:nvPr>
        </p:nvSpPr>
        <p:spPr>
          <a:xfrm>
            <a:off x="501445" y="445932"/>
            <a:ext cx="11353801" cy="5545304"/>
          </a:xfrm>
          <a:prstGeom prst="rect">
            <a:avLst/>
          </a:prstGeom>
        </p:spPr>
        <p:txBody>
          <a:bodyPr/>
          <a:lstStyle/>
          <a:p>
            <a:pPr>
              <a:defRPr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And lead us not into temptation, but deliver us from evil: </a:t>
            </a:r>
            <a:br/>
            <a:br/>
            <a:r>
              <a:t>for thine is the kingdom, and the power, and the glory forever.  Amen.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/>
          <p:nvPr>
            <p:ph type="title"/>
          </p:nvPr>
        </p:nvSpPr>
        <p:spPr>
          <a:xfrm>
            <a:off x="838200" y="365124"/>
            <a:ext cx="10515600" cy="6076317"/>
          </a:xfrm>
          <a:prstGeom prst="rect">
            <a:avLst/>
          </a:prstGeom>
        </p:spPr>
        <p:txBody>
          <a:bodyPr/>
          <a:lstStyle/>
          <a:p>
            <a:pPr algn="ctr">
              <a:defRPr b="1" sz="60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HYMN</a:t>
            </a:r>
            <a:br/>
            <a:r>
              <a:rPr sz="5400"/>
              <a:t> </a:t>
            </a:r>
            <a:br>
              <a:rPr sz="5400"/>
            </a:br>
            <a:r>
              <a:rPr b="0" sz="5400"/>
              <a:t>UMH #773</a:t>
            </a:r>
            <a:br>
              <a:rPr b="0" sz="5400"/>
            </a:br>
            <a:br>
              <a:rPr b="0" sz="5400"/>
            </a:br>
            <a:r>
              <a:rPr b="0" sz="5400"/>
              <a:t>Marching to Zion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ontent Placeholder 3"/>
          <p:cNvSpPr txBox="1"/>
          <p:nvPr>
            <p:ph type="body" idx="1"/>
          </p:nvPr>
        </p:nvSpPr>
        <p:spPr>
          <a:xfrm>
            <a:off x="626739" y="675342"/>
            <a:ext cx="11363081" cy="5788407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Come, we that love the Lord, and let our joys be known; </a:t>
            </a:r>
          </a:p>
          <a:p>
            <a:pPr>
              <a:buSzTx/>
              <a:buNone/>
              <a:defRPr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join in a song with sweet accord, </a:t>
            </a:r>
          </a:p>
          <a:p>
            <a:pPr>
              <a:buSzTx/>
              <a:buNone/>
              <a:defRPr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join in a song with sweet accord </a:t>
            </a:r>
          </a:p>
          <a:p>
            <a:pPr>
              <a:buSzTx/>
              <a:buNone/>
              <a:defRPr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and thus surround the throne </a:t>
            </a:r>
          </a:p>
          <a:p>
            <a:pPr>
              <a:buSzTx/>
              <a:buNone/>
              <a:defRPr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and thus surround the throne.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"/>
          <p:cNvSpPr txBox="1"/>
          <p:nvPr/>
        </p:nvSpPr>
        <p:spPr>
          <a:xfrm>
            <a:off x="3089388" y="1469179"/>
            <a:ext cx="11268635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95" name="Rectangle 3"/>
          <p:cNvSpPr txBox="1"/>
          <p:nvPr/>
        </p:nvSpPr>
        <p:spPr>
          <a:xfrm>
            <a:off x="640963" y="604631"/>
            <a:ext cx="11236961" cy="504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5400" u="sng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Refrain:</a:t>
            </a:r>
          </a:p>
          <a:p>
            <a:pPr>
              <a:defRPr i="1" sz="5400" u="sng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We’re marching to Zion,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beautiful, beautiful Zion;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we’re marching upward to Zion,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the beautiful city of God.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"/>
          <p:cNvSpPr txBox="1"/>
          <p:nvPr/>
        </p:nvSpPr>
        <p:spPr>
          <a:xfrm>
            <a:off x="490219" y="645636"/>
            <a:ext cx="11211562" cy="504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Let those refuse to sing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who never knew our God;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but children of the heavenly King, but children of the heavenly King may speak their joys abroad,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may speak their joys abroad.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2"/>
          <p:cNvSpPr txBox="1"/>
          <p:nvPr/>
        </p:nvSpPr>
        <p:spPr>
          <a:xfrm>
            <a:off x="883919" y="1257299"/>
            <a:ext cx="11021062" cy="421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5400" u="sng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Refrain: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We’re marching to Zion,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beautiful, beautiful Zion;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we’re marching upward to Zion, the beautiful city of God.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xfrm>
            <a:off x="439387" y="780012"/>
            <a:ext cx="11298958" cy="4715143"/>
          </a:xfrm>
          <a:prstGeom prst="rect">
            <a:avLst/>
          </a:prstGeom>
        </p:spPr>
        <p:txBody>
          <a:bodyPr/>
          <a:lstStyle/>
          <a:p>
            <a:pPr algn="ctr"/>
            <a:br/>
            <a:br/>
          </a:p>
        </p:txBody>
      </p:sp>
      <p:sp>
        <p:nvSpPr>
          <p:cNvPr id="104" name="Rectangle 3"/>
          <p:cNvSpPr txBox="1"/>
          <p:nvPr/>
        </p:nvSpPr>
        <p:spPr>
          <a:xfrm>
            <a:off x="588479" y="1830670"/>
            <a:ext cx="11000774" cy="406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CALL to WORSHIP </a:t>
            </a:r>
          </a:p>
          <a:p>
            <a:pPr algn="ctr">
              <a:defRPr i="1"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algn="ctr">
              <a:defRPr i="1"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 </a:t>
            </a:r>
          </a:p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Jay Fort</a:t>
            </a:r>
            <a:endParaRPr i="1" sz="4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1"/>
          <p:cNvSpPr txBox="1"/>
          <p:nvPr>
            <p:ph type="title"/>
          </p:nvPr>
        </p:nvSpPr>
        <p:spPr>
          <a:xfrm>
            <a:off x="500981" y="646597"/>
            <a:ext cx="11691019" cy="5346701"/>
          </a:xfrm>
          <a:prstGeom prst="rect">
            <a:avLst/>
          </a:prstGeom>
        </p:spPr>
        <p:txBody>
          <a:bodyPr/>
          <a:lstStyle/>
          <a:p>
            <a:pPr defTabSz="896111">
              <a:defRPr sz="5292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The hill of Zion yields </a:t>
            </a:r>
            <a:br/>
            <a:r>
              <a:t>a thousand sacred sweets, </a:t>
            </a:r>
            <a:br/>
            <a:r>
              <a:t>before we reach the heavenly fields, before we reach the heavenly fields, or walk the golden streets, </a:t>
            </a:r>
            <a:br/>
            <a:r>
              <a:t>or walk the golden streets. 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1"/>
          <p:cNvSpPr txBox="1"/>
          <p:nvPr>
            <p:ph type="title"/>
          </p:nvPr>
        </p:nvSpPr>
        <p:spPr>
          <a:xfrm>
            <a:off x="596900" y="276225"/>
            <a:ext cx="10871200" cy="6111875"/>
          </a:xfrm>
          <a:prstGeom prst="rect">
            <a:avLst/>
          </a:prstGeom>
        </p:spPr>
        <p:txBody>
          <a:bodyPr/>
          <a:lstStyle/>
          <a:p>
            <a:pPr>
              <a:defRPr i="1" sz="5400" u="sng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Refrain:</a:t>
            </a:r>
            <a:br/>
            <a:br/>
            <a:r>
              <a:rPr i="0" u="none"/>
              <a:t>We’re marching to Zion, </a:t>
            </a:r>
            <a:br>
              <a:rPr i="0" u="none"/>
            </a:br>
            <a:r>
              <a:rPr i="0" u="none"/>
              <a:t>beautiful, beautiful Zion; </a:t>
            </a:r>
            <a:br>
              <a:rPr i="0" u="none"/>
            </a:br>
            <a:r>
              <a:rPr i="0" u="none"/>
              <a:t>we’re marching upward to Zion, </a:t>
            </a:r>
            <a:br>
              <a:rPr i="0" u="none"/>
            </a:br>
            <a:r>
              <a:rPr i="0" u="none"/>
              <a:t>the beautiful city of God.</a:t>
            </a:r>
            <a:br>
              <a:rPr i="0" u="none"/>
            </a:b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"/>
          <p:cNvSpPr txBox="1"/>
          <p:nvPr/>
        </p:nvSpPr>
        <p:spPr>
          <a:xfrm>
            <a:off x="934719" y="1358899"/>
            <a:ext cx="10093962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206" name="Rectangle 1"/>
          <p:cNvSpPr txBox="1"/>
          <p:nvPr/>
        </p:nvSpPr>
        <p:spPr>
          <a:xfrm>
            <a:off x="502919" y="727293"/>
            <a:ext cx="11643362" cy="504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Then let our songs abound,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and every tear be dry;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we’re marching through Emmanuel’s ground,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we’re marching through Emmanuel’s ground,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 txBox="1"/>
          <p:nvPr>
            <p:ph type="title"/>
          </p:nvPr>
        </p:nvSpPr>
        <p:spPr>
          <a:xfrm>
            <a:off x="1010479" y="2766217"/>
            <a:ext cx="10515601" cy="1325564"/>
          </a:xfrm>
          <a:prstGeom prst="rect">
            <a:avLst/>
          </a:prstGeom>
        </p:spPr>
        <p:txBody>
          <a:bodyPr/>
          <a:lstStyle/>
          <a:p>
            <a:pPr defTabSz="438911">
              <a:defRPr sz="288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to fairer worlds on high, </a:t>
            </a:r>
            <a:br/>
            <a:r>
              <a:t>to fairer worlds on high.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1"/>
          <p:cNvSpPr txBox="1"/>
          <p:nvPr/>
        </p:nvSpPr>
        <p:spPr>
          <a:xfrm>
            <a:off x="807719" y="711199"/>
            <a:ext cx="11059162" cy="586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5400" u="sng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Refrain: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We’re marching to Zion,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beautiful, beautiful Zion;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we’re marching upward to Zion,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the beautiful city of God.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1"/>
          <p:cNvSpPr txBox="1"/>
          <p:nvPr/>
        </p:nvSpPr>
        <p:spPr>
          <a:xfrm>
            <a:off x="712693" y="785307"/>
            <a:ext cx="11225605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13" name="Rectangle 2"/>
          <p:cNvSpPr txBox="1"/>
          <p:nvPr/>
        </p:nvSpPr>
        <p:spPr>
          <a:xfrm>
            <a:off x="712692" y="1327834"/>
            <a:ext cx="11071862" cy="421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CHORAL BENEDICTION </a:t>
            </a:r>
          </a:p>
          <a:p>
            <a:pPr algn="ctr">
              <a:defRPr b="1"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Bind Us Together </a:t>
            </a:r>
          </a:p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The SONRise Singers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1"/>
          <p:cNvSpPr txBox="1"/>
          <p:nvPr>
            <p:ph type="title"/>
          </p:nvPr>
        </p:nvSpPr>
        <p:spPr>
          <a:xfrm>
            <a:off x="265469" y="265470"/>
            <a:ext cx="11297267" cy="6147206"/>
          </a:xfrm>
          <a:prstGeom prst="rect">
            <a:avLst/>
          </a:prstGeom>
        </p:spPr>
        <p:txBody>
          <a:bodyPr/>
          <a:lstStyle/>
          <a:p>
            <a:pPr algn="ctr">
              <a:defRPr b="1" sz="60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BENEDICTION</a:t>
            </a:r>
            <a:br/>
            <a:br/>
            <a:br/>
            <a:br/>
            <a:r>
              <a:rPr b="0" sz="5400"/>
              <a:t>Rev. Susie Thomas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1"/>
          <p:cNvSpPr txBox="1"/>
          <p:nvPr>
            <p:ph type="title"/>
          </p:nvPr>
        </p:nvSpPr>
        <p:spPr>
          <a:xfrm>
            <a:off x="253380" y="500529"/>
            <a:ext cx="11582401" cy="5640779"/>
          </a:xfrm>
          <a:prstGeom prst="rect">
            <a:avLst/>
          </a:prstGeom>
        </p:spPr>
        <p:txBody>
          <a:bodyPr/>
          <a:lstStyle/>
          <a:p>
            <a:pPr algn="ctr">
              <a:defRPr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POSTLUDE</a:t>
            </a:r>
            <a:br/>
            <a:br/>
            <a:r>
              <a:rPr sz="6000"/>
              <a:t>Paean</a:t>
            </a:r>
            <a:br>
              <a:rPr sz="6000"/>
            </a:br>
            <a:r>
              <a:rPr sz="4800"/>
              <a:t>- Gordon Young</a:t>
            </a:r>
            <a:br>
              <a:rPr sz="4800"/>
            </a:br>
            <a:br>
              <a:rPr sz="4800"/>
            </a:br>
            <a:r>
              <a:rPr sz="4800"/>
              <a:t>Dr. Gordon Ring</a:t>
            </a:r>
            <a:br>
              <a:rPr sz="4800"/>
            </a:b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"/>
          <p:cNvSpPr txBox="1"/>
          <p:nvPr/>
        </p:nvSpPr>
        <p:spPr>
          <a:xfrm>
            <a:off x="617219" y="1720839"/>
            <a:ext cx="10957562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pPr/>
            <a:r>
              <a:t>The church is not a place; it is a people. The church is not only a steeple above the treeline, streets, and cars.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2"/>
          <p:cNvSpPr txBox="1"/>
          <p:nvPr/>
        </p:nvSpPr>
        <p:spPr>
          <a:xfrm>
            <a:off x="788669" y="1074508"/>
            <a:ext cx="10614662" cy="466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60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pPr/>
            <a:r>
              <a:t>Rather, it is a people proclaiming to the world that we are here for the work of healing and of justice.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/>
          <p:nvPr>
            <p:ph type="title"/>
          </p:nvPr>
        </p:nvSpPr>
        <p:spPr>
          <a:xfrm>
            <a:off x="402336" y="521206"/>
            <a:ext cx="11439144" cy="5751579"/>
          </a:xfrm>
          <a:prstGeom prst="rect">
            <a:avLst/>
          </a:prstGeom>
        </p:spPr>
        <p:txBody>
          <a:bodyPr/>
          <a:lstStyle>
            <a:lvl1pPr>
              <a:defRPr i="1" sz="5400"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pPr/>
            <a:r>
              <a:t>The church is not walls built stone upon stone, held together by mortar but rather person, linked with person, linked with person: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xfrm>
            <a:off x="718930" y="630168"/>
            <a:ext cx="10515601" cy="5286376"/>
          </a:xfrm>
          <a:prstGeom prst="rect">
            <a:avLst/>
          </a:prstGeom>
        </p:spPr>
        <p:txBody>
          <a:bodyPr/>
          <a:lstStyle/>
          <a:p>
            <a:pPr>
              <a:defRPr b="1" sz="60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all ages and races and abilities—a community built on the foundation </a:t>
            </a:r>
            <a:br/>
            <a:r>
              <a:t>of trust, faith, and love.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