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title"/>
          </p:nvPr>
        </p:nvSpPr>
        <p:spPr>
          <a:xfrm>
            <a:off x="774403" y="173738"/>
            <a:ext cx="10515601" cy="6375919"/>
          </a:xfrm>
          <a:prstGeom prst="rect">
            <a:avLst/>
          </a:prstGeom>
        </p:spPr>
        <p:txBody>
          <a:bodyPr/>
          <a:lstStyle/>
          <a:p>
            <a:pPr algn="ctr">
              <a:defRPr b="1" sz="5400">
                <a:latin typeface="Century Schoolbook"/>
                <a:ea typeface="Century Schoolbook"/>
                <a:cs typeface="Century Schoolbook"/>
                <a:sym typeface="Century Schoolbook"/>
              </a:defRPr>
            </a:pPr>
            <a:r>
              <a:t>WELCOME AND ANNOUNCEMENTS</a:t>
            </a:r>
            <a:br/>
            <a:br/>
            <a:br/>
            <a:r>
              <a:rPr b="0"/>
              <a:t>Rev. Susie Thomas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Content Placeholder 3"/>
          <p:cNvSpPr txBox="1"/>
          <p:nvPr>
            <p:ph type="title"/>
          </p:nvPr>
        </p:nvSpPr>
        <p:spPr>
          <a:xfrm>
            <a:off x="231493" y="365124"/>
            <a:ext cx="11493783" cy="5977804"/>
          </a:xfrm>
          <a:prstGeom prst="rect">
            <a:avLst/>
          </a:prstGeom>
        </p:spPr>
        <p:txBody>
          <a:bodyPr/>
          <a:lstStyle/>
          <a:p>
            <a:pPr defTabSz="640079">
              <a:defRPr b="1" sz="3780">
                <a:latin typeface="Century Schoolbook"/>
                <a:ea typeface="Century Schoolbook"/>
                <a:cs typeface="Century Schoolbook"/>
                <a:sym typeface="Century Schoolbook"/>
              </a:defRPr>
            </a:pPr>
            <a:br/>
            <a:br/>
            <a:br/>
            <a:r>
              <a:t>Love divine, all loves excelling, </a:t>
            </a:r>
            <a:br/>
            <a:r>
              <a:t>joy of heaven, to earth come down; </a:t>
            </a:r>
          </a:p>
          <a:p>
            <a:pPr defTabSz="640079">
              <a:defRPr b="1" sz="3780">
                <a:latin typeface="Century Schoolbook"/>
                <a:ea typeface="Century Schoolbook"/>
                <a:cs typeface="Century Schoolbook"/>
                <a:sym typeface="Century Schoolbook"/>
              </a:defRPr>
            </a:pPr>
            <a:r>
              <a:t>fix in us thy humble dwelling; </a:t>
            </a:r>
            <a:br/>
            <a:r>
              <a:t>all thy faithful mercies crown!  </a:t>
            </a:r>
          </a:p>
          <a:p>
            <a:pPr defTabSz="640079">
              <a:defRPr sz="2520">
                <a:solidFill>
                  <a:srgbClr val="FFFF00"/>
                </a:solidFill>
              </a:defRPr>
            </a:pPr>
            <a:r>
              <a:t> </a:t>
            </a:r>
          </a:p>
          <a:p>
            <a:pPr defTabSz="640079">
              <a:defRPr sz="2590">
                <a:solidFill>
                  <a:srgbClr val="FFFF00"/>
                </a:solidFill>
              </a:defRPr>
            </a:pPr>
            <a:r>
              <a:t> </a:t>
            </a:r>
          </a:p>
          <a:p>
            <a:pPr defTabSz="640079">
              <a:defRPr sz="2590">
                <a:solidFill>
                  <a:srgbClr val="FFFF00"/>
                </a:solidFill>
              </a:defRPr>
            </a:pPr>
            <a:r>
              <a:t> </a:t>
            </a:r>
          </a:p>
          <a:p>
            <a:pPr defTabSz="640079">
              <a:defRPr sz="2590">
                <a:solidFill>
                  <a:srgbClr val="FFFF00"/>
                </a:solidFill>
              </a:defRPr>
            </a:pPr>
            <a:r>
              <a:t> </a:t>
            </a:r>
          </a:p>
          <a:p>
            <a:pPr defTabSz="640079">
              <a:defRPr sz="2590">
                <a:solidFill>
                  <a:srgbClr val="FFFF00"/>
                </a:solidFill>
              </a:defRPr>
            </a:pPr>
            <a:r>
              <a:t> </a:t>
            </a:r>
          </a:p>
          <a:p>
            <a:pPr defTabSz="640079">
              <a:defRPr sz="2590">
                <a:solidFill>
                  <a:srgbClr val="FFFF00"/>
                </a:solidFill>
              </a:defRPr>
            </a:pPr>
            <a:r>
              <a:t>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xfrm>
            <a:off x="310698" y="542259"/>
            <a:ext cx="11881302" cy="5773482"/>
          </a:xfrm>
          <a:prstGeom prst="rect">
            <a:avLst/>
          </a:prstGeom>
        </p:spPr>
        <p:txBody>
          <a:bodyPr/>
          <a:lstStyle/>
          <a:p>
            <a:pPr>
              <a:defRPr b="1" sz="5400">
                <a:latin typeface="Century Schoolbook"/>
                <a:ea typeface="Century Schoolbook"/>
                <a:cs typeface="Century Schoolbook"/>
                <a:sym typeface="Century Schoolbook"/>
              </a:defRPr>
            </a:pPr>
            <a:br/>
            <a:r>
              <a:t>Jesus, thou art all compassion, </a:t>
            </a:r>
            <a:br/>
            <a:r>
              <a:t>pure, unbounded love thou art; visit us with thy salvation; </a:t>
            </a:r>
            <a:br/>
            <a:r>
              <a:t>enter every trembling heart.</a:t>
            </a:r>
            <a:br/>
            <a:r>
              <a:rPr b="0" sz="4400">
                <a:solidFill>
                  <a:srgbClr val="FFFF00"/>
                </a:solidFill>
                <a:latin typeface="Calibri Light"/>
                <a:ea typeface="Calibri Light"/>
                <a:cs typeface="Calibri Light"/>
                <a:sym typeface="Calibri Light"/>
              </a:rPr>
              <a:t> </a:t>
            </a:r>
            <a:br>
              <a:rPr b="0" sz="4400">
                <a:solidFill>
                  <a:srgbClr val="FFFF00"/>
                </a:solidFill>
                <a:latin typeface="Calibri Light"/>
                <a:ea typeface="Calibri Light"/>
                <a:cs typeface="Calibri Light"/>
                <a:sym typeface="Calibri Light"/>
              </a:rPr>
            </a:b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Title 1"/>
          <p:cNvSpPr txBox="1"/>
          <p:nvPr>
            <p:ph type="title"/>
          </p:nvPr>
        </p:nvSpPr>
        <p:spPr>
          <a:xfrm>
            <a:off x="838200" y="365125"/>
            <a:ext cx="10515600" cy="6315075"/>
          </a:xfrm>
          <a:prstGeom prst="rect">
            <a:avLst/>
          </a:prstGeom>
        </p:spPr>
        <p:txBody>
          <a:bodyPr/>
          <a:lstStyle>
            <a:lvl1pPr>
              <a:defRPr b="1" sz="6000">
                <a:latin typeface="Century Schoolbook"/>
                <a:ea typeface="Century Schoolbook"/>
                <a:cs typeface="Century Schoolbook"/>
                <a:sym typeface="Century Schoolbook"/>
              </a:defRPr>
            </a:lvl1pPr>
          </a:lstStyle>
          <a:p>
            <a:pPr/>
            <a:br/>
          </a:p>
        </p:txBody>
      </p:sp>
      <p:sp>
        <p:nvSpPr>
          <p:cNvPr id="117" name="Rectangle 2"/>
          <p:cNvSpPr txBox="1"/>
          <p:nvPr/>
        </p:nvSpPr>
        <p:spPr>
          <a:xfrm>
            <a:off x="636027" y="889843"/>
            <a:ext cx="11233716" cy="504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5400">
                <a:solidFill>
                  <a:srgbClr val="FFFFFF"/>
                </a:solidFill>
                <a:latin typeface="Century Schoolbook"/>
                <a:ea typeface="Century Schoolbook"/>
                <a:cs typeface="Century Schoolbook"/>
                <a:sym typeface="Century Schoolbook"/>
              </a:defRPr>
            </a:pPr>
            <a:r>
              <a:t>Breathe, O breathe thy loving Spirit </a:t>
            </a:r>
          </a:p>
          <a:p>
            <a:pPr>
              <a:defRPr b="1" sz="5400">
                <a:solidFill>
                  <a:srgbClr val="FFFFFF"/>
                </a:solidFill>
                <a:latin typeface="Century Schoolbook"/>
                <a:ea typeface="Century Schoolbook"/>
                <a:cs typeface="Century Schoolbook"/>
                <a:sym typeface="Century Schoolbook"/>
              </a:defRPr>
            </a:pPr>
            <a:r>
              <a:t>into every troubled breast!  </a:t>
            </a:r>
          </a:p>
          <a:p>
            <a:pPr>
              <a:defRPr b="1" sz="5400">
                <a:solidFill>
                  <a:srgbClr val="FFFFFF"/>
                </a:solidFill>
                <a:latin typeface="Century Schoolbook"/>
                <a:ea typeface="Century Schoolbook"/>
                <a:cs typeface="Century Schoolbook"/>
                <a:sym typeface="Century Schoolbook"/>
              </a:defRPr>
            </a:pPr>
            <a:r>
              <a:t>Let us all in thee inherit; </a:t>
            </a:r>
          </a:p>
          <a:p>
            <a:pPr>
              <a:defRPr b="1" sz="5400">
                <a:solidFill>
                  <a:srgbClr val="FFFFFF"/>
                </a:solidFill>
                <a:latin typeface="Century Schoolbook"/>
                <a:ea typeface="Century Schoolbook"/>
                <a:cs typeface="Century Schoolbook"/>
                <a:sym typeface="Century Schoolbook"/>
              </a:defRPr>
            </a:pPr>
            <a:r>
              <a:t>let us find that second rest.  </a:t>
            </a:r>
          </a:p>
          <a:p>
            <a:pPr>
              <a:defRPr sz="5400">
                <a:solidFill>
                  <a:srgbClr val="FFFFFF"/>
                </a:solidFill>
                <a:latin typeface="Century Schoolbook"/>
                <a:ea typeface="Century Schoolbook"/>
                <a:cs typeface="Century Schoolbook"/>
                <a:sym typeface="Century Schoolbook"/>
              </a:defRPr>
            </a:pPr>
            <a:r>
              <a: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Content Placeholder 3"/>
          <p:cNvSpPr txBox="1"/>
          <p:nvPr>
            <p:ph type="title"/>
          </p:nvPr>
        </p:nvSpPr>
        <p:spPr>
          <a:xfrm>
            <a:off x="358814" y="365124"/>
            <a:ext cx="10994987" cy="5700715"/>
          </a:xfrm>
          <a:prstGeom prst="rect">
            <a:avLst/>
          </a:prstGeom>
        </p:spPr>
        <p:txBody>
          <a:bodyPr/>
          <a:lstStyle/>
          <a:p>
            <a:pPr defTabSz="512063">
              <a:defRPr b="1" sz="3024">
                <a:latin typeface="Century Schoolbook"/>
                <a:ea typeface="Century Schoolbook"/>
                <a:cs typeface="Century Schoolbook"/>
                <a:sym typeface="Century Schoolbook"/>
              </a:defRPr>
            </a:pPr>
            <a:br/>
            <a:br/>
            <a:br/>
            <a:br/>
            <a:br/>
            <a:r>
              <a:t>Take away our bent to sinning; Alpha and Omega be; end of faith, as its beginning, set our hearts at liberty.</a:t>
            </a:r>
          </a:p>
          <a:p>
            <a:pPr defTabSz="512063">
              <a:defRPr sz="3024">
                <a:latin typeface="Century Schoolbook"/>
                <a:ea typeface="Century Schoolbook"/>
                <a:cs typeface="Century Schoolbook"/>
                <a:sym typeface="Century Schoolbook"/>
              </a:defRPr>
            </a:pPr>
            <a:r>
              <a:t> </a:t>
            </a:r>
          </a:p>
          <a:p>
            <a:pPr defTabSz="512063">
              <a:defRPr sz="3024">
                <a:latin typeface="Century Schoolbook"/>
                <a:ea typeface="Century Schoolbook"/>
                <a:cs typeface="Century Schoolbook"/>
                <a:sym typeface="Century Schoolbook"/>
              </a:defRPr>
            </a:pPr>
            <a:r>
              <a:t> </a:t>
            </a:r>
          </a:p>
          <a:p>
            <a:pPr defTabSz="512063">
              <a:defRPr sz="3024">
                <a:latin typeface="Century Schoolbook"/>
                <a:ea typeface="Century Schoolbook"/>
                <a:cs typeface="Century Schoolbook"/>
                <a:sym typeface="Century Schoolbook"/>
              </a:defRPr>
            </a:pPr>
            <a:r>
              <a:t> </a:t>
            </a:r>
          </a:p>
          <a:p>
            <a:pPr defTabSz="512063">
              <a:defRPr sz="3024">
                <a:latin typeface="Century Schoolbook"/>
                <a:ea typeface="Century Schoolbook"/>
                <a:cs typeface="Century Schoolbook"/>
                <a:sym typeface="Century Schoolbook"/>
              </a:defRPr>
            </a:pPr>
            <a:r>
              <a:t> </a:t>
            </a:r>
          </a:p>
          <a:p>
            <a:pPr defTabSz="512063">
              <a:defRPr sz="3024">
                <a:latin typeface="Century Schoolbook"/>
                <a:ea typeface="Century Schoolbook"/>
                <a:cs typeface="Century Schoolbook"/>
                <a:sym typeface="Century Schoolbook"/>
              </a:defRPr>
            </a:pPr>
            <a:r>
              <a:t> </a:t>
            </a:r>
          </a:p>
          <a:p>
            <a:pPr defTabSz="512063">
              <a:defRPr sz="3024">
                <a:latin typeface="Century Schoolbook"/>
                <a:ea typeface="Century Schoolbook"/>
                <a:cs typeface="Century Schoolbook"/>
                <a:sym typeface="Century Schoolbook"/>
              </a:defRPr>
            </a:pPr>
            <a:r>
              <a:t>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Title 1"/>
          <p:cNvSpPr txBox="1"/>
          <p:nvPr>
            <p:ph type="title"/>
          </p:nvPr>
        </p:nvSpPr>
        <p:spPr>
          <a:xfrm>
            <a:off x="480402" y="1059188"/>
            <a:ext cx="10994067" cy="4739623"/>
          </a:xfrm>
          <a:prstGeom prst="rect">
            <a:avLst/>
          </a:prstGeom>
        </p:spPr>
        <p:txBody>
          <a:bodyPr/>
          <a:lstStyle/>
          <a:p>
            <a:pPr>
              <a:defRPr b="1" sz="5400">
                <a:latin typeface="Century Schoolbook"/>
                <a:ea typeface="Century Schoolbook"/>
                <a:cs typeface="Century Schoolbook"/>
                <a:sym typeface="Century Schoolbook"/>
              </a:defRPr>
            </a:pPr>
            <a:r>
              <a:t>Come, Almighty to deliver, </a:t>
            </a:r>
            <a:br/>
            <a:r>
              <a:t>let us all thy life receive; </a:t>
            </a:r>
            <a:br/>
            <a:r>
              <a:t>suddenly return and never, never more thy temples leave.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308657" y="426401"/>
            <a:ext cx="11574686" cy="6005197"/>
          </a:xfrm>
          <a:prstGeom prst="rect">
            <a:avLst/>
          </a:prstGeom>
        </p:spPr>
        <p:txBody>
          <a:bodyPr/>
          <a:lstStyle/>
          <a:p>
            <a:pPr>
              <a:defRPr b="1" sz="5400">
                <a:latin typeface="Century Schoolbook"/>
                <a:ea typeface="Century Schoolbook"/>
                <a:cs typeface="Century Schoolbook"/>
                <a:sym typeface="Century Schoolbook"/>
              </a:defRPr>
            </a:pPr>
            <a:r>
              <a:t>Thee we would be always blessing, </a:t>
            </a:r>
            <a:br/>
            <a:r>
              <a:t>serve thee as thy hosts above, pray and praise thee without ceasing, </a:t>
            </a:r>
            <a:br/>
            <a:r>
              <a:t>glory in thy perfect love.</a:t>
            </a:r>
            <a:b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ph type="title"/>
          </p:nvPr>
        </p:nvSpPr>
        <p:spPr>
          <a:xfrm>
            <a:off x="584790" y="365125"/>
            <a:ext cx="11487606" cy="6171142"/>
          </a:xfrm>
          <a:prstGeom prst="rect">
            <a:avLst/>
          </a:prstGeom>
        </p:spPr>
        <p:txBody>
          <a:bodyPr/>
          <a:lstStyle/>
          <a:p>
            <a:pPr>
              <a:defRPr b="1" sz="5400">
                <a:latin typeface="Century Schoolbook"/>
                <a:ea typeface="Century Schoolbook"/>
                <a:cs typeface="Century Schoolbook"/>
                <a:sym typeface="Century Schoolbook"/>
              </a:defRPr>
            </a:pPr>
            <a:r>
              <a:t>Finish, then, thy new creation; </a:t>
            </a:r>
            <a:br/>
            <a:r>
              <a:t>pure and spotless let us be. </a:t>
            </a:r>
            <a:br/>
            <a:r>
              <a:t>Let us see thy great salvation perfectly restored in thee; </a:t>
            </a:r>
            <a:b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1"/>
          <p:cNvSpPr txBox="1"/>
          <p:nvPr>
            <p:ph type="title"/>
          </p:nvPr>
        </p:nvSpPr>
        <p:spPr>
          <a:xfrm>
            <a:off x="603182" y="1588162"/>
            <a:ext cx="11367980" cy="4213548"/>
          </a:xfrm>
          <a:prstGeom prst="rect">
            <a:avLst/>
          </a:prstGeom>
        </p:spPr>
        <p:txBody>
          <a:bodyPr/>
          <a:lstStyle>
            <a:lvl1pPr>
              <a:defRPr b="1" sz="5400">
                <a:latin typeface="Century Schoolbook"/>
                <a:ea typeface="Century Schoolbook"/>
                <a:cs typeface="Century Schoolbook"/>
                <a:sym typeface="Century Schoolbook"/>
              </a:defRPr>
            </a:lvl1pPr>
          </a:lstStyle>
          <a:p>
            <a:pPr/>
            <a:br/>
          </a:p>
        </p:txBody>
      </p:sp>
      <p:sp>
        <p:nvSpPr>
          <p:cNvPr id="128" name="Rectangle 2"/>
          <p:cNvSpPr txBox="1"/>
          <p:nvPr/>
        </p:nvSpPr>
        <p:spPr>
          <a:xfrm>
            <a:off x="396044" y="1056289"/>
            <a:ext cx="11782255" cy="421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5400">
                <a:solidFill>
                  <a:srgbClr val="FFFFFF"/>
                </a:solidFill>
                <a:latin typeface="Century Schoolbook"/>
                <a:ea typeface="Century Schoolbook"/>
                <a:cs typeface="Century Schoolbook"/>
                <a:sym typeface="Century Schoolbook"/>
              </a:defRPr>
            </a:pPr>
            <a:r>
              <a:t>changed from glory into glory, till in heaven we take our place, </a:t>
            </a:r>
          </a:p>
          <a:p>
            <a:pPr>
              <a:defRPr b="1" sz="5400">
                <a:solidFill>
                  <a:srgbClr val="FFFFFF"/>
                </a:solidFill>
                <a:latin typeface="Century Schoolbook"/>
                <a:ea typeface="Century Schoolbook"/>
                <a:cs typeface="Century Schoolbook"/>
                <a:sym typeface="Century Schoolbook"/>
              </a:defRPr>
            </a:pPr>
            <a:r>
              <a:t>till we cast our crowns before thee, </a:t>
            </a:r>
          </a:p>
          <a:p>
            <a:pPr>
              <a:defRPr b="1" sz="5400">
                <a:solidFill>
                  <a:srgbClr val="FFFFFF"/>
                </a:solidFill>
                <a:latin typeface="Century Schoolbook"/>
                <a:ea typeface="Century Schoolbook"/>
                <a:cs typeface="Century Schoolbook"/>
                <a:sym typeface="Century Schoolbook"/>
              </a:defRPr>
            </a:pPr>
            <a:r>
              <a:t>lost in wonder, love, and praise.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2"/>
          <p:cNvSpPr txBox="1"/>
          <p:nvPr>
            <p:ph type="ctrTitle"/>
          </p:nvPr>
        </p:nvSpPr>
        <p:spPr>
          <a:xfrm>
            <a:off x="537455" y="1018841"/>
            <a:ext cx="11117090" cy="4274288"/>
          </a:xfrm>
          <a:prstGeom prst="rect">
            <a:avLst/>
          </a:prstGeom>
        </p:spPr>
        <p:txBody>
          <a:bodyPr/>
          <a:lstStyle/>
          <a:p>
            <a:pPr>
              <a:defRPr b="1" sz="5400">
                <a:latin typeface="Century Schoolbook"/>
                <a:ea typeface="Century Schoolbook"/>
                <a:cs typeface="Century Schoolbook"/>
                <a:sym typeface="Century Schoolbook"/>
              </a:defRPr>
            </a:pPr>
            <a:r>
              <a:t>THE CHILDREN'S MOMENT</a:t>
            </a:r>
            <a:br/>
            <a:br/>
            <a:r>
              <a:t>Rev. Dr. Paul Baker</a:t>
            </a:r>
            <a:b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263450" y="1462805"/>
            <a:ext cx="11311468" cy="3789680"/>
          </a:xfrm>
          <a:prstGeom prst="rect">
            <a:avLst/>
          </a:prstGeom>
        </p:spPr>
        <p:txBody>
          <a:bodyPr/>
          <a:lstStyle/>
          <a:p>
            <a:pPr algn="ctr">
              <a:defRPr b="1" sz="5400">
                <a:latin typeface="Century Schoolbook"/>
                <a:ea typeface="Century Schoolbook"/>
                <a:cs typeface="Century Schoolbook"/>
                <a:sym typeface="Century Schoolbook"/>
              </a:defRPr>
            </a:pPr>
            <a:r>
              <a:t>PRAYER for ILLUMINATION </a:t>
            </a:r>
            <a:br/>
            <a:br/>
            <a:r>
              <a:rPr b="0"/>
              <a:t>Luke Lindquist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Title 1"/>
          <p:cNvSpPr txBox="1"/>
          <p:nvPr>
            <p:ph type="title"/>
          </p:nvPr>
        </p:nvSpPr>
        <p:spPr>
          <a:xfrm>
            <a:off x="838200" y="2103436"/>
            <a:ext cx="10515600" cy="1325564"/>
          </a:xfrm>
          <a:prstGeom prst="rect">
            <a:avLst/>
          </a:prstGeom>
        </p:spPr>
        <p:txBody>
          <a:bodyPr/>
          <a:lstStyle/>
          <a:p>
            <a:pPr algn="ctr" defTabSz="365760">
              <a:defRPr sz="2400">
                <a:latin typeface="Century Schoolbook"/>
                <a:ea typeface="Century Schoolbook"/>
                <a:cs typeface="Century Schoolbook"/>
                <a:sym typeface="Century Schoolbook"/>
              </a:defRPr>
            </a:pPr>
            <a:br/>
            <a:r>
              <a:t>Regan Standlick,</a:t>
            </a:r>
            <a:br/>
            <a:br/>
            <a:r>
              <a:t>Wesley Foundation</a:t>
            </a:r>
            <a:br/>
            <a:r>
              <a:t>Student Ministry Assistant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itle 1"/>
          <p:cNvSpPr txBox="1"/>
          <p:nvPr>
            <p:ph type="title"/>
          </p:nvPr>
        </p:nvSpPr>
        <p:spPr>
          <a:xfrm>
            <a:off x="838200" y="365125"/>
            <a:ext cx="10515600" cy="5674169"/>
          </a:xfrm>
          <a:prstGeom prst="rect">
            <a:avLst/>
          </a:prstGeom>
        </p:spPr>
        <p:txBody>
          <a:bodyPr/>
          <a:lstStyle>
            <a:lvl1pPr>
              <a:defRPr sz="5400">
                <a:latin typeface="Century Schoolbook"/>
                <a:ea typeface="Century Schoolbook"/>
                <a:cs typeface="Century Schoolbook"/>
                <a:sym typeface="Century Schoolbook"/>
              </a:defRPr>
            </a:lvl1pPr>
          </a:lstStyle>
          <a:p>
            <a:pPr/>
            <a:r>
              <a:t>God of mercy, you promised never to break your covenant with us.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xfrm>
            <a:off x="838200" y="365125"/>
            <a:ext cx="10515600" cy="5659755"/>
          </a:xfrm>
          <a:prstGeom prst="rect">
            <a:avLst/>
          </a:prstGeom>
        </p:spPr>
        <p:txBody>
          <a:bodyPr/>
          <a:lstStyle/>
          <a:p>
            <a:pPr>
              <a:defRPr>
                <a:solidFill>
                  <a:srgbClr val="FFFF00"/>
                </a:solidFill>
              </a:defRPr>
            </a:pPr>
            <a:br/>
            <a:br/>
          </a:p>
        </p:txBody>
      </p:sp>
      <p:sp>
        <p:nvSpPr>
          <p:cNvPr id="137" name="Rectangle 2"/>
          <p:cNvSpPr txBox="1"/>
          <p:nvPr/>
        </p:nvSpPr>
        <p:spPr>
          <a:xfrm>
            <a:off x="658864" y="2151394"/>
            <a:ext cx="10649217" cy="2567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5400">
                <a:solidFill>
                  <a:srgbClr val="FFFFFF"/>
                </a:solidFill>
                <a:latin typeface="Century Schoolbook"/>
                <a:ea typeface="Century Schoolbook"/>
                <a:cs typeface="Century Schoolbook"/>
                <a:sym typeface="Century Schoolbook"/>
              </a:defRPr>
            </a:pPr>
            <a:r>
              <a:t>In the midst of the multitude of words in our daily lives,</a:t>
            </a:r>
          </a:p>
          <a:p>
            <a:pPr>
              <a:defRPr sz="5400">
                <a:solidFill>
                  <a:srgbClr val="FFFFFF"/>
                </a:solidFill>
                <a:latin typeface="Century Schoolbook"/>
                <a:ea typeface="Century Schoolbook"/>
                <a:cs typeface="Century Schoolbook"/>
                <a:sym typeface="Century Schoolbook"/>
              </a:defRPr>
            </a:pPr>
            <a:r>
              <a:t>speak your eternal Word to us,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itle 1"/>
          <p:cNvSpPr txBox="1"/>
          <p:nvPr>
            <p:ph type="title"/>
          </p:nvPr>
        </p:nvSpPr>
        <p:spPr>
          <a:xfrm>
            <a:off x="435934" y="647700"/>
            <a:ext cx="11270514" cy="5778500"/>
          </a:xfrm>
          <a:prstGeom prst="rect">
            <a:avLst/>
          </a:prstGeom>
        </p:spPr>
        <p:txBody>
          <a:bodyPr/>
          <a:lstStyle/>
          <a:p>
            <a:pPr>
              <a:defRPr sz="5400">
                <a:latin typeface="Century Schoolbook"/>
                <a:ea typeface="Century Schoolbook"/>
                <a:cs typeface="Century Schoolbook"/>
                <a:sym typeface="Century Schoolbook"/>
              </a:defRPr>
            </a:pPr>
            <a:r>
              <a:t>that we may respond to your gracious promises with faithfulness, service and love.</a:t>
            </a:r>
            <a:br/>
            <a:r>
              <a:t>Amen.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xfrm>
            <a:off x="1009952" y="616443"/>
            <a:ext cx="10515601" cy="5433483"/>
          </a:xfrm>
          <a:prstGeom prst="rect">
            <a:avLst/>
          </a:prstGeom>
        </p:spPr>
        <p:txBody>
          <a:bodyPr/>
          <a:lstStyle/>
          <a:p>
            <a:pPr algn="ctr">
              <a:defRPr b="1" sz="4800">
                <a:latin typeface="Century Schoolbook"/>
                <a:ea typeface="Century Schoolbook"/>
                <a:cs typeface="Century Schoolbook"/>
                <a:sym typeface="Century Schoolbook"/>
              </a:defRPr>
            </a:pPr>
            <a:br/>
            <a:r>
              <a:rPr sz="5400"/>
              <a:t>SCRIPTURE READING</a:t>
            </a:r>
            <a:br>
              <a:rPr sz="5400"/>
            </a:br>
            <a:br>
              <a:rPr sz="5400"/>
            </a:br>
            <a:r>
              <a:rPr b="0" sz="6000"/>
              <a:t>Luke 19: 1-10 </a:t>
            </a:r>
            <a:br>
              <a:rPr b="0" sz="6000"/>
            </a:br>
            <a:br>
              <a:rPr b="0" sz="6000"/>
            </a:br>
            <a:r>
              <a:rPr b="0" sz="5400"/>
              <a:t>Luke Lindquist</a:t>
            </a:r>
            <a:br>
              <a:rPr b="0" sz="5400"/>
            </a:b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Title 1"/>
          <p:cNvSpPr txBox="1"/>
          <p:nvPr>
            <p:ph type="title"/>
          </p:nvPr>
        </p:nvSpPr>
        <p:spPr>
          <a:xfrm>
            <a:off x="408253" y="962822"/>
            <a:ext cx="11650135" cy="4674871"/>
          </a:xfrm>
          <a:prstGeom prst="rect">
            <a:avLst/>
          </a:prstGeom>
        </p:spPr>
        <p:txBody>
          <a:bodyPr/>
          <a:lstStyle>
            <a:lvl1pPr>
              <a:defRPr sz="5400">
                <a:latin typeface="Century Schoolbook"/>
                <a:ea typeface="Century Schoolbook"/>
                <a:cs typeface="Century Schoolbook"/>
                <a:sym typeface="Century Schoolbook"/>
              </a:defRPr>
            </a:lvl1pPr>
          </a:lstStyle>
          <a:p>
            <a:pPr/>
            <a:r>
              <a:t>(Jesus) entered Jericho and was passing through it. A man was there named Zacchaeus; he was a chief tax collector and was rich.</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itle 1"/>
          <p:cNvSpPr txBox="1"/>
          <p:nvPr>
            <p:ph type="title"/>
          </p:nvPr>
        </p:nvSpPr>
        <p:spPr>
          <a:xfrm>
            <a:off x="838200" y="999460"/>
            <a:ext cx="10515600" cy="5369444"/>
          </a:xfrm>
          <a:prstGeom prst="rect">
            <a:avLst/>
          </a:prstGeom>
        </p:spPr>
        <p:txBody>
          <a:bodyPr/>
          <a:lstStyle>
            <a:lvl1pPr>
              <a:defRPr sz="5400">
                <a:latin typeface="Century Schoolbook"/>
                <a:ea typeface="Century Schoolbook"/>
                <a:cs typeface="Century Schoolbook"/>
                <a:sym typeface="Century Schoolbook"/>
              </a:defRPr>
            </a:lvl1pPr>
          </a:lstStyle>
          <a:p>
            <a:pPr/>
            <a:r>
              <a:t>He was trying to see who Jesus was, but on account of the crowd he could not, because he was short in stature.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838200" y="365124"/>
            <a:ext cx="10515600" cy="5791837"/>
          </a:xfrm>
          <a:prstGeom prst="rect">
            <a:avLst/>
          </a:prstGeom>
        </p:spPr>
        <p:txBody>
          <a:bodyPr/>
          <a:lstStyle>
            <a:lvl1pPr>
              <a:defRPr sz="5400">
                <a:latin typeface="Century Schoolbook"/>
                <a:ea typeface="Century Schoolbook"/>
                <a:cs typeface="Century Schoolbook"/>
                <a:sym typeface="Century Schoolbook"/>
              </a:defRPr>
            </a:lvl1pPr>
          </a:lstStyle>
          <a:p>
            <a:pPr/>
            <a:r>
              <a:t>So he ran ahead and climbed a sycamore tree to see him, because he was going to pass that way.</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itle 3"/>
          <p:cNvSpPr txBox="1"/>
          <p:nvPr>
            <p:ph type="title"/>
          </p:nvPr>
        </p:nvSpPr>
        <p:spPr>
          <a:xfrm>
            <a:off x="1073887" y="312801"/>
            <a:ext cx="10473071" cy="5918719"/>
          </a:xfrm>
          <a:prstGeom prst="rect">
            <a:avLst/>
          </a:prstGeom>
        </p:spPr>
        <p:txBody>
          <a:bodyPr/>
          <a:lstStyle>
            <a:lvl1pPr>
              <a:defRPr sz="5400">
                <a:latin typeface="Century Schoolbook"/>
                <a:ea typeface="Century Schoolbook"/>
                <a:cs typeface="Century Schoolbook"/>
                <a:sym typeface="Century Schoolbook"/>
              </a:defRPr>
            </a:lvl1pPr>
          </a:lstStyle>
          <a:p>
            <a:pPr/>
            <a:r>
              <a:t>When Jesus came to the place, he looked up and said to him, “Zacchaeus, hurry and come down, for I must stay at your house today.”</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itle 1"/>
          <p:cNvSpPr txBox="1"/>
          <p:nvPr>
            <p:ph type="title"/>
          </p:nvPr>
        </p:nvSpPr>
        <p:spPr>
          <a:xfrm>
            <a:off x="838200" y="365124"/>
            <a:ext cx="10515600" cy="5639437"/>
          </a:xfrm>
          <a:prstGeom prst="rect">
            <a:avLst/>
          </a:prstGeom>
        </p:spPr>
        <p:txBody>
          <a:bodyPr/>
          <a:lstStyle>
            <a:lvl1pPr>
              <a:defRPr sz="5400">
                <a:latin typeface="Century Schoolbook"/>
                <a:ea typeface="Century Schoolbook"/>
                <a:cs typeface="Century Schoolbook"/>
                <a:sym typeface="Century Schoolbook"/>
              </a:defRPr>
            </a:lvl1pPr>
          </a:lstStyle>
          <a:p>
            <a:pPr/>
            <a:r>
              <a:t>So he hurried down and was happy to welcome him. All who saw it began to grumble and said,</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xfrm>
            <a:off x="808074" y="765544"/>
            <a:ext cx="10419907" cy="5444758"/>
          </a:xfrm>
          <a:prstGeom prst="rect">
            <a:avLst/>
          </a:prstGeom>
        </p:spPr>
        <p:txBody>
          <a:bodyPr/>
          <a:lstStyle/>
          <a:p>
            <a:pPr>
              <a:defRPr sz="6000">
                <a:latin typeface="Century Schoolbook"/>
                <a:ea typeface="Century Schoolbook"/>
                <a:cs typeface="Century Schoolbook"/>
                <a:sym typeface="Century Schoolbook"/>
              </a:defRPr>
            </a:pPr>
            <a:br/>
            <a:br/>
          </a:p>
        </p:txBody>
      </p:sp>
      <p:sp>
        <p:nvSpPr>
          <p:cNvPr id="154" name="Rectangle 2"/>
          <p:cNvSpPr txBox="1"/>
          <p:nvPr/>
        </p:nvSpPr>
        <p:spPr>
          <a:xfrm>
            <a:off x="591523" y="1409372"/>
            <a:ext cx="11008953" cy="339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5400">
                <a:solidFill>
                  <a:srgbClr val="FFFFFF"/>
                </a:solidFill>
                <a:latin typeface="Century Schoolbook"/>
                <a:ea typeface="Century Schoolbook"/>
                <a:cs typeface="Century Schoolbook"/>
                <a:sym typeface="Century Schoolbook"/>
              </a:defRPr>
            </a:pPr>
          </a:p>
          <a:p>
            <a:pPr>
              <a:defRPr sz="5400">
                <a:solidFill>
                  <a:srgbClr val="FFFFFF"/>
                </a:solidFill>
                <a:latin typeface="Century Schoolbook"/>
                <a:ea typeface="Century Schoolbook"/>
                <a:cs typeface="Century Schoolbook"/>
                <a:sym typeface="Century Schoolbook"/>
              </a:defRPr>
            </a:pPr>
            <a:r>
              <a:t>“He has gone to be the guest of one who is a sinner.” Zacchaeus stood there and said to the Lord,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Title 1"/>
          <p:cNvSpPr txBox="1"/>
          <p:nvPr>
            <p:ph type="title"/>
          </p:nvPr>
        </p:nvSpPr>
        <p:spPr>
          <a:xfrm>
            <a:off x="265813" y="375757"/>
            <a:ext cx="11334307" cy="6067575"/>
          </a:xfrm>
          <a:prstGeom prst="rect">
            <a:avLst/>
          </a:prstGeom>
        </p:spPr>
        <p:txBody>
          <a:bodyPr/>
          <a:lstStyle/>
          <a:p>
            <a:pPr algn="ctr">
              <a:defRPr b="1" sz="6000">
                <a:latin typeface="Century Schoolbook"/>
                <a:ea typeface="Century Schoolbook"/>
                <a:cs typeface="Century Schoolbook"/>
                <a:sym typeface="Century Schoolbook"/>
              </a:defRPr>
            </a:pPr>
            <a:r>
              <a:t>PRELUDE</a:t>
            </a:r>
            <a:br/>
            <a:br/>
            <a:r>
              <a:rPr b="0" sz="5400"/>
              <a:t>Blest Be the Tie That Binds</a:t>
            </a:r>
            <a:br>
              <a:rPr b="0" sz="5400"/>
            </a:br>
            <a:r>
              <a:rPr b="0" sz="4400"/>
              <a:t>- Emma Lou Diemer</a:t>
            </a:r>
            <a:br>
              <a:rPr b="0" sz="4400"/>
            </a:br>
            <a:br>
              <a:rPr b="0" sz="4400"/>
            </a:br>
            <a:r>
              <a:rPr b="0" sz="4400">
                <a:latin typeface="Century Gothic"/>
                <a:ea typeface="Century Gothic"/>
                <a:cs typeface="Century Gothic"/>
                <a:sym typeface="Century Gothic"/>
              </a:rPr>
              <a:t> </a:t>
            </a:r>
            <a:r>
              <a:rPr sz="4400"/>
              <a:t>Dr. Gordon Ring</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xfrm>
            <a:off x="691115" y="393406"/>
            <a:ext cx="11036597" cy="6145618"/>
          </a:xfrm>
          <a:prstGeom prst="rect">
            <a:avLst/>
          </a:prstGeom>
        </p:spPr>
        <p:txBody>
          <a:bodyPr/>
          <a:lstStyle/>
          <a:p>
            <a:pPr>
              <a:defRPr sz="5400">
                <a:latin typeface="Century Schoolbook"/>
                <a:ea typeface="Century Schoolbook"/>
                <a:cs typeface="Century Schoolbook"/>
                <a:sym typeface="Century Schoolbook"/>
              </a:defRPr>
            </a:pPr>
            <a:r>
              <a:t>“Look, half of my possessions,</a:t>
            </a:r>
            <a:br/>
            <a:r>
              <a:t>Lord, I will give to the poor, and </a:t>
            </a:r>
            <a:br/>
            <a:r>
              <a:t>if I have defrauded anyone of anything,</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itle 1"/>
          <p:cNvSpPr txBox="1"/>
          <p:nvPr>
            <p:ph type="title"/>
          </p:nvPr>
        </p:nvSpPr>
        <p:spPr>
          <a:xfrm>
            <a:off x="293510" y="112889"/>
            <a:ext cx="11650135" cy="6344356"/>
          </a:xfrm>
          <a:prstGeom prst="rect">
            <a:avLst/>
          </a:prstGeom>
        </p:spPr>
        <p:txBody>
          <a:bodyPr/>
          <a:lstStyle/>
          <a:p>
            <a:pPr>
              <a:defRPr sz="5400">
                <a:latin typeface="Century Schoolbook"/>
                <a:ea typeface="Century Schoolbook"/>
                <a:cs typeface="Century Schoolbook"/>
                <a:sym typeface="Century Schoolbook"/>
              </a:defRPr>
            </a:pPr>
            <a:r>
              <a:t>I will pay back four times as</a:t>
            </a:r>
            <a:br/>
            <a:r>
              <a:t>much.” Then Jesus said to him, “Today salvation has come to this house,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885825" y="1489075"/>
            <a:ext cx="10515600" cy="4359275"/>
          </a:xfrm>
          <a:prstGeom prst="rect">
            <a:avLst/>
          </a:prstGeom>
        </p:spPr>
        <p:txBody>
          <a:bodyPr/>
          <a:lstStyle/>
          <a:p>
            <a:pPr/>
            <a:r>
              <a:t> </a:t>
            </a:r>
          </a:p>
        </p:txBody>
      </p:sp>
      <p:sp>
        <p:nvSpPr>
          <p:cNvPr id="161" name="Rectangle 3"/>
          <p:cNvSpPr txBox="1"/>
          <p:nvPr/>
        </p:nvSpPr>
        <p:spPr>
          <a:xfrm>
            <a:off x="931545" y="606055"/>
            <a:ext cx="10516529"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400">
                <a:solidFill>
                  <a:srgbClr val="FFFFFF"/>
                </a:solidFill>
                <a:latin typeface="Century Schoolbook"/>
                <a:ea typeface="Century Schoolbook"/>
                <a:cs typeface="Century Schoolbook"/>
                <a:sym typeface="Century Schoolbook"/>
              </a:defRPr>
            </a:lvl1pPr>
          </a:lstStyle>
          <a:p>
            <a:pPr/>
            <a:r>
              <a:t> </a:t>
            </a:r>
          </a:p>
        </p:txBody>
      </p:sp>
      <p:sp>
        <p:nvSpPr>
          <p:cNvPr id="162" name="Rectangle 2"/>
          <p:cNvSpPr txBox="1"/>
          <p:nvPr/>
        </p:nvSpPr>
        <p:spPr>
          <a:xfrm>
            <a:off x="1031003" y="1818168"/>
            <a:ext cx="10417072" cy="339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5400">
                <a:solidFill>
                  <a:srgbClr val="FFFFFF"/>
                </a:solidFill>
                <a:latin typeface="Century Schoolbook"/>
                <a:ea typeface="Century Schoolbook"/>
                <a:cs typeface="Century Schoolbook"/>
                <a:sym typeface="Century Schoolbook"/>
              </a:defRPr>
            </a:pPr>
            <a:r>
              <a:t>because he, too, is a son of Abraham. For the Son of Man came to seek out and to save</a:t>
            </a:r>
          </a:p>
          <a:p>
            <a:pPr>
              <a:defRPr sz="5400">
                <a:solidFill>
                  <a:srgbClr val="FFFFFF"/>
                </a:solidFill>
                <a:latin typeface="Century Schoolbook"/>
                <a:ea typeface="Century Schoolbook"/>
                <a:cs typeface="Century Schoolbook"/>
                <a:sym typeface="Century Schoolbook"/>
              </a:defRPr>
            </a:pPr>
            <a:r>
              <a:t>the lost.”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Content Placeholder 2"/>
          <p:cNvSpPr txBox="1"/>
          <p:nvPr/>
        </p:nvSpPr>
        <p:spPr>
          <a:xfrm>
            <a:off x="428491" y="932120"/>
            <a:ext cx="11444887" cy="17868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defTabSz="914400">
              <a:lnSpc>
                <a:spcPct val="90000"/>
              </a:lnSpc>
              <a:spcBef>
                <a:spcPts val="1000"/>
              </a:spcBef>
              <a:defRPr b="1" sz="5400">
                <a:solidFill>
                  <a:srgbClr val="FFFFFF"/>
                </a:solidFill>
                <a:latin typeface="Century Schoolbook"/>
                <a:ea typeface="Century Schoolbook"/>
                <a:cs typeface="Century Schoolbook"/>
                <a:sym typeface="Century Schoolbook"/>
              </a:defRPr>
            </a:pPr>
          </a:p>
          <a:p>
            <a:pPr marL="228600" indent="-228600" defTabSz="914400">
              <a:lnSpc>
                <a:spcPct val="90000"/>
              </a:lnSpc>
              <a:spcBef>
                <a:spcPts val="1000"/>
              </a:spcBef>
              <a:defRPr b="1" sz="5400">
                <a:solidFill>
                  <a:srgbClr val="FFFFFF"/>
                </a:solidFill>
                <a:latin typeface="Century Schoolbook"/>
                <a:ea typeface="Century Schoolbook"/>
                <a:cs typeface="Century Schoolbook"/>
                <a:sym typeface="Century Schoolbook"/>
              </a:defRPr>
            </a:pPr>
            <a:r>
              <a:t> </a:t>
            </a:r>
          </a:p>
        </p:txBody>
      </p:sp>
      <p:sp>
        <p:nvSpPr>
          <p:cNvPr id="165" name="Title 2"/>
          <p:cNvSpPr txBox="1"/>
          <p:nvPr>
            <p:ph type="title"/>
          </p:nvPr>
        </p:nvSpPr>
        <p:spPr>
          <a:xfrm>
            <a:off x="838200" y="804963"/>
            <a:ext cx="10515600" cy="5663535"/>
          </a:xfrm>
          <a:prstGeom prst="rect">
            <a:avLst/>
          </a:prstGeom>
        </p:spPr>
        <p:txBody>
          <a:bodyPr/>
          <a:lstStyle/>
          <a:p>
            <a:pPr algn="ctr">
              <a:defRPr sz="5400">
                <a:latin typeface="Century Schoolbook"/>
                <a:ea typeface="Century Schoolbook"/>
                <a:cs typeface="Century Schoolbook"/>
                <a:sym typeface="Century Schoolbook"/>
              </a:defRPr>
            </a:pPr>
            <a:br/>
            <a:r>
              <a:t>This is the Gospel of the Lord.</a:t>
            </a:r>
            <a:br/>
            <a:br/>
            <a:r>
              <a:rPr b="1"/>
              <a:t>Thanks be to God!</a:t>
            </a:r>
            <a:br>
              <a:rPr b="1"/>
            </a:br>
            <a:r>
              <a:rPr sz="4800">
                <a:solidFill>
                  <a:srgbClr val="FFFF00"/>
                </a:solidFill>
                <a:latin typeface="Calibri Light"/>
                <a:ea typeface="Calibri Light"/>
                <a:cs typeface="Calibri Light"/>
                <a:sym typeface="Calibri Light"/>
              </a:rPr>
              <a:t> </a:t>
            </a:r>
            <a:br>
              <a:rPr sz="4800">
                <a:solidFill>
                  <a:srgbClr val="FFFF00"/>
                </a:solidFill>
                <a:latin typeface="Calibri Light"/>
                <a:ea typeface="Calibri Light"/>
                <a:cs typeface="Calibri Light"/>
                <a:sym typeface="Calibri Light"/>
              </a:rPr>
            </a:b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itle 1"/>
          <p:cNvSpPr txBox="1"/>
          <p:nvPr>
            <p:ph type="title"/>
          </p:nvPr>
        </p:nvSpPr>
        <p:spPr>
          <a:xfrm>
            <a:off x="215900" y="233915"/>
            <a:ext cx="11639402" cy="6113723"/>
          </a:xfrm>
          <a:prstGeom prst="rect">
            <a:avLst/>
          </a:prstGeom>
        </p:spPr>
        <p:txBody>
          <a:bodyPr/>
          <a:lstStyle/>
          <a:p>
            <a:pPr algn="ctr" defTabSz="649223">
              <a:defRPr sz="3834">
                <a:latin typeface="Century Schoolbook"/>
                <a:ea typeface="Century Schoolbook"/>
                <a:cs typeface="Century Schoolbook"/>
                <a:sym typeface="Century Schoolbook"/>
              </a:defRPr>
            </a:pPr>
            <a:br/>
            <a:br/>
            <a:r>
              <a:t>SERMON</a:t>
            </a:r>
            <a:br/>
            <a:br/>
            <a:r>
              <a:rPr sz="4260"/>
              <a:t>“Transformed by Grace:</a:t>
            </a:r>
            <a:br>
              <a:rPr sz="4260"/>
            </a:br>
            <a:r>
              <a:rPr sz="4260"/>
              <a:t>Called by Love”</a:t>
            </a:r>
            <a:br>
              <a:rPr sz="4260"/>
            </a:br>
            <a:br>
              <a:rPr sz="4260"/>
            </a:br>
            <a:r>
              <a:t>Rev. Susie Thomas</a:t>
            </a:r>
            <a:br/>
            <a:br/>
            <a:b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itle 1"/>
          <p:cNvSpPr txBox="1"/>
          <p:nvPr>
            <p:ph type="title"/>
          </p:nvPr>
        </p:nvSpPr>
        <p:spPr>
          <a:xfrm>
            <a:off x="262270" y="1384300"/>
            <a:ext cx="11344940" cy="4492625"/>
          </a:xfrm>
          <a:prstGeom prst="rect">
            <a:avLst/>
          </a:prstGeom>
        </p:spPr>
        <p:txBody>
          <a:bodyPr/>
          <a:lstStyle/>
          <a:p>
            <a:pPr algn="ctr">
              <a:defRPr b="1" sz="5400">
                <a:latin typeface="Century Schoolbook"/>
                <a:ea typeface="Century Schoolbook"/>
                <a:cs typeface="Century Schoolbook"/>
                <a:sym typeface="Century Schoolbook"/>
              </a:defRPr>
            </a:pPr>
            <a:r>
              <a:t>ANTHEM</a:t>
            </a:r>
            <a:br/>
            <a:br/>
            <a:r>
              <a:rPr b="0" sz="6000"/>
              <a:t>Victory In Jesus</a:t>
            </a:r>
            <a:br>
              <a:rPr b="0" sz="6000"/>
            </a:br>
            <a:r>
              <a:rPr b="0"/>
              <a:t> </a:t>
            </a:r>
            <a:br>
              <a:rPr b="0"/>
            </a:br>
            <a:r>
              <a:rPr b="0" sz="4800"/>
              <a:t>The SONRise Singers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itle 1"/>
          <p:cNvSpPr txBox="1"/>
          <p:nvPr>
            <p:ph type="title"/>
          </p:nvPr>
        </p:nvSpPr>
        <p:spPr>
          <a:xfrm>
            <a:off x="484060" y="340241"/>
            <a:ext cx="11044989" cy="6081823"/>
          </a:xfrm>
          <a:prstGeom prst="rect">
            <a:avLst/>
          </a:prstGeom>
        </p:spPr>
        <p:txBody>
          <a:bodyPr/>
          <a:lstStyle/>
          <a:p>
            <a:pPr algn="ctr">
              <a:defRPr b="1" sz="6000">
                <a:latin typeface="Century Schoolbook"/>
                <a:ea typeface="Century Schoolbook"/>
                <a:cs typeface="Century Schoolbook"/>
                <a:sym typeface="Century Schoolbook"/>
              </a:defRPr>
            </a:pPr>
            <a:r>
              <a:t>HYMN</a:t>
            </a:r>
            <a:br/>
            <a:br/>
            <a:r>
              <a:rPr b="0" sz="5400"/>
              <a:t>UMH #399 </a:t>
            </a:r>
            <a:br>
              <a:rPr b="0" sz="5400"/>
            </a:br>
            <a:r>
              <a:rPr b="0" sz="5400"/>
              <a:t>Take My Life, and Let It Be</a:t>
            </a:r>
            <a:br>
              <a:rPr b="0" sz="5400"/>
            </a:b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extBox 6"/>
          <p:cNvSpPr txBox="1"/>
          <p:nvPr/>
        </p:nvSpPr>
        <p:spPr>
          <a:xfrm>
            <a:off x="475911" y="1370500"/>
            <a:ext cx="11240177" cy="399930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b="1" sz="5400">
                <a:solidFill>
                  <a:srgbClr val="FFFFFF"/>
                </a:solidFill>
                <a:latin typeface="Times New Roman"/>
                <a:ea typeface="Times New Roman"/>
                <a:cs typeface="Times New Roman"/>
                <a:sym typeface="Times New Roman"/>
              </a:defRPr>
            </a:pPr>
            <a:r>
              <a:t>Take my life, and let it be</a:t>
            </a:r>
            <a:br/>
            <a:r>
              <a:t>consecrated, Lord, to thee.</a:t>
            </a:r>
            <a:br/>
            <a:r>
              <a:t>Take my moments and my days;</a:t>
            </a:r>
            <a:br/>
            <a:r>
              <a:t>let them flow in ceaseless praise.</a:t>
            </a:r>
            <a:b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itle 1"/>
          <p:cNvSpPr txBox="1"/>
          <p:nvPr>
            <p:ph type="title"/>
          </p:nvPr>
        </p:nvSpPr>
        <p:spPr>
          <a:xfrm>
            <a:off x="838200" y="365125"/>
            <a:ext cx="10515600" cy="1325563"/>
          </a:xfrm>
          <a:prstGeom prst="rect">
            <a:avLst/>
          </a:prstGeom>
        </p:spPr>
        <p:txBody>
          <a:bodyPr/>
          <a:lstStyle/>
          <a:p>
            <a:pPr/>
          </a:p>
        </p:txBody>
      </p:sp>
      <p:sp>
        <p:nvSpPr>
          <p:cNvPr id="176" name="Content Placeholder 2"/>
          <p:cNvSpPr txBox="1"/>
          <p:nvPr>
            <p:ph type="body" idx="1"/>
          </p:nvPr>
        </p:nvSpPr>
        <p:spPr>
          <a:xfrm>
            <a:off x="710878" y="1351063"/>
            <a:ext cx="10515601" cy="4351338"/>
          </a:xfrm>
          <a:prstGeom prst="rect">
            <a:avLst/>
          </a:prstGeom>
        </p:spPr>
        <p:txBody>
          <a:bodyPr/>
          <a:lstStyle/>
          <a:p>
            <a:pPr marL="0" indent="0">
              <a:buSzTx/>
              <a:buNone/>
              <a:defRPr b="1" sz="6000">
                <a:latin typeface="Times New Roman"/>
                <a:ea typeface="Times New Roman"/>
                <a:cs typeface="Times New Roman"/>
                <a:sym typeface="Times New Roman"/>
              </a:defRPr>
            </a:pPr>
            <a:r>
              <a:t>Take my hands, and let them move</a:t>
            </a:r>
            <a:br/>
            <a:r>
              <a:t>at the impulse of thy love.</a:t>
            </a:r>
            <a:br/>
            <a:r>
              <a:t>Take my feet, and let them be</a:t>
            </a:r>
            <a:br/>
            <a:r>
              <a:t>swift and beautiful for thee.</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extBox 6"/>
          <p:cNvSpPr txBox="1"/>
          <p:nvPr/>
        </p:nvSpPr>
        <p:spPr>
          <a:xfrm>
            <a:off x="556934" y="1429346"/>
            <a:ext cx="11240177" cy="399930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b="1" sz="5400">
                <a:solidFill>
                  <a:srgbClr val="FFFFFF"/>
                </a:solidFill>
                <a:latin typeface="Times New Roman"/>
                <a:ea typeface="Times New Roman"/>
                <a:cs typeface="Times New Roman"/>
                <a:sym typeface="Times New Roman"/>
              </a:defRPr>
            </a:pPr>
            <a:r>
              <a:t>Take my voice, and let me sing</a:t>
            </a:r>
            <a:br/>
            <a:r>
              <a:t>always, only, for my King.</a:t>
            </a:r>
            <a:br/>
            <a:r>
              <a:t>Take my lips, and let them be</a:t>
            </a:r>
            <a:br/>
            <a:r>
              <a:t>filled with messages from thee.</a:t>
            </a:r>
            <a:b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
          <p:cNvSpPr txBox="1"/>
          <p:nvPr>
            <p:ph type="title"/>
          </p:nvPr>
        </p:nvSpPr>
        <p:spPr>
          <a:xfrm>
            <a:off x="404036" y="365125"/>
            <a:ext cx="11313043" cy="5886819"/>
          </a:xfrm>
          <a:prstGeom prst="rect">
            <a:avLst/>
          </a:prstGeom>
        </p:spPr>
        <p:txBody>
          <a:bodyPr/>
          <a:lstStyle/>
          <a:p>
            <a:pPr algn="ctr">
              <a:defRPr b="1" sz="5400">
                <a:latin typeface="Century Schoolbook"/>
                <a:ea typeface="Century Schoolbook"/>
                <a:cs typeface="Century Schoolbook"/>
                <a:sym typeface="Century Schoolbook"/>
              </a:defRPr>
            </a:pPr>
            <a:r>
              <a:t>INTROIT </a:t>
            </a:r>
            <a:br/>
            <a:br/>
            <a:r>
              <a:rPr b="0" sz="6000"/>
              <a:t>We Gather Together</a:t>
            </a:r>
            <a:br>
              <a:rPr b="0" sz="6000"/>
            </a:br>
            <a:br>
              <a:rPr b="0" sz="6000"/>
            </a:br>
            <a:r>
              <a:rPr b="0"/>
              <a:t> </a:t>
            </a:r>
            <a:r>
              <a:rPr b="0" sz="4400"/>
              <a:t>The SONRise Singers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
          <p:cNvSpPr txBox="1"/>
          <p:nvPr>
            <p:ph type="title"/>
          </p:nvPr>
        </p:nvSpPr>
        <p:spPr>
          <a:xfrm>
            <a:off x="838200" y="365125"/>
            <a:ext cx="10515600" cy="1325563"/>
          </a:xfrm>
          <a:prstGeom prst="rect">
            <a:avLst/>
          </a:prstGeom>
        </p:spPr>
        <p:txBody>
          <a:bodyPr/>
          <a:lstStyle/>
          <a:p>
            <a:pPr/>
          </a:p>
        </p:txBody>
      </p:sp>
      <p:sp>
        <p:nvSpPr>
          <p:cNvPr id="181" name="Content Placeholder 2"/>
          <p:cNvSpPr txBox="1"/>
          <p:nvPr>
            <p:ph type="body" idx="1"/>
          </p:nvPr>
        </p:nvSpPr>
        <p:spPr>
          <a:xfrm>
            <a:off x="676153" y="1432085"/>
            <a:ext cx="10515601" cy="4351338"/>
          </a:xfrm>
          <a:prstGeom prst="rect">
            <a:avLst/>
          </a:prstGeom>
        </p:spPr>
        <p:txBody>
          <a:bodyPr/>
          <a:lstStyle/>
          <a:p>
            <a:pPr marL="0" indent="0" defTabSz="896111">
              <a:spcBef>
                <a:spcPts val="900"/>
              </a:spcBef>
              <a:buSzTx/>
              <a:buNone/>
              <a:defRPr b="1" sz="5292">
                <a:latin typeface="Times New Roman"/>
                <a:ea typeface="Times New Roman"/>
                <a:cs typeface="Times New Roman"/>
                <a:sym typeface="Times New Roman"/>
              </a:defRPr>
            </a:pPr>
            <a:r>
              <a:t>Take my silver and my gold;</a:t>
            </a:r>
            <a:br/>
            <a:r>
              <a:t>not a mite would I withhold.</a:t>
            </a:r>
            <a:br/>
            <a:r>
              <a:t>Take my intellect, and use</a:t>
            </a:r>
            <a:br/>
            <a:r>
              <a:t>every power as thou shalt choose.</a:t>
            </a:r>
            <a:br/>
            <a:b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extBox 6"/>
          <p:cNvSpPr txBox="1"/>
          <p:nvPr/>
        </p:nvSpPr>
        <p:spPr>
          <a:xfrm>
            <a:off x="661106" y="1429346"/>
            <a:ext cx="11240177" cy="399930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b="1" sz="5400">
                <a:solidFill>
                  <a:srgbClr val="FFFFFF"/>
                </a:solidFill>
                <a:latin typeface="Times New Roman"/>
                <a:ea typeface="Times New Roman"/>
                <a:cs typeface="Times New Roman"/>
                <a:sym typeface="Times New Roman"/>
              </a:defRPr>
            </a:pPr>
            <a:r>
              <a:t>Take my will, and make it thine;</a:t>
            </a:r>
            <a:br/>
            <a:r>
              <a:t>it shall be no longer mine.</a:t>
            </a:r>
            <a:br/>
            <a:r>
              <a:t>Take my heart, it is thine own;</a:t>
            </a:r>
            <a:br/>
            <a:r>
              <a:t>it shall be thy royal throne.</a:t>
            </a:r>
            <a:b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itle 1"/>
          <p:cNvSpPr txBox="1"/>
          <p:nvPr>
            <p:ph type="title"/>
          </p:nvPr>
        </p:nvSpPr>
        <p:spPr>
          <a:xfrm>
            <a:off x="1092842" y="2450676"/>
            <a:ext cx="10515601" cy="1325564"/>
          </a:xfrm>
          <a:prstGeom prst="rect">
            <a:avLst/>
          </a:prstGeom>
        </p:spPr>
        <p:txBody>
          <a:bodyPr/>
          <a:lstStyle/>
          <a:p>
            <a:pPr defTabSz="384047">
              <a:defRPr b="1" sz="2267">
                <a:latin typeface="Times New Roman"/>
                <a:ea typeface="Times New Roman"/>
                <a:cs typeface="Times New Roman"/>
                <a:sym typeface="Times New Roman"/>
              </a:defRPr>
            </a:pPr>
            <a:r>
              <a:t>Take my love, my Lord, I pour</a:t>
            </a:r>
            <a:br/>
            <a:r>
              <a:t>at thy feet its treasure-store.</a:t>
            </a:r>
            <a:br/>
            <a:r>
              <a:t>Take myself, and I will be</a:t>
            </a:r>
            <a:br/>
            <a:r>
              <a:t>ever, only, all for thee.</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xfrm>
            <a:off x="560689" y="1244007"/>
            <a:ext cx="11165842" cy="4439456"/>
          </a:xfrm>
          <a:prstGeom prst="rect">
            <a:avLst/>
          </a:prstGeom>
        </p:spPr>
        <p:txBody>
          <a:bodyPr/>
          <a:lstStyle/>
          <a:p>
            <a:pPr algn="ctr">
              <a:defRPr b="1" sz="5400">
                <a:latin typeface="Century Schoolbook"/>
                <a:ea typeface="Century Schoolbook"/>
                <a:cs typeface="Century Schoolbook"/>
                <a:sym typeface="Century Schoolbook"/>
              </a:defRPr>
            </a:pPr>
            <a:br/>
            <a:r>
              <a:rPr sz="6000"/>
              <a:t>OFFERING OUR GIFTS</a:t>
            </a:r>
            <a:br>
              <a:rPr sz="6000"/>
            </a:br>
            <a:br>
              <a:rPr sz="6000"/>
            </a:br>
            <a:r>
              <a:rPr b="0"/>
              <a:t>Phoebe and Peter Gur</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itle 1"/>
          <p:cNvSpPr txBox="1"/>
          <p:nvPr>
            <p:ph type="title"/>
          </p:nvPr>
        </p:nvSpPr>
        <p:spPr>
          <a:xfrm>
            <a:off x="446568" y="638174"/>
            <a:ext cx="10808167" cy="5549976"/>
          </a:xfrm>
          <a:prstGeom prst="rect">
            <a:avLst/>
          </a:prstGeom>
        </p:spPr>
        <p:txBody>
          <a:bodyPr/>
          <a:lstStyle/>
          <a:p>
            <a:pPr algn="ctr">
              <a:defRPr b="1" sz="5400">
                <a:latin typeface="Century Schoolbook"/>
                <a:ea typeface="Century Schoolbook"/>
                <a:cs typeface="Century Schoolbook"/>
                <a:sym typeface="Century Schoolbook"/>
              </a:defRPr>
            </a:pPr>
            <a:br/>
            <a:r>
              <a:t>OFFERTORY</a:t>
            </a:r>
            <a:br/>
            <a:br/>
            <a:r>
              <a:rPr b="0"/>
              <a:t>My Inmost Heart Now Raises</a:t>
            </a:r>
            <a:br>
              <a:rPr b="0"/>
            </a:br>
            <a:r>
              <a:rPr b="0" sz="4400"/>
              <a:t>- Johann Walther</a:t>
            </a:r>
            <a:br>
              <a:rPr b="0" sz="4400"/>
            </a:br>
            <a:br>
              <a:rPr b="0" sz="4400"/>
            </a:br>
            <a:r>
              <a:rPr b="0" sz="4400"/>
              <a:t>Dr. Gordon Ring</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itle 1"/>
          <p:cNvSpPr txBox="1"/>
          <p:nvPr>
            <p:ph type="title"/>
          </p:nvPr>
        </p:nvSpPr>
        <p:spPr>
          <a:xfrm>
            <a:off x="838200" y="365124"/>
            <a:ext cx="10515600" cy="5493810"/>
          </a:xfrm>
          <a:prstGeom prst="rect">
            <a:avLst/>
          </a:prstGeom>
        </p:spPr>
        <p:txBody>
          <a:bodyPr/>
          <a:lstStyle/>
          <a:p>
            <a:pPr algn="ctr">
              <a:defRPr b="1" sz="5400">
                <a:latin typeface="Century Schoolbook"/>
                <a:ea typeface="Century Schoolbook"/>
                <a:cs typeface="Century Schoolbook"/>
                <a:sym typeface="Century Schoolbook"/>
              </a:defRPr>
            </a:pPr>
            <a:r>
              <a:t>DOXOLOGY</a:t>
            </a:r>
            <a:br/>
            <a:br/>
            <a:r>
              <a:t> Doxology #94, UMH</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xfrm>
            <a:off x="307259" y="383458"/>
            <a:ext cx="11668432" cy="6046840"/>
          </a:xfrm>
          <a:prstGeom prst="rect">
            <a:avLst/>
          </a:prstGeom>
        </p:spPr>
        <p:txBody>
          <a:bodyPr/>
          <a:lstStyle/>
          <a:p>
            <a:pPr algn="ctr">
              <a:defRPr sz="5400">
                <a:latin typeface="Century Schoolbook"/>
                <a:ea typeface="Century Schoolbook"/>
                <a:cs typeface="Century Schoolbook"/>
                <a:sym typeface="Century Schoolbook"/>
              </a:defRPr>
            </a:pPr>
            <a:r>
              <a:t>Praise God, from whom all blessings flow; praise God all creatures here below,</a:t>
            </a:r>
            <a:br/>
            <a:br/>
            <a:r>
              <a:t>Alleluia! Alleluia!</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itle 3"/>
          <p:cNvSpPr txBox="1"/>
          <p:nvPr>
            <p:ph type="title"/>
          </p:nvPr>
        </p:nvSpPr>
        <p:spPr>
          <a:xfrm>
            <a:off x="838200" y="365124"/>
            <a:ext cx="10515600" cy="5873445"/>
          </a:xfrm>
          <a:prstGeom prst="rect">
            <a:avLst/>
          </a:prstGeom>
        </p:spPr>
        <p:txBody>
          <a:bodyPr/>
          <a:lstStyle/>
          <a:p>
            <a:pPr algn="ctr">
              <a:defRPr sz="5400">
                <a:latin typeface="Century Schoolbook"/>
                <a:ea typeface="Century Schoolbook"/>
                <a:cs typeface="Century Schoolbook"/>
                <a:sym typeface="Century Schoolbook"/>
              </a:defRPr>
            </a:pPr>
            <a:r>
              <a:t>Praise God the source of all our gifts! Praise Jesus Christ whose power uplifts.</a:t>
            </a:r>
            <a:br/>
            <a:r>
              <a:t> Praise the Spirit, Holy Spirit!</a:t>
            </a:r>
            <a:br/>
            <a:br/>
            <a:r>
              <a:t>Alleluia! Alleluia! Alleluia!</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itle 1"/>
          <p:cNvSpPr txBox="1"/>
          <p:nvPr>
            <p:ph type="title"/>
          </p:nvPr>
        </p:nvSpPr>
        <p:spPr>
          <a:xfrm>
            <a:off x="797318" y="428721"/>
            <a:ext cx="10636984" cy="5812221"/>
          </a:xfrm>
          <a:prstGeom prst="rect">
            <a:avLst/>
          </a:prstGeom>
        </p:spPr>
        <p:txBody>
          <a:bodyPr/>
          <a:lstStyle/>
          <a:p>
            <a:pPr algn="ctr">
              <a:defRPr sz="6000"/>
            </a:pPr>
            <a:br/>
            <a:r>
              <a:rPr b="1" sz="5400">
                <a:latin typeface="Century Schoolbook"/>
                <a:ea typeface="Century Schoolbook"/>
                <a:cs typeface="Century Schoolbook"/>
                <a:sym typeface="Century Schoolbook"/>
              </a:rPr>
              <a:t>Offering Our Prayers</a:t>
            </a:r>
            <a:br>
              <a:rPr b="1" sz="5400">
                <a:latin typeface="Century Schoolbook"/>
                <a:ea typeface="Century Schoolbook"/>
                <a:cs typeface="Century Schoolbook"/>
                <a:sym typeface="Century Schoolbook"/>
              </a:rPr>
            </a:br>
            <a:r>
              <a:rPr b="1" sz="5400">
                <a:latin typeface="Century Schoolbook"/>
                <a:ea typeface="Century Schoolbook"/>
                <a:cs typeface="Century Schoolbook"/>
                <a:sym typeface="Century Schoolbook"/>
              </a:rPr>
              <a:t>and The Lord’s Prayer</a:t>
            </a:r>
            <a:br>
              <a:rPr b="1" sz="5400">
                <a:latin typeface="Century Schoolbook"/>
                <a:ea typeface="Century Schoolbook"/>
                <a:cs typeface="Century Schoolbook"/>
                <a:sym typeface="Century Schoolbook"/>
              </a:rPr>
            </a:br>
            <a:br>
              <a:rPr b="1" sz="5400">
                <a:latin typeface="Century Schoolbook"/>
                <a:ea typeface="Century Schoolbook"/>
                <a:cs typeface="Century Schoolbook"/>
                <a:sym typeface="Century Schoolbook"/>
              </a:rPr>
            </a:br>
            <a:r>
              <a:rPr sz="5400">
                <a:latin typeface="Century Schoolbook"/>
                <a:ea typeface="Century Schoolbook"/>
                <a:cs typeface="Century Schoolbook"/>
                <a:sym typeface="Century Schoolbook"/>
              </a:rPr>
              <a:t>Carol Fields</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itle 1"/>
          <p:cNvSpPr txBox="1"/>
          <p:nvPr>
            <p:ph type="title"/>
          </p:nvPr>
        </p:nvSpPr>
        <p:spPr>
          <a:xfrm>
            <a:off x="336330" y="-178676"/>
            <a:ext cx="11403726" cy="6758152"/>
          </a:xfrm>
          <a:prstGeom prst="rect">
            <a:avLst/>
          </a:prstGeom>
        </p:spPr>
        <p:txBody>
          <a:bodyPr/>
          <a:lstStyle/>
          <a:p>
            <a:pPr>
              <a:defRPr sz="5300">
                <a:latin typeface="Century Schoolbook"/>
                <a:ea typeface="Century Schoolbook"/>
                <a:cs typeface="Century Schoolbook"/>
                <a:sym typeface="Century Schoolbook"/>
              </a:defRPr>
            </a:pPr>
            <a:br/>
            <a:r>
              <a:rPr sz="5400"/>
              <a:t>Our Father, who art in heaven, hallowed be thy name. Thy kingdom come, thy will be done, on earth as it is in heaven. Give us this day our daily bread. And forgive us our trespasses,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itle 1"/>
          <p:cNvSpPr txBox="1"/>
          <p:nvPr>
            <p:ph type="title"/>
          </p:nvPr>
        </p:nvSpPr>
        <p:spPr>
          <a:xfrm>
            <a:off x="510361" y="861902"/>
            <a:ext cx="11483165" cy="4943476"/>
          </a:xfrm>
          <a:prstGeom prst="rect">
            <a:avLst/>
          </a:prstGeom>
        </p:spPr>
        <p:txBody>
          <a:bodyPr/>
          <a:lstStyle/>
          <a:p>
            <a:pPr algn="ctr">
              <a:defRPr b="1" sz="5400">
                <a:latin typeface="Century Schoolbook"/>
                <a:ea typeface="Century Schoolbook"/>
                <a:cs typeface="Century Schoolbook"/>
                <a:sym typeface="Century Schoolbook"/>
              </a:defRPr>
            </a:pPr>
            <a:r>
              <a:t>CALL to WORSHIP </a:t>
            </a:r>
            <a:br/>
            <a:br/>
            <a:r>
              <a:rPr b="0"/>
              <a:t>Luke Lindquist</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Title 1"/>
          <p:cNvSpPr txBox="1"/>
          <p:nvPr>
            <p:ph type="title"/>
          </p:nvPr>
        </p:nvSpPr>
        <p:spPr>
          <a:xfrm>
            <a:off x="501445" y="445932"/>
            <a:ext cx="11353801" cy="5545304"/>
          </a:xfrm>
          <a:prstGeom prst="rect">
            <a:avLst/>
          </a:prstGeom>
        </p:spPr>
        <p:txBody>
          <a:bodyPr/>
          <a:lstStyle/>
          <a:p>
            <a:pPr>
              <a:defRPr sz="5400">
                <a:latin typeface="Century Schoolbook"/>
                <a:ea typeface="Century Schoolbook"/>
                <a:cs typeface="Century Schoolbook"/>
                <a:sym typeface="Century Schoolbook"/>
              </a:defRPr>
            </a:pPr>
            <a:r>
              <a:t>as we forgive those who trespass against us. And lead us not into temptation, but deliver us from evil. For thine is the kingdom, and the power, and the glory, forever. </a:t>
            </a:r>
            <a:br/>
            <a:br/>
            <a:r>
              <a:t>Amen.</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itle 1"/>
          <p:cNvSpPr txBox="1"/>
          <p:nvPr>
            <p:ph type="title"/>
          </p:nvPr>
        </p:nvSpPr>
        <p:spPr>
          <a:xfrm>
            <a:off x="382773" y="499732"/>
            <a:ext cx="11334306" cy="5986132"/>
          </a:xfrm>
          <a:prstGeom prst="rect">
            <a:avLst/>
          </a:prstGeom>
        </p:spPr>
        <p:txBody>
          <a:bodyPr/>
          <a:lstStyle/>
          <a:p>
            <a:pPr algn="ctr" defTabSz="740663">
              <a:defRPr b="1" sz="4374">
                <a:latin typeface="Century Schoolbook"/>
                <a:ea typeface="Century Schoolbook"/>
                <a:cs typeface="Century Schoolbook"/>
                <a:sym typeface="Century Schoolbook"/>
              </a:defRPr>
            </a:pPr>
            <a:br/>
            <a:r>
              <a:t>HYMN</a:t>
            </a:r>
            <a:br/>
            <a:r>
              <a:t> </a:t>
            </a:r>
            <a:br/>
            <a:r>
              <a:rPr b="0"/>
              <a:t>UMH #398</a:t>
            </a:r>
            <a:br>
              <a:rPr b="0"/>
            </a:br>
            <a:br>
              <a:rPr b="0"/>
            </a:br>
            <a:r>
              <a:rPr b="0" sz="4860"/>
              <a:t>Jesus Calls Us</a:t>
            </a:r>
            <a:br>
              <a:rPr b="0" sz="4860"/>
            </a:br>
            <a:br>
              <a:rPr b="0" sz="4860"/>
            </a:br>
            <a:br>
              <a:rPr b="0" sz="4860"/>
            </a:b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itle 1"/>
          <p:cNvSpPr txBox="1"/>
          <p:nvPr>
            <p:ph type="title"/>
          </p:nvPr>
        </p:nvSpPr>
        <p:spPr>
          <a:xfrm>
            <a:off x="460875" y="798623"/>
            <a:ext cx="10924824" cy="5463954"/>
          </a:xfrm>
          <a:prstGeom prst="rect">
            <a:avLst/>
          </a:prstGeom>
        </p:spPr>
        <p:txBody>
          <a:bodyPr/>
          <a:lstStyle/>
          <a:p>
            <a:pPr>
              <a:defRPr b="1" sz="5400">
                <a:latin typeface="Century Schoolbook"/>
                <a:ea typeface="Century Schoolbook"/>
                <a:cs typeface="Century Schoolbook"/>
                <a:sym typeface="Century Schoolbook"/>
              </a:defRPr>
            </a:pPr>
            <a:r>
              <a:t>Jesus calls us o’er the tumult </a:t>
            </a:r>
            <a:br/>
            <a:r>
              <a:t>of our life’s wild, restless sea; </a:t>
            </a:r>
            <a:b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Title 1"/>
          <p:cNvSpPr txBox="1"/>
          <p:nvPr>
            <p:ph type="title"/>
          </p:nvPr>
        </p:nvSpPr>
        <p:spPr>
          <a:xfrm>
            <a:off x="1006998" y="2037944"/>
            <a:ext cx="11948932" cy="2782112"/>
          </a:xfrm>
          <a:prstGeom prst="rect">
            <a:avLst/>
          </a:prstGeom>
        </p:spPr>
        <p:txBody>
          <a:bodyPr/>
          <a:lstStyle/>
          <a:p>
            <a:pPr>
              <a:defRPr b="1" sz="4800">
                <a:latin typeface="Century Schoolbook"/>
                <a:ea typeface="Century Schoolbook"/>
                <a:cs typeface="Century Schoolbook"/>
                <a:sym typeface="Century Schoolbook"/>
              </a:defRPr>
            </a:pPr>
            <a:r>
              <a:t>day by day his sweet voice soundeth, </a:t>
            </a:r>
            <a:br/>
            <a:r>
              <a:t>saying, “Christian, follow me!”</a:t>
            </a:r>
            <a:b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Rectangle 3"/>
          <p:cNvSpPr txBox="1"/>
          <p:nvPr/>
        </p:nvSpPr>
        <p:spPr>
          <a:xfrm>
            <a:off x="556082" y="2190306"/>
            <a:ext cx="11040849" cy="174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5400">
                <a:solidFill>
                  <a:srgbClr val="FFFFFF"/>
                </a:solidFill>
                <a:latin typeface="Century Schoolbook"/>
                <a:ea typeface="Century Schoolbook"/>
                <a:cs typeface="Century Schoolbook"/>
                <a:sym typeface="Century Schoolbook"/>
              </a:defRPr>
            </a:pPr>
            <a:r>
              <a:t>As of old the apostles heard it </a:t>
            </a:r>
          </a:p>
          <a:p>
            <a:pPr>
              <a:defRPr b="1" sz="5400">
                <a:solidFill>
                  <a:srgbClr val="FFFFFF"/>
                </a:solidFill>
                <a:latin typeface="Century Schoolbook"/>
                <a:ea typeface="Century Schoolbook"/>
                <a:cs typeface="Century Schoolbook"/>
                <a:sym typeface="Century Schoolbook"/>
              </a:defRPr>
            </a:pPr>
            <a:r>
              <a:t>by the Galilean lake, </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Title 1"/>
          <p:cNvSpPr txBox="1"/>
          <p:nvPr>
            <p:ph type="title"/>
          </p:nvPr>
        </p:nvSpPr>
        <p:spPr>
          <a:xfrm>
            <a:off x="838200" y="365124"/>
            <a:ext cx="10515600" cy="5436237"/>
          </a:xfrm>
          <a:prstGeom prst="rect">
            <a:avLst/>
          </a:prstGeom>
        </p:spPr>
        <p:txBody>
          <a:bodyPr/>
          <a:lstStyle/>
          <a:p>
            <a:pPr>
              <a:defRPr b="1" sz="5400">
                <a:latin typeface="Century Schoolbook"/>
                <a:ea typeface="Century Schoolbook"/>
                <a:cs typeface="Century Schoolbook"/>
                <a:sym typeface="Century Schoolbook"/>
              </a:defRPr>
            </a:pPr>
            <a:r>
              <a:t>turned from home and toil and kindred, </a:t>
            </a:r>
            <a:br/>
            <a:r>
              <a:t>leaving all for Jesus’ sake.</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Title 1"/>
          <p:cNvSpPr txBox="1"/>
          <p:nvPr>
            <p:ph type="title"/>
          </p:nvPr>
        </p:nvSpPr>
        <p:spPr>
          <a:xfrm>
            <a:off x="336755" y="405517"/>
            <a:ext cx="11518490" cy="6046966"/>
          </a:xfrm>
          <a:prstGeom prst="rect">
            <a:avLst/>
          </a:prstGeom>
        </p:spPr>
        <p:txBody>
          <a:bodyPr/>
          <a:lstStyle/>
          <a:p>
            <a:pPr>
              <a:defRPr b="1" sz="5400">
                <a:latin typeface="Century Schoolbook"/>
                <a:ea typeface="Century Schoolbook"/>
                <a:cs typeface="Century Schoolbook"/>
                <a:sym typeface="Century Schoolbook"/>
              </a:defRPr>
            </a:pPr>
            <a:r>
              <a:t>Jesus calls us from the worship </a:t>
            </a:r>
            <a:br/>
            <a:r>
              <a:t>of the vain world’s golden store, </a:t>
            </a:r>
            <a:b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itle 1"/>
          <p:cNvSpPr txBox="1"/>
          <p:nvPr>
            <p:ph type="title"/>
          </p:nvPr>
        </p:nvSpPr>
        <p:spPr>
          <a:xfrm>
            <a:off x="393538" y="265814"/>
            <a:ext cx="11798463" cy="6287387"/>
          </a:xfrm>
          <a:prstGeom prst="rect">
            <a:avLst/>
          </a:prstGeom>
        </p:spPr>
        <p:txBody>
          <a:bodyPr/>
          <a:lstStyle/>
          <a:p>
            <a:pPr>
              <a:defRPr b="1" sz="5400">
                <a:latin typeface="Century Schoolbook"/>
                <a:ea typeface="Century Schoolbook"/>
                <a:cs typeface="Century Schoolbook"/>
                <a:sym typeface="Century Schoolbook"/>
              </a:defRPr>
            </a:pPr>
            <a:r>
              <a:t>from each idol that would keep us, saying,</a:t>
            </a:r>
            <a:br/>
            <a:r>
              <a:t> “Christian, love me more!”</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Title 1"/>
          <p:cNvSpPr txBox="1"/>
          <p:nvPr>
            <p:ph type="title"/>
          </p:nvPr>
        </p:nvSpPr>
        <p:spPr>
          <a:xfrm>
            <a:off x="838199" y="365124"/>
            <a:ext cx="11176324" cy="5944237"/>
          </a:xfrm>
          <a:prstGeom prst="rect">
            <a:avLst/>
          </a:prstGeom>
        </p:spPr>
        <p:txBody>
          <a:bodyPr/>
          <a:lstStyle/>
          <a:p>
            <a:pPr>
              <a:defRPr b="1" sz="5400">
                <a:latin typeface="Century Schoolbook"/>
                <a:ea typeface="Century Schoolbook"/>
                <a:cs typeface="Century Schoolbook"/>
                <a:sym typeface="Century Schoolbook"/>
              </a:defRPr>
            </a:pPr>
            <a:r>
              <a:t>In our joys and in our sorrow, </a:t>
            </a:r>
            <a:br/>
            <a:r>
              <a:t>days of toil and hours of ease, </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Title 1"/>
          <p:cNvSpPr txBox="1"/>
          <p:nvPr>
            <p:ph type="title"/>
          </p:nvPr>
        </p:nvSpPr>
        <p:spPr>
          <a:xfrm>
            <a:off x="532435" y="527994"/>
            <a:ext cx="11309191" cy="6012086"/>
          </a:xfrm>
          <a:prstGeom prst="rect">
            <a:avLst/>
          </a:prstGeom>
        </p:spPr>
        <p:txBody>
          <a:bodyPr/>
          <a:lstStyle/>
          <a:p>
            <a:pPr>
              <a:defRPr b="1" sz="5400">
                <a:latin typeface="Century Schoolbook"/>
                <a:ea typeface="Century Schoolbook"/>
                <a:cs typeface="Century Schoolbook"/>
                <a:sym typeface="Century Schoolbook"/>
              </a:defRPr>
            </a:pPr>
            <a:r>
              <a:t>still he calls, in cares and pleasures, </a:t>
            </a:r>
            <a:br/>
            <a:r>
              <a:t>“Christian, love me more than these!”</a:t>
            </a:r>
            <a:b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Title 1"/>
          <p:cNvSpPr txBox="1"/>
          <p:nvPr>
            <p:ph type="title"/>
          </p:nvPr>
        </p:nvSpPr>
        <p:spPr>
          <a:xfrm>
            <a:off x="737189" y="1821128"/>
            <a:ext cx="10717621" cy="2945331"/>
          </a:xfrm>
          <a:prstGeom prst="rect">
            <a:avLst/>
          </a:prstGeom>
        </p:spPr>
        <p:txBody>
          <a:bodyPr/>
          <a:lstStyle/>
          <a:p>
            <a:pPr defTabSz="841247">
              <a:defRPr sz="4968">
                <a:latin typeface="Century Schoolbook"/>
                <a:ea typeface="Century Schoolbook"/>
                <a:cs typeface="Century Schoolbook"/>
                <a:sym typeface="Century Schoolbook"/>
              </a:defRPr>
            </a:pPr>
            <a:r>
              <a:t>God calls each of us by name.</a:t>
            </a:r>
            <a:br/>
            <a:br/>
            <a:r>
              <a:rPr b="1"/>
              <a:t>Today, we respond to God’s loving call.</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Title 1"/>
          <p:cNvSpPr txBox="1"/>
          <p:nvPr>
            <p:ph type="title"/>
          </p:nvPr>
        </p:nvSpPr>
        <p:spPr>
          <a:xfrm>
            <a:off x="233915" y="176981"/>
            <a:ext cx="11695816" cy="6563032"/>
          </a:xfrm>
          <a:prstGeom prst="rect">
            <a:avLst/>
          </a:prstGeom>
        </p:spPr>
        <p:txBody>
          <a:bodyPr/>
          <a:lstStyle/>
          <a:p>
            <a:pPr>
              <a:defRPr b="1" sz="5400">
                <a:latin typeface="Century Schoolbook"/>
                <a:ea typeface="Century Schoolbook"/>
                <a:cs typeface="Century Schoolbook"/>
                <a:sym typeface="Century Schoolbook"/>
              </a:defRPr>
            </a:pPr>
            <a:r>
              <a:t>Jesus calls us!  By thy mercies, </a:t>
            </a:r>
            <a:br/>
            <a:r>
              <a:t>Savior, may we hear thy call, </a:t>
            </a:r>
            <a:b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Title 1"/>
          <p:cNvSpPr txBox="1"/>
          <p:nvPr>
            <p:ph type="title"/>
          </p:nvPr>
        </p:nvSpPr>
        <p:spPr>
          <a:xfrm>
            <a:off x="578733" y="759003"/>
            <a:ext cx="11430003" cy="5339993"/>
          </a:xfrm>
          <a:prstGeom prst="rect">
            <a:avLst/>
          </a:prstGeom>
        </p:spPr>
        <p:txBody>
          <a:bodyPr/>
          <a:lstStyle/>
          <a:p>
            <a:pPr>
              <a:defRPr b="1" sz="5400">
                <a:latin typeface="Century Schoolbook"/>
                <a:ea typeface="Century Schoolbook"/>
                <a:cs typeface="Century Schoolbook"/>
                <a:sym typeface="Century Schoolbook"/>
              </a:defRPr>
            </a:pPr>
            <a:r>
              <a:t>give our hearts to thine obedience, </a:t>
            </a:r>
            <a:br/>
            <a:r>
              <a:t>serve and love thee best of all.</a:t>
            </a:r>
            <a:b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Title 1"/>
          <p:cNvSpPr txBox="1"/>
          <p:nvPr>
            <p:ph type="title"/>
          </p:nvPr>
        </p:nvSpPr>
        <p:spPr>
          <a:xfrm>
            <a:off x="489097" y="886120"/>
            <a:ext cx="11164187" cy="5067005"/>
          </a:xfrm>
          <a:prstGeom prst="rect">
            <a:avLst/>
          </a:prstGeom>
        </p:spPr>
        <p:txBody>
          <a:bodyPr/>
          <a:lstStyle/>
          <a:p>
            <a:pPr algn="ctr">
              <a:defRPr sz="5400">
                <a:latin typeface="Century Schoolbook"/>
                <a:ea typeface="Century Schoolbook"/>
                <a:cs typeface="Century Schoolbook"/>
                <a:sym typeface="Century Schoolbook"/>
              </a:defRPr>
            </a:pPr>
            <a:r>
              <a:t>CHORAL BENEDICTION </a:t>
            </a:r>
            <a:br/>
            <a:br/>
            <a:r>
              <a:t>What A Friend We Have In Jesus</a:t>
            </a:r>
            <a:br/>
            <a:br/>
            <a:r>
              <a:t> </a:t>
            </a:r>
            <a:r>
              <a:rPr sz="4400"/>
              <a:t>The SONRise Singers</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Title 1"/>
          <p:cNvSpPr txBox="1"/>
          <p:nvPr>
            <p:ph type="title"/>
          </p:nvPr>
        </p:nvSpPr>
        <p:spPr>
          <a:xfrm>
            <a:off x="393404" y="212651"/>
            <a:ext cx="11063007" cy="5986130"/>
          </a:xfrm>
          <a:prstGeom prst="rect">
            <a:avLst/>
          </a:prstGeom>
        </p:spPr>
        <p:txBody>
          <a:bodyPr/>
          <a:lstStyle/>
          <a:p>
            <a:pPr algn="ctr">
              <a:defRPr b="1" sz="5400">
                <a:latin typeface="Century Schoolbook"/>
                <a:ea typeface="Century Schoolbook"/>
                <a:cs typeface="Century Schoolbook"/>
                <a:sym typeface="Century Schoolbook"/>
              </a:defRPr>
            </a:pPr>
            <a:br/>
            <a:r>
              <a:t>BENEDICTION</a:t>
            </a:r>
            <a:br/>
            <a:br/>
            <a:br/>
            <a:r>
              <a:t>Rev. Susie Thomas</a:t>
            </a:r>
            <a:br/>
            <a:b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Title 1"/>
          <p:cNvSpPr txBox="1"/>
          <p:nvPr>
            <p:ph type="title"/>
          </p:nvPr>
        </p:nvSpPr>
        <p:spPr>
          <a:xfrm>
            <a:off x="478464" y="318977"/>
            <a:ext cx="11198867" cy="5996764"/>
          </a:xfrm>
          <a:prstGeom prst="rect">
            <a:avLst/>
          </a:prstGeom>
        </p:spPr>
        <p:txBody>
          <a:bodyPr/>
          <a:lstStyle/>
          <a:p>
            <a:pPr algn="ctr" defTabSz="594359">
              <a:defRPr b="1" sz="3900">
                <a:latin typeface="Century Schoolbook"/>
                <a:ea typeface="Century Schoolbook"/>
                <a:cs typeface="Century Schoolbook"/>
                <a:sym typeface="Century Schoolbook"/>
              </a:defRPr>
            </a:pPr>
            <a:br/>
            <a:br/>
            <a:br/>
            <a:r>
              <a:rPr sz="3509"/>
              <a:t>POSTLUDE</a:t>
            </a:r>
            <a:br>
              <a:rPr sz="3509"/>
            </a:br>
            <a:br>
              <a:rPr sz="3509"/>
            </a:br>
            <a:r>
              <a:rPr b="0" sz="3509"/>
              <a:t>A Joyous March </a:t>
            </a:r>
            <a:br>
              <a:rPr b="0" sz="3509"/>
            </a:br>
            <a:r>
              <a:rPr b="0" sz="2859"/>
              <a:t>- Joseph Martin</a:t>
            </a:r>
            <a:br>
              <a:rPr b="0" sz="2859"/>
            </a:br>
            <a:br>
              <a:rPr b="0" sz="2859"/>
            </a:br>
            <a:r>
              <a:rPr sz="2859"/>
              <a:t>Dr. Gordon Ring</a:t>
            </a:r>
            <a:br>
              <a:rPr sz="2859"/>
            </a:br>
            <a:br>
              <a:rPr sz="2859"/>
            </a:br>
            <a:br>
              <a:rPr sz="2859"/>
            </a:br>
            <a:br>
              <a:rPr sz="2859"/>
            </a:b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1"/>
          <p:cNvSpPr txBox="1"/>
          <p:nvPr>
            <p:ph type="title"/>
          </p:nvPr>
        </p:nvSpPr>
        <p:spPr>
          <a:xfrm>
            <a:off x="838200" y="365125"/>
            <a:ext cx="10515600" cy="5946775"/>
          </a:xfrm>
          <a:prstGeom prst="rect">
            <a:avLst/>
          </a:prstGeom>
        </p:spPr>
        <p:txBody>
          <a:bodyPr/>
          <a:lstStyle/>
          <a:p>
            <a:pPr>
              <a:defRPr sz="5400">
                <a:latin typeface="Century Schoolbook"/>
                <a:ea typeface="Century Schoolbook"/>
                <a:cs typeface="Century Schoolbook"/>
                <a:sym typeface="Century Schoolbook"/>
              </a:defRPr>
            </a:pPr>
            <a:r>
              <a:t>Jesus offers us grace and space to change.</a:t>
            </a:r>
            <a:br/>
            <a:br/>
            <a:r>
              <a:rPr b="1"/>
              <a:t>May we open our hearts to transformation.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itle 1"/>
          <p:cNvSpPr txBox="1"/>
          <p:nvPr>
            <p:ph type="title"/>
          </p:nvPr>
        </p:nvSpPr>
        <p:spPr>
          <a:xfrm>
            <a:off x="637952" y="1423729"/>
            <a:ext cx="10675091" cy="3606801"/>
          </a:xfrm>
          <a:prstGeom prst="rect">
            <a:avLst/>
          </a:prstGeom>
        </p:spPr>
        <p:txBody>
          <a:bodyPr/>
          <a:lstStyle/>
          <a:p>
            <a:pPr defTabSz="841247">
              <a:defRPr sz="4968">
                <a:latin typeface="Century Schoolbook"/>
                <a:ea typeface="Century Schoolbook"/>
                <a:cs typeface="Century Schoolbook"/>
                <a:sym typeface="Century Schoolbook"/>
              </a:defRPr>
            </a:pPr>
            <a:r>
              <a:t>God’s spirit breathes new possibilities into our lives.</a:t>
            </a:r>
            <a:br/>
            <a:br/>
            <a:r>
              <a:rPr b="1"/>
              <a:t>Holy Spirit, come join us here and now!  Amen.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itle 1"/>
          <p:cNvSpPr txBox="1"/>
          <p:nvPr>
            <p:ph type="title"/>
          </p:nvPr>
        </p:nvSpPr>
        <p:spPr>
          <a:xfrm>
            <a:off x="244641" y="240631"/>
            <a:ext cx="11451174" cy="6302335"/>
          </a:xfrm>
          <a:prstGeom prst="rect">
            <a:avLst/>
          </a:prstGeom>
        </p:spPr>
        <p:txBody>
          <a:bodyPr/>
          <a:lstStyle/>
          <a:p>
            <a:pPr algn="ctr">
              <a:defRPr b="1" sz="5400">
                <a:latin typeface="Century Schoolbook"/>
                <a:ea typeface="Century Schoolbook"/>
                <a:cs typeface="Century Schoolbook"/>
                <a:sym typeface="Century Schoolbook"/>
              </a:defRPr>
            </a:pPr>
            <a:r>
              <a:t>HYMN</a:t>
            </a:r>
            <a:br/>
            <a:br/>
            <a:r>
              <a:t>UMH #384</a:t>
            </a:r>
            <a:br/>
            <a:br/>
            <a:r>
              <a:rPr b="0"/>
              <a:t>Love Divine, All Loves Excelling</a:t>
            </a:r>
            <a:br>
              <a:rPr b="0"/>
            </a:br>
            <a:br>
              <a:rPr b="0"/>
            </a:b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