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304" r:id="rId3"/>
    <p:sldId id="305" r:id="rId4"/>
    <p:sldId id="281" r:id="rId5"/>
    <p:sldId id="297" r:id="rId6"/>
    <p:sldId id="325" r:id="rId7"/>
    <p:sldId id="326" r:id="rId8"/>
    <p:sldId id="306" r:id="rId9"/>
    <p:sldId id="328" r:id="rId10"/>
    <p:sldId id="329" r:id="rId11"/>
    <p:sldId id="330" r:id="rId12"/>
    <p:sldId id="301" r:id="rId13"/>
    <p:sldId id="332" r:id="rId14"/>
    <p:sldId id="342" r:id="rId15"/>
    <p:sldId id="333" r:id="rId16"/>
    <p:sldId id="339" r:id="rId17"/>
    <p:sldId id="340" r:id="rId18"/>
    <p:sldId id="337" r:id="rId19"/>
    <p:sldId id="341" r:id="rId20"/>
    <p:sldId id="296" r:id="rId21"/>
    <p:sldId id="338" r:id="rId22"/>
    <p:sldId id="331" r:id="rId23"/>
    <p:sldId id="336" r:id="rId24"/>
    <p:sldId id="334" r:id="rId25"/>
    <p:sldId id="335" r:id="rId26"/>
    <p:sldId id="279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80408" autoAdjust="0"/>
  </p:normalViewPr>
  <p:slideViewPr>
    <p:cSldViewPr snapToGrid="0" snapToObjects="1">
      <p:cViewPr varScale="1">
        <p:scale>
          <a:sx n="90" d="100"/>
          <a:sy n="90" d="100"/>
        </p:scale>
        <p:origin x="26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440C-9D79-4A4E-BFEB-CD8C34B1A44D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D6067-4BA7-984A-8AE2-12499F87B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place </a:t>
            </a:r>
            <a:r>
              <a:rPr lang="en-US" baseline="0" dirty="0" err="1"/>
              <a:t>thead</a:t>
            </a:r>
            <a:r>
              <a:rPr lang="en-US" baseline="0" dirty="0"/>
              <a:t> as labels below data</a:t>
            </a:r>
          </a:p>
          <a:p>
            <a:r>
              <a:rPr lang="en-US" baseline="0" dirty="0" err="1"/>
              <a:t>Tfoot</a:t>
            </a:r>
            <a:r>
              <a:rPr lang="en-US" baseline="0" dirty="0"/>
              <a:t> is not supported in screen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place </a:t>
            </a:r>
            <a:r>
              <a:rPr lang="en-US" baseline="0" dirty="0" err="1"/>
              <a:t>thead</a:t>
            </a:r>
            <a:r>
              <a:rPr lang="en-US" baseline="0" dirty="0"/>
              <a:t> as labels below data</a:t>
            </a:r>
          </a:p>
          <a:p>
            <a:r>
              <a:rPr lang="en-US" baseline="0" dirty="0" err="1"/>
              <a:t>Tfoot</a:t>
            </a:r>
            <a:r>
              <a:rPr lang="en-US" baseline="0" dirty="0"/>
              <a:t> is not supported in screen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 pointer events none</a:t>
            </a:r>
          </a:p>
          <a:p>
            <a:r>
              <a:rPr lang="en-US" dirty="0"/>
              <a:t>::before, ::after pointer events auto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 pointer events none</a:t>
            </a:r>
          </a:p>
          <a:p>
            <a:r>
              <a:rPr lang="en-US" dirty="0"/>
              <a:t>::before, ::after pointer events auto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 pointer events none</a:t>
            </a:r>
          </a:p>
          <a:p>
            <a:r>
              <a:rPr lang="en-US" dirty="0"/>
              <a:t>::before, ::after pointer events auto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98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 pointer events none</a:t>
            </a:r>
          </a:p>
          <a:p>
            <a:r>
              <a:rPr lang="en-US" dirty="0"/>
              <a:t>::before, ::after pointer events auto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9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Current approaches: Images, canvas, or SVG-generated graphs</a:t>
            </a:r>
          </a:p>
          <a:p>
            <a:r>
              <a:rPr lang="en-US" baseline="0" dirty="0"/>
              <a:t>Difficult to describe with enough detail</a:t>
            </a:r>
          </a:p>
          <a:p>
            <a:r>
              <a:rPr lang="en-US" baseline="0" dirty="0"/>
              <a:t>Impossible to step through</a:t>
            </a:r>
          </a:p>
          <a:p>
            <a:r>
              <a:rPr lang="en-US" baseline="0" dirty="0"/>
              <a:t>Heavy load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…and often complex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Lightweight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code 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Little if any JavaScript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place </a:t>
            </a:r>
            <a:r>
              <a:rPr lang="en-US" baseline="0" dirty="0" err="1"/>
              <a:t>thead</a:t>
            </a:r>
            <a:r>
              <a:rPr lang="en-US" baseline="0" dirty="0"/>
              <a:t> as labels below data</a:t>
            </a:r>
          </a:p>
          <a:p>
            <a:r>
              <a:rPr lang="en-US" baseline="0" dirty="0" err="1"/>
              <a:t>Tfoot</a:t>
            </a:r>
            <a:r>
              <a:rPr lang="en-US" baseline="0" dirty="0"/>
              <a:t> is not supported in screen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6067-4BA7-984A-8AE2-12499F87BA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0263" y="330200"/>
            <a:ext cx="15160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4113219"/>
            <a:ext cx="7773988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 lIns="0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5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409D-9C09-3742-826E-06F4E7FD5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9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2284419"/>
            <a:ext cx="7772400" cy="1525587"/>
          </a:xfrm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0"/>
                  </a:schemeClr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rgbClr val="0050B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0751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omcast_pos_RGB_Digit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5944" y="2865727"/>
            <a:ext cx="3050056" cy="11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DD6C2-2E78-E144-898F-830B271C1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4" y="1362385"/>
            <a:ext cx="3883124" cy="45259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687" y="1362385"/>
            <a:ext cx="3879112" cy="45259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97A69-8D46-3648-8877-C5041C55D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323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6" y="1362075"/>
            <a:ext cx="8228394" cy="6470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54764" y="2118878"/>
            <a:ext cx="3883124" cy="40009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96220" y="2118878"/>
            <a:ext cx="3886200" cy="40009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105DA8B-4579-384E-B1B9-C5CC532B5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2560765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291206" y="2880234"/>
            <a:ext cx="2560320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21719" y="2880234"/>
            <a:ext cx="2560320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B23B83D-41CB-C74D-ADB6-8D358BFA83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27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62075"/>
            <a:ext cx="8221790" cy="12858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1900365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565804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72946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/>
          </p:nvPr>
        </p:nvSpPr>
        <p:spPr>
          <a:xfrm>
            <a:off x="6780088" y="2880234"/>
            <a:ext cx="1901951" cy="32141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solidFill>
                  <a:srgbClr val="000000"/>
                </a:solidFill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1276310-E821-1A43-A138-9E0A4C158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94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787" y="455614"/>
            <a:ext cx="8229601" cy="839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8903" y="1362075"/>
            <a:ext cx="2559485" cy="48021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52438" y="1362075"/>
            <a:ext cx="5657850" cy="4806892"/>
          </a:xfrm>
          <a:prstGeom prst="rect">
            <a:avLst/>
          </a:prstGeom>
        </p:spPr>
        <p:txBody>
          <a:bodyPr anchor="ctr" anchorCtr="1"/>
          <a:lstStyle>
            <a:lvl1pPr>
              <a:defRPr sz="1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76438A-5AA9-8240-BCCE-0D1C79B48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51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0640"/>
            <a:ext cx="8229600" cy="201358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31724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177280" y="1362075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0B288-AEB7-494C-BF52-AD1DD520C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02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s 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19499" y="1566333"/>
            <a:ext cx="5059363" cy="440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667" y="1576917"/>
            <a:ext cx="2935224" cy="1958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65667" y="3947583"/>
            <a:ext cx="2935224" cy="1958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C630E-C224-F64B-A646-333BCFDF0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omcast_pos_RGB_Digital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4667" y="6283325"/>
            <a:ext cx="84372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455613"/>
            <a:ext cx="82296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7250" y="6480175"/>
            <a:ext cx="3656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8788" y="6480175"/>
            <a:ext cx="29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800">
                <a:cs typeface="ＭＳ Ｐゴシック" charset="0"/>
              </a:defRPr>
            </a:lvl1pPr>
          </a:lstStyle>
          <a:p>
            <a:fld id="{5749FEBD-C9BA-E141-BD0D-EC90BB418C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60333"/>
            <a:ext cx="8229600" cy="480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1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5" r:id="rId9"/>
    <p:sldLayoutId id="2147483984" r:id="rId10"/>
    <p:sldLayoutId id="2147483992" r:id="rId11"/>
    <p:sldLayoutId id="2147483993" r:id="rId12"/>
    <p:sldLayoutId id="214748399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9F0812"/>
          </a:solidFill>
          <a:latin typeface="Arial" charset="0"/>
          <a:ea typeface="ヒラギノ角ゴ Pro W3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3038" indent="-173038" algn="l" rtl="0" eaLnBrk="1" fontAlgn="base" hangingPunct="1">
        <a:spcBef>
          <a:spcPts val="4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341313" indent="-173038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3038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74625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74625" algn="l" rtl="0" eaLnBrk="1" fontAlgn="base" hangingPunct="1">
        <a:spcBef>
          <a:spcPts val="400"/>
        </a:spcBef>
        <a:spcAft>
          <a:spcPct val="0"/>
        </a:spcAft>
        <a:buFont typeface="Lucida Grande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altersweb/pen/zWZQLG" TargetMode="External"/><Relationship Id="rId7" Type="http://schemas.openxmlformats.org/officeDocument/2006/relationships/hyperlink" Target="http://haltersweb.github.io/Accessibility/complex-barchart/cui-barcha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ltersweb.github.io/Accessibility/table-as-data-graphics.html" TargetMode="External"/><Relationship Id="rId5" Type="http://schemas.openxmlformats.org/officeDocument/2006/relationships/hyperlink" Target="http://haltersweb.github.io/Accessibility/barchart.html" TargetMode="External"/><Relationship Id="rId4" Type="http://schemas.openxmlformats.org/officeDocument/2006/relationships/hyperlink" Target="https://codepen.io/haltersweb/pen/mxWZo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altersweb/pen/XZLvJ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ltersweb.github.io/Accessibility/pie-chart-dynamic.html" TargetMode="External"/><Relationship Id="rId5" Type="http://schemas.openxmlformats.org/officeDocument/2006/relationships/hyperlink" Target="http://haltersweb.github.io/Accessibility/pie-chart.html" TargetMode="External"/><Relationship Id="rId4" Type="http://schemas.openxmlformats.org/officeDocument/2006/relationships/hyperlink" Target="https://codepen.io/haltersweb/pen/pLedNj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 </a:t>
            </a:r>
            <a:r>
              <a:rPr lang="en-US" dirty="0"/>
              <a:t>Pie Charts and Bar Graphs Using Only</a:t>
            </a:r>
            <a:br>
              <a:rPr lang="en-US" dirty="0"/>
            </a:br>
            <a:r>
              <a:rPr lang="en-US" dirty="0"/>
              <a:t>HTML and CSS </a:t>
            </a:r>
            <a:endParaRPr lang="en-US" dirty="0">
              <a:latin typeface="Arial" charset="0"/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458788" y="4113213"/>
            <a:ext cx="7773987" cy="763587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</a:rPr>
              <a:t>March 21, 2018</a:t>
            </a:r>
          </a:p>
        </p:txBody>
      </p:sp>
    </p:spTree>
    <p:extLst>
      <p:ext uri="{BB962C8B-B14F-4D97-AF65-F5344CB8AC3E}">
        <p14:creationId xmlns:p14="http://schemas.microsoft.com/office/powerpoint/2010/main" val="217792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B01C-7D19-8D4F-800D-279F61B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are boring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08B37-4FDF-1846-9412-9416BA86D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6064-29CE-0C4A-86E3-28FB08AE6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D409D-9C09-3742-826E-06F4E7FD53F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1F75B-938F-8D47-9914-E920085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1351732"/>
            <a:ext cx="8202049" cy="42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726694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3248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&lt;table&gt; + CSS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87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Bar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051651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source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929C3-4CE3-F443-9D7A-24194CB18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r>
              <a:rPr lang="en-US" dirty="0"/>
              <a:t>Code pens</a:t>
            </a: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3"/>
              </a:rPr>
              <a:t>https://codepen.io/haltersweb/pen/zWZQLG</a:t>
            </a:r>
            <a:endParaRPr lang="en-US" dirty="0">
              <a:latin typeface="Courier" pitchFamily="2" charset="0"/>
              <a:ea typeface="ヒラギノ角ゴ Pro W3" charset="0"/>
            </a:endParaRP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4"/>
              </a:rPr>
              <a:t>https://codepen.io/haltersweb/pen/mxWZog</a:t>
            </a:r>
            <a:endParaRPr lang="en-US" dirty="0">
              <a:latin typeface="Courier" pitchFamily="2" charset="0"/>
              <a:ea typeface="ヒラギノ角ゴ Pro W3" charset="0"/>
            </a:endParaRPr>
          </a:p>
          <a:p>
            <a:r>
              <a:rPr lang="en-US" dirty="0"/>
              <a:t>See also</a:t>
            </a: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5"/>
              </a:rPr>
              <a:t>http://haltersweb.github.io/Accessibility/barchart.html</a:t>
            </a:r>
            <a:endParaRPr lang="en-US" dirty="0">
              <a:latin typeface="Courier" pitchFamily="2" charset="0"/>
              <a:ea typeface="ヒラギノ角ゴ Pro W3" charset="0"/>
            </a:endParaRP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6"/>
              </a:rPr>
              <a:t>http://haltersweb.github.io/Accessibility/table-as-data-graphics.html</a:t>
            </a:r>
            <a:endParaRPr lang="en-US" dirty="0">
              <a:latin typeface="Courier" pitchFamily="2" charset="0"/>
              <a:ea typeface="ヒラギノ角ゴ Pro W3" charset="0"/>
            </a:endParaRP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7"/>
              </a:rPr>
              <a:t>http://haltersweb.github.io/Accessibility/complex-barchart/cui-barchart.html</a:t>
            </a:r>
            <a:endParaRPr lang="en-US" dirty="0">
              <a:latin typeface="Courier" pitchFamily="2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1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1" y="376239"/>
            <a:ext cx="4588115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zWZQLG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929C3-4CE3-F443-9D7A-24194CB18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r>
              <a:rPr lang="en-US" dirty="0"/>
              <a:t>Use span for bar</a:t>
            </a:r>
          </a:p>
          <a:p>
            <a:r>
              <a:rPr lang="en-US" dirty="0"/>
              <a:t>Left headers are TBODY THs</a:t>
            </a:r>
          </a:p>
          <a:p>
            <a:r>
              <a:rPr lang="en-US" dirty="0"/>
              <a:t>Bottom headers are THEAD 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B23BF-1D0A-3F42-877C-5864DFF5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2513213"/>
            <a:ext cx="7072312" cy="30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3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Stumbling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zWZQLG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929C3-4CE3-F443-9D7A-24194CB18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1" y="376239"/>
            <a:ext cx="4588115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mxWZog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929C3-4CE3-F443-9D7A-24194CB18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r>
              <a:rPr lang="en-US" dirty="0"/>
              <a:t>Use span for bar</a:t>
            </a:r>
          </a:p>
          <a:p>
            <a:r>
              <a:rPr lang="en-US" dirty="0"/>
              <a:t>Left headers are TBODY THs</a:t>
            </a:r>
          </a:p>
          <a:p>
            <a:r>
              <a:rPr lang="en-US" dirty="0"/>
              <a:t>Bottom headers are THEAD 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F0655-9D81-AD45-9ED2-F5222D49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2503738"/>
            <a:ext cx="6786563" cy="30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4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Pie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6118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graph source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929C3-4CE3-F443-9D7A-24194CB18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4809744"/>
          </a:xfrm>
        </p:spPr>
        <p:txBody>
          <a:bodyPr/>
          <a:lstStyle/>
          <a:p>
            <a:r>
              <a:rPr lang="en-US" dirty="0"/>
              <a:t>Code pens</a:t>
            </a:r>
          </a:p>
          <a:p>
            <a:pPr lvl="1"/>
            <a:r>
              <a:rPr lang="en-US" dirty="0">
                <a:latin typeface="Courier" pitchFamily="2" charset="0"/>
                <a:hlinkClick r:id="rId3"/>
              </a:rPr>
              <a:t>https://codepen.io/haltersweb/pen/XZLvJL/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  <a:hlinkClick r:id="rId4"/>
              </a:rPr>
              <a:t>https://codepen.io/haltersweb/pen/pLedNj/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See also</a:t>
            </a: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5"/>
              </a:rPr>
              <a:t>http://haltersweb.github.io/Accessibility/pie-chart.html</a:t>
            </a:r>
            <a:endParaRPr lang="en-US" dirty="0">
              <a:latin typeface="Courier" pitchFamily="2" charset="0"/>
              <a:ea typeface="ヒラギノ角ゴ Pro W3" charset="0"/>
            </a:endParaRPr>
          </a:p>
          <a:p>
            <a:pPr lvl="1"/>
            <a:r>
              <a:rPr lang="en-US" dirty="0">
                <a:latin typeface="Courier" pitchFamily="2" charset="0"/>
                <a:ea typeface="ヒラギノ角ゴ Pro W3" charset="0"/>
                <a:hlinkClick r:id="rId6"/>
              </a:rPr>
              <a:t>http://haltersweb.github.io/Accessibility/pie-chart-dynamic.html</a:t>
            </a:r>
            <a:endParaRPr lang="en-US" dirty="0">
              <a:latin typeface="Courier" pitchFamily="2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0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088" y="1574800"/>
            <a:ext cx="50482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6500" y="1651000"/>
            <a:ext cx="4830763" cy="1971675"/>
          </a:xfrm>
          <a:noFill/>
          <a:ln>
            <a:noFill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 dirty="0">
                <a:solidFill>
                  <a:srgbClr val="FFFFFF"/>
                </a:solidFill>
              </a:rPr>
              <a:t>Adina Halter</a:t>
            </a:r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endParaRPr lang="en-US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Sr. Product Manager, Accessibility</a:t>
            </a:r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Comcast </a:t>
            </a:r>
            <a:r>
              <a:rPr lang="en-US" sz="1200" dirty="0" err="1"/>
              <a:t>NBCUniversal</a:t>
            </a: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Twitter: @</a:t>
            </a:r>
            <a:r>
              <a:rPr lang="en-US" sz="1200" dirty="0" err="1"/>
              <a:t>haltersweb</a:t>
            </a:r>
            <a:endParaRPr lang="en-US" sz="1200" dirty="0"/>
          </a:p>
          <a:p>
            <a:pPr marL="0" lvl="1">
              <a:spcBef>
                <a:spcPct val="20000"/>
              </a:spcBef>
              <a:buFont typeface="Arial" charset="0"/>
              <a:buNone/>
            </a:pPr>
            <a:r>
              <a:rPr lang="en-US" sz="1200" dirty="0"/>
              <a:t>GitHub: </a:t>
            </a:r>
            <a:r>
              <a:rPr lang="en-US" sz="1200" dirty="0" err="1"/>
              <a:t>haltersweb.github.io</a:t>
            </a:r>
            <a:r>
              <a:rPr lang="en-US" sz="1200" dirty="0"/>
              <a:t>/Accessibility/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About me</a:t>
            </a:r>
          </a:p>
        </p:txBody>
      </p:sp>
      <p:sp>
        <p:nvSpPr>
          <p:cNvPr id="2765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800"/>
              <a:t>Presentation title (optional)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fld id="{4C3C7D2B-5935-AC47-A1A2-9933E88A5E23}" type="slidenum">
              <a:rPr lang="en-US" sz="800">
                <a:cs typeface="ＭＳ Ｐゴシック" charset="0"/>
              </a:rPr>
              <a:pPr/>
              <a:t>2</a:t>
            </a:fld>
            <a:endParaRPr lang="en-US" sz="800">
              <a:cs typeface="ＭＳ Ｐゴシック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t="-1468" r="-234" b="-251"/>
          <a:stretch/>
        </p:blipFill>
        <p:spPr>
          <a:xfrm>
            <a:off x="465667" y="1576917"/>
            <a:ext cx="2935224" cy="37325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083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wedges out of TD pseudo-elements</a:t>
            </a:r>
          </a:p>
          <a:p>
            <a:r>
              <a:rPr lang="en-US" dirty="0"/>
              <a:t>Rotate wedges around origin</a:t>
            </a:r>
          </a:p>
          <a:p>
            <a:r>
              <a:rPr lang="en-US" dirty="0"/>
              <a:t>Solve for font resizing (rem units)</a:t>
            </a:r>
          </a:p>
          <a:p>
            <a:r>
              <a:rPr lang="en-US" dirty="0"/>
              <a:t>Solve for variable-shaped click targets</a:t>
            </a:r>
          </a:p>
          <a:p>
            <a:r>
              <a:rPr lang="en-US" dirty="0"/>
              <a:t>Solve for TD/Table relationship loss in Firefox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1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E9D498B-E2F3-854A-A905-67A3C54CCBE6}"/>
              </a:ext>
            </a:extLst>
          </p:cNvPr>
          <p:cNvGraphicFramePr>
            <a:graphicFrameLocks noGrp="1"/>
          </p:cNvGraphicFramePr>
          <p:nvPr/>
        </p:nvGraphicFramePr>
        <p:xfrm>
          <a:off x="158561" y="1389147"/>
          <a:ext cx="8823960" cy="4372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11802731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146990526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37734703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849616141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1402961455"/>
                    </a:ext>
                  </a:extLst>
                </a:gridCol>
              </a:tblGrid>
              <a:tr h="606879">
                <a:tc>
                  <a:txBody>
                    <a:bodyPr/>
                    <a:lstStyle/>
                    <a:p>
                      <a:r>
                        <a:rPr lang="en-US" sz="1000" dirty="0"/>
                        <a:t>Create </a:t>
                      </a:r>
                      <a:r>
                        <a:rPr lang="en-US" sz="1000" dirty="0" err="1"/>
                        <a:t>td.wedge</a:t>
                      </a:r>
                      <a:r>
                        <a:rPr lang="en-US" sz="1000" dirty="0"/>
                        <a:t> and position absolutely relative to table</a:t>
                      </a:r>
                    </a:p>
                  </a:txBody>
                  <a:tcPr marR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 ::before &amp; ::after circles w/ rounded-angle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Assign clip path to ::before &amp; ::after to create ¼ &amp; ½ wedges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ACUTE: negative rotate ::after and use td’s </a:t>
                      </a:r>
                      <a:r>
                        <a:rPr lang="en-US" sz="1000" dirty="0" err="1"/>
                        <a:t>overflow:hidden</a:t>
                      </a:r>
                      <a:r>
                        <a:rPr lang="en-US" sz="1000" dirty="0"/>
                        <a:t> for masking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OBTUSE:</a:t>
                      </a:r>
                    </a:p>
                    <a:p>
                      <a:r>
                        <a:rPr lang="en-US" sz="1000" dirty="0"/>
                        <a:t>Layer rotated ::after on top of static ::before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68138"/>
                  </a:ext>
                </a:extLst>
              </a:tr>
              <a:tr h="20742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09909"/>
                  </a:ext>
                </a:extLst>
              </a:tr>
              <a:tr h="1691236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table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 {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position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: relative;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 err="1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td.wedge</a:t>
                      </a:r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position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: absolute;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left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0;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top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0;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height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20rem;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width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20rem;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overflow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: hidden;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line-height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45rem;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pointer-events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none;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cursor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pointer;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.wedge::before,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.wedge::after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content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"";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position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: absolute;</a:t>
                      </a:r>
                    </a:p>
                    <a:p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/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left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0;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top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0;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display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block;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width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20rem;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height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20rem;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border-radius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: 10rem;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pointer-events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auto;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.acute::before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content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none;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.acute::after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clip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</a:t>
                      </a:r>
                      <a:r>
                        <a:rPr lang="en-US" sz="700" b="1" dirty="0" err="1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rect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0, 10rem, 10rem, 0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.obtuse::before,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.obtuse::after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clip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</a:t>
                      </a:r>
                      <a:r>
                        <a:rPr lang="en-US" sz="700" b="1" dirty="0" err="1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rect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0, 20rem, 10rem, 10rem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.super::before,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.super::after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clip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: </a:t>
                      </a:r>
                      <a:r>
                        <a:rPr lang="en-US" sz="700" b="1" dirty="0" err="1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rect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0, 20rem, 20rem, 10rem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.acute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  </a:t>
                      </a:r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height: 10rem;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transform-origin: center bottom;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.acute::after </a:t>
                      </a:r>
                      <a:r>
                        <a:rPr lang="en-US" sz="700" b="1" dirty="0">
                          <a:latin typeface="Courier" pitchFamily="2" charset="0"/>
                        </a:rPr>
                        <a:t>{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transform: rotate(-60deg);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ourier" pitchFamily="2" charset="0"/>
                        </a:rPr>
                        <a:t>.obtuse::after {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transform: rotate(30deg);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.super::after {</a:t>
                      </a:r>
                    </a:p>
                    <a:p>
                      <a:r>
                        <a:rPr lang="en-US" sz="700" b="1" dirty="0">
                          <a:effectLst>
                            <a:glow rad="254000">
                              <a:srgbClr val="FFFF00">
                                <a:alpha val="80000"/>
                              </a:srgbClr>
                            </a:glow>
                          </a:effectLst>
                          <a:latin typeface="Courier" pitchFamily="2" charset="0"/>
                        </a:rPr>
                        <a:t>  transform: rotate(30deg);</a:t>
                      </a:r>
                    </a:p>
                    <a:p>
                      <a:r>
                        <a:rPr lang="en-US" sz="700" b="1" dirty="0">
                          <a:latin typeface="Courier" pitchFamily="2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8171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pie wedges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XZLvJL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97D04-21D6-2640-92F4-1288778C75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7582" y="3056491"/>
            <a:ext cx="759102" cy="763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BEF4A-B5F4-0148-8196-FFB17C3EF0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7134" y="2283503"/>
            <a:ext cx="759101" cy="75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EA7A4-1C1F-5B49-9EB2-A3CBEEF2FE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42693" y="2280571"/>
            <a:ext cx="898269" cy="759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FFED05-BD8D-2145-BFAE-784AA6ED90A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40962" y="2276375"/>
            <a:ext cx="905650" cy="91092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28D355-67A2-7346-9742-C3F0F353192C}"/>
              </a:ext>
            </a:extLst>
          </p:cNvPr>
          <p:cNvGraphicFramePr>
            <a:graphicFrameLocks noGrp="1"/>
          </p:cNvGraphicFramePr>
          <p:nvPr/>
        </p:nvGraphicFramePr>
        <p:xfrm>
          <a:off x="291314" y="2285883"/>
          <a:ext cx="1179447" cy="61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49">
                  <a:extLst>
                    <a:ext uri="{9D8B030D-6E8A-4147-A177-3AD203B41FA5}">
                      <a16:colId xmlns:a16="http://schemas.microsoft.com/office/drawing/2014/main" val="4220661019"/>
                    </a:ext>
                  </a:extLst>
                </a:gridCol>
                <a:gridCol w="393149">
                  <a:extLst>
                    <a:ext uri="{9D8B030D-6E8A-4147-A177-3AD203B41FA5}">
                      <a16:colId xmlns:a16="http://schemas.microsoft.com/office/drawing/2014/main" val="1911881261"/>
                    </a:ext>
                  </a:extLst>
                </a:gridCol>
                <a:gridCol w="393149">
                  <a:extLst>
                    <a:ext uri="{9D8B030D-6E8A-4147-A177-3AD203B41FA5}">
                      <a16:colId xmlns:a16="http://schemas.microsoft.com/office/drawing/2014/main" val="3071174097"/>
                    </a:ext>
                  </a:extLst>
                </a:gridCol>
              </a:tblGrid>
              <a:tr h="271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32687"/>
                  </a:ext>
                </a:extLst>
              </a:tr>
              <a:tr h="3448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53%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19%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28%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27305858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A1EE071-EEBA-9947-B183-AD90E24DCBB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17762" y="2283503"/>
            <a:ext cx="768096" cy="7680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8CEA-CEA1-E541-85CE-2D34CEEF4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940" y="2276374"/>
            <a:ext cx="905256" cy="7613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9C85DF-D498-5542-A607-EF9BDA7426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3321338" y="2292497"/>
            <a:ext cx="759101" cy="7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pie wedges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Assign transform: rotate() to pie wedge TDs</a:t>
            </a:r>
          </a:p>
          <a:p>
            <a:r>
              <a:rPr lang="en-US" dirty="0"/>
              <a:t>Rotate angle* = sum of prior wedge angles</a:t>
            </a:r>
          </a:p>
          <a:p>
            <a:r>
              <a:rPr lang="en-US" dirty="0"/>
              <a:t>*Acute rotation angle = 90 + sum of prior wedge angles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XZLvJL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0570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ACUTE WEDGE: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.acute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(90deg + sum of prior wedge angles);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acute:after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(wedge angle - 90deg);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  <a:p>
            <a:r>
              <a:rPr lang="en-US" dirty="0"/>
              <a:t>OBTUSE WEDGE: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.obtuse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(sum of prior wedge angles);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obtuse:after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(wedge angle - 90deg);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  <a:p>
            <a:r>
              <a:rPr lang="en-US" dirty="0"/>
              <a:t>SUPER WEDGE: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.super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(sum of prior wedge angles);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  <a:p>
            <a:pPr marL="168275" lvl="1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.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super:after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{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transform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rotate</a:t>
            </a:r>
            <a:r>
              <a:rPr lang="en-US" b="1" dirty="0">
                <a:latin typeface="Courier" pitchFamily="2" charset="0"/>
              </a:rPr>
              <a:t>(wedge angle - 180deg);</a:t>
            </a:r>
          </a:p>
          <a:p>
            <a:pPr marL="168275" lvl="1" indent="0">
              <a:buNone/>
            </a:pPr>
            <a:r>
              <a:rPr lang="en-US" b="1" dirty="0">
                <a:latin typeface="Courier" pitchFamily="2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XZLvJL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967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Problem: Non-static TDs lose table cell relationship</a:t>
            </a:r>
          </a:p>
          <a:p>
            <a:r>
              <a:rPr lang="en-US" dirty="0"/>
              <a:t>ARIA 1.1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Wrap table in DIV with role=“table”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the TABLE element role=“presentation”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Reassign TRs, THs, TDs with appropriate role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XZLvJL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985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pie wedges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pointer-events: none vs. auto</a:t>
            </a:r>
          </a:p>
          <a:p>
            <a:r>
              <a:rPr lang="en-US" dirty="0"/>
              <a:t>cursor: pointer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272" y="376239"/>
            <a:ext cx="4588114" cy="757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Courier" pitchFamily="2" charset="0"/>
              </a:rPr>
              <a:t>https://</a:t>
            </a:r>
            <a:r>
              <a:rPr lang="en-US" sz="1400" dirty="0" err="1">
                <a:latin typeface="Courier" pitchFamily="2" charset="0"/>
              </a:rPr>
              <a:t>codepen.io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haltersweb</a:t>
            </a:r>
            <a:r>
              <a:rPr lang="en-US" sz="1400" dirty="0">
                <a:latin typeface="Courier" pitchFamily="2" charset="0"/>
              </a:rPr>
              <a:t>/pen/</a:t>
            </a:r>
            <a:r>
              <a:rPr lang="en-US" sz="1400" dirty="0" err="1">
                <a:latin typeface="Courier" pitchFamily="2" charset="0"/>
              </a:rPr>
              <a:t>pLedNj</a:t>
            </a:r>
            <a:r>
              <a:rPr lang="en-US" sz="1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6078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WCAG 2.0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730344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1.1.1 Non-text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non-text content that is presented to the user has a text alternative that serves the equivalent purpose, except for the situations listed below. (Level 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90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1.3.1 Info 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75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Information, structure, and relationships conveyed through presentation can be programmatically determined or are available in text. (Level 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367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1.3.2 Meaningful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75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sequence in which content is presented affects its meaning, a correct reading sequence can be programmatically determined. (Level 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087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1.4.1 Meaningful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87" y="1362075"/>
            <a:ext cx="8229600" cy="75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Color is not used as the only visual means of conveying information, indicating an action, prompting a response, or distinguishing a visual element. (Level 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C2-2E78-E144-898F-830B271C1F0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3065840"/>
            <a:ext cx="2056581" cy="140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38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460375" y="2284413"/>
            <a:ext cx="7772400" cy="15255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0936" y="376239"/>
            <a:ext cx="1457450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@</a:t>
            </a:r>
            <a:r>
              <a:rPr lang="en-US" sz="1600" b="1" dirty="0" err="1">
                <a:solidFill>
                  <a:schemeClr val="accent1"/>
                </a:solidFill>
              </a:rPr>
              <a:t>haltersweb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566386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B01C-7D19-8D4F-800D-279F61B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are visual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08B37-4FDF-1846-9412-9416BA86D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(optional)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6064-29CE-0C4A-86E3-28FB08AE6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D409D-9C09-3742-826E-06F4E7FD53F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22C87-9240-7642-94E5-07E4CF3B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8" y="1465844"/>
            <a:ext cx="4905632" cy="367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018A9-9D5E-A74E-ACBE-6416DF1E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70" y="2056432"/>
            <a:ext cx="2406876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3201"/>
      </p:ext>
    </p:extLst>
  </p:cSld>
  <p:clrMapOvr>
    <a:masterClrMapping/>
  </p:clrMapOvr>
</p:sld>
</file>

<file path=ppt/theme/theme1.xml><?xml version="1.0" encoding="utf-8"?>
<a:theme xmlns:a="http://schemas.openxmlformats.org/drawingml/2006/main" name="Comcast_PPT_Template">
  <a:themeElements>
    <a:clrScheme name="Custom 38">
      <a:dk1>
        <a:srgbClr val="000000"/>
      </a:dk1>
      <a:lt1>
        <a:srgbClr val="FFFFFF"/>
      </a:lt1>
      <a:dk2>
        <a:srgbClr val="54585A"/>
      </a:dk2>
      <a:lt2>
        <a:srgbClr val="97999B"/>
      </a:lt2>
      <a:accent1>
        <a:srgbClr val="0050B9"/>
      </a:accent1>
      <a:accent2>
        <a:srgbClr val="003359"/>
      </a:accent2>
      <a:accent3>
        <a:srgbClr val="007377"/>
      </a:accent3>
      <a:accent4>
        <a:srgbClr val="6F5091"/>
      </a:accent4>
      <a:accent5>
        <a:srgbClr val="E87722"/>
      </a:accent5>
      <a:accent6>
        <a:srgbClr val="FFB81C"/>
      </a:accent6>
      <a:hlink>
        <a:srgbClr val="0050B9"/>
      </a:hlink>
      <a:folHlink>
        <a:srgbClr val="6F5091"/>
      </a:folHlink>
    </a:clrScheme>
    <a:fontScheme name="XFN_PowerPoint_2010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XFN_PowerPoint_2010 1">
        <a:dk1>
          <a:srgbClr val="000000"/>
        </a:dk1>
        <a:lt1>
          <a:srgbClr val="FFFFFF"/>
        </a:lt1>
        <a:dk2>
          <a:srgbClr val="C8001D"/>
        </a:dk2>
        <a:lt2>
          <a:srgbClr val="808080"/>
        </a:lt2>
        <a:accent1>
          <a:srgbClr val="C8001D"/>
        </a:accent1>
        <a:accent2>
          <a:srgbClr val="FFCB00"/>
        </a:accent2>
        <a:accent3>
          <a:srgbClr val="FFFFFF"/>
        </a:accent3>
        <a:accent4>
          <a:srgbClr val="000000"/>
        </a:accent4>
        <a:accent5>
          <a:srgbClr val="E0AAAB"/>
        </a:accent5>
        <a:accent6>
          <a:srgbClr val="E7B800"/>
        </a:accent6>
        <a:hlink>
          <a:srgbClr val="5A5A5C"/>
        </a:hlink>
        <a:folHlink>
          <a:srgbClr val="15C4E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cast-ppt-template [Read-Only]" id="{F41E0DBE-2074-4730-BE86-8E5CEBC4BED3}" vid="{3FAF3D6E-E78C-432A-A56E-7E782B2D0C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comcast-ppt-template</Template>
  <TotalTime>9495</TotalTime>
  <Words>1298</Words>
  <Application>Microsoft Macintosh PowerPoint</Application>
  <PresentationFormat>On-screen Show (4:3)</PresentationFormat>
  <Paragraphs>263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ヒラギノ角ゴ Pro W3</vt:lpstr>
      <vt:lpstr>Arial</vt:lpstr>
      <vt:lpstr>Calibri</vt:lpstr>
      <vt:lpstr>Courier</vt:lpstr>
      <vt:lpstr>Lucida Grande</vt:lpstr>
      <vt:lpstr>Comcast_PPT_Template</vt:lpstr>
      <vt:lpstr> Pie Charts and Bar Graphs Using Only HTML and CSS </vt:lpstr>
      <vt:lpstr>About me</vt:lpstr>
      <vt:lpstr>WCAG 2.0</vt:lpstr>
      <vt:lpstr>1.1.1 Non-text Content</vt:lpstr>
      <vt:lpstr>1.3.1 Info and Relationships</vt:lpstr>
      <vt:lpstr>1.3.2 Meaningful Sequence</vt:lpstr>
      <vt:lpstr>1.4.1 Meaningful Sequence</vt:lpstr>
      <vt:lpstr>The Problem</vt:lpstr>
      <vt:lpstr>Graphs are visual</vt:lpstr>
      <vt:lpstr>Tables are boring</vt:lpstr>
      <vt:lpstr>The Solution</vt:lpstr>
      <vt:lpstr>PowerPoint Presentation</vt:lpstr>
      <vt:lpstr>Bar Graph</vt:lpstr>
      <vt:lpstr>Bar graph source files</vt:lpstr>
      <vt:lpstr>Bar graph</vt:lpstr>
      <vt:lpstr>Stumbling blocks</vt:lpstr>
      <vt:lpstr>Stacked bar graph</vt:lpstr>
      <vt:lpstr>Pie Graph</vt:lpstr>
      <vt:lpstr>Pie graph source files</vt:lpstr>
      <vt:lpstr>Method</vt:lpstr>
      <vt:lpstr>Create pie wedges</vt:lpstr>
      <vt:lpstr>Position pie wedges</vt:lpstr>
      <vt:lpstr>Rotation patterns</vt:lpstr>
      <vt:lpstr>Firefox solution</vt:lpstr>
      <vt:lpstr>Clickable pie wedges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tips!</dc:title>
  <dc:creator>Adina Halter</dc:creator>
  <cp:lastModifiedBy>Adina Halter</cp:lastModifiedBy>
  <cp:revision>167</cp:revision>
  <dcterms:created xsi:type="dcterms:W3CDTF">2017-10-28T00:56:26Z</dcterms:created>
  <dcterms:modified xsi:type="dcterms:W3CDTF">2018-03-21T15:00:45Z</dcterms:modified>
</cp:coreProperties>
</file>