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9" r:id="rId2"/>
    <p:sldId id="304" r:id="rId3"/>
    <p:sldId id="305" r:id="rId4"/>
    <p:sldId id="281" r:id="rId5"/>
    <p:sldId id="297" r:id="rId6"/>
    <p:sldId id="282" r:id="rId7"/>
    <p:sldId id="303" r:id="rId8"/>
    <p:sldId id="325" r:id="rId9"/>
    <p:sldId id="322" r:id="rId10"/>
    <p:sldId id="323" r:id="rId11"/>
    <p:sldId id="300" r:id="rId12"/>
    <p:sldId id="307" r:id="rId13"/>
    <p:sldId id="313" r:id="rId14"/>
    <p:sldId id="311" r:id="rId15"/>
    <p:sldId id="315" r:id="rId16"/>
    <p:sldId id="287" r:id="rId17"/>
    <p:sldId id="326" r:id="rId18"/>
    <p:sldId id="288" r:id="rId19"/>
    <p:sldId id="289" r:id="rId20"/>
    <p:sldId id="327" r:id="rId21"/>
    <p:sldId id="290" r:id="rId22"/>
    <p:sldId id="320" r:id="rId23"/>
    <p:sldId id="291" r:id="rId24"/>
    <p:sldId id="317" r:id="rId25"/>
    <p:sldId id="294" r:id="rId26"/>
    <p:sldId id="318" r:id="rId27"/>
    <p:sldId id="293" r:id="rId28"/>
    <p:sldId id="319" r:id="rId29"/>
    <p:sldId id="324" r:id="rId30"/>
    <p:sldId id="296" r:id="rId31"/>
    <p:sldId id="321" r:id="rId32"/>
    <p:sldId id="295" r:id="rId33"/>
    <p:sldId id="279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80446" autoAdjust="0"/>
  </p:normalViewPr>
  <p:slideViewPr>
    <p:cSldViewPr snapToGrid="0" snapToObjects="1">
      <p:cViewPr varScale="1">
        <p:scale>
          <a:sx n="79" d="100"/>
          <a:sy n="79" d="100"/>
        </p:scale>
        <p:origin x="2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440C-9D79-4A4E-BFEB-CD8C34B1A44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D6067-4BA7-984A-8AE2-12499F87B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Essential Images:</a:t>
            </a:r>
          </a:p>
          <a:p>
            <a:r>
              <a:rPr lang="en-US" dirty="0"/>
              <a:t>Posters</a:t>
            </a:r>
          </a:p>
          <a:p>
            <a:r>
              <a:rPr lang="en-US" dirty="0"/>
              <a:t>Network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Essential Images: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Poster</a:t>
            </a:r>
            <a:r>
              <a:rPr lang="en-US" baseline="0" dirty="0"/>
              <a:t> Art</a:t>
            </a:r>
            <a:endParaRPr lang="en-US" dirty="0"/>
          </a:p>
          <a:p>
            <a:r>
              <a:rPr lang="en-US" dirty="0"/>
              <a:t>Logos</a:t>
            </a:r>
          </a:p>
          <a:p>
            <a:r>
              <a:rPr lang="en-US" dirty="0"/>
              <a:t>Iconography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16px is rendered value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1em = 1rem = 12pt = 16px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li, td, p {</a:t>
            </a:r>
            <a:r>
              <a:rPr lang="en-US" baseline="0" dirty="0"/>
              <a:t> 14px;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At 200%</a:t>
            </a:r>
          </a:p>
          <a:p>
            <a:r>
              <a:rPr lang="en-US" dirty="0"/>
              <a:t>14px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li, td, p {</a:t>
            </a:r>
            <a:r>
              <a:rPr lang="en-US" baseline="0" dirty="0"/>
              <a:t> 0.87</a:t>
            </a:r>
            <a:r>
              <a:rPr lang="en-US" dirty="0"/>
              <a:t>5em; }</a:t>
            </a:r>
          </a:p>
          <a:p>
            <a:endParaRPr lang="en-US" dirty="0"/>
          </a:p>
          <a:p>
            <a:r>
              <a:rPr lang="en-US" dirty="0"/>
              <a:t>At 200%</a:t>
            </a:r>
          </a:p>
          <a:p>
            <a:r>
              <a:rPr lang="en-US" dirty="0"/>
              <a:t>28px</a:t>
            </a:r>
          </a:p>
          <a:p>
            <a:r>
              <a:rPr lang="en-US" dirty="0"/>
              <a:t>24.5px</a:t>
            </a:r>
          </a:p>
          <a:p>
            <a:r>
              <a:rPr lang="en-US" dirty="0"/>
              <a:t>21.44px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li, td, p {</a:t>
            </a:r>
            <a:r>
              <a:rPr lang="en-US" baseline="0" dirty="0"/>
              <a:t> 0.87</a:t>
            </a:r>
            <a:r>
              <a:rPr lang="en-US" dirty="0"/>
              <a:t>5rem }</a:t>
            </a:r>
          </a:p>
          <a:p>
            <a:endParaRPr lang="en-US" dirty="0"/>
          </a:p>
          <a:p>
            <a:r>
              <a:rPr lang="en-US" dirty="0"/>
              <a:t>At 200%</a:t>
            </a:r>
          </a:p>
          <a:p>
            <a:r>
              <a:rPr lang="en-US" dirty="0"/>
              <a:t>28px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 </a:t>
            </a:r>
            <a:r>
              <a:rPr lang="en-US" dirty="0" err="1"/>
              <a:t>em</a:t>
            </a:r>
            <a:r>
              <a:rPr lang="en-US" dirty="0"/>
              <a:t> but always based on the root &lt;html&gt; font size, not the parent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0263" y="330200"/>
            <a:ext cx="15160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4113219"/>
            <a:ext cx="7773988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 lIns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5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409D-9C09-3742-826E-06F4E7FD5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9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0751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5944" y="2865727"/>
            <a:ext cx="3050056" cy="11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DD6C2-2E78-E144-898F-830B271C1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4" y="1362385"/>
            <a:ext cx="3883124" cy="45259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687" y="1362385"/>
            <a:ext cx="3879112" cy="45259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97A69-8D46-3648-8877-C5041C55D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323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6" y="1362075"/>
            <a:ext cx="8228394" cy="6470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54764" y="2118878"/>
            <a:ext cx="3883124" cy="40009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96220" y="2118878"/>
            <a:ext cx="3886200" cy="40009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105DA8B-4579-384E-B1B9-C5CC532B5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2560765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291206" y="2880234"/>
            <a:ext cx="2560320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21719" y="2880234"/>
            <a:ext cx="2560320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B23B83D-41CB-C74D-ADB6-8D358BFA83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27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1900365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565804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72946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/>
          </p:nvPr>
        </p:nvSpPr>
        <p:spPr>
          <a:xfrm>
            <a:off x="6780088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1276310-E821-1A43-A138-9E0A4C158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94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8903" y="1362075"/>
            <a:ext cx="2559485" cy="48021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52438" y="1362075"/>
            <a:ext cx="5657850" cy="4806892"/>
          </a:xfrm>
          <a:prstGeom prst="rect">
            <a:avLst/>
          </a:prstGeom>
        </p:spPr>
        <p:txBody>
          <a:bodyPr anchor="ctr" anchorCtr="1"/>
          <a:lstStyle>
            <a:lvl1pPr>
              <a:defRPr sz="1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76438A-5AA9-8240-BCCE-0D1C79B48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51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0640"/>
            <a:ext cx="8229600" cy="201358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31724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17728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0B288-AEB7-494C-BF52-AD1DD520C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02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s 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19499" y="1566333"/>
            <a:ext cx="5059363" cy="440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667" y="1576917"/>
            <a:ext cx="2935224" cy="1958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65667" y="3947583"/>
            <a:ext cx="2935224" cy="1958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C630E-C224-F64B-A646-333BCFDF0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omcast_pos_RGB_Digital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4667" y="6283325"/>
            <a:ext cx="84372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455613"/>
            <a:ext cx="82296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7250" y="6480175"/>
            <a:ext cx="3656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8788" y="6480175"/>
            <a:ext cx="29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800">
                <a:cs typeface="ＭＳ Ｐゴシック" charset="0"/>
              </a:defRPr>
            </a:lvl1pPr>
          </a:lstStyle>
          <a:p>
            <a:fld id="{5749FEBD-C9BA-E141-BD0D-EC90BB418C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60333"/>
            <a:ext cx="8229600" cy="480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1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5" r:id="rId9"/>
    <p:sldLayoutId id="2147483984" r:id="rId10"/>
    <p:sldLayoutId id="2147483992" r:id="rId11"/>
    <p:sldLayoutId id="2147483993" r:id="rId12"/>
    <p:sldLayoutId id="214748399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3038" indent="-173038" algn="l" rtl="0" eaLnBrk="1" fontAlgn="base" hangingPunct="1">
        <a:spcBef>
          <a:spcPts val="4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341313" indent="-173038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3038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74625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74625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 Implementing Resizable Text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Without Breaking the User Experience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458788" y="4113213"/>
            <a:ext cx="7773987" cy="763587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</a:rPr>
              <a:t>March 21, 2018</a:t>
            </a:r>
          </a:p>
        </p:txBody>
      </p:sp>
    </p:spTree>
    <p:extLst>
      <p:ext uri="{BB962C8B-B14F-4D97-AF65-F5344CB8AC3E}">
        <p14:creationId xmlns:p14="http://schemas.microsoft.com/office/powerpoint/2010/main" val="217792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Font Scaling in Chrome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Customize &gt; Settings &gt; Appearance &gt; Font Size (can also use Customize fonts)</a:t>
            </a:r>
          </a:p>
          <a:p>
            <a:r>
              <a:rPr lang="en-US" dirty="0"/>
              <a:t>Set to a large font size.  Use the Customize font size slider to go big!</a:t>
            </a:r>
          </a:p>
          <a:p>
            <a:r>
              <a:rPr lang="en-US" dirty="0"/>
              <a:t>Default is Medium (16px)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45" r="9472"/>
          <a:stretch/>
        </p:blipFill>
        <p:spPr>
          <a:xfrm>
            <a:off x="2314639" y="2377439"/>
            <a:ext cx="3629465" cy="3794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12" y="2377439"/>
            <a:ext cx="2659875" cy="751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7" y="2377440"/>
            <a:ext cx="1750839" cy="22226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504049" y="5444197"/>
            <a:ext cx="3263705" cy="239151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04049" y="5683348"/>
            <a:ext cx="3263705" cy="239151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49118" y="2633673"/>
            <a:ext cx="2639270" cy="208001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4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Pixels, ems, and rems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11574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32487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Default root &lt;html&gt;:</a:t>
            </a:r>
          </a:p>
          <a:p>
            <a:pPr algn="ctr"/>
            <a:r>
              <a:rPr lang="en-US" sz="5400" b="1" dirty="0">
                <a:solidFill>
                  <a:schemeClr val="accent4"/>
                </a:solidFill>
              </a:rPr>
              <a:t>12pt (16px)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218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14px at 2x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r>
              <a:rPr lang="en-US" sz="1400" dirty="0"/>
              <a:t>In a table cell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19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400" dirty="0"/>
              <a:t>In a list item in a table cell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51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1400" dirty="0"/>
              <a:t>In a paragraph in a list item in a table cell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786" y="2784179"/>
            <a:ext cx="8229600" cy="4302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tabLst>
                <a:tab pos="8001000" algn="r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li, td, p { 14px }	200%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3853" y="5334830"/>
            <a:ext cx="1916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FAIL!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Xzjwqj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EFEE8-A0E2-E143-8C61-A2BD9E75A55C}"/>
              </a:ext>
            </a:extLst>
          </p:cNvPr>
          <p:cNvSpPr txBox="1"/>
          <p:nvPr/>
        </p:nvSpPr>
        <p:spPr>
          <a:xfrm>
            <a:off x="458786" y="1994792"/>
            <a:ext cx="760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text at 14px and 100% scale looks like</a:t>
            </a:r>
          </a:p>
          <a:p>
            <a:r>
              <a:rPr lang="en-US" sz="2800" dirty="0"/>
              <a:t>What text at 14px and 200% scale looks like</a:t>
            </a:r>
          </a:p>
        </p:txBody>
      </p:sp>
    </p:spTree>
    <p:extLst>
      <p:ext uri="{BB962C8B-B14F-4D97-AF65-F5344CB8AC3E}">
        <p14:creationId xmlns:p14="http://schemas.microsoft.com/office/powerpoint/2010/main" val="23663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0.875em (14px) at 2x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r>
              <a:rPr lang="en-US" sz="2800" dirty="0"/>
              <a:t>In a table cell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19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60" dirty="0"/>
              <a:t>In a list item in a table cell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51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140" dirty="0"/>
              <a:t>In a paragraph in a list item in a table cell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786" y="2784179"/>
            <a:ext cx="8229600" cy="4302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tabLst>
                <a:tab pos="8001000" algn="r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li, td, p { 0.875em }	200%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3853" y="5334830"/>
            <a:ext cx="1916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FAIL!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Xzjwqj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DBB05-0D91-6B4C-85E4-010E7E0380A9}"/>
              </a:ext>
            </a:extLst>
          </p:cNvPr>
          <p:cNvSpPr txBox="1"/>
          <p:nvPr/>
        </p:nvSpPr>
        <p:spPr>
          <a:xfrm>
            <a:off x="458786" y="1994792"/>
            <a:ext cx="760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text at 14px and 100% scale looks like</a:t>
            </a:r>
          </a:p>
          <a:p>
            <a:r>
              <a:rPr lang="en-US" sz="2800" dirty="0"/>
              <a:t>What text at 14px and 200% scale looks like</a:t>
            </a:r>
          </a:p>
        </p:txBody>
      </p:sp>
    </p:spTree>
    <p:extLst>
      <p:ext uri="{BB962C8B-B14F-4D97-AF65-F5344CB8AC3E}">
        <p14:creationId xmlns:p14="http://schemas.microsoft.com/office/powerpoint/2010/main" val="1955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0.875rem (14px) at 2x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r>
              <a:rPr lang="en-US" sz="2800" dirty="0"/>
              <a:t>In a table cell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19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In a list item in a table cell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5186" y="3214391"/>
            <a:ext cx="27432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In a paragraph in a list item in a table cell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786" y="2784179"/>
            <a:ext cx="8229600" cy="4302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tabLst>
                <a:tab pos="8001000" algn="r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li, td, p { .875rem }	200%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1756" y="533483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YES!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2870" y="376239"/>
            <a:ext cx="4695516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Xzjwqj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9089E-24EC-6844-A09E-F620EF515955}"/>
              </a:ext>
            </a:extLst>
          </p:cNvPr>
          <p:cNvSpPr txBox="1"/>
          <p:nvPr/>
        </p:nvSpPr>
        <p:spPr>
          <a:xfrm>
            <a:off x="458786" y="1994792"/>
            <a:ext cx="760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text at 14px and 100% scale looks like</a:t>
            </a:r>
          </a:p>
          <a:p>
            <a:r>
              <a:rPr lang="en-US" sz="2800" dirty="0"/>
              <a:t>What text at 14px and 200% scale looks like</a:t>
            </a:r>
          </a:p>
        </p:txBody>
      </p:sp>
    </p:spTree>
    <p:extLst>
      <p:ext uri="{BB962C8B-B14F-4D97-AF65-F5344CB8AC3E}">
        <p14:creationId xmlns:p14="http://schemas.microsoft.com/office/powerpoint/2010/main" val="19093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57949" y="2076449"/>
            <a:ext cx="5930438" cy="409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</a:rPr>
              <a:t>R</a:t>
            </a:r>
            <a:r>
              <a:rPr lang="en-US" dirty="0"/>
              <a:t>oot </a:t>
            </a:r>
            <a:r>
              <a:rPr lang="en-US" b="1" dirty="0" err="1">
                <a:solidFill>
                  <a:schemeClr val="accent4"/>
                </a:solidFill>
              </a:rPr>
              <a:t>Em</a:t>
            </a:r>
            <a:endParaRPr lang="en-US" dirty="0"/>
          </a:p>
          <a:p>
            <a:r>
              <a:rPr lang="en-US" dirty="0"/>
              <a:t>Root a.k.a. &lt;html&gt;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IE9+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87" y="1928969"/>
            <a:ext cx="2066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chemeClr val="accent4"/>
                </a:solidFill>
              </a:rPr>
              <a:t>rem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60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Oh the math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78349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Algebra! Really?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2920" y="2157156"/>
            <a:ext cx="532068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21px = 1.3125rem</a:t>
            </a:r>
            <a:endParaRPr lang="en-US" sz="5400" spc="-3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88967" y="3266906"/>
            <a:ext cx="5248592" cy="1754327"/>
            <a:chOff x="2802481" y="3385469"/>
            <a:chExt cx="5248592" cy="1754327"/>
          </a:xfrm>
        </p:grpSpPr>
        <p:sp>
          <p:nvSpPr>
            <p:cNvPr id="7" name="Rectangle 6"/>
            <p:cNvSpPr/>
            <p:nvPr/>
          </p:nvSpPr>
          <p:spPr>
            <a:xfrm>
              <a:off x="2986826" y="338547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spc="-300" dirty="0">
                  <a:solidFill>
                    <a:schemeClr val="accent4"/>
                  </a:solidFill>
                </a:rPr>
                <a:t>1rem</a:t>
              </a:r>
            </a:p>
            <a:p>
              <a:pPr algn="ctr"/>
              <a:r>
                <a:rPr lang="en-US" sz="5400" b="1" spc="-300" dirty="0">
                  <a:solidFill>
                    <a:schemeClr val="accent4"/>
                  </a:solidFill>
                </a:rPr>
                <a:t>16px</a:t>
              </a:r>
              <a:endParaRPr lang="en-US" sz="5400" spc="-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47307" y="3385469"/>
              <a:ext cx="1608133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spc="-300" dirty="0">
                  <a:solidFill>
                    <a:schemeClr val="accent4"/>
                  </a:solidFill>
                </a:rPr>
                <a:t>x</a:t>
              </a:r>
            </a:p>
            <a:p>
              <a:pPr algn="ctr"/>
              <a:r>
                <a:rPr lang="en-US" sz="5400" b="1" spc="-300" dirty="0">
                  <a:solidFill>
                    <a:schemeClr val="accent4"/>
                  </a:solidFill>
                </a:rPr>
                <a:t>21px</a:t>
              </a:r>
              <a:endParaRPr lang="en-US" sz="5400" spc="-3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7496" y="3794858"/>
              <a:ext cx="5501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spc="-300" dirty="0">
                  <a:solidFill>
                    <a:schemeClr val="accent4"/>
                  </a:solidFill>
                </a:rPr>
                <a:t>=</a:t>
              </a:r>
              <a:endParaRPr lang="en-US" sz="5400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2802481" y="4275674"/>
              <a:ext cx="2199401" cy="0"/>
            </a:xfrm>
            <a:prstGeom prst="line">
              <a:avLst/>
            </a:prstGeom>
            <a:solidFill>
              <a:schemeClr val="accent1"/>
            </a:solidFill>
            <a:ln w="857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851672" y="4270322"/>
              <a:ext cx="2199401" cy="0"/>
            </a:xfrm>
            <a:prstGeom prst="line">
              <a:avLst/>
            </a:prstGeom>
            <a:solidFill>
              <a:schemeClr val="accent1"/>
            </a:solidFill>
            <a:ln w="857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" name="TextBox 16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4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the root. Simplify the math.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4A10E-8D45-3D48-9804-BF8DC5718346}"/>
              </a:ext>
            </a:extLst>
          </p:cNvPr>
          <p:cNvSpPr/>
          <p:nvPr/>
        </p:nvSpPr>
        <p:spPr>
          <a:xfrm>
            <a:off x="938894" y="1921148"/>
            <a:ext cx="7568293" cy="299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html { font-size: 62.5%; }</a:t>
            </a:r>
          </a:p>
          <a:p>
            <a:pPr>
              <a:lnSpc>
                <a:spcPct val="12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p { 2.1rem }</a:t>
            </a:r>
          </a:p>
          <a:p>
            <a:pPr>
              <a:lnSpc>
                <a:spcPct val="12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/* 21px = 2.1rem */</a:t>
            </a:r>
            <a:endParaRPr lang="en-US" sz="5400" spc="-300" dirty="0"/>
          </a:p>
        </p:txBody>
      </p:sp>
    </p:spTree>
    <p:extLst>
      <p:ext uri="{BB962C8B-B14F-4D97-AF65-F5344CB8AC3E}">
        <p14:creationId xmlns:p14="http://schemas.microsoft.com/office/powerpoint/2010/main" val="12860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088" y="1574800"/>
            <a:ext cx="50482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6500" y="1651000"/>
            <a:ext cx="4830763" cy="1971675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 dirty="0">
                <a:solidFill>
                  <a:srgbClr val="FFFFFF"/>
                </a:solidFill>
              </a:rPr>
              <a:t>Adina Halter</a:t>
            </a:r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endParaRPr lang="en-US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Sr. Product Manager, Accessibility</a:t>
            </a:r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Comcast </a:t>
            </a:r>
            <a:r>
              <a:rPr lang="en-US" sz="1200" dirty="0" err="1"/>
              <a:t>NBCUniversal</a:t>
            </a: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Twitter: @</a:t>
            </a:r>
            <a:r>
              <a:rPr lang="en-US" sz="1200" dirty="0" err="1"/>
              <a:t>haltersweb</a:t>
            </a: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GitHub: </a:t>
            </a:r>
            <a:r>
              <a:rPr lang="en-US" sz="1200" dirty="0" err="1"/>
              <a:t>haltersweb.github.io</a:t>
            </a:r>
            <a:r>
              <a:rPr lang="en-US" sz="1200" dirty="0"/>
              <a:t>/Accessibility/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About me</a:t>
            </a:r>
          </a:p>
        </p:txBody>
      </p:sp>
      <p:sp>
        <p:nvSpPr>
          <p:cNvPr id="2765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/>
              <a:t>Presentation title (optional)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4C3C7D2B-5935-AC47-A1A2-9933E88A5E23}" type="slidenum">
              <a:rPr lang="en-US" sz="800">
                <a:cs typeface="ＭＳ Ｐゴシック" charset="0"/>
              </a:rPr>
              <a:pPr/>
              <a:t>2</a:t>
            </a:fld>
            <a:endParaRPr lang="en-US" sz="800">
              <a:cs typeface="ＭＳ Ｐゴシック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t="-1468" r="-234" b="-251"/>
          <a:stretch/>
        </p:blipFill>
        <p:spPr>
          <a:xfrm>
            <a:off x="465667" y="1576917"/>
            <a:ext cx="2935224" cy="37325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083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Let your message breathe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205602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787" y="1928969"/>
            <a:ext cx="16674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 err="1">
                <a:solidFill>
                  <a:schemeClr val="accent4"/>
                </a:solidFill>
              </a:rPr>
              <a:t>em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57949" y="2076449"/>
            <a:ext cx="5930438" cy="409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padding</a:t>
            </a:r>
          </a:p>
          <a:p>
            <a:r>
              <a:rPr lang="en-US" dirty="0"/>
              <a:t>Text margins</a:t>
            </a:r>
          </a:p>
          <a:p>
            <a:r>
              <a:rPr lang="en-US" dirty="0"/>
              <a:t>Media-queries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05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787" y="1928969"/>
            <a:ext cx="13260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chemeClr val="accent4"/>
                </a:solidFill>
              </a:rPr>
              <a:t>ex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57949" y="2076449"/>
            <a:ext cx="5930438" cy="409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of x</a:t>
            </a:r>
          </a:p>
          <a:p>
            <a:r>
              <a:rPr lang="en-US" dirty="0"/>
              <a:t>Top &amp; bottom text padding</a:t>
            </a:r>
          </a:p>
          <a:p>
            <a:r>
              <a:rPr lang="en-US" dirty="0"/>
              <a:t>Top &amp; bottom text margin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122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Unitless</a:t>
            </a:r>
            <a:r>
              <a:rPr lang="en-US" dirty="0"/>
              <a:t> line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Multiplier of font’s size</a:t>
            </a:r>
          </a:p>
          <a:p>
            <a:r>
              <a:rPr lang="en-US" dirty="0"/>
              <a:t>Whole number or decimal</a:t>
            </a:r>
          </a:p>
          <a:p>
            <a:r>
              <a:rPr lang="en-US" dirty="0"/>
              <a:t>P { line-height: 1.25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74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Sizing imagery with 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2870" y="376239"/>
            <a:ext cx="4695516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gXMQBw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4036290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images with 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Padding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gXMQBw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23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word about box sizing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77781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border-box for more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content-box (default) vs. border-box</a:t>
            </a:r>
          </a:p>
          <a:p>
            <a:r>
              <a:rPr lang="en-US" dirty="0"/>
              <a:t>Global reset: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{ box-sizing: border-box; }</a:t>
            </a:r>
          </a:p>
          <a:p>
            <a:pPr marL="0" indent="0">
              <a:buNone/>
            </a:pPr>
            <a:r>
              <a:rPr lang="en-US" dirty="0"/>
              <a:t>*, *:before, *:after { box-sizing: inherit;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 descr="https://css-tricks.com/wp-content/uploads/2010/09/width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29" y="1362075"/>
            <a:ext cx="2215259" cy="36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2870" y="376239"/>
            <a:ext cx="4695516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JObPay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4188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box-sizing reset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787" y="2179740"/>
            <a:ext cx="834074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html {</a:t>
            </a:r>
          </a:p>
          <a:p>
            <a:pPr>
              <a:lnSpc>
                <a:spcPct val="8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	box-sizing: border-box; }</a:t>
            </a:r>
          </a:p>
          <a:p>
            <a:pPr>
              <a:lnSpc>
                <a:spcPct val="80000"/>
              </a:lnSpc>
            </a:pPr>
            <a:endParaRPr lang="en-US" sz="5400" b="1" spc="-300" dirty="0">
              <a:solidFill>
                <a:schemeClr val="accent4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*, *:before, *:after {</a:t>
            </a:r>
          </a:p>
          <a:p>
            <a:pPr>
              <a:lnSpc>
                <a:spcPct val="80000"/>
              </a:lnSpc>
            </a:pPr>
            <a:r>
              <a:rPr lang="en-US" sz="5400" b="1" spc="-300" dirty="0">
                <a:solidFill>
                  <a:schemeClr val="accent4"/>
                </a:solidFill>
              </a:rPr>
              <a:t>	box-sizing: inherit;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JObPay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596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Relative media queries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gXMQBw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1190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WCAG 2.0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730344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ems (rems won’t work here)</a:t>
            </a:r>
          </a:p>
          <a:p>
            <a:r>
              <a:rPr lang="en-US" dirty="0"/>
              <a:t>Screen default: 16px : 1em</a:t>
            </a:r>
          </a:p>
          <a:p>
            <a:r>
              <a:rPr lang="en-US" dirty="0"/>
              <a:t>Not affected by html style (62.5% setting)</a:t>
            </a:r>
          </a:p>
          <a:p>
            <a:r>
              <a:rPr lang="en-US" dirty="0"/>
              <a:t>70em = 1120px (120 / 16)</a:t>
            </a:r>
          </a:p>
          <a:p>
            <a:r>
              <a:rPr lang="en-US" dirty="0"/>
              <a:t>This approach won’t work with device-size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92869" y="376239"/>
            <a:ext cx="4695517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/full/</a:t>
            </a:r>
            <a:r>
              <a:rPr lang="en-US" sz="1400" dirty="0" err="1">
                <a:latin typeface="Courier" pitchFamily="2" charset="0"/>
              </a:rPr>
              <a:t>gXMQBw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8200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Bonus tip (nothing to do with this talk)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78956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use clear fix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my-box { overflow: hidden;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575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2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1.4.4 Resize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 for captions and images of text, text can be resized without assistive technology up to 200 percent without loss of content or functionality. (Level AA).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90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1.4.5 Images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75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technologies being used can achieve the visual presentation, text is used to convey information rather than images of text except for the following: (Level AA)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15"/>
          <p:cNvSpPr txBox="1">
            <a:spLocks/>
          </p:cNvSpPr>
          <p:nvPr/>
        </p:nvSpPr>
        <p:spPr>
          <a:xfrm>
            <a:off x="454025" y="2119313"/>
            <a:ext cx="3884613" cy="4000500"/>
          </a:xfrm>
          <a:prstGeom prst="rect">
            <a:avLst/>
          </a:prstGeom>
        </p:spPr>
        <p:txBody>
          <a:bodyPr/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kern="0" dirty="0">
                <a:latin typeface="Arial" charset="0"/>
              </a:rPr>
              <a:t>Customizable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latin typeface="Arial" charset="0"/>
              </a:rPr>
              <a:t>The image of text can be visually customized to the user’s requirements.</a:t>
            </a:r>
            <a:endParaRPr lang="en-US" dirty="0"/>
          </a:p>
        </p:txBody>
      </p:sp>
      <p:sp>
        <p:nvSpPr>
          <p:cNvPr id="7" name="Content Placeholder 14"/>
          <p:cNvSpPr txBox="1">
            <a:spLocks/>
          </p:cNvSpPr>
          <p:nvPr/>
        </p:nvSpPr>
        <p:spPr>
          <a:xfrm>
            <a:off x="4795838" y="2119313"/>
            <a:ext cx="3886200" cy="1774261"/>
          </a:xfrm>
          <a:prstGeom prst="rect">
            <a:avLst/>
          </a:prstGeom>
        </p:spPr>
        <p:txBody>
          <a:bodyPr/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Essential</a:t>
            </a:r>
            <a:endParaRPr lang="en-US" b="1" kern="0" dirty="0">
              <a:latin typeface="Arial" charset="0"/>
            </a:endParaRPr>
          </a:p>
          <a:p>
            <a:pPr marL="0" indent="0">
              <a:buNone/>
            </a:pPr>
            <a:r>
              <a:rPr lang="en-US" kern="0" dirty="0">
                <a:latin typeface="Arial" charset="0"/>
              </a:rPr>
              <a:t>A particular presentation of text is essential to the information being conveyed.</a:t>
            </a:r>
          </a:p>
          <a:p>
            <a:r>
              <a:rPr lang="en-US" kern="0" dirty="0"/>
              <a:t>Note: Logotypes (text that is part of a logo or brand name) are considered essential.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367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resizable text?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6813" y="2076449"/>
            <a:ext cx="4691574" cy="409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Reflects OS settings</a:t>
            </a:r>
          </a:p>
          <a:p>
            <a:r>
              <a:rPr lang="en-US" dirty="0"/>
              <a:t>Global change</a:t>
            </a:r>
          </a:p>
          <a:p>
            <a:r>
              <a:rPr lang="en-US" dirty="0"/>
              <a:t>User action not necessary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787" y="1717963"/>
            <a:ext cx="3406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4"/>
                </a:solidFill>
              </a:rPr>
              <a:t>A</a:t>
            </a:r>
            <a:r>
              <a:rPr lang="en-US" sz="7200" b="1" dirty="0">
                <a:solidFill>
                  <a:schemeClr val="accent4"/>
                </a:solidFill>
              </a:rPr>
              <a:t>A</a:t>
            </a:r>
            <a:r>
              <a:rPr lang="en-US" sz="6000" b="1" dirty="0">
                <a:solidFill>
                  <a:schemeClr val="accent4"/>
                </a:solidFill>
              </a:rPr>
              <a:t>A</a:t>
            </a:r>
            <a:r>
              <a:rPr lang="en-US" sz="4800" b="1" dirty="0">
                <a:solidFill>
                  <a:schemeClr val="accent4"/>
                </a:solidFill>
              </a:rPr>
              <a:t>A</a:t>
            </a:r>
            <a:r>
              <a:rPr lang="en-US" sz="4000" b="1" dirty="0">
                <a:solidFill>
                  <a:schemeClr val="accent4"/>
                </a:solidFill>
              </a:rPr>
              <a:t>A</a:t>
            </a:r>
            <a:r>
              <a:rPr lang="en-US" sz="3200" b="1" dirty="0">
                <a:solidFill>
                  <a:schemeClr val="accent4"/>
                </a:solidFill>
              </a:rPr>
              <a:t>A</a:t>
            </a:r>
            <a:endParaRPr lang="en-US" sz="115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165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they just use browser zoom?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787" y="2076449"/>
            <a:ext cx="2435282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dirty="0">
                <a:solidFill>
                  <a:schemeClr val="accent4"/>
                </a:solidFill>
              </a:rPr>
              <a:t>CTRL+</a:t>
            </a:r>
          </a:p>
          <a:p>
            <a:pPr>
              <a:lnSpc>
                <a:spcPct val="80000"/>
              </a:lnSpc>
            </a:pPr>
            <a:r>
              <a:rPr lang="en-US" sz="5400" b="1" dirty="0">
                <a:solidFill>
                  <a:schemeClr val="accent4"/>
                </a:solidFill>
              </a:rPr>
              <a:t>CTRL-</a:t>
            </a:r>
            <a:endParaRPr lang="en-US" sz="5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082413" y="2076449"/>
            <a:ext cx="5605974" cy="4095369"/>
          </a:xfrm>
        </p:spPr>
        <p:txBody>
          <a:bodyPr/>
          <a:lstStyle/>
          <a:p>
            <a:r>
              <a:rPr lang="en-US" dirty="0"/>
              <a:t>Not automatic</a:t>
            </a:r>
          </a:p>
          <a:p>
            <a:r>
              <a:rPr lang="en-US" dirty="0"/>
              <a:t>Not global</a:t>
            </a:r>
          </a:p>
          <a:p>
            <a:r>
              <a:rPr lang="en-US" dirty="0"/>
              <a:t>Comorbidity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Simulating OS resizing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440517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Font Scaling in Firefox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Menu &gt; Preferences &gt; Language &amp; Appearance &gt; Fonts &amp; Colors &gt; Default Font Size</a:t>
            </a:r>
          </a:p>
          <a:p>
            <a:r>
              <a:rPr lang="en-US" dirty="0"/>
              <a:t>Set to a large font size such as 32px</a:t>
            </a:r>
          </a:p>
          <a:p>
            <a:r>
              <a:rPr lang="en-US" dirty="0"/>
              <a:t>Default is 16px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52978"/>
            <a:ext cx="1793815" cy="3467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255" y="2352978"/>
            <a:ext cx="4747421" cy="3467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372665" y="5219114"/>
            <a:ext cx="872197" cy="422031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9687" y="4170957"/>
            <a:ext cx="591722" cy="499517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5801879"/>
      </p:ext>
    </p:extLst>
  </p:cSld>
  <p:clrMapOvr>
    <a:masterClrMapping/>
  </p:clrMapOvr>
</p:sld>
</file>

<file path=ppt/theme/theme1.xml><?xml version="1.0" encoding="utf-8"?>
<a:theme xmlns:a="http://schemas.openxmlformats.org/drawingml/2006/main" name="Comcast_PPT_Template">
  <a:themeElements>
    <a:clrScheme name="Custom 38">
      <a:dk1>
        <a:srgbClr val="000000"/>
      </a:dk1>
      <a:lt1>
        <a:srgbClr val="FFFFFF"/>
      </a:lt1>
      <a:dk2>
        <a:srgbClr val="54585A"/>
      </a:dk2>
      <a:lt2>
        <a:srgbClr val="97999B"/>
      </a:lt2>
      <a:accent1>
        <a:srgbClr val="0050B9"/>
      </a:accent1>
      <a:accent2>
        <a:srgbClr val="003359"/>
      </a:accent2>
      <a:accent3>
        <a:srgbClr val="007377"/>
      </a:accent3>
      <a:accent4>
        <a:srgbClr val="6F5091"/>
      </a:accent4>
      <a:accent5>
        <a:srgbClr val="E87722"/>
      </a:accent5>
      <a:accent6>
        <a:srgbClr val="FFB81C"/>
      </a:accent6>
      <a:hlink>
        <a:srgbClr val="0050B9"/>
      </a:hlink>
      <a:folHlink>
        <a:srgbClr val="6F5091"/>
      </a:folHlink>
    </a:clrScheme>
    <a:fontScheme name="XFN_PowerPoint_2010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XFN_PowerPoint_2010 1">
        <a:dk1>
          <a:srgbClr val="000000"/>
        </a:dk1>
        <a:lt1>
          <a:srgbClr val="FFFFFF"/>
        </a:lt1>
        <a:dk2>
          <a:srgbClr val="C8001D"/>
        </a:dk2>
        <a:lt2>
          <a:srgbClr val="808080"/>
        </a:lt2>
        <a:accent1>
          <a:srgbClr val="C8001D"/>
        </a:accent1>
        <a:accent2>
          <a:srgbClr val="FFCB00"/>
        </a:accent2>
        <a:accent3>
          <a:srgbClr val="FFFFFF"/>
        </a:accent3>
        <a:accent4>
          <a:srgbClr val="000000"/>
        </a:accent4>
        <a:accent5>
          <a:srgbClr val="E0AAAB"/>
        </a:accent5>
        <a:accent6>
          <a:srgbClr val="E7B800"/>
        </a:accent6>
        <a:hlink>
          <a:srgbClr val="5A5A5C"/>
        </a:hlink>
        <a:folHlink>
          <a:srgbClr val="15C4E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cast-ppt-template [Read-Only]" id="{F41E0DBE-2074-4730-BE86-8E5CEBC4BED3}" vid="{3FAF3D6E-E78C-432A-A56E-7E782B2D0C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comcast-ppt-template</Template>
  <TotalTime>8444</TotalTime>
  <Words>1079</Words>
  <Application>Microsoft Macintosh PowerPoint</Application>
  <PresentationFormat>On-screen Show (4:3)</PresentationFormat>
  <Paragraphs>243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ヒラギノ角ゴ Pro W3</vt:lpstr>
      <vt:lpstr>Arial</vt:lpstr>
      <vt:lpstr>Calibri</vt:lpstr>
      <vt:lpstr>Courier</vt:lpstr>
      <vt:lpstr>Lucida Grande</vt:lpstr>
      <vt:lpstr>Comcast_PPT_Template</vt:lpstr>
      <vt:lpstr> Implementing Resizable Text Without Breaking the User Experience</vt:lpstr>
      <vt:lpstr>About me</vt:lpstr>
      <vt:lpstr>WCAG 2.0</vt:lpstr>
      <vt:lpstr>1.4.4 Resize Text</vt:lpstr>
      <vt:lpstr>1.4.5 Images of Text</vt:lpstr>
      <vt:lpstr>Why resizable text?</vt:lpstr>
      <vt:lpstr>Can’t they just use browser zoom?</vt:lpstr>
      <vt:lpstr>Simulating OS resizing</vt:lpstr>
      <vt:lpstr>Testing Font Scaling in Firefox</vt:lpstr>
      <vt:lpstr>Testing Font Scaling in Chrome</vt:lpstr>
      <vt:lpstr>Pixels, ems, and rems</vt:lpstr>
      <vt:lpstr>PowerPoint Presentation</vt:lpstr>
      <vt:lpstr>Using 14px at 2x scale</vt:lpstr>
      <vt:lpstr>Using 0.875em (14px) at 2x scale</vt:lpstr>
      <vt:lpstr>Using 0.875rem (14px) at 2x scale</vt:lpstr>
      <vt:lpstr>What is a rem?</vt:lpstr>
      <vt:lpstr>Oh the math</vt:lpstr>
      <vt:lpstr>Algebra! Really?</vt:lpstr>
      <vt:lpstr>Redefine the root. Simplify the math.</vt:lpstr>
      <vt:lpstr>Let your message breathe</vt:lpstr>
      <vt:lpstr>When to use em</vt:lpstr>
      <vt:lpstr>What about ex</vt:lpstr>
      <vt:lpstr>Unitless line height</vt:lpstr>
      <vt:lpstr>Sizing imagery with rem</vt:lpstr>
      <vt:lpstr>Sizing images with rem</vt:lpstr>
      <vt:lpstr>A word about box sizing</vt:lpstr>
      <vt:lpstr>Use border-box for more control</vt:lpstr>
      <vt:lpstr>Global box-sizing reset</vt:lpstr>
      <vt:lpstr>Relative media queries</vt:lpstr>
      <vt:lpstr>Media Queries</vt:lpstr>
      <vt:lpstr>Bonus tip (nothing to do with this talk)</vt:lpstr>
      <vt:lpstr>Never use clear fix again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tips!</dc:title>
  <dc:creator>Adina Halter</dc:creator>
  <cp:lastModifiedBy>Adina Halter</cp:lastModifiedBy>
  <cp:revision>125</cp:revision>
  <dcterms:created xsi:type="dcterms:W3CDTF">2017-10-28T00:56:26Z</dcterms:created>
  <dcterms:modified xsi:type="dcterms:W3CDTF">2018-03-21T19:05:50Z</dcterms:modified>
</cp:coreProperties>
</file>