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76" r:id="rId4"/>
    <p:sldId id="278" r:id="rId5"/>
    <p:sldId id="294" r:id="rId6"/>
    <p:sldId id="283" r:id="rId7"/>
    <p:sldId id="289" r:id="rId8"/>
    <p:sldId id="304" r:id="rId9"/>
    <p:sldId id="305" r:id="rId10"/>
    <p:sldId id="306" r:id="rId11"/>
    <p:sldId id="292" r:id="rId12"/>
    <p:sldId id="295" r:id="rId13"/>
    <p:sldId id="300" r:id="rId14"/>
    <p:sldId id="297" r:id="rId15"/>
    <p:sldId id="299" r:id="rId16"/>
    <p:sldId id="301" r:id="rId17"/>
    <p:sldId id="303" r:id="rId18"/>
    <p:sldId id="270" r:id="rId19"/>
  </p:sldIdLst>
  <p:sldSz cx="13004800" cy="9753600"/>
  <p:notesSz cx="6858000" cy="9144000"/>
  <p:defaultTextStyle>
    <a:lvl1pPr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1pPr>
    <a:lvl2pPr indent="3429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2pPr>
    <a:lvl3pPr indent="6858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3pPr>
    <a:lvl4pPr indent="10287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4pPr>
    <a:lvl5pPr indent="13716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5pPr>
    <a:lvl6pPr indent="17145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6pPr>
    <a:lvl7pPr indent="20574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7pPr>
    <a:lvl8pPr indent="24003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8pPr>
    <a:lvl9pPr indent="27432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99" autoAdjust="0"/>
  </p:normalViewPr>
  <p:slideViewPr>
    <p:cSldViewPr snapToGrid="0" snapToObjects="1">
      <p:cViewPr>
        <p:scale>
          <a:sx n="50" d="100"/>
          <a:sy n="50" d="100"/>
        </p:scale>
        <p:origin x="-2632" y="-7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13118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400">
        <a:latin typeface="Lucida Grande"/>
        <a:ea typeface="Lucida Grande"/>
        <a:cs typeface="Lucida Grande"/>
        <a:sym typeface="Lucida Grande"/>
      </a:defRPr>
    </a:lvl1pPr>
    <a:lvl2pPr indent="228600" defTabSz="457200">
      <a:defRPr sz="1400">
        <a:latin typeface="Lucida Grande"/>
        <a:ea typeface="Lucida Grande"/>
        <a:cs typeface="Lucida Grande"/>
        <a:sym typeface="Lucida Grande"/>
      </a:defRPr>
    </a:lvl2pPr>
    <a:lvl3pPr indent="457200" defTabSz="457200">
      <a:defRPr sz="1400">
        <a:latin typeface="Lucida Grande"/>
        <a:ea typeface="Lucida Grande"/>
        <a:cs typeface="Lucida Grande"/>
        <a:sym typeface="Lucida Grande"/>
      </a:defRPr>
    </a:lvl3pPr>
    <a:lvl4pPr indent="685800" defTabSz="457200">
      <a:defRPr sz="1400">
        <a:latin typeface="Lucida Grande"/>
        <a:ea typeface="Lucida Grande"/>
        <a:cs typeface="Lucida Grande"/>
        <a:sym typeface="Lucida Grande"/>
      </a:defRPr>
    </a:lvl4pPr>
    <a:lvl5pPr indent="914400" defTabSz="457200">
      <a:defRPr sz="14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4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4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4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Images show colorful graphs.  One of a bar chart.  One of a pie chart.</a:t>
            </a:r>
          </a:p>
          <a:p>
            <a:endParaRPr lang="en-US" baseline="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Graphs can be beautiful</a:t>
            </a:r>
            <a:r>
              <a:rPr lang="en-US" baseline="0" dirty="0" smtClean="0"/>
              <a:t> works of visual art.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But they give screen-readers little or no information about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7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shows a screen</a:t>
            </a:r>
            <a:r>
              <a:rPr lang="en-US" baseline="0" dirty="0" smtClean="0"/>
              <a:t> shot where 3 results have been returned and focus is on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0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Image of a basic</a:t>
            </a:r>
            <a:r>
              <a:rPr lang="en-US" baseline="0" dirty="0" smtClean="0"/>
              <a:t> bar chart in black and white.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 </a:t>
            </a:r>
            <a:r>
              <a:rPr lang="en-US" dirty="0" smtClean="0"/>
              <a:t>the flip side, tables</a:t>
            </a:r>
            <a:r>
              <a:rPr lang="en-US" baseline="0" dirty="0" smtClean="0"/>
              <a:t> are visually BORING</a:t>
            </a:r>
            <a:r>
              <a:rPr lang="is-I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8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7990" lvl="2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53585F"/>
                </a:solidFill>
              </a:rPr>
              <a:t>Will not be able to triangulate the data</a:t>
            </a:r>
          </a:p>
          <a:p>
            <a:pPr marL="227990" marR="0" lvl="0" indent="-227990" defTabSz="301752" eaLnBrk="1" fontAlgn="auto" latinLnBrk="0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cap="none" spc="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53585F"/>
                </a:solidFill>
              </a:rPr>
              <a:t>Often not descriptive enough: </a:t>
            </a:r>
            <a:r>
              <a:rPr lang="en-US" sz="1400" dirty="0" smtClean="0"/>
              <a:t>“bar graph of money invested in 2010, 2011 and 2012”.</a:t>
            </a:r>
            <a:endParaRPr lang="en-US" sz="1400" dirty="0" smtClean="0">
              <a:solidFill>
                <a:srgbClr val="53585F"/>
              </a:solidFill>
            </a:endParaRP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53585F"/>
                </a:solidFill>
              </a:rPr>
              <a:t>Need to rewrite as data changes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Twice as much code to maintain per graph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Double the real estate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Increased download time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Data may need to be translated to JSON</a:t>
            </a:r>
            <a:r>
              <a:rPr lang="en-US" cap="none" baseline="0" dirty="0" smtClean="0"/>
              <a:t> </a:t>
            </a:r>
            <a:r>
              <a:rPr lang="en-US" cap="none" dirty="0" smtClean="0"/>
              <a:t>(loses the</a:t>
            </a:r>
            <a:r>
              <a:rPr lang="en-US" cap="none" baseline="0" dirty="0" smtClean="0"/>
              <a:t> relationship)</a:t>
            </a:r>
            <a:endParaRPr lang="en-US" cap="none" dirty="0" smtClean="0"/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Rendering doesn’t mean accessibility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Is plugin support maintained through lifecycle?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6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2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shows a screenshot of a stacked bar-chart from</a:t>
            </a:r>
            <a:r>
              <a:rPr lang="en-US" baseline="0" dirty="0" smtClean="0"/>
              <a:t> the solution example.</a:t>
            </a:r>
          </a:p>
        </p:txBody>
      </p:sp>
    </p:spTree>
    <p:extLst>
      <p:ext uri="{BB962C8B-B14F-4D97-AF65-F5344CB8AC3E}">
        <p14:creationId xmlns:p14="http://schemas.microsoft.com/office/powerpoint/2010/main" val="308538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Stumbling blocks: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</a:t>
            </a:r>
            <a:r>
              <a:rPr lang="en-US" baseline="0" dirty="0" smtClean="0"/>
              <a:t> to place 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 as labels below data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err="1" smtClean="0"/>
              <a:t>tfoot</a:t>
            </a:r>
            <a:r>
              <a:rPr lang="en-US" baseline="0" dirty="0" smtClean="0"/>
              <a:t> is not supported in screen readers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1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place </a:t>
            </a:r>
            <a:r>
              <a:rPr lang="en-US" dirty="0" err="1" smtClean="0"/>
              <a:t>thead</a:t>
            </a:r>
            <a:r>
              <a:rPr lang="en-US" dirty="0" smtClean="0"/>
              <a:t> as labels</a:t>
            </a:r>
            <a:r>
              <a:rPr lang="en-US" baseline="0" dirty="0" smtClean="0"/>
              <a:t> below data</a:t>
            </a:r>
          </a:p>
          <a:p>
            <a:r>
              <a:rPr lang="en-US" baseline="0" dirty="0" err="1" smtClean="0"/>
              <a:t>Tfoot</a:t>
            </a:r>
            <a:r>
              <a:rPr lang="en-US" baseline="0" dirty="0" smtClean="0"/>
              <a:t> is not supported in screen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6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shows a screenshot of the example with an</a:t>
            </a:r>
            <a:r>
              <a:rPr lang="en-US" baseline="0" dirty="0" smtClean="0"/>
              <a:t> input field which has “a” typed and 6 results returned and shown in a list below the input field.</a:t>
            </a:r>
          </a:p>
          <a:p>
            <a:endParaRPr lang="en-US" baseline="0" dirty="0" smtClean="0"/>
          </a:p>
          <a:p>
            <a:r>
              <a:rPr lang="en-US" dirty="0" smtClean="0"/>
              <a:t>Keyboard Interaction: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 and DOWN: Cycles through auto-suggestions and input field.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ESC: Close the menu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ENTER: Select the currently focused auto-suggestion and close the menu.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TAB: Select the currently focused auto-suggestion, close the menu, and move focus to the next focusable element.</a:t>
            </a:r>
          </a:p>
          <a:p>
            <a:endParaRPr lang="en-US" dirty="0" smtClean="0"/>
          </a:p>
          <a:p>
            <a:r>
              <a:rPr lang="en-US" dirty="0" smtClean="0"/>
              <a:t>Screen-reader interaction: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the search field gains focus an initial instruction is announced.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search results are returned the count and instructions are announced.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suggestions are arrowed through they are spoken aloud.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5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on aria-autocomplete=“both”:  both</a:t>
            </a:r>
            <a:r>
              <a:rPr lang="en-US" baseline="0" dirty="0" smtClean="0"/>
              <a:t> means that: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a</a:t>
            </a:r>
            <a:r>
              <a:rPr lang="en-US" dirty="0" smtClean="0"/>
              <a:t> list of choices appears </a:t>
            </a:r>
            <a:r>
              <a:rPr lang="en-US" b="1" dirty="0" smtClean="0"/>
              <a:t>and</a:t>
            </a:r>
            <a:endParaRPr lang="en-US" b="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currently selected suggestion also appears inline.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0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: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9425" y="7935976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8541623" y="8073936"/>
            <a:ext cx="4474905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22" name="Comcast_S_COLOR_BL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054" y="7826653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2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3701" y="7886288"/>
            <a:ext cx="1344466" cy="375298"/>
          </a:xfrm>
          <a:prstGeom prst="rect">
            <a:avLst/>
          </a:prstGeom>
          <a:ln w="3175">
            <a:miter lim="400000"/>
          </a:ln>
        </p:spPr>
      </p:pic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67507" y="3761570"/>
            <a:ext cx="12069786" cy="8344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 cap="all" spc="176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76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481054" y="4936807"/>
            <a:ext cx="12042691" cy="834476"/>
          </a:xfrm>
          <a:prstGeom prst="rect">
            <a:avLst/>
          </a:prstGeom>
        </p:spPr>
        <p:txBody>
          <a:bodyPr lIns="67733" tIns="67733" rIns="67733" bIns="67733">
            <a:noAutofit/>
          </a:bodyPr>
          <a:lstStyle>
            <a:lvl1pPr>
              <a:defRPr b="1">
                <a:latin typeface="Gotham"/>
                <a:ea typeface="Gotham"/>
                <a:cs typeface="Gotham"/>
                <a:sym typeface="Gotham"/>
              </a:defRPr>
            </a:lvl1pPr>
            <a:lvl2pPr>
              <a:defRPr sz="2400" spc="96">
                <a:latin typeface="Gotham"/>
                <a:ea typeface="Gotham"/>
                <a:cs typeface="Gotham"/>
                <a:sym typeface="Gotham"/>
              </a:defRPr>
            </a:lvl2pPr>
            <a:lvl3pPr>
              <a:defRPr sz="2200" spc="88"/>
            </a:lvl3pPr>
            <a:lvl4pPr>
              <a:defRPr sz="2200" spc="88"/>
            </a:lvl4pPr>
            <a:lvl5pPr>
              <a:defRPr sz="1800" spc="72"/>
            </a:lvl5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2800" b="1" cap="all" spc="112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96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200" cap="all" spc="88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200" cap="all" spc="88">
                <a:solidFill>
                  <a:srgbClr val="5A5A5A"/>
                </a:solidFill>
              </a:rPr>
              <a:t>Body Level Four</a:t>
            </a:r>
          </a:p>
          <a:p>
            <a:pPr lvl="4">
              <a:defRPr cap="none" spc="0">
                <a:solidFill>
                  <a:srgbClr val="000000"/>
                </a:solidFill>
              </a:defRPr>
            </a:pPr>
            <a:r>
              <a:rPr cap="all" spc="72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214733" y="8008013"/>
            <a:ext cx="427811" cy="25484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eb-Release Summary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395425" y="1150313"/>
            <a:ext cx="7628158" cy="1218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cap="all" spc="144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6943903" y="2397632"/>
            <a:ext cx="5698641" cy="4869483"/>
          </a:xfrm>
          <a:prstGeom prst="rect">
            <a:avLst/>
          </a:prstGeom>
        </p:spPr>
        <p:txBody>
          <a:bodyPr/>
          <a:lstStyle>
            <a:lvl1pPr marL="261937" indent="-261937">
              <a:spcBef>
                <a:spcPts val="1600"/>
              </a:spcBef>
              <a:buClr>
                <a:srgbClr val="2EA0DD"/>
              </a:buClr>
              <a:buSzPct val="100000"/>
              <a:buAutoNum type="arabicPeriod"/>
              <a:defRPr sz="2200" cap="none" spc="0"/>
            </a:lvl1pPr>
            <a:lvl2pPr marL="503464" indent="-122464">
              <a:buSzPct val="75000"/>
              <a:buChar char="•"/>
              <a:defRPr sz="1800" cap="none" spc="0">
                <a:latin typeface="Gotham"/>
                <a:ea typeface="Gotham"/>
                <a:cs typeface="Gotham"/>
                <a:sym typeface="Gotham"/>
              </a:defRPr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>
                <a:latin typeface="Gotham"/>
                <a:ea typeface="Gotham"/>
                <a:cs typeface="Gotham"/>
                <a:sym typeface="Gotham"/>
              </a:defRPr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59" name="MacBook_Pro-Hollo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460" y="2251660"/>
            <a:ext cx="7349139" cy="4677363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62" name="Group 162"/>
          <p:cNvGrpSpPr/>
          <p:nvPr/>
        </p:nvGrpSpPr>
        <p:grpSpPr>
          <a:xfrm>
            <a:off x="429523" y="6454378"/>
            <a:ext cx="1759664" cy="234527"/>
            <a:chOff x="0" y="-15663"/>
            <a:chExt cx="1759663" cy="234526"/>
          </a:xfrm>
        </p:grpSpPr>
        <p:pic>
          <p:nvPicPr>
            <p:cNvPr id="160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61" name="Shape 161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pic>
        <p:nvPicPr>
          <p:cNvPr id="16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165" name="Comcast_S_COLOR_BLK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166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90993" y="1765668"/>
            <a:ext cx="4068911" cy="282788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spAutoFit/>
          </a:bodyPr>
          <a:lstStyle>
            <a:lvl1pPr>
              <a:defRPr sz="12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A5A5A"/>
                </a:solidFill>
              </a:rPr>
              <a:t>WORK COMPLETED – may not be customer facing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ne-Release Summary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395425" y="1150313"/>
            <a:ext cx="6365270" cy="882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cap="all" spc="144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6943903" y="2397632"/>
            <a:ext cx="5698641" cy="4869483"/>
          </a:xfrm>
          <a:prstGeom prst="rect">
            <a:avLst/>
          </a:prstGeom>
        </p:spPr>
        <p:txBody>
          <a:bodyPr/>
          <a:lstStyle>
            <a:lvl1pPr marL="261937" indent="-261937">
              <a:spcBef>
                <a:spcPts val="1600"/>
              </a:spcBef>
              <a:buClr>
                <a:srgbClr val="2EA0DD"/>
              </a:buClr>
              <a:buSzPct val="100000"/>
              <a:buAutoNum type="arabicPeriod"/>
              <a:defRPr sz="2200" cap="none" spc="0"/>
            </a:lvl1pPr>
            <a:lvl2pPr marL="503464" indent="-122464">
              <a:buSzPct val="75000"/>
              <a:buChar char="•"/>
              <a:defRPr sz="1800" cap="none" spc="0">
                <a:latin typeface="Gotham"/>
                <a:ea typeface="Gotham"/>
                <a:cs typeface="Gotham"/>
                <a:sym typeface="Gotham"/>
              </a:defRPr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>
                <a:latin typeface="Gotham"/>
                <a:ea typeface="Gotham"/>
                <a:cs typeface="Gotham"/>
                <a:sym typeface="Gotham"/>
              </a:defRPr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3" name="iPhone_5_landscap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0895" y="4161476"/>
            <a:ext cx="4792980" cy="2580463"/>
          </a:xfrm>
          <a:prstGeom prst="rect">
            <a:avLst/>
          </a:prstGeom>
          <a:ln w="3175">
            <a:miter lim="400000"/>
          </a:ln>
        </p:spPr>
      </p:pic>
      <p:pic>
        <p:nvPicPr>
          <p:cNvPr id="184" name="iPhone_5_portrai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245" y="2090401"/>
            <a:ext cx="2621652" cy="4869483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87" name="Group 187"/>
          <p:cNvGrpSpPr/>
          <p:nvPr/>
        </p:nvGrpSpPr>
        <p:grpSpPr>
          <a:xfrm>
            <a:off x="429523" y="6454378"/>
            <a:ext cx="1759664" cy="234527"/>
            <a:chOff x="0" y="-15663"/>
            <a:chExt cx="1759663" cy="234526"/>
          </a:xfrm>
        </p:grpSpPr>
        <p:pic>
          <p:nvPicPr>
            <p:cNvPr id="185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186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pic>
        <p:nvPicPr>
          <p:cNvPr id="18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190" name="Comcast_S_COLOR_BLK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191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390993" y="1765668"/>
            <a:ext cx="4068911" cy="282788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spAutoFit/>
          </a:bodyPr>
          <a:lstStyle>
            <a:lvl1pPr>
              <a:defRPr sz="12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A5A5A"/>
                </a:solidFill>
              </a:rPr>
              <a:t>WORK COMPLETED – may not be customer facing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">
    <p:bg>
      <p:bgPr>
        <a:solidFill>
          <a:srgbClr val="17252A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: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7507" y="1619846"/>
            <a:ext cx="12069786" cy="231935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1200" cap="all" spc="448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11200" cap="all" spc="448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81054" y="4852724"/>
            <a:ext cx="12042691" cy="1272856"/>
          </a:xfrm>
          <a:prstGeom prst="rect">
            <a:avLst/>
          </a:prstGeom>
        </p:spPr>
        <p:txBody>
          <a:bodyPr lIns="67733" tIns="67733" rIns="67733" bIns="67733">
            <a:noAutofit/>
          </a:bodyPr>
          <a:lstStyle>
            <a:lvl1pPr>
              <a:defRPr sz="3400" b="1" spc="136">
                <a:latin typeface="Gotham"/>
                <a:ea typeface="Gotham"/>
                <a:cs typeface="Gotham"/>
                <a:sym typeface="Gotham"/>
              </a:defRPr>
            </a:lvl1pPr>
            <a:lvl2pPr>
              <a:defRPr>
                <a:latin typeface="Gotham"/>
                <a:ea typeface="Gotham"/>
                <a:cs typeface="Gotham"/>
                <a:sym typeface="Gotham"/>
              </a:defRPr>
            </a:lvl2pPr>
            <a:lvl3pPr>
              <a:defRPr sz="2600" spc="104"/>
            </a:lvl3pPr>
            <a:lvl4pPr>
              <a:defRPr sz="2200" spc="88"/>
            </a:lvl4pPr>
            <a:lvl5pPr>
              <a:defRPr sz="1800" spc="72"/>
            </a:lvl5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400" b="1" cap="all" spc="136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800" cap="all" spc="112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600" cap="all" spc="104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200" cap="all" spc="88">
                <a:solidFill>
                  <a:srgbClr val="5A5A5A"/>
                </a:solidFill>
              </a:rPr>
              <a:t>Body Level Four</a:t>
            </a:r>
          </a:p>
          <a:p>
            <a:pPr lvl="4">
              <a:defRPr cap="none" spc="0">
                <a:solidFill>
                  <a:srgbClr val="000000"/>
                </a:solidFill>
              </a:defRPr>
            </a:pPr>
            <a:r>
              <a:rPr cap="all" spc="72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">
    <p:bg>
      <p:bgPr>
        <a:solidFill>
          <a:srgbClr val="117FA8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67507" y="2686790"/>
            <a:ext cx="12069786" cy="4380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400">
                <a:solidFill>
                  <a:srgbClr val="FFFFFF"/>
                </a:solidFill>
                <a:latin typeface="Gotham Thin"/>
                <a:ea typeface="Gotham Thin"/>
                <a:cs typeface="Gotham Thin"/>
                <a:sym typeface="Gotham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12214733" y="9072425"/>
            <a:ext cx="427811" cy="2548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FFFFFF"/>
                </a:solidFill>
              </a:rPr>
              <a:t>Confidential and proprietary Comcast information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423333" indent="-169333">
              <a:buSzPct val="60000"/>
              <a:buChar char="•"/>
              <a:defRPr sz="2400" cap="none" spc="96">
                <a:latin typeface="Gotham"/>
                <a:ea typeface="Gotham"/>
                <a:cs typeface="Gotham"/>
                <a:sym typeface="Gotham"/>
              </a:defRPr>
            </a:lvl2pPr>
            <a:lvl3pPr marL="677333" indent="-169333">
              <a:buSzPct val="60000"/>
              <a:buChar char="•"/>
              <a:defRPr sz="2000" cap="none" spc="79"/>
            </a:lvl3pPr>
            <a:lvl4pPr marL="925285" indent="-163285">
              <a:buSzPct val="60000"/>
              <a:buChar char="•"/>
              <a:defRPr sz="1800" cap="none" spc="72"/>
            </a:lvl4pPr>
            <a:lvl5pPr marL="1191846" indent="-175846">
              <a:buSzPct val="60000"/>
              <a:buChar char="•"/>
              <a:defRPr sz="1800" cap="none" spc="72"/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800" cap="all" spc="112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400" spc="96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000" spc="79">
                <a:solidFill>
                  <a:srgbClr val="5A5A5A"/>
                </a:solidFill>
              </a:rPr>
              <a:t>Body Level Three</a:t>
            </a:r>
          </a:p>
          <a:p>
            <a:pPr lvl="3">
              <a:defRPr spc="0">
                <a:solidFill>
                  <a:srgbClr val="000000"/>
                </a:solidFill>
              </a:defRPr>
            </a:pPr>
            <a:r>
              <a:rPr spc="72">
                <a:solidFill>
                  <a:srgbClr val="5A5A5A"/>
                </a:solidFill>
              </a:rPr>
              <a:t>Body Level Four</a:t>
            </a:r>
          </a:p>
          <a:p>
            <a:pPr lvl="4">
              <a:defRPr spc="0">
                <a:solidFill>
                  <a:srgbClr val="000000"/>
                </a:solidFill>
              </a:defRPr>
            </a:pPr>
            <a:r>
              <a:rPr spc="72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: 1 Column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67507" y="953227"/>
            <a:ext cx="12069785" cy="847625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67507" y="2230362"/>
            <a:ext cx="12069786" cy="4469651"/>
          </a:xfrm>
          <a:prstGeom prst="rect">
            <a:avLst/>
          </a:prstGeom>
        </p:spPr>
        <p:txBody>
          <a:bodyPr/>
          <a:lstStyle>
            <a:lvl1pPr>
              <a:spcBef>
                <a:spcPts val="4400"/>
              </a:spcBef>
              <a:defRPr sz="4400" cap="none" spc="176"/>
            </a:lvl1pPr>
            <a:lvl2pPr marL="814916" indent="-179916">
              <a:spcBef>
                <a:spcPts val="4400"/>
              </a:spcBef>
              <a:buClr>
                <a:srgbClr val="F95C3A"/>
              </a:buClr>
              <a:buSzPct val="60000"/>
              <a:buChar char="•"/>
              <a:defRPr sz="3400" cap="none" spc="136">
                <a:latin typeface="Gotham"/>
                <a:ea typeface="Gotham"/>
                <a:cs typeface="Gotham"/>
                <a:sym typeface="Gotham"/>
              </a:defRPr>
            </a:lvl2pPr>
            <a:lvl3pPr marL="1443181" indent="-173181">
              <a:spcBef>
                <a:spcPts val="4400"/>
              </a:spcBef>
              <a:buClr>
                <a:srgbClr val="F95C3A"/>
              </a:buClr>
              <a:buSzPct val="60000"/>
              <a:buChar char="•"/>
              <a:defRPr sz="3000" cap="none" spc="119"/>
            </a:lvl3pPr>
            <a:lvl4pPr marL="2078181" indent="-173181">
              <a:spcBef>
                <a:spcPts val="4400"/>
              </a:spcBef>
              <a:buClr>
                <a:srgbClr val="F95C3A"/>
              </a:buClr>
              <a:buSzPct val="60000"/>
              <a:buChar char="•"/>
              <a:defRPr sz="3000" cap="none" spc="119"/>
            </a:lvl4pPr>
            <a:lvl5pPr marL="2713181" indent="-173181">
              <a:spcBef>
                <a:spcPts val="4400"/>
              </a:spcBef>
              <a:buClr>
                <a:srgbClr val="F95C3A"/>
              </a:buClr>
              <a:buSzPct val="60000"/>
              <a:buChar char="•"/>
              <a:defRPr sz="3000" cap="none" spc="119"/>
            </a:lvl5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176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3400" spc="136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3000" spc="119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3000" spc="119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3000" spc="119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467507" y="1334227"/>
            <a:ext cx="12069785" cy="57039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A5A5A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V Release Summary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TV-Samsung-hollow-108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4621" y="2087604"/>
            <a:ext cx="7413187" cy="4447913"/>
          </a:xfrm>
          <a:prstGeom prst="rect">
            <a:avLst/>
          </a:prstGeom>
          <a:ln w="3175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95425" y="1150313"/>
            <a:ext cx="6365270" cy="882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cap="all" spc="144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943903" y="2397632"/>
            <a:ext cx="5698641" cy="4869483"/>
          </a:xfrm>
          <a:prstGeom prst="rect">
            <a:avLst/>
          </a:prstGeom>
        </p:spPr>
        <p:txBody>
          <a:bodyPr/>
          <a:lstStyle>
            <a:lvl1pPr marL="261937" indent="-261937">
              <a:spcBef>
                <a:spcPts val="1600"/>
              </a:spcBef>
              <a:buClr>
                <a:srgbClr val="2EA0DD"/>
              </a:buClr>
              <a:buSzPct val="100000"/>
              <a:buAutoNum type="arabicPeriod"/>
              <a:defRPr sz="2200" cap="none" spc="0"/>
            </a:lvl1pPr>
            <a:lvl2pPr marL="503464" indent="-122464">
              <a:buSzPct val="75000"/>
              <a:buChar char="•"/>
              <a:defRPr sz="1800" cap="none" spc="0"/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/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/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71" name="Group 71"/>
          <p:cNvGrpSpPr/>
          <p:nvPr/>
        </p:nvGrpSpPr>
        <p:grpSpPr>
          <a:xfrm>
            <a:off x="429523" y="6454378"/>
            <a:ext cx="1759664" cy="234527"/>
            <a:chOff x="0" y="-15663"/>
            <a:chExt cx="1759663" cy="234526"/>
          </a:xfrm>
        </p:grpSpPr>
        <p:pic>
          <p:nvPicPr>
            <p:cNvPr id="69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0" name="Shape 70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pic>
        <p:nvPicPr>
          <p:cNvPr id="7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74" name="Comcast_S_COLOR_BLK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75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390993" y="1765668"/>
            <a:ext cx="4061370" cy="282788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spAutoFit/>
          </a:bodyPr>
          <a:lstStyle>
            <a:lvl1pPr>
              <a:defRPr sz="12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A5A5A"/>
                </a:solidFill>
              </a:rPr>
              <a:t>WORK COMPLETED – may not be customer facing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V Release Summary 4UP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9164358" y="2398761"/>
            <a:ext cx="3478187" cy="4923670"/>
          </a:xfrm>
          <a:prstGeom prst="rect">
            <a:avLst/>
          </a:prstGeom>
        </p:spPr>
        <p:txBody>
          <a:bodyPr/>
          <a:lstStyle>
            <a:lvl1pPr marL="261937" indent="-261937">
              <a:spcBef>
                <a:spcPts val="1600"/>
              </a:spcBef>
              <a:buClr>
                <a:srgbClr val="2EA0DD"/>
              </a:buClr>
              <a:buSzPct val="100000"/>
              <a:buAutoNum type="arabicPeriod"/>
              <a:defRPr sz="2200" cap="none" spc="0"/>
            </a:lvl1pPr>
            <a:lvl2pPr marL="503464" indent="-122464">
              <a:buSzPct val="75000"/>
              <a:buChar char="•"/>
              <a:defRPr sz="1800" cap="none" spc="0">
                <a:latin typeface="Gotham"/>
                <a:ea typeface="Gotham"/>
                <a:cs typeface="Gotham"/>
                <a:sym typeface="Gotham"/>
              </a:defRPr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>
                <a:latin typeface="Gotham"/>
                <a:ea typeface="Gotham"/>
                <a:cs typeface="Gotham"/>
                <a:sym typeface="Gotham"/>
              </a:defRPr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112" name="Group 112"/>
          <p:cNvGrpSpPr/>
          <p:nvPr/>
        </p:nvGrpSpPr>
        <p:grpSpPr>
          <a:xfrm>
            <a:off x="4713340" y="1783991"/>
            <a:ext cx="1759665" cy="234527"/>
            <a:chOff x="0" y="-15663"/>
            <a:chExt cx="1759663" cy="234526"/>
          </a:xfrm>
        </p:grpSpPr>
        <p:pic>
          <p:nvPicPr>
            <p:cNvPr id="110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11" name="Shape 111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sp>
        <p:nvSpPr>
          <p:cNvPr id="113" name="Shape 113"/>
          <p:cNvSpPr/>
          <p:nvPr/>
        </p:nvSpPr>
        <p:spPr>
          <a:xfrm>
            <a:off x="395425" y="1150313"/>
            <a:ext cx="6365270" cy="8827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600" cap="all" spc="144">
                <a:solidFill>
                  <a:srgbClr val="5A5A5A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390993" y="1765668"/>
            <a:ext cx="4061370" cy="282788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spAutoFit/>
          </a:bodyPr>
          <a:lstStyle>
            <a:lvl1pPr>
              <a:defRPr sz="12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A5A5A"/>
                </a:solidFill>
              </a:rPr>
              <a:t>WORK COMPLETED – may not be customer facing</a:t>
            </a:r>
          </a:p>
        </p:txBody>
      </p:sp>
      <p:pic>
        <p:nvPicPr>
          <p:cNvPr id="11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117" name="Comcast_S_COLOR_BLK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11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V 4UP Status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395425" y="1146742"/>
            <a:ext cx="12213950" cy="714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cap="all" spc="144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392891" y="1735938"/>
            <a:ext cx="12219018" cy="41757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buClr>
                <a:srgbClr val="2EA0DD"/>
              </a:buClr>
              <a:defRPr sz="2200" cap="none" spc="0"/>
            </a:lvl1pPr>
            <a:lvl2pPr marL="503464" indent="-122464">
              <a:buSzPct val="75000"/>
              <a:buChar char="•"/>
              <a:defRPr sz="1800" cap="none" spc="0">
                <a:latin typeface="Gotham"/>
                <a:ea typeface="Gotham"/>
                <a:cs typeface="Gotham"/>
                <a:sym typeface="Gotham"/>
              </a:defRPr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>
                <a:latin typeface="Gotham"/>
                <a:ea typeface="Gotham"/>
                <a:cs typeface="Gotham"/>
                <a:sym typeface="Gotham"/>
              </a:defRPr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35" name="X1-On_Demand-B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263" y="2389108"/>
            <a:ext cx="4096405" cy="2304227"/>
          </a:xfrm>
          <a:prstGeom prst="rect">
            <a:avLst/>
          </a:prstGeom>
          <a:ln w="3175">
            <a:miter lim="400000"/>
          </a:ln>
        </p:spPr>
      </p:pic>
      <p:pic>
        <p:nvPicPr>
          <p:cNvPr id="136" name="X1-On_Demand-B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263" y="4981184"/>
            <a:ext cx="4096405" cy="2304227"/>
          </a:xfrm>
          <a:prstGeom prst="rect">
            <a:avLst/>
          </a:prstGeom>
          <a:ln w="3175">
            <a:miter lim="400000"/>
          </a:ln>
        </p:spPr>
      </p:pic>
      <p:pic>
        <p:nvPicPr>
          <p:cNvPr id="137" name="X1-On_Demand-B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3078" y="2389108"/>
            <a:ext cx="4096404" cy="2304227"/>
          </a:xfrm>
          <a:prstGeom prst="rect">
            <a:avLst/>
          </a:prstGeom>
          <a:ln w="3175">
            <a:miter lim="400000"/>
          </a:ln>
        </p:spPr>
      </p:pic>
      <p:pic>
        <p:nvPicPr>
          <p:cNvPr id="138" name="X1-On_Demand-B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3078" y="4981184"/>
            <a:ext cx="4096404" cy="2304227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41" name="Group 141"/>
          <p:cNvGrpSpPr/>
          <p:nvPr/>
        </p:nvGrpSpPr>
        <p:grpSpPr>
          <a:xfrm>
            <a:off x="7148076" y="7403022"/>
            <a:ext cx="1759665" cy="234528"/>
            <a:chOff x="0" y="-15663"/>
            <a:chExt cx="1759663" cy="234526"/>
          </a:xfrm>
        </p:grpSpPr>
        <p:pic>
          <p:nvPicPr>
            <p:cNvPr id="139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40" name="Shape 140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pic>
        <p:nvPicPr>
          <p:cNvPr id="14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144" name="Comcast_S_COLOR_BLK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145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67507" y="1029427"/>
            <a:ext cx="12069785" cy="5340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7507" y="2082195"/>
            <a:ext cx="12069786" cy="5102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2pPr marL="423333" indent="-169333">
              <a:buSzPct val="60000"/>
              <a:buChar char="•"/>
              <a:defRPr sz="2400" cap="none" spc="96">
                <a:latin typeface="Gotham"/>
                <a:ea typeface="Gotham"/>
                <a:cs typeface="Gotham"/>
                <a:sym typeface="Gotham"/>
              </a:defRPr>
            </a:lvl2pPr>
            <a:lvl3pPr marL="677333" indent="-169333">
              <a:buSzPct val="60000"/>
              <a:buChar char="•"/>
              <a:defRPr sz="2000" cap="none" spc="79"/>
            </a:lvl3pPr>
            <a:lvl4pPr marL="925285" indent="-163285">
              <a:buSzPct val="60000"/>
              <a:buChar char="•"/>
              <a:defRPr sz="1800" cap="none" spc="72"/>
            </a:lvl4pPr>
            <a:lvl5pPr marL="1191846" indent="-175846">
              <a:buSzPct val="60000"/>
              <a:buChar char="•"/>
              <a:defRPr sz="1800" cap="none" spc="72"/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800" cap="all" spc="112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400" spc="96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000" spc="79">
                <a:solidFill>
                  <a:srgbClr val="5A5A5A"/>
                </a:solidFill>
              </a:rPr>
              <a:t>Body Level Three</a:t>
            </a:r>
          </a:p>
          <a:p>
            <a:pPr lvl="3">
              <a:defRPr spc="0">
                <a:solidFill>
                  <a:srgbClr val="000000"/>
                </a:solidFill>
              </a:defRPr>
            </a:pPr>
            <a:r>
              <a:rPr spc="72">
                <a:solidFill>
                  <a:srgbClr val="5A5A5A"/>
                </a:solidFill>
              </a:rPr>
              <a:t>Body Level Four</a:t>
            </a:r>
          </a:p>
          <a:p>
            <a:pPr lvl="4">
              <a:defRPr spc="0">
                <a:solidFill>
                  <a:srgbClr val="000000"/>
                </a:solidFill>
              </a:defRPr>
            </a:pPr>
            <a:r>
              <a:rPr spc="72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214733" y="9072425"/>
            <a:ext cx="427811" cy="254847"/>
          </a:xfrm>
          <a:prstGeom prst="rect">
            <a:avLst/>
          </a:prstGeom>
          <a:ln w="3175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1600" b="1">
                <a:solidFill>
                  <a:srgbClr val="5A5A5A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asted-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7" name="Comcast_S_COLOR_BLK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pasted-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9" r:id="rId7"/>
    <p:sldLayoutId id="2147483663" r:id="rId8"/>
    <p:sldLayoutId id="2147483665" r:id="rId9"/>
    <p:sldLayoutId id="2147483667" r:id="rId10"/>
    <p:sldLayoutId id="2147483669" r:id="rId11"/>
    <p:sldLayoutId id="2147483671" r:id="rId12"/>
  </p:sldLayoutIdLst>
  <p:transition xmlns:p14="http://schemas.microsoft.com/office/powerpoint/2010/main" spd="med"/>
  <p:txStyles>
    <p:titleStyle>
      <a:lvl1pPr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1pPr>
      <a:lvl2pPr indent="2286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2pPr>
      <a:lvl3pPr indent="4572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3pPr>
      <a:lvl4pPr indent="6858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4pPr>
      <a:lvl5pPr indent="9144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5pPr>
      <a:lvl6pPr indent="11430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6pPr>
      <a:lvl7pPr indent="13716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7pPr>
      <a:lvl8pPr indent="16002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8pPr>
      <a:lvl9pPr indent="18288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9pPr>
    </p:titleStyle>
    <p:bodyStyle>
      <a:lvl1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1pPr>
      <a:lvl2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2pPr>
      <a:lvl3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3pPr>
      <a:lvl4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4pPr>
      <a:lvl5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5pPr>
      <a:lvl6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6pPr>
      <a:lvl7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7pPr>
      <a:lvl8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8pPr>
      <a:lvl9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9pPr>
    </p:bodyStyle>
    <p:otherStyle>
      <a:lvl1pPr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1pPr>
      <a:lvl2pPr indent="2286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2pPr>
      <a:lvl3pPr indent="4572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3pPr>
      <a:lvl4pPr indent="6858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4pPr>
      <a:lvl5pPr indent="9144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5pPr>
      <a:lvl6pPr indent="11430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6pPr>
      <a:lvl7pPr indent="13716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7pPr>
      <a:lvl8pPr indent="16002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8pPr>
      <a:lvl9pPr indent="18288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ltersweb.github.io/Accessibility/autocomplete.html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ltersweb.github.io/Accessibility/barchart.html" TargetMode="External"/><Relationship Id="rId4" Type="http://schemas.openxmlformats.org/officeDocument/2006/relationships/hyperlink" Target="http://haltersweb.github.io/Accessibility/autocomplete.html" TargetMode="External"/><Relationship Id="rId5" Type="http://schemas.openxmlformats.org/officeDocument/2006/relationships/hyperlink" Target="http://haltersweb.github.io/accessibility/" TargetMode="External"/><Relationship Id="rId6" Type="http://schemas.openxmlformats.org/officeDocument/2006/relationships/hyperlink" Target="https://github.com/haltersweb/Accessibility" TargetMode="External"/><Relationship Id="rId7" Type="http://schemas.openxmlformats.org/officeDocument/2006/relationships/hyperlink" Target="mailto:adina_halter@cable.comcast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ltersweb.github.io/Accessibility/barchart.html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11200" cap="all" spc="448" dirty="0" smtClean="0">
                <a:solidFill>
                  <a:srgbClr val="5A5A5A"/>
                </a:solidFill>
              </a:rPr>
              <a:t>Holy grail patterns</a:t>
            </a:r>
            <a:endParaRPr sz="11200" cap="all" spc="448" dirty="0">
              <a:solidFill>
                <a:srgbClr val="5A5A5A"/>
              </a:solidFill>
            </a:endParaRP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3400" b="1" cap="all" spc="136" dirty="0" smtClean="0">
                <a:solidFill>
                  <a:srgbClr val="5A5A5A"/>
                </a:solidFill>
              </a:rPr>
              <a:t>Bar charts and autocomplete</a:t>
            </a:r>
            <a:endParaRPr lang="en-US" sz="3400" b="1" cap="all" spc="136" dirty="0" smtClean="0">
              <a:solidFill>
                <a:srgbClr val="5A5A5A"/>
              </a:solidFill>
            </a:endParaRP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5A5A5A"/>
                </a:solidFill>
              </a:rPr>
              <a:t>1</a:t>
            </a:fld>
            <a:endParaRPr sz="1600" b="1">
              <a:solidFill>
                <a:srgbClr val="5A5A5A"/>
              </a:solidFill>
            </a:endParaRPr>
          </a:p>
        </p:txBody>
      </p:sp>
      <p:sp>
        <p:nvSpPr>
          <p:cNvPr id="6" name="Shape 208"/>
          <p:cNvSpPr txBox="1">
            <a:spLocks/>
          </p:cNvSpPr>
          <p:nvPr/>
        </p:nvSpPr>
        <p:spPr>
          <a:xfrm>
            <a:off x="467507" y="6483258"/>
            <a:ext cx="12042691" cy="12728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noAutofit/>
          </a:bodyPr>
          <a:lstStyle>
            <a:lvl1pPr defTabSz="825500">
              <a:spcBef>
                <a:spcPts val="1200"/>
              </a:spcBef>
              <a:defRPr sz="3400" b="1" cap="all" spc="136">
                <a:solidFill>
                  <a:srgbClr val="5A5A5A"/>
                </a:solidFill>
                <a:latin typeface="Gotham"/>
                <a:ea typeface="Gotham"/>
                <a:cs typeface="Gotham"/>
                <a:sym typeface="Gotham"/>
              </a:defRPr>
            </a:lvl1pPr>
            <a:lvl2pPr marL="423333" indent="-169333" defTabSz="825500">
              <a:spcBef>
                <a:spcPts val="1200"/>
              </a:spcBef>
              <a:buSzPct val="60000"/>
              <a:buChar char="•"/>
              <a:defRPr sz="2400" cap="none" spc="96">
                <a:solidFill>
                  <a:srgbClr val="5A5A5A"/>
                </a:solidFill>
                <a:latin typeface="Gotham"/>
                <a:ea typeface="Gotham"/>
                <a:cs typeface="Gotham"/>
                <a:sym typeface="Gotham"/>
              </a:defRPr>
            </a:lvl2pPr>
            <a:lvl3pPr marL="677333" indent="-169333" defTabSz="825500">
              <a:spcBef>
                <a:spcPts val="1200"/>
              </a:spcBef>
              <a:buSzPct val="60000"/>
              <a:buChar char="•"/>
              <a:defRPr sz="2600" cap="none" spc="104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3pPr>
            <a:lvl4pPr marL="925285" indent="-163285" defTabSz="825500">
              <a:spcBef>
                <a:spcPts val="1200"/>
              </a:spcBef>
              <a:buSzPct val="60000"/>
              <a:buChar char="•"/>
              <a:defRPr sz="2200" cap="none" spc="88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4pPr>
            <a:lvl5pPr marL="1191846" indent="-175846" defTabSz="825500">
              <a:spcBef>
                <a:spcPts val="1200"/>
              </a:spcBef>
              <a:buSzPct val="60000"/>
              <a:buChar char="•"/>
              <a:defRPr sz="1800" cap="none" spc="7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5pPr>
            <a:lvl6pPr defTabSz="825500">
              <a:spcBef>
                <a:spcPts val="1200"/>
              </a:spcBef>
              <a:defRPr sz="2800" cap="all" spc="11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6pPr>
            <a:lvl7pPr defTabSz="825500">
              <a:spcBef>
                <a:spcPts val="1200"/>
              </a:spcBef>
              <a:defRPr sz="2800" cap="all" spc="11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7pPr>
            <a:lvl8pPr defTabSz="825500">
              <a:spcBef>
                <a:spcPts val="1200"/>
              </a:spcBef>
              <a:defRPr sz="2800" cap="all" spc="11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8pPr>
            <a:lvl9pPr defTabSz="825500">
              <a:spcBef>
                <a:spcPts val="1200"/>
              </a:spcBef>
              <a:defRPr sz="2800" cap="all" spc="11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9pPr>
          </a:lstStyle>
          <a:p>
            <a:pPr lvl="0" algn="r">
              <a:defRPr sz="1800" b="0" cap="none" spc="0">
                <a:solidFill>
                  <a:srgbClr val="000000"/>
                </a:solidFill>
              </a:defRPr>
            </a:pPr>
            <a:r>
              <a:rPr lang="en-US" sz="2400" dirty="0" smtClean="0"/>
              <a:t>Adina Halter</a:t>
            </a:r>
            <a:br>
              <a:rPr lang="en-US" sz="2400" dirty="0" smtClean="0"/>
            </a:br>
            <a:r>
              <a:rPr lang="en-US" sz="2400" dirty="0" smtClean="0"/>
              <a:t>Sr. Product Manager, Accessibility</a:t>
            </a:r>
            <a:br>
              <a:rPr lang="en-US" sz="2400" dirty="0" smtClean="0"/>
            </a:br>
            <a:r>
              <a:rPr lang="en-US" sz="2400" dirty="0" smtClean="0"/>
              <a:t>Comcast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left labeling and tide-line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07" y="2082195"/>
            <a:ext cx="12069786" cy="5995005"/>
          </a:xfrm>
        </p:spPr>
        <p:txBody>
          <a:bodyPr>
            <a:normAutofit fontScale="55000" lnSpcReduction="20000"/>
          </a:bodyPr>
          <a:lstStyle/>
          <a:p>
            <a:r>
              <a:rPr lang="en-US" cap="none" dirty="0" smtClean="0">
                <a:latin typeface="Courier"/>
                <a:cs typeface="Courier"/>
              </a:rPr>
              <a:t>&lt;div class="</a:t>
            </a:r>
            <a:r>
              <a:rPr lang="en-US" cap="none" dirty="0" err="1" smtClean="0">
                <a:latin typeface="Courier"/>
                <a:cs typeface="Courier"/>
              </a:rPr>
              <a:t>barchart</a:t>
            </a:r>
            <a:r>
              <a:rPr lang="en-US" cap="none" dirty="0" smtClean="0">
                <a:latin typeface="Courier"/>
                <a:cs typeface="Courier"/>
              </a:rPr>
              <a:t>-background" aria-hidden="true"&gt;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&lt;div class="increment" data-grid-value="400" style="height:90px;"&gt;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  &lt;span class="label"&gt;400gb&lt;/span&gt;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&lt;/div&gt;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&lt;div class="increment" data-grid-value="300" style="height: 90px; border: none;"&gt;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  &lt;span class="label"&gt;300gb&lt;/span&gt;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&lt;/div&gt;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&lt;div class="increment" data-grid-value="200" style="height:90px;"&gt;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  &lt;span class="label"&gt;200gb&lt;/span&gt;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&lt;/div&gt;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&lt;div class="increment" data-grid-value="100" style="height:90px;"&gt;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  &lt;span class="label"&gt;100gb&lt;/span&gt;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&lt;/div&gt;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&lt;span class="plan-limit" style="margin-bottom:270px;"&gt;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  &lt;span class="label"&gt;300gb&lt;/span&gt;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  &lt;/span&gt;</a:t>
            </a:r>
          </a:p>
          <a:p>
            <a:r>
              <a:rPr lang="en-US" cap="none" dirty="0" smtClean="0">
                <a:latin typeface="Courier"/>
                <a:cs typeface="Courier"/>
              </a:rPr>
              <a:t>&lt;/div&gt;</a:t>
            </a:r>
            <a:endParaRPr lang="en-US" cap="none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9786919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 smtClean="0">
                <a:solidFill>
                  <a:srgbClr val="FFFFFF"/>
                </a:solidFill>
              </a:rPr>
              <a:t>Autocomplete</a:t>
            </a:r>
            <a:endParaRPr sz="4200" cap="all" spc="840" dirty="0">
              <a:solidFill>
                <a:srgbClr val="FFFFFF"/>
              </a:solidFill>
              <a:latin typeface="+mj-lt"/>
              <a:ea typeface="+mj-ea"/>
              <a:cs typeface="+mj-cs"/>
              <a:sym typeface="Gotham Medium"/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FFFFFF"/>
                </a:solidFill>
              </a:rPr>
              <a:t>11</a:t>
            </a:fld>
            <a:endParaRPr sz="1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28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http://haltersweb.github.io/Accessibility/autocomplete.html</a:t>
            </a:r>
            <a:endParaRPr lang="en-US" cap="none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cap="non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7" y="2870200"/>
            <a:ext cx="8392566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0409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Keyboard accessible</a:t>
            </a:r>
          </a:p>
          <a:p>
            <a:r>
              <a:rPr lang="en-US" cap="none" dirty="0" smtClean="0"/>
              <a:t>Mobile accessible</a:t>
            </a:r>
          </a:p>
          <a:p>
            <a:r>
              <a:rPr lang="en-US" cap="none" dirty="0" smtClean="0"/>
              <a:t>Enough screen-reader feedback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12032418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cap="none" dirty="0" smtClean="0"/>
              <a:t>INPUT: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aria-</a:t>
            </a:r>
            <a:r>
              <a:rPr lang="en-US" cap="none" dirty="0" err="1" smtClean="0"/>
              <a:t>describedby</a:t>
            </a:r>
            <a:r>
              <a:rPr lang="en-US" cap="none" dirty="0" smtClean="0"/>
              <a:t>="</a:t>
            </a:r>
            <a:r>
              <a:rPr lang="en-US" cap="none" dirty="0" err="1" smtClean="0"/>
              <a:t>initinstr</a:t>
            </a:r>
            <a:r>
              <a:rPr lang="en-US" cap="none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aria-owns="results”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aria-expanded="false”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aria-autocomplete="both”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aria-</a:t>
            </a:r>
            <a:r>
              <a:rPr lang="en-US" cap="none" dirty="0" err="1" smtClean="0"/>
              <a:t>activedescendant</a:t>
            </a:r>
            <a:r>
              <a:rPr lang="en-US" cap="none" dirty="0" smtClean="0"/>
              <a:t>=""</a:t>
            </a:r>
          </a:p>
          <a:p>
            <a:r>
              <a:rPr lang="en-US" cap="none" dirty="0" smtClean="0"/>
              <a:t>UL: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id="results”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role="</a:t>
            </a:r>
            <a:r>
              <a:rPr lang="en-US" cap="none" dirty="0" err="1" smtClean="0"/>
              <a:t>listbox</a:t>
            </a:r>
            <a:r>
              <a:rPr lang="en-US" cap="none" dirty="0" smtClean="0"/>
              <a:t>"</a:t>
            </a:r>
          </a:p>
          <a:p>
            <a:r>
              <a:rPr lang="en-US" cap="none" dirty="0" smtClean="0"/>
              <a:t>LI: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id="" role="option”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aria-selected="false"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77055687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07" y="2082195"/>
            <a:ext cx="12069786" cy="6649410"/>
          </a:xfrm>
        </p:spPr>
        <p:txBody>
          <a:bodyPr>
            <a:noAutofit/>
          </a:bodyPr>
          <a:lstStyle/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&lt;</a:t>
            </a:r>
            <a:r>
              <a:rPr lang="en-US" sz="1100" cap="none" dirty="0">
                <a:solidFill>
                  <a:schemeClr val="accent1"/>
                </a:solidFill>
                <a:latin typeface="Courier"/>
                <a:cs typeface="Courier"/>
              </a:rPr>
              <a:t>div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id="a11yAutocomplete"&gt;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form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action=""&gt;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div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data-widget="accessible-autocomplete"&gt;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label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for="search"&gt;Search for:&lt;/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label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</a:t>
            </a:r>
            <a:r>
              <a:rPr lang="en-US" sz="1100" cap="none" dirty="0">
                <a:solidFill>
                  <a:schemeClr val="accent1"/>
                </a:solidFill>
                <a:latin typeface="Courier"/>
                <a:cs typeface="Courier"/>
              </a:rPr>
              <a:t>input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type="text" id="search" autocomplete="off" class="autocomplete-search-field" </a:t>
            </a:r>
            <a:r>
              <a:rPr lang="en-US" sz="1100" cap="none" dirty="0">
                <a:solidFill>
                  <a:schemeClr val="accent5"/>
                </a:solidFill>
                <a:latin typeface="Courier"/>
                <a:cs typeface="Courier"/>
              </a:rPr>
              <a:t>aria-</a:t>
            </a:r>
            <a:r>
              <a:rPr lang="en-US" sz="1100" cap="none" dirty="0" err="1">
                <a:solidFill>
                  <a:schemeClr val="accent5"/>
                </a:solidFill>
                <a:latin typeface="Courier"/>
                <a:cs typeface="Courier"/>
              </a:rPr>
              <a:t>describedby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</a:t>
            </a:r>
            <a:r>
              <a:rPr lang="en-US" sz="1100" cap="none" dirty="0" err="1">
                <a:solidFill>
                  <a:schemeClr val="bg1"/>
                </a:solidFill>
                <a:latin typeface="Courier"/>
                <a:cs typeface="Courier"/>
              </a:rPr>
              <a:t>initInstr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" </a:t>
            </a:r>
            <a:r>
              <a:rPr lang="en-US" sz="1100" cap="none" dirty="0">
                <a:solidFill>
                  <a:srgbClr val="971817"/>
                </a:solidFill>
                <a:latin typeface="Courier"/>
                <a:cs typeface="Courier"/>
              </a:rPr>
              <a:t>aria-owns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="results" </a:t>
            </a:r>
            <a:r>
              <a:rPr lang="en-US" sz="1100" cap="none" dirty="0">
                <a:solidFill>
                  <a:srgbClr val="971817"/>
                </a:solidFill>
                <a:latin typeface="Courier"/>
                <a:cs typeface="Courier"/>
              </a:rPr>
              <a:t>aria-expanded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="true" </a:t>
            </a:r>
            <a:r>
              <a:rPr lang="en-US" sz="1100" cap="none" dirty="0">
                <a:solidFill>
                  <a:srgbClr val="971817"/>
                </a:solidFill>
                <a:latin typeface="Courier"/>
                <a:cs typeface="Courier"/>
              </a:rPr>
              <a:t>aria-autocomplete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="both" </a:t>
            </a:r>
            <a:r>
              <a:rPr lang="en-US" sz="1100" cap="none" dirty="0">
                <a:solidFill>
                  <a:srgbClr val="971817"/>
                </a:solidFill>
                <a:latin typeface="Courier"/>
                <a:cs typeface="Courier"/>
              </a:rPr>
              <a:t>aria-</a:t>
            </a:r>
            <a:r>
              <a:rPr lang="en-US" sz="1100" cap="none" dirty="0" err="1">
                <a:solidFill>
                  <a:srgbClr val="971817"/>
                </a:solidFill>
                <a:latin typeface="Courier"/>
                <a:cs typeface="Courier"/>
              </a:rPr>
              <a:t>activedescendant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</a:t>
            </a:r>
            <a:r>
              <a:rPr lang="en-US" sz="1100" cap="none" dirty="0" err="1" smtClean="0">
                <a:solidFill>
                  <a:schemeClr val="bg1"/>
                </a:solidFill>
                <a:latin typeface="Courier"/>
                <a:cs typeface="Courier"/>
              </a:rPr>
              <a:t>selectedOption</a:t>
            </a:r>
            <a:r>
              <a:rPr lang="en-US" sz="1100" cap="none" dirty="0" smtClean="0">
                <a:solidFill>
                  <a:schemeClr val="bg1"/>
                </a:solidFill>
                <a:latin typeface="Courier"/>
                <a:cs typeface="Courier"/>
              </a:rPr>
              <a:t>”/&gt;</a:t>
            </a:r>
            <a:endParaRPr lang="en-US" sz="1100" cap="none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button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type="button" id="</a:t>
            </a:r>
            <a:r>
              <a:rPr lang="en-US" sz="1100" cap="none" dirty="0" err="1">
                <a:solidFill>
                  <a:schemeClr val="bg1"/>
                </a:solidFill>
                <a:latin typeface="Courier"/>
                <a:cs typeface="Courier"/>
              </a:rPr>
              <a:t>clearText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"&gt;clear text&lt;/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button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button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type="submit" id="submit"&gt;Search&lt;/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button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</a:t>
            </a:r>
            <a:r>
              <a:rPr lang="en-US" sz="1100" cap="none" dirty="0" err="1">
                <a:solidFill>
                  <a:srgbClr val="0065C1"/>
                </a:solidFill>
                <a:latin typeface="Courier"/>
                <a:cs typeface="Courier"/>
              </a:rPr>
              <a:t>ul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 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id="results" class="autocomplete-list" </a:t>
            </a:r>
            <a:r>
              <a:rPr lang="en-US" sz="1100" cap="none" dirty="0">
                <a:solidFill>
                  <a:srgbClr val="971817"/>
                </a:solidFill>
                <a:latin typeface="Courier"/>
                <a:cs typeface="Courier"/>
              </a:rPr>
              <a:t>role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</a:t>
            </a:r>
            <a:r>
              <a:rPr lang="en-US" sz="1100" cap="none" dirty="0" err="1">
                <a:solidFill>
                  <a:schemeClr val="bg1"/>
                </a:solidFill>
                <a:latin typeface="Courier"/>
                <a:cs typeface="Courier"/>
              </a:rPr>
              <a:t>listbox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" </a:t>
            </a:r>
            <a:r>
              <a:rPr lang="en-US" sz="1100" cap="none" dirty="0" err="1">
                <a:solidFill>
                  <a:srgbClr val="971817"/>
                </a:solidFill>
                <a:latin typeface="Courier"/>
                <a:cs typeface="Courier"/>
              </a:rPr>
              <a:t>tabindex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="0" style="left: 223.828px; top: 291.203px; min-width: 260px; display: block;"&gt;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li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id="" class="autocomplete-item" role="option" aria-selected="false" </a:t>
            </a:r>
            <a:r>
              <a:rPr lang="en-US" sz="1100" cap="none" dirty="0" err="1">
                <a:solidFill>
                  <a:schemeClr val="bg1"/>
                </a:solidFill>
                <a:latin typeface="Courier"/>
                <a:cs typeface="Courier"/>
              </a:rPr>
              <a:t>tabindex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="-1"&gt;banana&lt;/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li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li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id="</a:t>
            </a:r>
            <a:r>
              <a:rPr lang="en-US" sz="1100" cap="none" dirty="0" err="1">
                <a:solidFill>
                  <a:schemeClr val="bg1"/>
                </a:solidFill>
                <a:latin typeface="Courier"/>
                <a:cs typeface="Courier"/>
              </a:rPr>
              <a:t>selectedOption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" class="autocomplete-item" </a:t>
            </a:r>
            <a:r>
              <a:rPr lang="en-US" sz="1100" cap="none" dirty="0">
                <a:solidFill>
                  <a:srgbClr val="971817"/>
                </a:solidFill>
                <a:latin typeface="Courier"/>
                <a:cs typeface="Courier"/>
              </a:rPr>
              <a:t>role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="option" </a:t>
            </a:r>
            <a:r>
              <a:rPr lang="en-US" sz="1100" cap="none" dirty="0">
                <a:solidFill>
                  <a:srgbClr val="971817"/>
                </a:solidFill>
                <a:latin typeface="Courier"/>
                <a:cs typeface="Courier"/>
              </a:rPr>
              <a:t>aria-selected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="true" </a:t>
            </a:r>
            <a:r>
              <a:rPr lang="en-US" sz="1100" cap="none" dirty="0" err="1">
                <a:solidFill>
                  <a:srgbClr val="971817"/>
                </a:solidFill>
                <a:latin typeface="Courier"/>
                <a:cs typeface="Courier"/>
              </a:rPr>
              <a:t>tabindex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="-1"&gt;cucumber&lt;/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li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li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id="" class="autocomplete-item" role="option" aria-selected="false" </a:t>
            </a:r>
            <a:r>
              <a:rPr lang="en-US" sz="1100" cap="none" dirty="0" err="1">
                <a:solidFill>
                  <a:srgbClr val="000000"/>
                </a:solidFill>
                <a:latin typeface="Courier"/>
                <a:cs typeface="Courier"/>
              </a:rPr>
              <a:t>tabindex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="-1"&gt;eggplant&lt;/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li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&lt;/</a:t>
            </a:r>
            <a:r>
              <a:rPr lang="en-US" sz="1100" cap="none" dirty="0" err="1">
                <a:solidFill>
                  <a:srgbClr val="0065C1"/>
                </a:solidFill>
                <a:latin typeface="Courier"/>
                <a:cs typeface="Courier"/>
              </a:rPr>
              <a:t>ul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span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id="</a:t>
            </a:r>
            <a:r>
              <a:rPr lang="en-US" sz="1100" cap="none" dirty="0" err="1">
                <a:solidFill>
                  <a:schemeClr val="bg1"/>
                </a:solidFill>
                <a:latin typeface="Courier"/>
                <a:cs typeface="Courier"/>
              </a:rPr>
              <a:t>initInstr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" style="display: none;"&gt;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  When autocomplete results are available use up and down arrows to review and enter to select.  Touch device users, explore by touch or with swipe gestures.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span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  &lt;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div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cap="none" dirty="0">
                <a:solidFill>
                  <a:srgbClr val="971817"/>
                </a:solidFill>
                <a:latin typeface="Courier"/>
                <a:cs typeface="Courier"/>
              </a:rPr>
              <a:t>aria-live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="assertive" class="screen-reader-text"&gt;&lt;/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div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  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div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  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form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&lt;/</a:t>
            </a:r>
            <a:r>
              <a:rPr lang="en-US" sz="1100" cap="none" dirty="0">
                <a:solidFill>
                  <a:srgbClr val="0065C1"/>
                </a:solidFill>
                <a:latin typeface="Courier"/>
                <a:cs typeface="Courier"/>
              </a:rPr>
              <a:t>div</a:t>
            </a:r>
            <a:r>
              <a:rPr lang="en-US" sz="1100" cap="none" dirty="0">
                <a:solidFill>
                  <a:schemeClr val="bg1"/>
                </a:solidFill>
                <a:latin typeface="Courier"/>
                <a:cs typeface="Courier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00" y="645977"/>
            <a:ext cx="5887790" cy="11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50871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 smtClean="0">
                <a:solidFill>
                  <a:srgbClr val="FFFFFF"/>
                </a:solidFill>
              </a:rPr>
              <a:t>Resources</a:t>
            </a:r>
            <a:endParaRPr sz="4200" cap="all" spc="840" dirty="0">
              <a:solidFill>
                <a:srgbClr val="FFFFFF"/>
              </a:solidFill>
              <a:latin typeface="+mj-lt"/>
              <a:ea typeface="+mj-ea"/>
              <a:cs typeface="+mj-cs"/>
              <a:sym typeface="Gotham Medium"/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FFFFFF"/>
                </a:solidFill>
              </a:rPr>
              <a:t>16</a:t>
            </a:fld>
            <a:endParaRPr sz="1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7670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CONTACT 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cap="none" dirty="0" smtClean="0">
                <a:latin typeface="+mn-lt"/>
              </a:rPr>
              <a:t>Link </a:t>
            </a:r>
            <a:r>
              <a:rPr lang="en-US" cap="none" dirty="0" smtClean="0">
                <a:latin typeface="+mn-lt"/>
              </a:rPr>
              <a:t>to </a:t>
            </a:r>
            <a:r>
              <a:rPr lang="en-US" cap="none" dirty="0" smtClean="0">
                <a:latin typeface="+mn-lt"/>
              </a:rPr>
              <a:t>solutions:</a:t>
            </a:r>
          </a:p>
          <a:p>
            <a:pPr marL="880533" lvl="1" indent="-457200">
              <a:buFont typeface="Arial"/>
              <a:buChar char="•"/>
            </a:pPr>
            <a:r>
              <a:rPr lang="en-US" cap="none" dirty="0" smtClean="0">
                <a:latin typeface="+mn-lt"/>
                <a:hlinkClick r:id="rId3"/>
              </a:rPr>
              <a:t>http</a:t>
            </a:r>
            <a:r>
              <a:rPr lang="en-US" cap="none" dirty="0">
                <a:latin typeface="+mn-lt"/>
                <a:hlinkClick r:id="rId3"/>
              </a:rPr>
              <a:t>://haltersweb.github.io/Accessibility/</a:t>
            </a:r>
            <a:r>
              <a:rPr lang="en-US" cap="none" dirty="0" smtClean="0">
                <a:latin typeface="+mn-lt"/>
                <a:hlinkClick r:id="rId3"/>
              </a:rPr>
              <a:t>barchart.html</a:t>
            </a:r>
            <a:endParaRPr lang="en-US" cap="none" dirty="0" smtClean="0">
              <a:latin typeface="+mn-lt"/>
            </a:endParaRPr>
          </a:p>
          <a:p>
            <a:pPr marL="880533" lvl="1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4"/>
              </a:rPr>
              <a:t>http://haltersweb.github.io/Accessibility/autocomplete.html</a:t>
            </a:r>
            <a:endParaRPr lang="en-US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Library of Solutions and Repository</a:t>
            </a:r>
          </a:p>
          <a:p>
            <a:pPr marL="880533" lvl="1" indent="-457200">
              <a:buFont typeface="Arial"/>
              <a:buChar char="•"/>
            </a:pPr>
            <a:r>
              <a:rPr lang="en-US" cap="none" dirty="0" smtClean="0">
                <a:latin typeface="+mn-lt"/>
                <a:hlinkClick r:id="rId5"/>
              </a:rPr>
              <a:t>http://haltersweb.github.io/accessibility/</a:t>
            </a:r>
            <a:endParaRPr lang="en-US" cap="none" dirty="0" smtClean="0">
              <a:latin typeface="+mn-lt"/>
            </a:endParaRPr>
          </a:p>
          <a:p>
            <a:pPr marL="880533" lvl="1" indent="-457200">
              <a:buFont typeface="Arial"/>
              <a:buChar char="•"/>
            </a:pPr>
            <a:r>
              <a:rPr lang="en-US" cap="none" dirty="0">
                <a:latin typeface="+mn-lt"/>
                <a:hlinkClick r:id="rId6"/>
              </a:rPr>
              <a:t>https://github.com/haltersweb/</a:t>
            </a:r>
            <a:r>
              <a:rPr lang="en-US" cap="none" dirty="0" smtClean="0">
                <a:latin typeface="+mn-lt"/>
                <a:hlinkClick r:id="rId6"/>
              </a:rPr>
              <a:t>Accessibility</a:t>
            </a:r>
            <a:endParaRPr lang="en-US" cap="none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Adina </a:t>
            </a:r>
            <a:r>
              <a:rPr lang="en-US" cap="none" dirty="0" smtClean="0"/>
              <a:t>Halter</a:t>
            </a:r>
          </a:p>
          <a:p>
            <a:pPr marL="880533" lvl="1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Email: </a:t>
            </a:r>
            <a:r>
              <a:rPr lang="en-US" dirty="0" smtClean="0">
                <a:latin typeface="+mn-lt"/>
                <a:hlinkClick r:id="rId7"/>
              </a:rPr>
              <a:t>adina_halter@cable.comcast.com</a:t>
            </a:r>
            <a:endParaRPr lang="en-US" dirty="0" smtClean="0">
              <a:latin typeface="+mn-lt"/>
            </a:endParaRPr>
          </a:p>
          <a:p>
            <a:pPr marL="880533" lvl="1" indent="-457200">
              <a:buFont typeface="Arial"/>
              <a:buChar char="•"/>
            </a:pPr>
            <a:r>
              <a:rPr lang="en-US" cap="none" dirty="0" smtClean="0">
                <a:latin typeface="+mn-lt"/>
              </a:rPr>
              <a:t>Twitter: @</a:t>
            </a:r>
            <a:r>
              <a:rPr lang="en-US" cap="none" dirty="0" err="1" smtClean="0">
                <a:latin typeface="+mn-lt"/>
              </a:rPr>
              <a:t>haltersweb</a:t>
            </a:r>
            <a:endParaRPr lang="en-US" cap="none" dirty="0">
              <a:latin typeface="+mn-lt"/>
            </a:endParaRPr>
          </a:p>
          <a:p>
            <a:pPr marL="457200" indent="-457200">
              <a:buFont typeface="Arial"/>
              <a:buChar char="•"/>
            </a:pP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3810641130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Comcast_M_COLOR_BL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8166" y="3983322"/>
            <a:ext cx="3788468" cy="133295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 smtClean="0">
                <a:solidFill>
                  <a:srgbClr val="FFFFFF"/>
                </a:solidFill>
              </a:rPr>
              <a:t>Bar Charts</a:t>
            </a:r>
            <a:endParaRPr sz="4200" cap="all" spc="840" dirty="0">
              <a:solidFill>
                <a:srgbClr val="FFFFFF"/>
              </a:solidFill>
              <a:latin typeface="+mj-lt"/>
              <a:ea typeface="+mj-ea"/>
              <a:cs typeface="+mj-cs"/>
              <a:sym typeface="Gotham Medium"/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FFFFFF"/>
                </a:solidFill>
              </a:rPr>
              <a:t>2</a:t>
            </a:fld>
            <a:endParaRPr sz="1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2048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ARE VISUAL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6" y="2265902"/>
            <a:ext cx="7120261" cy="5340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37" y="2939157"/>
            <a:ext cx="4102548" cy="38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5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ARE BORING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7" y="2017666"/>
            <a:ext cx="11292398" cy="58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688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Image with description</a:t>
            </a:r>
          </a:p>
          <a:p>
            <a:r>
              <a:rPr lang="en-US" cap="none" dirty="0" smtClean="0"/>
              <a:t>Graph + table</a:t>
            </a:r>
          </a:p>
          <a:p>
            <a:r>
              <a:rPr lang="en-US" cap="none" dirty="0" err="1" smtClean="0"/>
              <a:t>Javascript</a:t>
            </a:r>
            <a:r>
              <a:rPr lang="en-US" cap="none" dirty="0" smtClean="0"/>
              <a:t> plugins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5689071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467507" y="1765831"/>
            <a:ext cx="12069786" cy="4570938"/>
          </a:xfrm>
          <a:prstGeom prst="rect">
            <a:avLst/>
          </a:prstGeom>
        </p:spPr>
        <p:txBody>
          <a:bodyPr/>
          <a:lstStyle/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HTML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CSS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No JS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b="1" dirty="0" smtClean="0">
                <a:solidFill>
                  <a:srgbClr val="53585F"/>
                </a:solidFill>
              </a:rPr>
              <a:t>It’s only a table!!</a:t>
            </a:r>
            <a:endParaRPr sz="2244" b="1" dirty="0">
              <a:solidFill>
                <a:srgbClr val="53585F"/>
              </a:solidFill>
            </a:endParaRP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5A5A5A"/>
                </a:solidFill>
              </a:rPr>
              <a:t>6</a:t>
            </a:fld>
            <a:endParaRPr sz="1600" b="1">
              <a:solidFill>
                <a:srgbClr val="5A5A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>
                <a:hlinkClick r:id="rId3"/>
              </a:rPr>
              <a:t>http://haltersweb.github.io</a:t>
            </a:r>
            <a:r>
              <a:rPr lang="en-US" cap="none" dirty="0" smtClean="0">
                <a:hlinkClick r:id="rId3"/>
              </a:rPr>
              <a:t>/Accessibility</a:t>
            </a:r>
            <a:r>
              <a:rPr lang="en-US" cap="none" dirty="0" smtClean="0">
                <a:hlinkClick r:id="rId3"/>
              </a:rPr>
              <a:t>/barchart.html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7" y="2729709"/>
            <a:ext cx="9265579" cy="39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7500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07" y="2082195"/>
            <a:ext cx="12069786" cy="6020405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tbody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&lt;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tr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&lt;td&gt;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&lt;span data-value="400" style="height: 360px; margin-top: 0px;"&gt;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  &lt;span class="usage"&gt;</a:t>
            </a:r>
          </a:p>
          <a:p>
            <a:r>
              <a:rPr lang="en-US" cap="none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   400gb</a:t>
            </a:r>
          </a:p>
          <a:p>
            <a:r>
              <a:rPr lang="en-US" cap="none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   &lt;span class="screen-reader-text"&gt;out of 300gb&lt;/span&gt;</a:t>
            </a:r>
          </a:p>
          <a:p>
            <a:r>
              <a:rPr lang="en-US" cap="none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 &lt;/span&gt;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  &lt;span class="overage" style="height:90px;"&gt;&lt;/span&gt;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&lt;/span&gt;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&lt;/td&gt;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&lt;td&gt;...&lt;/td&gt;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&lt;td&gt;...&lt;/td&gt;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&lt;td&gt;...&lt;/td&gt;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&lt;/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tr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&lt;/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tbody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endParaRPr lang="en-US" cap="none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02236230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thead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&lt;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tr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scope="col" data-plan="300"&gt;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&lt;span class="table-header-text" style="width: 23.5%; left: 0;"&gt;</a:t>
            </a:r>
          </a:p>
          <a:p>
            <a:r>
              <a:rPr lang="en-US" cap="none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nov.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1 - 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nov.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30, 2013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  &lt;/span&gt;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&lt;/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&gt;...&lt;/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&gt;...&lt;/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  &lt;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&gt;...&lt;/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  &lt;/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tr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&lt;/</a:t>
            </a:r>
            <a:r>
              <a:rPr lang="en-US" cap="none" dirty="0" err="1" smtClean="0">
                <a:solidFill>
                  <a:srgbClr val="000000"/>
                </a:solidFill>
                <a:latin typeface="Courier"/>
                <a:cs typeface="Courier"/>
              </a:rPr>
              <a:t>thead</a:t>
            </a:r>
            <a:r>
              <a:rPr lang="en-US" cap="none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endParaRPr lang="en-US" cap="none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7149723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otham Medium"/>
        <a:ea typeface="Gotham Medium"/>
        <a:cs typeface="Gotham Medium"/>
      </a:majorFont>
      <a:minorFont>
        <a:latin typeface="Gotham Light"/>
        <a:ea typeface="Gotham Light"/>
        <a:cs typeface="Gotham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Gotham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otham Medium"/>
        <a:ea typeface="Gotham Medium"/>
        <a:cs typeface="Gotham Medium"/>
      </a:majorFont>
      <a:minorFont>
        <a:latin typeface="Gotham Light"/>
        <a:ea typeface="Gotham Light"/>
        <a:cs typeface="Gotham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Gotham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1488</Words>
  <Application>Microsoft Macintosh PowerPoint</Application>
  <PresentationFormat>Custom</PresentationFormat>
  <Paragraphs>161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Holy grail patterns</vt:lpstr>
      <vt:lpstr>Bar Charts</vt:lpstr>
      <vt:lpstr>GRAPHS ARE VISUAL</vt:lpstr>
      <vt:lpstr>TABLES ARE BORING…</vt:lpstr>
      <vt:lpstr>CURRENT METHODS</vt:lpstr>
      <vt:lpstr>OUR SOLUTION</vt:lpstr>
      <vt:lpstr>SOLUTION EXAMPLE</vt:lpstr>
      <vt:lpstr>Code: &lt;tbody&gt;</vt:lpstr>
      <vt:lpstr>CODE: &lt;thead&gt;</vt:lpstr>
      <vt:lpstr>CODE: left labeling and tide-line</vt:lpstr>
      <vt:lpstr>Autocomplete</vt:lpstr>
      <vt:lpstr>SOLUTION EXAMPLE</vt:lpstr>
      <vt:lpstr>GOALS</vt:lpstr>
      <vt:lpstr>KEY ARIA</vt:lpstr>
      <vt:lpstr>CODE</vt:lpstr>
      <vt:lpstr>Resources</vt:lpstr>
      <vt:lpstr>LINKS AND CONTACT INFO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cp:lastModifiedBy>Halter Adina</cp:lastModifiedBy>
  <cp:revision>108</cp:revision>
  <dcterms:modified xsi:type="dcterms:W3CDTF">2016-09-17T15:08:59Z</dcterms:modified>
</cp:coreProperties>
</file>