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5" r:id="rId3"/>
    <p:sldId id="288" r:id="rId4"/>
    <p:sldId id="276" r:id="rId5"/>
    <p:sldId id="278" r:id="rId6"/>
    <p:sldId id="290" r:id="rId7"/>
    <p:sldId id="280" r:id="rId8"/>
    <p:sldId id="284" r:id="rId9"/>
    <p:sldId id="286" r:id="rId10"/>
    <p:sldId id="287" r:id="rId11"/>
    <p:sldId id="282" r:id="rId12"/>
    <p:sldId id="283" r:id="rId13"/>
    <p:sldId id="289" r:id="rId14"/>
    <p:sldId id="291" r:id="rId15"/>
    <p:sldId id="292" r:id="rId16"/>
    <p:sldId id="293" r:id="rId17"/>
    <p:sldId id="270" r:id="rId18"/>
  </p:sldIdLst>
  <p:sldSz cx="13004800" cy="9753600"/>
  <p:notesSz cx="6858000" cy="9144000"/>
  <p:defaultTextStyle>
    <a:lvl1pPr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1pPr>
    <a:lvl2pPr indent="3429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2pPr>
    <a:lvl3pPr indent="6858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3pPr>
    <a:lvl4pPr indent="10287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4pPr>
    <a:lvl5pPr indent="13716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5pPr>
    <a:lvl6pPr indent="17145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6pPr>
    <a:lvl7pPr indent="20574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7pPr>
    <a:lvl8pPr indent="24003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8pPr>
    <a:lvl9pPr indent="2743200" defTabSz="825500">
      <a:defRPr>
        <a:solidFill>
          <a:srgbClr val="FFFFFF"/>
        </a:solidFill>
        <a:latin typeface="+mj-lt"/>
        <a:ea typeface="+mj-ea"/>
        <a:cs typeface="+mj-cs"/>
        <a:sym typeface="Gotham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61" autoAdjust="0"/>
  </p:normalViewPr>
  <p:slideViewPr>
    <p:cSldViewPr snapToGrid="0" snapToObjects="1">
      <p:cViewPr varScale="1">
        <p:scale>
          <a:sx n="61" d="100"/>
          <a:sy n="61" d="100"/>
        </p:scale>
        <p:origin x="-2160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013118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400">
        <a:latin typeface="Lucida Grande"/>
        <a:ea typeface="Lucida Grande"/>
        <a:cs typeface="Lucida Grande"/>
        <a:sym typeface="Lucida Grande"/>
      </a:defRPr>
    </a:lvl1pPr>
    <a:lvl2pPr indent="228600" defTabSz="457200">
      <a:defRPr sz="1400">
        <a:latin typeface="Lucida Grande"/>
        <a:ea typeface="Lucida Grande"/>
        <a:cs typeface="Lucida Grande"/>
        <a:sym typeface="Lucida Grande"/>
      </a:defRPr>
    </a:lvl2pPr>
    <a:lvl3pPr indent="457200" defTabSz="457200">
      <a:defRPr sz="1400">
        <a:latin typeface="Lucida Grande"/>
        <a:ea typeface="Lucida Grande"/>
        <a:cs typeface="Lucida Grande"/>
        <a:sym typeface="Lucida Grande"/>
      </a:defRPr>
    </a:lvl3pPr>
    <a:lvl4pPr indent="685800" defTabSz="457200">
      <a:defRPr sz="1400">
        <a:latin typeface="Lucida Grande"/>
        <a:ea typeface="Lucida Grande"/>
        <a:cs typeface="Lucida Grande"/>
        <a:sym typeface="Lucida Grande"/>
      </a:defRPr>
    </a:lvl4pPr>
    <a:lvl5pPr indent="914400" defTabSz="457200">
      <a:defRPr sz="1400">
        <a:latin typeface="Lucida Grande"/>
        <a:ea typeface="Lucida Grande"/>
        <a:cs typeface="Lucida Grande"/>
        <a:sym typeface="Lucida Grande"/>
      </a:defRPr>
    </a:lvl5pPr>
    <a:lvl6pPr indent="1143000" defTabSz="457200">
      <a:defRPr sz="1400">
        <a:latin typeface="Lucida Grande"/>
        <a:ea typeface="Lucida Grande"/>
        <a:cs typeface="Lucida Grande"/>
        <a:sym typeface="Lucida Grande"/>
      </a:defRPr>
    </a:lvl6pPr>
    <a:lvl7pPr indent="1371600" defTabSz="457200">
      <a:defRPr sz="1400">
        <a:latin typeface="Lucida Grande"/>
        <a:ea typeface="Lucida Grande"/>
        <a:cs typeface="Lucida Grande"/>
        <a:sym typeface="Lucida Grande"/>
      </a:defRPr>
    </a:lvl7pPr>
    <a:lvl8pPr indent="1600200" defTabSz="457200">
      <a:defRPr sz="1400">
        <a:latin typeface="Lucida Grande"/>
        <a:ea typeface="Lucida Grande"/>
        <a:cs typeface="Lucida Grande"/>
        <a:sym typeface="Lucida Grande"/>
      </a:defRPr>
    </a:lvl8pPr>
    <a:lvl9pPr indent="1828800" defTabSz="4572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(Well-formed) tables triangulate headings</a:t>
            </a:r>
            <a:r>
              <a:rPr lang="en-US" baseline="0" dirty="0" smtClean="0"/>
              <a:t> in screen readers</a:t>
            </a:r>
          </a:p>
          <a:p>
            <a:r>
              <a:rPr lang="en-US" baseline="0" dirty="0" smtClean="0"/>
              <a:t>Bar charts without table relationships:</a:t>
            </a:r>
          </a:p>
          <a:p>
            <a:r>
              <a:rPr lang="en-US" baseline="0" dirty="0" smtClean="0"/>
              <a:t>	This example reads </a:t>
            </a:r>
            <a:r>
              <a:rPr lang="en-US" i="1" baseline="0" dirty="0" smtClean="0"/>
              <a:t>”Student Grades, 15, 10, 5, 0, 4, 12, 10, 2, A, B, C, D</a:t>
            </a:r>
            <a:r>
              <a:rPr lang="en-US" baseline="0" dirty="0" smtClean="0"/>
              <a:t>”.  How many students got a grade of 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0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Graphs can be beautiful</a:t>
            </a:r>
            <a:r>
              <a:rPr lang="en-US" baseline="0" dirty="0" smtClean="0"/>
              <a:t> works of visual art.</a:t>
            </a:r>
          </a:p>
          <a:p>
            <a:r>
              <a:rPr lang="en-US" baseline="0" dirty="0" smtClean="0"/>
              <a:t>But often the more beautiful they are the more chance they will be an image without text reference to what they represent.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7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flip side, tables</a:t>
            </a:r>
            <a:r>
              <a:rPr lang="en-US" baseline="0" dirty="0" smtClean="0"/>
              <a:t> are visually BORING</a:t>
            </a:r>
            <a:r>
              <a:rPr lang="is-I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8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8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what are some of the current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8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1400" dirty="0" smtClean="0">
                <a:solidFill>
                  <a:srgbClr val="53585F"/>
                </a:solidFill>
              </a:rPr>
              <a:t>Will not be able to triangulate the data</a:t>
            </a:r>
          </a:p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1400" dirty="0" smtClean="0">
                <a:solidFill>
                  <a:srgbClr val="53585F"/>
                </a:solidFill>
              </a:rPr>
              <a:t>Often not descriptive enough</a:t>
            </a:r>
          </a:p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1400" dirty="0" smtClean="0">
                <a:solidFill>
                  <a:srgbClr val="53585F"/>
                </a:solidFill>
              </a:rPr>
              <a:t>Need to rewrite as data changes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bar graph</a:t>
            </a:r>
            <a:r>
              <a:rPr lang="en-US" dirty="0" smtClean="0"/>
              <a:t> image has an alt tag: “bar graph of money invested in 2010, 2011 and 2012”.  Not very descriptive.</a:t>
            </a:r>
          </a:p>
          <a:p>
            <a:r>
              <a:rPr lang="en-US" baseline="0" dirty="0" smtClean="0"/>
              <a:t>The summary attribute says “The bar graph shows that every year between and including 2010 and 2012, the money that has been invested has decreased 50%.</a:t>
            </a:r>
          </a:p>
          <a:p>
            <a:r>
              <a:rPr lang="en-US" baseline="0" dirty="0" smtClean="0"/>
              <a:t>Again: not very descriptive AND Inaccurate. No one took the time to rewrite the summary when the data changed.</a:t>
            </a:r>
          </a:p>
        </p:txBody>
      </p:sp>
    </p:spTree>
    <p:extLst>
      <p:ext uri="{BB962C8B-B14F-4D97-AF65-F5344CB8AC3E}">
        <p14:creationId xmlns:p14="http://schemas.microsoft.com/office/powerpoint/2010/main" val="75188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cap="none" dirty="0" smtClean="0"/>
              <a:t>Twice as much code to maintain per graph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Double the real estate</a:t>
            </a:r>
          </a:p>
        </p:txBody>
      </p:sp>
    </p:spTree>
    <p:extLst>
      <p:ext uri="{BB962C8B-B14F-4D97-AF65-F5344CB8AC3E}">
        <p14:creationId xmlns:p14="http://schemas.microsoft.com/office/powerpoint/2010/main" val="2200453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cap="none" dirty="0" smtClean="0"/>
              <a:t>Increased download time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Data may need to be translated to JSON</a:t>
            </a:r>
            <a:r>
              <a:rPr lang="en-US" cap="none" baseline="0" dirty="0" smtClean="0"/>
              <a:t> </a:t>
            </a:r>
            <a:r>
              <a:rPr lang="en-US" cap="none" dirty="0" smtClean="0"/>
              <a:t>(loses the</a:t>
            </a:r>
            <a:r>
              <a:rPr lang="en-US" cap="none" baseline="0" dirty="0" smtClean="0"/>
              <a:t> relationship)</a:t>
            </a:r>
            <a:endParaRPr lang="en-US" cap="none" dirty="0" smtClean="0"/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Rendering doesn’t mean accessibility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Is plugin support maintained through lifecycle?</a:t>
            </a:r>
          </a:p>
        </p:txBody>
      </p:sp>
    </p:spTree>
    <p:extLst>
      <p:ext uri="{BB962C8B-B14F-4D97-AF65-F5344CB8AC3E}">
        <p14:creationId xmlns:p14="http://schemas.microsoft.com/office/powerpoint/2010/main" val="256692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place </a:t>
            </a:r>
            <a:r>
              <a:rPr lang="en-US" baseline="0" dirty="0" err="1" smtClean="0"/>
              <a:t>thead</a:t>
            </a:r>
            <a:r>
              <a:rPr lang="en-US" baseline="0" dirty="0" smtClean="0"/>
              <a:t> as labels below data</a:t>
            </a:r>
          </a:p>
          <a:p>
            <a:r>
              <a:rPr lang="en-US" baseline="0" dirty="0" err="1" smtClean="0"/>
              <a:t>Tfoot</a:t>
            </a:r>
            <a:r>
              <a:rPr lang="en-US" baseline="0" dirty="0" smtClean="0"/>
              <a:t> is not supported in screen readers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: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9425" y="7935976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8541623" y="8073936"/>
            <a:ext cx="4474905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22" name="Comcast_S_COLOR_BLK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054" y="7826653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2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3701" y="7886288"/>
            <a:ext cx="1344466" cy="375298"/>
          </a:xfrm>
          <a:prstGeom prst="rect">
            <a:avLst/>
          </a:prstGeom>
          <a:ln w="3175">
            <a:miter lim="400000"/>
          </a:ln>
        </p:spPr>
      </p:pic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67507" y="3761570"/>
            <a:ext cx="12069786" cy="8344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400" cap="all" spc="176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400" cap="all" spc="176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481054" y="4936807"/>
            <a:ext cx="12042691" cy="834476"/>
          </a:xfrm>
          <a:prstGeom prst="rect">
            <a:avLst/>
          </a:prstGeom>
        </p:spPr>
        <p:txBody>
          <a:bodyPr lIns="67733" tIns="67733" rIns="67733" bIns="67733">
            <a:noAutofit/>
          </a:bodyPr>
          <a:lstStyle>
            <a:lvl1pPr>
              <a:defRPr b="1">
                <a:latin typeface="Gotham"/>
                <a:ea typeface="Gotham"/>
                <a:cs typeface="Gotham"/>
                <a:sym typeface="Gotham"/>
              </a:defRPr>
            </a:lvl1pPr>
            <a:lvl2pPr>
              <a:defRPr sz="2400" spc="96">
                <a:latin typeface="Gotham"/>
                <a:ea typeface="Gotham"/>
                <a:cs typeface="Gotham"/>
                <a:sym typeface="Gotham"/>
              </a:defRPr>
            </a:lvl2pPr>
            <a:lvl3pPr>
              <a:defRPr sz="2200" spc="88"/>
            </a:lvl3pPr>
            <a:lvl4pPr>
              <a:defRPr sz="2200" spc="88"/>
            </a:lvl4pPr>
            <a:lvl5pPr>
              <a:defRPr sz="1800" spc="72"/>
            </a:lvl5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2800" b="1" cap="all" spc="112">
                <a:solidFill>
                  <a:srgbClr val="5A5A5A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96"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200" cap="all" spc="88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200" cap="all" spc="88">
                <a:solidFill>
                  <a:srgbClr val="5A5A5A"/>
                </a:solidFill>
              </a:rPr>
              <a:t>Body Level Four</a:t>
            </a:r>
          </a:p>
          <a:p>
            <a:pPr lvl="4">
              <a:defRPr cap="none" spc="0">
                <a:solidFill>
                  <a:srgbClr val="000000"/>
                </a:solidFill>
              </a:defRPr>
            </a:pPr>
            <a:r>
              <a:rPr cap="all" spc="72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214733" y="8008013"/>
            <a:ext cx="427811" cy="25484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eb-Release Summary Intern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395425" y="1150313"/>
            <a:ext cx="7628158" cy="1218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cap="all" spc="144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600" cap="all" spc="144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6943903" y="2397632"/>
            <a:ext cx="5698641" cy="4869483"/>
          </a:xfrm>
          <a:prstGeom prst="rect">
            <a:avLst/>
          </a:prstGeom>
        </p:spPr>
        <p:txBody>
          <a:bodyPr/>
          <a:lstStyle>
            <a:lvl1pPr marL="261937" indent="-261937">
              <a:spcBef>
                <a:spcPts val="1600"/>
              </a:spcBef>
              <a:buClr>
                <a:srgbClr val="2EA0DD"/>
              </a:buClr>
              <a:buSzPct val="100000"/>
              <a:buAutoNum type="arabicPeriod"/>
              <a:defRPr sz="2200" cap="none" spc="0"/>
            </a:lvl1pPr>
            <a:lvl2pPr marL="503464" indent="-122464">
              <a:buSzPct val="75000"/>
              <a:buChar char="•"/>
              <a:defRPr sz="1800" cap="none" spc="0">
                <a:latin typeface="Gotham"/>
                <a:ea typeface="Gotham"/>
                <a:cs typeface="Gotham"/>
                <a:sym typeface="Gotham"/>
              </a:defRPr>
            </a:lvl2pPr>
            <a:lvl3pPr marL="762000" indent="-127000">
              <a:spcBef>
                <a:spcPts val="0"/>
              </a:spcBef>
              <a:buSzPct val="75000"/>
              <a:buChar char="•"/>
              <a:defRPr sz="1600" cap="none" spc="0">
                <a:latin typeface="Gotham"/>
                <a:ea typeface="Gotham"/>
                <a:cs typeface="Gotham"/>
                <a:sym typeface="Gotham"/>
              </a:defRPr>
            </a:lvl3pPr>
            <a:lvl4pPr marL="1022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4pPr>
            <a:lvl5pPr marL="1276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A5A5A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59" name="MacBook_Pro-Hollo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460" y="2251660"/>
            <a:ext cx="7349139" cy="4677363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62" name="Group 162"/>
          <p:cNvGrpSpPr/>
          <p:nvPr/>
        </p:nvGrpSpPr>
        <p:grpSpPr>
          <a:xfrm>
            <a:off x="429523" y="6454378"/>
            <a:ext cx="1759664" cy="234527"/>
            <a:chOff x="0" y="-15663"/>
            <a:chExt cx="1759663" cy="234526"/>
          </a:xfrm>
        </p:grpSpPr>
        <p:pic>
          <p:nvPicPr>
            <p:cNvPr id="160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89660" cy="18965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61" name="Shape 161"/>
            <p:cNvSpPr/>
            <p:nvPr/>
          </p:nvSpPr>
          <p:spPr>
            <a:xfrm>
              <a:off x="213302" y="-15664"/>
              <a:ext cx="1546362" cy="2345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400">
                  <a:solidFill>
                    <a:srgbClr val="5A5A5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5A5A5A"/>
                  </a:solidFill>
                </a:rPr>
                <a:t>Internet Content</a:t>
              </a:r>
            </a:p>
          </p:txBody>
        </p:sp>
      </p:grpSp>
      <p:pic>
        <p:nvPicPr>
          <p:cNvPr id="163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165" name="Comcast_S_COLOR_BLK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166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390993" y="1765668"/>
            <a:ext cx="4068911" cy="282788"/>
          </a:xfrm>
          <a:prstGeom prst="rect">
            <a:avLst/>
          </a:prstGeom>
          <a:solidFill>
            <a:srgbClr val="E5E5E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3" tIns="67733" rIns="67733" bIns="67733">
            <a:spAutoFit/>
          </a:bodyPr>
          <a:lstStyle>
            <a:lvl1pPr>
              <a:defRPr sz="1200">
                <a:solidFill>
                  <a:srgbClr val="5A5A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A5A5A"/>
                </a:solidFill>
              </a:rPr>
              <a:t>WORK COMPLETED – may not be customer facing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ne-Release Summary Intern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395425" y="1150313"/>
            <a:ext cx="6365270" cy="882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cap="all" spc="144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600" cap="all" spc="144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6943903" y="2397632"/>
            <a:ext cx="5698641" cy="4869483"/>
          </a:xfrm>
          <a:prstGeom prst="rect">
            <a:avLst/>
          </a:prstGeom>
        </p:spPr>
        <p:txBody>
          <a:bodyPr/>
          <a:lstStyle>
            <a:lvl1pPr marL="261937" indent="-261937">
              <a:spcBef>
                <a:spcPts val="1600"/>
              </a:spcBef>
              <a:buClr>
                <a:srgbClr val="2EA0DD"/>
              </a:buClr>
              <a:buSzPct val="100000"/>
              <a:buAutoNum type="arabicPeriod"/>
              <a:defRPr sz="2200" cap="none" spc="0"/>
            </a:lvl1pPr>
            <a:lvl2pPr marL="503464" indent="-122464">
              <a:buSzPct val="75000"/>
              <a:buChar char="•"/>
              <a:defRPr sz="1800" cap="none" spc="0">
                <a:latin typeface="Gotham"/>
                <a:ea typeface="Gotham"/>
                <a:cs typeface="Gotham"/>
                <a:sym typeface="Gotham"/>
              </a:defRPr>
            </a:lvl2pPr>
            <a:lvl3pPr marL="762000" indent="-127000">
              <a:spcBef>
                <a:spcPts val="0"/>
              </a:spcBef>
              <a:buSzPct val="75000"/>
              <a:buChar char="•"/>
              <a:defRPr sz="1600" cap="none" spc="0">
                <a:latin typeface="Gotham"/>
                <a:ea typeface="Gotham"/>
                <a:cs typeface="Gotham"/>
                <a:sym typeface="Gotham"/>
              </a:defRPr>
            </a:lvl3pPr>
            <a:lvl4pPr marL="1022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4pPr>
            <a:lvl5pPr marL="1276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A5A5A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3" name="iPhone_5_landscap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0895" y="4161476"/>
            <a:ext cx="4792980" cy="2580463"/>
          </a:xfrm>
          <a:prstGeom prst="rect">
            <a:avLst/>
          </a:prstGeom>
          <a:ln w="3175">
            <a:miter lim="400000"/>
          </a:ln>
        </p:spPr>
      </p:pic>
      <p:pic>
        <p:nvPicPr>
          <p:cNvPr id="184" name="iPhone_5_portrai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245" y="2090401"/>
            <a:ext cx="2621652" cy="4869483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87" name="Group 187"/>
          <p:cNvGrpSpPr/>
          <p:nvPr/>
        </p:nvGrpSpPr>
        <p:grpSpPr>
          <a:xfrm>
            <a:off x="429523" y="6454378"/>
            <a:ext cx="1759664" cy="234527"/>
            <a:chOff x="0" y="-15663"/>
            <a:chExt cx="1759663" cy="234526"/>
          </a:xfrm>
        </p:grpSpPr>
        <p:pic>
          <p:nvPicPr>
            <p:cNvPr id="185" name="pasted-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89660" cy="18965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186"/>
            <p:cNvSpPr/>
            <p:nvPr/>
          </p:nvSpPr>
          <p:spPr>
            <a:xfrm>
              <a:off x="213302" y="-15664"/>
              <a:ext cx="1546362" cy="2345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400">
                  <a:solidFill>
                    <a:srgbClr val="5A5A5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5A5A5A"/>
                  </a:solidFill>
                </a:rPr>
                <a:t>Internet Content</a:t>
              </a:r>
            </a:p>
          </p:txBody>
        </p:sp>
      </p:grpSp>
      <p:pic>
        <p:nvPicPr>
          <p:cNvPr id="188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190" name="Comcast_S_COLOR_BLK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191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390993" y="1765668"/>
            <a:ext cx="4068911" cy="282788"/>
          </a:xfrm>
          <a:prstGeom prst="rect">
            <a:avLst/>
          </a:prstGeom>
          <a:solidFill>
            <a:srgbClr val="E5E5E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3" tIns="67733" rIns="67733" bIns="67733">
            <a:spAutoFit/>
          </a:bodyPr>
          <a:lstStyle>
            <a:lvl1pPr>
              <a:defRPr sz="1200">
                <a:solidFill>
                  <a:srgbClr val="5A5A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A5A5A"/>
                </a:solidFill>
              </a:rPr>
              <a:t>WORK COMPLETED – may not be customer facing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">
    <p:bg>
      <p:bgPr>
        <a:solidFill>
          <a:srgbClr val="17252A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: Tw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7507" y="1619846"/>
            <a:ext cx="12069786" cy="231935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1200" cap="all" spc="448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11200" cap="all" spc="448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81054" y="4852724"/>
            <a:ext cx="12042691" cy="1272856"/>
          </a:xfrm>
          <a:prstGeom prst="rect">
            <a:avLst/>
          </a:prstGeom>
        </p:spPr>
        <p:txBody>
          <a:bodyPr lIns="67733" tIns="67733" rIns="67733" bIns="67733">
            <a:noAutofit/>
          </a:bodyPr>
          <a:lstStyle>
            <a:lvl1pPr>
              <a:defRPr sz="3400" b="1" spc="136">
                <a:latin typeface="Gotham"/>
                <a:ea typeface="Gotham"/>
                <a:cs typeface="Gotham"/>
                <a:sym typeface="Gotham"/>
              </a:defRPr>
            </a:lvl1pPr>
            <a:lvl2pPr>
              <a:defRPr>
                <a:latin typeface="Gotham"/>
                <a:ea typeface="Gotham"/>
                <a:cs typeface="Gotham"/>
                <a:sym typeface="Gotham"/>
              </a:defRPr>
            </a:lvl2pPr>
            <a:lvl3pPr>
              <a:defRPr sz="2600" spc="104"/>
            </a:lvl3pPr>
            <a:lvl4pPr>
              <a:defRPr sz="2200" spc="88"/>
            </a:lvl4pPr>
            <a:lvl5pPr>
              <a:defRPr sz="1800" spc="72"/>
            </a:lvl5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3400" b="1" cap="all" spc="136">
                <a:solidFill>
                  <a:srgbClr val="5A5A5A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800" cap="all" spc="112"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600" cap="all" spc="104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200" cap="all" spc="88">
                <a:solidFill>
                  <a:srgbClr val="5A5A5A"/>
                </a:solidFill>
              </a:rPr>
              <a:t>Body Level Four</a:t>
            </a:r>
          </a:p>
          <a:p>
            <a:pPr lvl="4">
              <a:defRPr cap="none" spc="0">
                <a:solidFill>
                  <a:srgbClr val="000000"/>
                </a:solidFill>
              </a:defRPr>
            </a:pPr>
            <a:r>
              <a:rPr cap="all" spc="72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">
    <p:bg>
      <p:bgPr>
        <a:solidFill>
          <a:srgbClr val="117FA8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467507" y="2686790"/>
            <a:ext cx="12069786" cy="4380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400">
                <a:solidFill>
                  <a:srgbClr val="FFFFFF"/>
                </a:solidFill>
                <a:latin typeface="Gotham Thin"/>
                <a:ea typeface="Gotham Thin"/>
                <a:cs typeface="Gotham Thin"/>
                <a:sym typeface="Gotham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12214733" y="9072425"/>
            <a:ext cx="427811" cy="2548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FFFFFF"/>
                </a:solidFill>
              </a:rPr>
              <a:t>Confidential and proprietary Comcast information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423333" indent="-169333">
              <a:buSzPct val="60000"/>
              <a:buChar char="•"/>
              <a:defRPr sz="2400" cap="none" spc="96">
                <a:latin typeface="Gotham"/>
                <a:ea typeface="Gotham"/>
                <a:cs typeface="Gotham"/>
                <a:sym typeface="Gotham"/>
              </a:defRPr>
            </a:lvl2pPr>
            <a:lvl3pPr marL="677333" indent="-169333">
              <a:buSzPct val="60000"/>
              <a:buChar char="•"/>
              <a:defRPr sz="2000" cap="none" spc="79"/>
            </a:lvl3pPr>
            <a:lvl4pPr marL="925285" indent="-163285">
              <a:buSzPct val="60000"/>
              <a:buChar char="•"/>
              <a:defRPr sz="1800" cap="none" spc="72"/>
            </a:lvl4pPr>
            <a:lvl5pPr marL="1191846" indent="-175846">
              <a:buSzPct val="60000"/>
              <a:buChar char="•"/>
              <a:defRPr sz="1800" cap="none" spc="72"/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800" cap="all" spc="112">
                <a:solidFill>
                  <a:srgbClr val="5A5A5A"/>
                </a:solidFill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400" spc="96"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000" spc="79">
                <a:solidFill>
                  <a:srgbClr val="5A5A5A"/>
                </a:solidFill>
              </a:rPr>
              <a:t>Body Level Three</a:t>
            </a:r>
          </a:p>
          <a:p>
            <a:pPr lvl="3">
              <a:defRPr spc="0">
                <a:solidFill>
                  <a:srgbClr val="000000"/>
                </a:solidFill>
              </a:defRPr>
            </a:pPr>
            <a:r>
              <a:rPr spc="72">
                <a:solidFill>
                  <a:srgbClr val="5A5A5A"/>
                </a:solidFill>
              </a:rPr>
              <a:t>Body Level Four</a:t>
            </a:r>
          </a:p>
          <a:p>
            <a:pPr lvl="4">
              <a:defRPr spc="0">
                <a:solidFill>
                  <a:srgbClr val="000000"/>
                </a:solidFill>
              </a:defRPr>
            </a:pPr>
            <a:r>
              <a:rPr spc="72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: 1 Column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67507" y="953227"/>
            <a:ext cx="12069785" cy="847625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67507" y="2230362"/>
            <a:ext cx="12069786" cy="4469651"/>
          </a:xfrm>
          <a:prstGeom prst="rect">
            <a:avLst/>
          </a:prstGeom>
        </p:spPr>
        <p:txBody>
          <a:bodyPr/>
          <a:lstStyle>
            <a:lvl1pPr>
              <a:spcBef>
                <a:spcPts val="4400"/>
              </a:spcBef>
              <a:defRPr sz="4400" cap="none" spc="176"/>
            </a:lvl1pPr>
            <a:lvl2pPr marL="814916" indent="-179916">
              <a:spcBef>
                <a:spcPts val="4400"/>
              </a:spcBef>
              <a:buClr>
                <a:srgbClr val="F95C3A"/>
              </a:buClr>
              <a:buSzPct val="60000"/>
              <a:buChar char="•"/>
              <a:defRPr sz="3400" cap="none" spc="136">
                <a:latin typeface="Gotham"/>
                <a:ea typeface="Gotham"/>
                <a:cs typeface="Gotham"/>
                <a:sym typeface="Gotham"/>
              </a:defRPr>
            </a:lvl2pPr>
            <a:lvl3pPr marL="1443181" indent="-173181">
              <a:spcBef>
                <a:spcPts val="4400"/>
              </a:spcBef>
              <a:buClr>
                <a:srgbClr val="F95C3A"/>
              </a:buClr>
              <a:buSzPct val="60000"/>
              <a:buChar char="•"/>
              <a:defRPr sz="3000" cap="none" spc="119"/>
            </a:lvl3pPr>
            <a:lvl4pPr marL="2078181" indent="-173181">
              <a:spcBef>
                <a:spcPts val="4400"/>
              </a:spcBef>
              <a:buClr>
                <a:srgbClr val="F95C3A"/>
              </a:buClr>
              <a:buSzPct val="60000"/>
              <a:buChar char="•"/>
              <a:defRPr sz="3000" cap="none" spc="119"/>
            </a:lvl4pPr>
            <a:lvl5pPr marL="2713181" indent="-173181">
              <a:spcBef>
                <a:spcPts val="4400"/>
              </a:spcBef>
              <a:buClr>
                <a:srgbClr val="F95C3A"/>
              </a:buClr>
              <a:buSzPct val="60000"/>
              <a:buChar char="•"/>
              <a:defRPr sz="3000" cap="none" spc="119"/>
            </a:lvl5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176">
                <a:solidFill>
                  <a:srgbClr val="5A5A5A"/>
                </a:solidFill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3400" spc="136"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3000" spc="119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3000" spc="119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3000" spc="119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467507" y="1334227"/>
            <a:ext cx="12069785" cy="57039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A5A5A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V Release Summary Intern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TV-Samsung-hollow-108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4621" y="2087604"/>
            <a:ext cx="7413187" cy="4447913"/>
          </a:xfrm>
          <a:prstGeom prst="rect">
            <a:avLst/>
          </a:prstGeom>
          <a:ln w="3175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395425" y="1150313"/>
            <a:ext cx="6365270" cy="882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cap="all" spc="144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600" cap="all" spc="144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943903" y="2397632"/>
            <a:ext cx="5698641" cy="4869483"/>
          </a:xfrm>
          <a:prstGeom prst="rect">
            <a:avLst/>
          </a:prstGeom>
        </p:spPr>
        <p:txBody>
          <a:bodyPr/>
          <a:lstStyle>
            <a:lvl1pPr marL="261937" indent="-261937">
              <a:spcBef>
                <a:spcPts val="1600"/>
              </a:spcBef>
              <a:buClr>
                <a:srgbClr val="2EA0DD"/>
              </a:buClr>
              <a:buSzPct val="100000"/>
              <a:buAutoNum type="arabicPeriod"/>
              <a:defRPr sz="2200" cap="none" spc="0"/>
            </a:lvl1pPr>
            <a:lvl2pPr marL="503464" indent="-122464">
              <a:buSzPct val="75000"/>
              <a:buChar char="•"/>
              <a:defRPr sz="1800" cap="none" spc="0"/>
            </a:lvl2pPr>
            <a:lvl3pPr marL="762000" indent="-127000">
              <a:spcBef>
                <a:spcPts val="0"/>
              </a:spcBef>
              <a:buSzPct val="75000"/>
              <a:buChar char="•"/>
              <a:defRPr sz="1600" cap="none" spc="0"/>
            </a:lvl3pPr>
            <a:lvl4pPr marL="1022350" indent="-133350">
              <a:spcBef>
                <a:spcPts val="0"/>
              </a:spcBef>
              <a:buSzPct val="60000"/>
              <a:buChar char="•"/>
              <a:defRPr sz="1400" cap="none" spc="0"/>
            </a:lvl4pPr>
            <a:lvl5pPr marL="1276350" indent="-133350">
              <a:spcBef>
                <a:spcPts val="0"/>
              </a:spcBef>
              <a:buSzPct val="60000"/>
              <a:buChar char="•"/>
              <a:defRPr sz="1400" cap="none" spc="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A5A5A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grpSp>
        <p:nvGrpSpPr>
          <p:cNvPr id="71" name="Group 71"/>
          <p:cNvGrpSpPr/>
          <p:nvPr/>
        </p:nvGrpSpPr>
        <p:grpSpPr>
          <a:xfrm>
            <a:off x="429523" y="6454378"/>
            <a:ext cx="1759664" cy="234527"/>
            <a:chOff x="0" y="-15663"/>
            <a:chExt cx="1759663" cy="234526"/>
          </a:xfrm>
        </p:grpSpPr>
        <p:pic>
          <p:nvPicPr>
            <p:cNvPr id="69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89660" cy="18965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0" name="Shape 70"/>
            <p:cNvSpPr/>
            <p:nvPr/>
          </p:nvSpPr>
          <p:spPr>
            <a:xfrm>
              <a:off x="213302" y="-15664"/>
              <a:ext cx="1546362" cy="2345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400">
                  <a:solidFill>
                    <a:srgbClr val="5A5A5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5A5A5A"/>
                  </a:solidFill>
                </a:rPr>
                <a:t>Internet Content</a:t>
              </a:r>
            </a:p>
          </p:txBody>
        </p:sp>
      </p:grpSp>
      <p:pic>
        <p:nvPicPr>
          <p:cNvPr id="7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74" name="Comcast_S_COLOR_BLK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75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390993" y="1765668"/>
            <a:ext cx="4061370" cy="282788"/>
          </a:xfrm>
          <a:prstGeom prst="rect">
            <a:avLst/>
          </a:prstGeom>
          <a:solidFill>
            <a:srgbClr val="E5E5E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3" tIns="67733" rIns="67733" bIns="67733">
            <a:spAutoFit/>
          </a:bodyPr>
          <a:lstStyle>
            <a:lvl1pPr>
              <a:defRPr sz="1200">
                <a:solidFill>
                  <a:srgbClr val="5A5A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A5A5A"/>
                </a:solidFill>
              </a:rPr>
              <a:t>WORK COMPLETED – may not be customer facing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V Release Summary 4UP Intern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9164358" y="2398761"/>
            <a:ext cx="3478187" cy="4923670"/>
          </a:xfrm>
          <a:prstGeom prst="rect">
            <a:avLst/>
          </a:prstGeom>
        </p:spPr>
        <p:txBody>
          <a:bodyPr/>
          <a:lstStyle>
            <a:lvl1pPr marL="261937" indent="-261937">
              <a:spcBef>
                <a:spcPts val="1600"/>
              </a:spcBef>
              <a:buClr>
                <a:srgbClr val="2EA0DD"/>
              </a:buClr>
              <a:buSzPct val="100000"/>
              <a:buAutoNum type="arabicPeriod"/>
              <a:defRPr sz="2200" cap="none" spc="0"/>
            </a:lvl1pPr>
            <a:lvl2pPr marL="503464" indent="-122464">
              <a:buSzPct val="75000"/>
              <a:buChar char="•"/>
              <a:defRPr sz="1800" cap="none" spc="0">
                <a:latin typeface="Gotham"/>
                <a:ea typeface="Gotham"/>
                <a:cs typeface="Gotham"/>
                <a:sym typeface="Gotham"/>
              </a:defRPr>
            </a:lvl2pPr>
            <a:lvl3pPr marL="762000" indent="-127000">
              <a:spcBef>
                <a:spcPts val="0"/>
              </a:spcBef>
              <a:buSzPct val="75000"/>
              <a:buChar char="•"/>
              <a:defRPr sz="1600" cap="none" spc="0">
                <a:latin typeface="Gotham"/>
                <a:ea typeface="Gotham"/>
                <a:cs typeface="Gotham"/>
                <a:sym typeface="Gotham"/>
              </a:defRPr>
            </a:lvl3pPr>
            <a:lvl4pPr marL="1022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4pPr>
            <a:lvl5pPr marL="1276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A5A5A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grpSp>
        <p:nvGrpSpPr>
          <p:cNvPr id="112" name="Group 112"/>
          <p:cNvGrpSpPr/>
          <p:nvPr/>
        </p:nvGrpSpPr>
        <p:grpSpPr>
          <a:xfrm>
            <a:off x="4713340" y="1783991"/>
            <a:ext cx="1759665" cy="234527"/>
            <a:chOff x="0" y="-15663"/>
            <a:chExt cx="1759663" cy="234526"/>
          </a:xfrm>
        </p:grpSpPr>
        <p:pic>
          <p:nvPicPr>
            <p:cNvPr id="110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9660" cy="18965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11" name="Shape 111"/>
            <p:cNvSpPr/>
            <p:nvPr/>
          </p:nvSpPr>
          <p:spPr>
            <a:xfrm>
              <a:off x="213302" y="-15664"/>
              <a:ext cx="1546362" cy="2345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400">
                  <a:solidFill>
                    <a:srgbClr val="5A5A5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5A5A5A"/>
                  </a:solidFill>
                </a:rPr>
                <a:t>Internet Content</a:t>
              </a:r>
            </a:p>
          </p:txBody>
        </p:sp>
      </p:grpSp>
      <p:sp>
        <p:nvSpPr>
          <p:cNvPr id="113" name="Shape 113"/>
          <p:cNvSpPr/>
          <p:nvPr/>
        </p:nvSpPr>
        <p:spPr>
          <a:xfrm>
            <a:off x="395425" y="1150313"/>
            <a:ext cx="6365270" cy="8827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600" cap="all" spc="144">
                <a:solidFill>
                  <a:srgbClr val="5A5A5A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600" cap="all" spc="144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114" name="Shape 114"/>
          <p:cNvSpPr/>
          <p:nvPr/>
        </p:nvSpPr>
        <p:spPr>
          <a:xfrm>
            <a:off x="390993" y="1765668"/>
            <a:ext cx="4061370" cy="282788"/>
          </a:xfrm>
          <a:prstGeom prst="rect">
            <a:avLst/>
          </a:prstGeom>
          <a:solidFill>
            <a:srgbClr val="E5E5E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3" tIns="67733" rIns="67733" bIns="67733">
            <a:spAutoFit/>
          </a:bodyPr>
          <a:lstStyle>
            <a:lvl1pPr>
              <a:defRPr sz="1200">
                <a:solidFill>
                  <a:srgbClr val="5A5A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A5A5A"/>
                </a:solidFill>
              </a:rPr>
              <a:t>WORK COMPLETED – may not be customer facing</a:t>
            </a:r>
          </a:p>
        </p:txBody>
      </p:sp>
      <p:pic>
        <p:nvPicPr>
          <p:cNvPr id="11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117" name="Comcast_S_COLOR_BLK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118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V 4UP Status Intern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395425" y="1146742"/>
            <a:ext cx="12213950" cy="714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cap="all" spc="144">
                <a:latin typeface="+mj-lt"/>
                <a:ea typeface="+mj-ea"/>
                <a:cs typeface="+mj-cs"/>
                <a:sym typeface="Gotham Medium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600" cap="all" spc="144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392891" y="1735938"/>
            <a:ext cx="12219018" cy="41757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600"/>
              </a:spcBef>
              <a:buClr>
                <a:srgbClr val="2EA0DD"/>
              </a:buClr>
              <a:defRPr sz="2200" cap="none" spc="0"/>
            </a:lvl1pPr>
            <a:lvl2pPr marL="503464" indent="-122464">
              <a:buSzPct val="75000"/>
              <a:buChar char="•"/>
              <a:defRPr sz="1800" cap="none" spc="0">
                <a:latin typeface="Gotham"/>
                <a:ea typeface="Gotham"/>
                <a:cs typeface="Gotham"/>
                <a:sym typeface="Gotham"/>
              </a:defRPr>
            </a:lvl2pPr>
            <a:lvl3pPr marL="762000" indent="-127000">
              <a:spcBef>
                <a:spcPts val="0"/>
              </a:spcBef>
              <a:buSzPct val="75000"/>
              <a:buChar char="•"/>
              <a:defRPr sz="1600" cap="none" spc="0">
                <a:latin typeface="Gotham"/>
                <a:ea typeface="Gotham"/>
                <a:cs typeface="Gotham"/>
                <a:sym typeface="Gotham"/>
              </a:defRPr>
            </a:lvl3pPr>
            <a:lvl4pPr marL="1022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4pPr>
            <a:lvl5pPr marL="1276350" indent="-133350">
              <a:spcBef>
                <a:spcPts val="0"/>
              </a:spcBef>
              <a:buSzPct val="60000"/>
              <a:buChar char="•"/>
              <a:defRPr sz="1400" cap="none" spc="0">
                <a:latin typeface="Gotham"/>
                <a:ea typeface="Gotham"/>
                <a:cs typeface="Gotham"/>
                <a:sym typeface="Gotham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A5A5A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A5A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35" name="X1-On_Demand-B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5263" y="2389108"/>
            <a:ext cx="4096405" cy="2304227"/>
          </a:xfrm>
          <a:prstGeom prst="rect">
            <a:avLst/>
          </a:prstGeom>
          <a:ln w="3175">
            <a:miter lim="400000"/>
          </a:ln>
        </p:spPr>
      </p:pic>
      <p:pic>
        <p:nvPicPr>
          <p:cNvPr id="136" name="X1-On_Demand-B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5263" y="4981184"/>
            <a:ext cx="4096405" cy="2304227"/>
          </a:xfrm>
          <a:prstGeom prst="rect">
            <a:avLst/>
          </a:prstGeom>
          <a:ln w="3175">
            <a:miter lim="400000"/>
          </a:ln>
        </p:spPr>
      </p:pic>
      <p:pic>
        <p:nvPicPr>
          <p:cNvPr id="137" name="X1-On_Demand-B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3078" y="2389108"/>
            <a:ext cx="4096404" cy="2304227"/>
          </a:xfrm>
          <a:prstGeom prst="rect">
            <a:avLst/>
          </a:prstGeom>
          <a:ln w="3175">
            <a:miter lim="400000"/>
          </a:ln>
        </p:spPr>
      </p:pic>
      <p:pic>
        <p:nvPicPr>
          <p:cNvPr id="138" name="X1-On_Demand-B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3078" y="4981184"/>
            <a:ext cx="4096404" cy="2304227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41" name="Group 141"/>
          <p:cNvGrpSpPr/>
          <p:nvPr/>
        </p:nvGrpSpPr>
        <p:grpSpPr>
          <a:xfrm>
            <a:off x="7148076" y="7403022"/>
            <a:ext cx="1759665" cy="234528"/>
            <a:chOff x="0" y="-15663"/>
            <a:chExt cx="1759663" cy="234526"/>
          </a:xfrm>
        </p:grpSpPr>
        <p:pic>
          <p:nvPicPr>
            <p:cNvPr id="139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89660" cy="18965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40" name="Shape 140"/>
            <p:cNvSpPr/>
            <p:nvPr/>
          </p:nvSpPr>
          <p:spPr>
            <a:xfrm>
              <a:off x="213302" y="-15664"/>
              <a:ext cx="1546362" cy="2345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400">
                  <a:solidFill>
                    <a:srgbClr val="5A5A5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5A5A5A"/>
                  </a:solidFill>
                </a:rPr>
                <a:t>Internet Content</a:t>
              </a:r>
            </a:p>
          </p:txBody>
        </p:sp>
      </p:grpSp>
      <p:pic>
        <p:nvPicPr>
          <p:cNvPr id="14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144" name="Comcast_S_COLOR_BLK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145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67507" y="1029427"/>
            <a:ext cx="12069785" cy="5340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A5A5A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7507" y="2082195"/>
            <a:ext cx="12069786" cy="5102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2pPr marL="423333" indent="-169333">
              <a:buSzPct val="60000"/>
              <a:buChar char="•"/>
              <a:defRPr sz="2400" cap="none" spc="96">
                <a:latin typeface="Gotham"/>
                <a:ea typeface="Gotham"/>
                <a:cs typeface="Gotham"/>
                <a:sym typeface="Gotham"/>
              </a:defRPr>
            </a:lvl2pPr>
            <a:lvl3pPr marL="677333" indent="-169333">
              <a:buSzPct val="60000"/>
              <a:buChar char="•"/>
              <a:defRPr sz="2000" cap="none" spc="79"/>
            </a:lvl3pPr>
            <a:lvl4pPr marL="925285" indent="-163285">
              <a:buSzPct val="60000"/>
              <a:buChar char="•"/>
              <a:defRPr sz="1800" cap="none" spc="72"/>
            </a:lvl4pPr>
            <a:lvl5pPr marL="1191846" indent="-175846">
              <a:buSzPct val="60000"/>
              <a:buChar char="•"/>
              <a:defRPr sz="1800" cap="none" spc="72"/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800" cap="all" spc="112">
                <a:solidFill>
                  <a:srgbClr val="5A5A5A"/>
                </a:solidFill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400" spc="96">
                <a:solidFill>
                  <a:srgbClr val="5A5A5A"/>
                </a:solidFill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000" spc="79">
                <a:solidFill>
                  <a:srgbClr val="5A5A5A"/>
                </a:solidFill>
              </a:rPr>
              <a:t>Body Level Three</a:t>
            </a:r>
          </a:p>
          <a:p>
            <a:pPr lvl="3">
              <a:defRPr spc="0">
                <a:solidFill>
                  <a:srgbClr val="000000"/>
                </a:solidFill>
              </a:defRPr>
            </a:pPr>
            <a:r>
              <a:rPr spc="72">
                <a:solidFill>
                  <a:srgbClr val="5A5A5A"/>
                </a:solidFill>
              </a:rPr>
              <a:t>Body Level Four</a:t>
            </a:r>
          </a:p>
          <a:p>
            <a:pPr lvl="4">
              <a:defRPr spc="0">
                <a:solidFill>
                  <a:srgbClr val="000000"/>
                </a:solidFill>
              </a:defRPr>
            </a:pPr>
            <a:r>
              <a:rPr spc="72">
                <a:solidFill>
                  <a:srgbClr val="5A5A5A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214733" y="9072425"/>
            <a:ext cx="427811" cy="254847"/>
          </a:xfrm>
          <a:prstGeom prst="rect">
            <a:avLst/>
          </a:prstGeom>
          <a:ln w="3175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1600" b="1">
                <a:solidFill>
                  <a:srgbClr val="5A5A5A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asted-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329425" y="9000388"/>
            <a:ext cx="860214" cy="280897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7378862" y="9119415"/>
            <a:ext cx="4474906" cy="1608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800" cap="all" spc="200">
                <a:solidFill>
                  <a:srgbClr val="5A5A5C"/>
                </a:solidFill>
                <a:latin typeface="+mn-lt"/>
                <a:ea typeface="+mn-ea"/>
                <a:cs typeface="+mn-cs"/>
                <a:sym typeface="Gotham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" cap="all" spc="200">
                <a:solidFill>
                  <a:srgbClr val="5A5A5C"/>
                </a:solidFill>
              </a:rPr>
              <a:t>Confidential and proprietary Comcast information</a:t>
            </a:r>
          </a:p>
        </p:txBody>
      </p:sp>
      <p:pic>
        <p:nvPicPr>
          <p:cNvPr id="7" name="Comcast_S_COLOR_BLK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81054" y="8891065"/>
            <a:ext cx="941924" cy="332175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pasted-image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693701" y="8950700"/>
            <a:ext cx="1344466" cy="375299"/>
          </a:xfrm>
          <a:prstGeom prst="rect">
            <a:avLst/>
          </a:prstGeom>
          <a:ln w="3175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59" r:id="rId7"/>
    <p:sldLayoutId id="2147483663" r:id="rId8"/>
    <p:sldLayoutId id="2147483665" r:id="rId9"/>
    <p:sldLayoutId id="2147483667" r:id="rId10"/>
    <p:sldLayoutId id="2147483669" r:id="rId11"/>
    <p:sldLayoutId id="2147483671" r:id="rId12"/>
  </p:sldLayoutIdLst>
  <p:transition xmlns:p14="http://schemas.microsoft.com/office/powerpoint/2010/main" spd="med"/>
  <p:txStyles>
    <p:titleStyle>
      <a:lvl1pPr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1pPr>
      <a:lvl2pPr indent="2286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2pPr>
      <a:lvl3pPr indent="4572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3pPr>
      <a:lvl4pPr indent="6858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4pPr>
      <a:lvl5pPr indent="9144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5pPr>
      <a:lvl6pPr indent="11430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6pPr>
      <a:lvl7pPr indent="13716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7pPr>
      <a:lvl8pPr indent="16002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8pPr>
      <a:lvl9pPr indent="1828800" defTabSz="825500">
        <a:lnSpc>
          <a:spcPct val="80000"/>
        </a:lnSpc>
        <a:defRPr sz="4200">
          <a:solidFill>
            <a:srgbClr val="5A5A5A"/>
          </a:solidFill>
          <a:latin typeface="+mn-lt"/>
          <a:ea typeface="+mn-ea"/>
          <a:cs typeface="+mn-cs"/>
          <a:sym typeface="Gotham Light"/>
        </a:defRPr>
      </a:lvl9pPr>
    </p:titleStyle>
    <p:bodyStyle>
      <a:lvl1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1pPr>
      <a:lvl2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2pPr>
      <a:lvl3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3pPr>
      <a:lvl4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4pPr>
      <a:lvl5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5pPr>
      <a:lvl6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6pPr>
      <a:lvl7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7pPr>
      <a:lvl8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8pPr>
      <a:lvl9pPr defTabSz="825500">
        <a:spcBef>
          <a:spcPts val="1200"/>
        </a:spcBef>
        <a:defRPr sz="2800" cap="all" spc="112">
          <a:solidFill>
            <a:srgbClr val="5A5A5A"/>
          </a:solidFill>
          <a:latin typeface="+mn-lt"/>
          <a:ea typeface="+mn-ea"/>
          <a:cs typeface="+mn-cs"/>
          <a:sym typeface="Gotham Light"/>
        </a:defRPr>
      </a:lvl9pPr>
    </p:bodyStyle>
    <p:otherStyle>
      <a:lvl1pPr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1pPr>
      <a:lvl2pPr indent="2286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2pPr>
      <a:lvl3pPr indent="4572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3pPr>
      <a:lvl4pPr indent="6858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4pPr>
      <a:lvl5pPr indent="9144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5pPr>
      <a:lvl6pPr indent="11430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6pPr>
      <a:lvl7pPr indent="13716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7pPr>
      <a:lvl8pPr indent="16002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8pPr>
      <a:lvl9pPr indent="1828800" algn="r" defTabSz="825500">
        <a:defRPr sz="1600" b="1">
          <a:solidFill>
            <a:schemeClr val="tx1"/>
          </a:solidFill>
          <a:latin typeface="+mn-lt"/>
          <a:ea typeface="+mn-ea"/>
          <a:cs typeface="+mn-cs"/>
          <a:sym typeface="Gotha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haltersweb.github.io/Accessibility/barchart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altersweb.github.io/Accessibility/barchart.html" TargetMode="External"/><Relationship Id="rId4" Type="http://schemas.openxmlformats.org/officeDocument/2006/relationships/hyperlink" Target="http://haltersweb.github.io/Accessibility/slides/barchart.pptx" TargetMode="External"/><Relationship Id="rId5" Type="http://schemas.openxmlformats.org/officeDocument/2006/relationships/hyperlink" Target="http://haltersweb.github.io/Accessibility/slides/barchart.docx" TargetMode="External"/><Relationship Id="rId6" Type="http://schemas.openxmlformats.org/officeDocument/2006/relationships/hyperlink" Target="mailto:adina_halter@cable.comcast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11200" cap="all" spc="448" dirty="0" smtClean="0">
                <a:solidFill>
                  <a:srgbClr val="5A5A5A"/>
                </a:solidFill>
              </a:rPr>
              <a:t>Accessible</a:t>
            </a:r>
            <a:br>
              <a:rPr lang="en-US" sz="11200" cap="all" spc="448" dirty="0" smtClean="0">
                <a:solidFill>
                  <a:srgbClr val="5A5A5A"/>
                </a:solidFill>
              </a:rPr>
            </a:br>
            <a:r>
              <a:rPr lang="en-US" sz="11200" cap="all" spc="448" dirty="0" smtClean="0">
                <a:solidFill>
                  <a:srgbClr val="5A5A5A"/>
                </a:solidFill>
              </a:rPr>
              <a:t>bar graphs</a:t>
            </a:r>
            <a:endParaRPr sz="11200" cap="all" spc="448" dirty="0">
              <a:solidFill>
                <a:srgbClr val="5A5A5A"/>
              </a:solidFill>
            </a:endParaRP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3400" b="1" cap="all" spc="136" dirty="0" smtClean="0">
                <a:solidFill>
                  <a:srgbClr val="5A5A5A"/>
                </a:solidFill>
              </a:rPr>
              <a:t>In html and CSS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5A5A5A"/>
                </a:solidFill>
              </a:rPr>
              <a:t>1</a:t>
            </a:fld>
            <a:endParaRPr sz="1600" b="1">
              <a:solidFill>
                <a:srgbClr val="5A5A5A"/>
              </a:solidFill>
            </a:endParaRPr>
          </a:p>
        </p:txBody>
      </p:sp>
      <p:sp>
        <p:nvSpPr>
          <p:cNvPr id="6" name="Shape 208"/>
          <p:cNvSpPr txBox="1">
            <a:spLocks/>
          </p:cNvSpPr>
          <p:nvPr/>
        </p:nvSpPr>
        <p:spPr>
          <a:xfrm>
            <a:off x="467507" y="6483258"/>
            <a:ext cx="12042691" cy="12728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7733" tIns="67733" rIns="67733" bIns="67733">
            <a:noAutofit/>
          </a:bodyPr>
          <a:lstStyle>
            <a:lvl1pPr defTabSz="825500">
              <a:spcBef>
                <a:spcPts val="1200"/>
              </a:spcBef>
              <a:defRPr sz="3400" b="1" cap="all" spc="136">
                <a:solidFill>
                  <a:srgbClr val="5A5A5A"/>
                </a:solidFill>
                <a:latin typeface="Gotham"/>
                <a:ea typeface="Gotham"/>
                <a:cs typeface="Gotham"/>
                <a:sym typeface="Gotham"/>
              </a:defRPr>
            </a:lvl1pPr>
            <a:lvl2pPr marL="423333" indent="-169333" defTabSz="825500">
              <a:spcBef>
                <a:spcPts val="1200"/>
              </a:spcBef>
              <a:buSzPct val="60000"/>
              <a:buChar char="•"/>
              <a:defRPr sz="2400" cap="none" spc="96">
                <a:solidFill>
                  <a:srgbClr val="5A5A5A"/>
                </a:solidFill>
                <a:latin typeface="Gotham"/>
                <a:ea typeface="Gotham"/>
                <a:cs typeface="Gotham"/>
                <a:sym typeface="Gotham"/>
              </a:defRPr>
            </a:lvl2pPr>
            <a:lvl3pPr marL="677333" indent="-169333" defTabSz="825500">
              <a:spcBef>
                <a:spcPts val="1200"/>
              </a:spcBef>
              <a:buSzPct val="60000"/>
              <a:buChar char="•"/>
              <a:defRPr sz="2600" cap="none" spc="104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3pPr>
            <a:lvl4pPr marL="925285" indent="-163285" defTabSz="825500">
              <a:spcBef>
                <a:spcPts val="1200"/>
              </a:spcBef>
              <a:buSzPct val="60000"/>
              <a:buChar char="•"/>
              <a:defRPr sz="2200" cap="none" spc="88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4pPr>
            <a:lvl5pPr marL="1191846" indent="-175846" defTabSz="825500">
              <a:spcBef>
                <a:spcPts val="1200"/>
              </a:spcBef>
              <a:buSzPct val="60000"/>
              <a:buChar char="•"/>
              <a:defRPr sz="1800" cap="none" spc="72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5pPr>
            <a:lvl6pPr defTabSz="825500">
              <a:spcBef>
                <a:spcPts val="1200"/>
              </a:spcBef>
              <a:defRPr sz="2800" cap="all" spc="112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6pPr>
            <a:lvl7pPr defTabSz="825500">
              <a:spcBef>
                <a:spcPts val="1200"/>
              </a:spcBef>
              <a:defRPr sz="2800" cap="all" spc="112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7pPr>
            <a:lvl8pPr defTabSz="825500">
              <a:spcBef>
                <a:spcPts val="1200"/>
              </a:spcBef>
              <a:defRPr sz="2800" cap="all" spc="112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8pPr>
            <a:lvl9pPr defTabSz="825500">
              <a:spcBef>
                <a:spcPts val="1200"/>
              </a:spcBef>
              <a:defRPr sz="2800" cap="all" spc="112">
                <a:solidFill>
                  <a:srgbClr val="5A5A5A"/>
                </a:solidFill>
                <a:latin typeface="+mn-lt"/>
                <a:ea typeface="+mn-ea"/>
                <a:cs typeface="+mn-cs"/>
                <a:sym typeface="Gotham Light"/>
              </a:defRPr>
            </a:lvl9pPr>
          </a:lstStyle>
          <a:p>
            <a:pPr lvl="0" algn="r">
              <a:defRPr sz="1800" b="0" cap="none" spc="0">
                <a:solidFill>
                  <a:srgbClr val="000000"/>
                </a:solidFill>
              </a:defRPr>
            </a:pPr>
            <a:r>
              <a:rPr lang="en-US" sz="2400" dirty="0" smtClean="0"/>
              <a:t>Adina Halter</a:t>
            </a:r>
            <a:br>
              <a:rPr lang="en-US" sz="2400" dirty="0" smtClean="0"/>
            </a:br>
            <a:r>
              <a:rPr lang="en-US" sz="2400" dirty="0" smtClean="0"/>
              <a:t>Sr. Product Manager, Accessibility</a:t>
            </a:r>
            <a:br>
              <a:rPr lang="en-US" sz="2400" dirty="0" smtClean="0"/>
            </a:br>
            <a:r>
              <a:rPr lang="en-US" sz="2400" dirty="0" smtClean="0"/>
              <a:t>Comcast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PLUGINS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cap="none" dirty="0" smtClean="0"/>
              <a:t>Milliseconds count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JSON data?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Accessible?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Support?</a:t>
            </a:r>
            <a:endParaRPr lang="en-US" cap="none" dirty="0"/>
          </a:p>
          <a:p>
            <a:pPr marL="457200" indent="-457200">
              <a:buFont typeface="Arial"/>
              <a:buChar char="•"/>
            </a:pP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35565162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 smtClean="0">
                <a:solidFill>
                  <a:srgbClr val="FFFFFF"/>
                </a:solidFill>
              </a:rPr>
              <a:t>Our Solution</a:t>
            </a:r>
            <a:endParaRPr sz="4200" cap="all" spc="840" dirty="0">
              <a:solidFill>
                <a:srgbClr val="FFFFFF"/>
              </a:solidFill>
              <a:latin typeface="+mj-lt"/>
              <a:ea typeface="+mj-ea"/>
              <a:cs typeface="+mj-cs"/>
              <a:sym typeface="Gotham Medium"/>
            </a:endParaRP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FFFFFF"/>
                </a:solidFill>
              </a:rPr>
              <a:t>11</a:t>
            </a:fld>
            <a:endParaRPr sz="1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8932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467507" y="1765831"/>
            <a:ext cx="12069786" cy="4570938"/>
          </a:xfrm>
          <a:prstGeom prst="rect">
            <a:avLst/>
          </a:prstGeom>
        </p:spPr>
        <p:txBody>
          <a:bodyPr/>
          <a:lstStyle/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2244" dirty="0" smtClean="0">
                <a:solidFill>
                  <a:srgbClr val="53585F"/>
                </a:solidFill>
              </a:rPr>
              <a:t>HTML</a:t>
            </a:r>
          </a:p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2244" dirty="0" smtClean="0">
                <a:solidFill>
                  <a:srgbClr val="53585F"/>
                </a:solidFill>
              </a:rPr>
              <a:t>CSS</a:t>
            </a:r>
          </a:p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2244" dirty="0" smtClean="0">
                <a:solidFill>
                  <a:srgbClr val="53585F"/>
                </a:solidFill>
              </a:rPr>
              <a:t>No JS</a:t>
            </a:r>
          </a:p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2244" b="1" dirty="0" smtClean="0">
                <a:solidFill>
                  <a:srgbClr val="53585F"/>
                </a:solidFill>
              </a:rPr>
              <a:t>It’s only a table!!</a:t>
            </a:r>
            <a:endParaRPr sz="2244" b="1" dirty="0">
              <a:solidFill>
                <a:srgbClr val="53585F"/>
              </a:solidFill>
            </a:endParaRP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5A5A5A"/>
                </a:solidFill>
              </a:rPr>
              <a:t>12</a:t>
            </a:fld>
            <a:endParaRPr sz="1600" b="1">
              <a:solidFill>
                <a:srgbClr val="5A5A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54" y="1765831"/>
            <a:ext cx="9265579" cy="3989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>
                <a:hlinkClick r:id="rId2"/>
              </a:rPr>
              <a:t>http://haltersweb.github.io/accessibility/barchart.html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718877500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STUMBLING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&lt;</a:t>
            </a:r>
            <a:r>
              <a:rPr lang="en-US" cap="none" dirty="0" err="1"/>
              <a:t>t</a:t>
            </a:r>
            <a:r>
              <a:rPr lang="en-US" cap="none" dirty="0" err="1" smtClean="0"/>
              <a:t>head</a:t>
            </a:r>
            <a:r>
              <a:rPr lang="en-US" cap="none" dirty="0" smtClean="0"/>
              <a:t>&gt;</a:t>
            </a:r>
          </a:p>
          <a:p>
            <a:r>
              <a:rPr lang="en-US" cap="none" dirty="0" smtClean="0"/>
              <a:t>&lt;</a:t>
            </a:r>
            <a:r>
              <a:rPr lang="en-US" cap="none" dirty="0" err="1"/>
              <a:t>t</a:t>
            </a:r>
            <a:r>
              <a:rPr lang="en-US" cap="none" dirty="0" err="1" smtClean="0"/>
              <a:t>foot</a:t>
            </a:r>
            <a:r>
              <a:rPr lang="en-US" cap="none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885916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 smtClean="0">
                <a:solidFill>
                  <a:srgbClr val="FFFFFF"/>
                </a:solidFill>
              </a:rPr>
              <a:t>Resources</a:t>
            </a:r>
            <a:endParaRPr sz="4200" cap="all" spc="840" dirty="0">
              <a:solidFill>
                <a:srgbClr val="FFFFFF"/>
              </a:solidFill>
              <a:latin typeface="+mj-lt"/>
              <a:ea typeface="+mj-ea"/>
              <a:cs typeface="+mj-cs"/>
              <a:sym typeface="Gotham Medium"/>
            </a:endParaRP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FFFFFF"/>
                </a:solidFill>
              </a:rPr>
              <a:t>15</a:t>
            </a:fld>
            <a:endParaRPr sz="1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28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AND CONTACT 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cap="none" dirty="0" smtClean="0"/>
              <a:t>Helpful links</a:t>
            </a:r>
          </a:p>
          <a:p>
            <a:pPr marL="880533" lvl="1" indent="-457200">
              <a:buFont typeface="Arial"/>
              <a:buChar char="•"/>
            </a:pPr>
            <a:r>
              <a:rPr lang="en-US" cap="none" dirty="0" smtClean="0"/>
              <a:t>Link to solution</a:t>
            </a:r>
            <a:r>
              <a:rPr lang="en-US" cap="none" dirty="0"/>
              <a:t>: </a:t>
            </a:r>
            <a:r>
              <a:rPr lang="en-US" cap="none" dirty="0">
                <a:hlinkClick r:id="rId3"/>
              </a:rPr>
              <a:t>http://haltersweb.github.io/Accessibility/</a:t>
            </a:r>
            <a:r>
              <a:rPr lang="en-US" cap="none" dirty="0" smtClean="0">
                <a:hlinkClick r:id="rId3"/>
              </a:rPr>
              <a:t>barchart.html</a:t>
            </a:r>
            <a:endParaRPr lang="en-US" cap="none" dirty="0" smtClean="0"/>
          </a:p>
          <a:p>
            <a:pPr marL="880533" lvl="1" indent="-457200">
              <a:buFont typeface="Arial"/>
              <a:buChar char="•"/>
            </a:pPr>
            <a:r>
              <a:rPr lang="en-US" cap="none" dirty="0" smtClean="0"/>
              <a:t>Link to </a:t>
            </a:r>
            <a:r>
              <a:rPr lang="en-US" cap="none" dirty="0" err="1" smtClean="0"/>
              <a:t>powerpoint</a:t>
            </a:r>
            <a:r>
              <a:rPr lang="en-US" cap="none" dirty="0" smtClean="0"/>
              <a:t> slides: </a:t>
            </a:r>
            <a:r>
              <a:rPr lang="en-US" dirty="0">
                <a:hlinkClick r:id="rId4"/>
              </a:rPr>
              <a:t>http://haltersweb.github.io/Accessibility</a:t>
            </a:r>
            <a:r>
              <a:rPr lang="en-US" dirty="0" smtClean="0">
                <a:hlinkClick r:id="rId4"/>
              </a:rPr>
              <a:t>/slides/barchart.pptx</a:t>
            </a:r>
            <a:endParaRPr lang="en-US" dirty="0" smtClean="0"/>
          </a:p>
          <a:p>
            <a:pPr marL="880533" lvl="1" indent="-457200">
              <a:buFont typeface="Arial"/>
              <a:buChar char="•"/>
            </a:pPr>
            <a:r>
              <a:rPr lang="en-US" cap="none" dirty="0" smtClean="0"/>
              <a:t>Link to word version of slides: </a:t>
            </a:r>
            <a:r>
              <a:rPr lang="en-US" dirty="0">
                <a:hlinkClick r:id="rId5"/>
              </a:rPr>
              <a:t>http://haltersweb.github.io/Accessibility</a:t>
            </a:r>
            <a:r>
              <a:rPr lang="en-US" dirty="0" smtClean="0">
                <a:hlinkClick r:id="rId5"/>
              </a:rPr>
              <a:t>/slides/barchart.docx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cap="none" smtClean="0"/>
              <a:t>Adina </a:t>
            </a:r>
            <a:r>
              <a:rPr lang="en-US" cap="none" dirty="0" smtClean="0"/>
              <a:t>Halter</a:t>
            </a:r>
          </a:p>
          <a:p>
            <a:pPr marL="880533" lvl="1" indent="-457200">
              <a:buFont typeface="Arial"/>
              <a:buChar char="•"/>
            </a:pPr>
            <a:r>
              <a:rPr lang="en-US" dirty="0" smtClean="0"/>
              <a:t>Email: </a:t>
            </a:r>
            <a:r>
              <a:rPr lang="en-US" dirty="0" smtClean="0">
                <a:hlinkClick r:id="rId6"/>
              </a:rPr>
              <a:t>adina_halter@cable.comcast.com</a:t>
            </a:r>
            <a:endParaRPr lang="en-US" dirty="0" smtClean="0"/>
          </a:p>
          <a:p>
            <a:pPr marL="880533" lvl="1" indent="-457200">
              <a:buFont typeface="Arial"/>
              <a:buChar char="•"/>
            </a:pPr>
            <a:r>
              <a:rPr lang="en-US" cap="none" dirty="0" smtClean="0"/>
              <a:t>Twitter: @</a:t>
            </a:r>
            <a:r>
              <a:rPr lang="en-US" cap="none" dirty="0" err="1" smtClean="0"/>
              <a:t>haltersweb</a:t>
            </a:r>
            <a:endParaRPr lang="en-US" cap="none" dirty="0"/>
          </a:p>
          <a:p>
            <a:pPr marL="457200" indent="-457200">
              <a:buFont typeface="Arial"/>
              <a:buChar char="•"/>
            </a:pP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75724033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Comcast_M_COLOR_BLK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8166" y="3983322"/>
            <a:ext cx="3788468" cy="133295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 smtClean="0">
                <a:solidFill>
                  <a:srgbClr val="FFFFFF"/>
                </a:solidFill>
              </a:rPr>
              <a:t>Problem</a:t>
            </a:r>
            <a:endParaRPr sz="4200" cap="all" spc="840" dirty="0">
              <a:solidFill>
                <a:srgbClr val="FFFFFF"/>
              </a:solidFill>
              <a:latin typeface="+mj-lt"/>
              <a:ea typeface="+mj-ea"/>
              <a:cs typeface="+mj-cs"/>
              <a:sym typeface="Gotham Medium"/>
            </a:endParaRP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FFFFFF"/>
                </a:solidFill>
              </a:rPr>
              <a:t>2</a:t>
            </a:fld>
            <a:endParaRPr sz="1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2048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</a:t>
            </a:r>
            <a:r>
              <a:rPr lang="en-US" dirty="0" err="1" smtClean="0"/>
              <a:t>vs</a:t>
            </a:r>
            <a:r>
              <a:rPr lang="en-US" dirty="0" smtClean="0"/>
              <a:t> Graphed Table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7" y="2082195"/>
            <a:ext cx="5853908" cy="4170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490" y="4249899"/>
            <a:ext cx="6031802" cy="44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56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ARE VISUAL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6" y="2265902"/>
            <a:ext cx="7120261" cy="5340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337" y="2939157"/>
            <a:ext cx="4102548" cy="38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57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ARE BORING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7" y="2017666"/>
            <a:ext cx="11292398" cy="58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688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…EVEN WHEN YOU ADD COLOR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7" y="2017665"/>
            <a:ext cx="11291678" cy="48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201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dirty="0" smtClean="0">
                <a:solidFill>
                  <a:srgbClr val="FFFFFF"/>
                </a:solidFill>
              </a:rPr>
              <a:t>Current Methods</a:t>
            </a:r>
            <a:endParaRPr sz="4200" cap="all" spc="840" dirty="0">
              <a:solidFill>
                <a:srgbClr val="FFFFFF"/>
              </a:solidFill>
              <a:latin typeface="+mj-lt"/>
              <a:ea typeface="+mj-ea"/>
              <a:cs typeface="+mj-cs"/>
              <a:sym typeface="Gotham Medium"/>
            </a:endParaRP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FFFFFF"/>
                </a:solidFill>
              </a:rPr>
              <a:t>7</a:t>
            </a:fld>
            <a:endParaRPr sz="1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8973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467507" y="1765831"/>
            <a:ext cx="12069786" cy="4570938"/>
          </a:xfrm>
          <a:prstGeom prst="rect">
            <a:avLst/>
          </a:prstGeom>
        </p:spPr>
        <p:txBody>
          <a:bodyPr/>
          <a:lstStyle/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2244" dirty="0" smtClean="0">
                <a:solidFill>
                  <a:srgbClr val="53585F"/>
                </a:solidFill>
              </a:rPr>
              <a:t>Triangulate data?</a:t>
            </a:r>
          </a:p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2244" dirty="0" smtClean="0">
                <a:solidFill>
                  <a:srgbClr val="53585F"/>
                </a:solidFill>
              </a:rPr>
              <a:t>Descriptive?</a:t>
            </a:r>
          </a:p>
          <a:p>
            <a:pPr marL="227990" lvl="0" indent="-227990" defTabSz="301752">
              <a:spcBef>
                <a:spcPts val="1900"/>
              </a:spcBef>
              <a:buSzPct val="100000"/>
              <a:buChar char="•"/>
              <a:defRPr sz="1800" cap="none" spc="0">
                <a:solidFill>
                  <a:srgbClr val="000000"/>
                </a:solidFill>
              </a:defRPr>
            </a:pPr>
            <a:r>
              <a:rPr lang="en-US" sz="2244" dirty="0" smtClean="0">
                <a:solidFill>
                  <a:srgbClr val="53585F"/>
                </a:solidFill>
              </a:rPr>
              <a:t>Maintenance</a:t>
            </a:r>
            <a:endParaRPr lang="en-US" sz="2244" dirty="0">
              <a:solidFill>
                <a:srgbClr val="53585F"/>
              </a:solidFill>
            </a:endParaRP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600" b="1">
                <a:solidFill>
                  <a:srgbClr val="5A5A5A"/>
                </a:solidFill>
              </a:rPr>
              <a:t>8</a:t>
            </a:fld>
            <a:endParaRPr sz="1600" b="1">
              <a:solidFill>
                <a:srgbClr val="5A5A5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21" t="12737" r="42258" b="42788"/>
          <a:stretch/>
        </p:blipFill>
        <p:spPr>
          <a:xfrm>
            <a:off x="3622976" y="1765830"/>
            <a:ext cx="8591757" cy="5166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WITH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5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+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cap="none" dirty="0" smtClean="0"/>
              <a:t>2X code</a:t>
            </a:r>
          </a:p>
          <a:p>
            <a:pPr marL="457200" indent="-457200">
              <a:buFont typeface="Arial"/>
              <a:buChar char="•"/>
            </a:pPr>
            <a:r>
              <a:rPr lang="en-US" cap="none" dirty="0" smtClean="0"/>
              <a:t>2X real-estate</a:t>
            </a:r>
          </a:p>
          <a:p>
            <a:pPr marL="457200" indent="-457200">
              <a:buFont typeface="Arial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767042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otham Medium"/>
        <a:ea typeface="Gotham Medium"/>
        <a:cs typeface="Gotham Medium"/>
      </a:majorFont>
      <a:minorFont>
        <a:latin typeface="Gotham Light"/>
        <a:ea typeface="Gotham Light"/>
        <a:cs typeface="Gotham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Gotham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otham Medium"/>
        <a:ea typeface="Gotham Medium"/>
        <a:cs typeface="Gotham Medium"/>
      </a:majorFont>
      <a:minorFont>
        <a:latin typeface="Gotham Light"/>
        <a:ea typeface="Gotham Light"/>
        <a:cs typeface="Gotham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Gotham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6923</TotalTime>
  <Words>380</Words>
  <Application>Microsoft Macintosh PowerPoint</Application>
  <PresentationFormat>Custom</PresentationFormat>
  <Paragraphs>70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Accessible bar graphs</vt:lpstr>
      <vt:lpstr>Problem</vt:lpstr>
      <vt:lpstr>Tables vs Graphed Table Data</vt:lpstr>
      <vt:lpstr>GRAPHS ARE VISUAL</vt:lpstr>
      <vt:lpstr>TABLES ARE BORING…</vt:lpstr>
      <vt:lpstr>…EVEN WHEN YOU ADD COLOR</vt:lpstr>
      <vt:lpstr>Current Methods</vt:lpstr>
      <vt:lpstr>IMAGE WITH DESCRIPTION</vt:lpstr>
      <vt:lpstr>GRAPH + TABLE</vt:lpstr>
      <vt:lpstr>JAVASCRIPT PLUGINS</vt:lpstr>
      <vt:lpstr>Our Solution</vt:lpstr>
      <vt:lpstr>OUR SOLUTION</vt:lpstr>
      <vt:lpstr>SOLUTION EXAMPLE</vt:lpstr>
      <vt:lpstr>STUMBLING BLOCKS</vt:lpstr>
      <vt:lpstr>Resources</vt:lpstr>
      <vt:lpstr>LINKS AND CONTACT INFO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cp:lastModifiedBy>Halter Adina</cp:lastModifiedBy>
  <cp:revision>62</cp:revision>
  <dcterms:modified xsi:type="dcterms:W3CDTF">2016-03-23T20:59:17Z</dcterms:modified>
</cp:coreProperties>
</file>