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45DECAE-AF05-4114-87ED-6FBF75A8A45C}">
  <a:tblStyle styleId="{745DECAE-AF05-4114-87ED-6FBF75A8A45C}"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EEACBEE-F22F-4CAD-BE63-19C224E3AC1D}"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Hey guys, with</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278ac7ea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6278ac7ea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Austin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09bea2b5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a09bea2b5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Austin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6278ac7ea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6278ac7ea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Willson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a09bea2b5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a09bea2b5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Willson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a09371720f_0_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a09371720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Willson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a09371720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a09371720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a09371720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a09371720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a09371720f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a09371720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a09371720f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a09371720f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a09bea2b52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a09bea2b52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 quick overview of today’s agenda.. </a:t>
            </a:r>
            <a:br>
              <a:rPr lang="en"/>
            </a:br>
            <a:br>
              <a:rPr lang="en"/>
            </a:br>
            <a:r>
              <a:rPr lang="en"/>
              <a:t>I’ll give an </a:t>
            </a:r>
            <a:endParaRPr/>
          </a:p>
          <a:p>
            <a:pPr indent="-317500" lvl="0" marL="457200" rtl="0" algn="l">
              <a:spcBef>
                <a:spcPts val="0"/>
              </a:spcBef>
              <a:spcAft>
                <a:spcPts val="0"/>
              </a:spcAft>
              <a:buSzPts val="1400"/>
              <a:buAutoNum type="arabicPeriod"/>
            </a:pPr>
            <a:r>
              <a:rPr lang="en"/>
              <a:t>overview of quizlet, </a:t>
            </a:r>
            <a:endParaRPr/>
          </a:p>
          <a:p>
            <a:pPr indent="-317500" lvl="0" marL="457200" rtl="0" algn="l">
              <a:spcBef>
                <a:spcPts val="0"/>
              </a:spcBef>
              <a:spcAft>
                <a:spcPts val="0"/>
              </a:spcAft>
              <a:buSzPts val="1400"/>
              <a:buAutoNum type="arabicPeriod"/>
            </a:pPr>
            <a:r>
              <a:rPr lang="en"/>
              <a:t>a dive into our AI usecases and how it can </a:t>
            </a:r>
            <a:r>
              <a:rPr lang="en"/>
              <a:t>benefit</a:t>
            </a:r>
            <a:r>
              <a:rPr lang="en"/>
              <a:t> Quizlet</a:t>
            </a:r>
            <a:endParaRPr/>
          </a:p>
          <a:p>
            <a:pPr indent="-317500" lvl="0" marL="457200" rtl="0" algn="l">
              <a:spcBef>
                <a:spcPts val="0"/>
              </a:spcBef>
              <a:spcAft>
                <a:spcPts val="0"/>
              </a:spcAft>
              <a:buSzPts val="1400"/>
              <a:buAutoNum type="arabicPeriod"/>
            </a:pPr>
            <a:r>
              <a:rPr lang="en"/>
              <a:t>and we’ll also chat about how we constructed our database, and the queries with it too.</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a09bea2b5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a09bea2b5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heres an overview of quizlet</a:t>
            </a:r>
            <a:br>
              <a:rPr lang="en"/>
            </a:br>
            <a:br>
              <a:rPr lang="en"/>
            </a:br>
            <a:r>
              <a:rPr lang="en"/>
              <a:t>I’m sure you all know what quizlet is but as a refresher, the’re an online learning platform thatoffers resources to help students learn.here are their 3 main functions.</a:t>
            </a:r>
            <a:endParaRPr/>
          </a:p>
          <a:p>
            <a:pPr indent="-317500" lvl="0" marL="457200" rtl="0" algn="l">
              <a:spcBef>
                <a:spcPts val="0"/>
              </a:spcBef>
              <a:spcAft>
                <a:spcPts val="0"/>
              </a:spcAft>
              <a:buSzPts val="1400"/>
              <a:buAutoNum type="arabicPeriod"/>
            </a:pPr>
            <a:r>
              <a:rPr lang="en"/>
              <a:t>First one being D</a:t>
            </a:r>
            <a:r>
              <a:rPr b="1" lang="en" sz="1300">
                <a:solidFill>
                  <a:srgbClr val="737373"/>
                </a:solidFill>
                <a:latin typeface="Times New Roman"/>
                <a:ea typeface="Times New Roman"/>
                <a:cs typeface="Times New Roman"/>
                <a:sym typeface="Times New Roman"/>
              </a:rPr>
              <a:t>igital flashcards</a:t>
            </a:r>
            <a:r>
              <a:rPr lang="en" sz="1300">
                <a:solidFill>
                  <a:srgbClr val="737373"/>
                </a:solidFill>
                <a:latin typeface="Times New Roman"/>
                <a:ea typeface="Times New Roman"/>
                <a:cs typeface="Times New Roman"/>
                <a:sym typeface="Times New Roman"/>
              </a:rPr>
              <a:t>, allowing users to create sets of questions and answers to aid in memorization and review.</a:t>
            </a:r>
            <a:endParaRPr sz="1300">
              <a:solidFill>
                <a:srgbClr val="737373"/>
              </a:solidFill>
              <a:latin typeface="Times New Roman"/>
              <a:ea typeface="Times New Roman"/>
              <a:cs typeface="Times New Roman"/>
              <a:sym typeface="Times New Roman"/>
            </a:endParaRPr>
          </a:p>
          <a:p>
            <a:pPr indent="-317500" lvl="0" marL="457200" rtl="0" algn="l">
              <a:spcBef>
                <a:spcPts val="0"/>
              </a:spcBef>
              <a:spcAft>
                <a:spcPts val="0"/>
              </a:spcAft>
              <a:buSzPts val="1400"/>
              <a:buAutoNum type="arabicPeriod"/>
            </a:pPr>
            <a:r>
              <a:rPr lang="en"/>
              <a:t>Interactive Games, games like "Match" and "Gravity" make the learning process more enjoyable</a:t>
            </a:r>
            <a:endParaRPr/>
          </a:p>
          <a:p>
            <a:pPr indent="-317500" lvl="0" marL="457200" rtl="0" algn="l">
              <a:spcBef>
                <a:spcPts val="0"/>
              </a:spcBef>
              <a:spcAft>
                <a:spcPts val="0"/>
              </a:spcAft>
              <a:buSzPts val="1400"/>
              <a:buAutoNum type="arabicPeriod"/>
            </a:pPr>
            <a:r>
              <a:rPr lang="en"/>
              <a:t>Mock Tests, users can access a "Test" mode as one of the study options.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Austin and I have both used quizlet a lot throughout our undergrad studies, and we wanted to see how AI could enhance one of these main features. We decided to see explore how AI could help Mock tests and quizes </a:t>
            </a:r>
            <a:br>
              <a:rPr lang="en"/>
            </a:b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a09371720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a09371720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 We decided to see explore how AI could help Mock tests and quizes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278ac7ea4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278ac7ea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first way of implementing AI into quizlet is automating </a:t>
            </a:r>
            <a:r>
              <a:rPr lang="en"/>
              <a:t>their</a:t>
            </a:r>
            <a:r>
              <a:rPr lang="en"/>
              <a:t> quiz generation:</a:t>
            </a:r>
            <a:endParaRPr/>
          </a:p>
          <a:p>
            <a:pPr indent="-317500" lvl="0" marL="457200" rtl="0" algn="l">
              <a:spcBef>
                <a:spcPts val="0"/>
              </a:spcBef>
              <a:spcAft>
                <a:spcPts val="0"/>
              </a:spcAft>
              <a:buSzPts val="1400"/>
              <a:buChar char="●"/>
            </a:pPr>
            <a:r>
              <a:rPr lang="en"/>
              <a:t>First, it starts with The student logs into their Quizlet </a:t>
            </a:r>
            <a:r>
              <a:rPr lang="en"/>
              <a:t>account</a:t>
            </a:r>
            <a:endParaRPr/>
          </a:p>
          <a:p>
            <a:pPr indent="-317500" lvl="0" marL="457200" rtl="0" algn="l">
              <a:spcBef>
                <a:spcPts val="0"/>
              </a:spcBef>
              <a:spcAft>
                <a:spcPts val="0"/>
              </a:spcAft>
              <a:buSzPts val="1400"/>
              <a:buChar char="●"/>
            </a:pPr>
            <a:r>
              <a:rPr lang="en"/>
              <a:t>Next, th</a:t>
            </a:r>
            <a:r>
              <a:rPr lang="en"/>
              <a:t>e AI system analyses the student's past quiz performances, study habits, and proficiency levels and based on this, the system would generate questions based on</a:t>
            </a:r>
            <a:endParaRPr/>
          </a:p>
          <a:p>
            <a:pPr indent="-317500" lvl="1" marL="914400" rtl="0" algn="l">
              <a:spcBef>
                <a:spcPts val="0"/>
              </a:spcBef>
              <a:spcAft>
                <a:spcPts val="0"/>
              </a:spcAft>
              <a:buSzPts val="1400"/>
              <a:buChar char="○"/>
            </a:pPr>
            <a:r>
              <a:rPr lang="en"/>
              <a:t>Students historical performance</a:t>
            </a:r>
            <a:endParaRPr/>
          </a:p>
          <a:p>
            <a:pPr indent="-317500" lvl="1" marL="914400" rtl="0" algn="l">
              <a:spcBef>
                <a:spcPts val="0"/>
              </a:spcBef>
              <a:spcAft>
                <a:spcPts val="0"/>
              </a:spcAft>
              <a:buSzPts val="1400"/>
              <a:buChar char="○"/>
            </a:pPr>
            <a:r>
              <a:rPr lang="en"/>
              <a:t>Selected topic</a:t>
            </a:r>
            <a:endParaRPr/>
          </a:p>
          <a:p>
            <a:pPr indent="-317500" lvl="1" marL="914400" rtl="0" algn="l">
              <a:spcBef>
                <a:spcPts val="0"/>
              </a:spcBef>
              <a:spcAft>
                <a:spcPts val="0"/>
              </a:spcAft>
              <a:buSzPts val="1400"/>
              <a:buChar char="○"/>
            </a:pPr>
            <a:r>
              <a:rPr lang="en"/>
              <a:t>And type of questions (mc/tf/sa</a:t>
            </a:r>
            <a:endParaRPr/>
          </a:p>
          <a:p>
            <a:pPr indent="-317500" lvl="0" marL="457200" rtl="0" algn="l">
              <a:spcBef>
                <a:spcPts val="0"/>
              </a:spcBef>
              <a:spcAft>
                <a:spcPts val="0"/>
              </a:spcAft>
              <a:buSzPts val="1400"/>
              <a:buChar char="●"/>
            </a:pPr>
            <a:r>
              <a:rPr lang="en"/>
              <a:t>The student then answers the questions and the system will provide an AI generated feedback on the their answers</a:t>
            </a:r>
            <a:endParaRPr/>
          </a:p>
          <a:p>
            <a:pPr indent="-317500" lvl="0" marL="457200" rtl="0" algn="l">
              <a:spcBef>
                <a:spcPts val="0"/>
              </a:spcBef>
              <a:spcAft>
                <a:spcPts val="0"/>
              </a:spcAft>
              <a:buSzPts val="1400"/>
              <a:buChar char="●"/>
            </a:pPr>
            <a:r>
              <a:rPr lang="en"/>
              <a:t>i</a:t>
            </a:r>
            <a:r>
              <a:rPr lang="en"/>
              <a:t>’ve listed the steps on red there on the side, starting with detection, generation ,and feedback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09371720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09371720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Austin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278ac7ea4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6278ac7ea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Austin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278ac7ea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6278ac7ea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Austin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a09371720f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a09371720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aAustin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Times New Roman"/>
              <a:buNone/>
              <a:defRPr sz="3200">
                <a:solidFill>
                  <a:schemeClr val="lt1"/>
                </a:solidFill>
                <a:latin typeface="Times New Roman"/>
                <a:ea typeface="Times New Roman"/>
                <a:cs typeface="Times New Roman"/>
                <a:sym typeface="Times New Roman"/>
              </a:defRPr>
            </a:lvl1pPr>
            <a:lvl2pPr lvl="1">
              <a:spcBef>
                <a:spcPts val="0"/>
              </a:spcBef>
              <a:spcAft>
                <a:spcPts val="0"/>
              </a:spcAft>
              <a:buClr>
                <a:schemeClr val="lt1"/>
              </a:buClr>
              <a:buSzPts val="3200"/>
              <a:buFont typeface="Times New Roman"/>
              <a:buNone/>
              <a:defRPr sz="3200">
                <a:solidFill>
                  <a:schemeClr val="lt1"/>
                </a:solidFill>
                <a:latin typeface="Times New Roman"/>
                <a:ea typeface="Times New Roman"/>
                <a:cs typeface="Times New Roman"/>
                <a:sym typeface="Times New Roman"/>
              </a:defRPr>
            </a:lvl2pPr>
            <a:lvl3pPr lvl="2">
              <a:spcBef>
                <a:spcPts val="0"/>
              </a:spcBef>
              <a:spcAft>
                <a:spcPts val="0"/>
              </a:spcAft>
              <a:buClr>
                <a:schemeClr val="lt1"/>
              </a:buClr>
              <a:buSzPts val="3200"/>
              <a:buFont typeface="Times New Roman"/>
              <a:buNone/>
              <a:defRPr sz="3200">
                <a:solidFill>
                  <a:schemeClr val="lt1"/>
                </a:solidFill>
                <a:latin typeface="Times New Roman"/>
                <a:ea typeface="Times New Roman"/>
                <a:cs typeface="Times New Roman"/>
                <a:sym typeface="Times New Roman"/>
              </a:defRPr>
            </a:lvl3pPr>
            <a:lvl4pPr lvl="3">
              <a:spcBef>
                <a:spcPts val="0"/>
              </a:spcBef>
              <a:spcAft>
                <a:spcPts val="0"/>
              </a:spcAft>
              <a:buClr>
                <a:schemeClr val="lt1"/>
              </a:buClr>
              <a:buSzPts val="3200"/>
              <a:buFont typeface="Times New Roman"/>
              <a:buNone/>
              <a:defRPr sz="3200">
                <a:solidFill>
                  <a:schemeClr val="lt1"/>
                </a:solidFill>
                <a:latin typeface="Times New Roman"/>
                <a:ea typeface="Times New Roman"/>
                <a:cs typeface="Times New Roman"/>
                <a:sym typeface="Times New Roman"/>
              </a:defRPr>
            </a:lvl4pPr>
            <a:lvl5pPr lvl="4">
              <a:spcBef>
                <a:spcPts val="0"/>
              </a:spcBef>
              <a:spcAft>
                <a:spcPts val="0"/>
              </a:spcAft>
              <a:buClr>
                <a:schemeClr val="lt1"/>
              </a:buClr>
              <a:buSzPts val="3200"/>
              <a:buFont typeface="Times New Roman"/>
              <a:buNone/>
              <a:defRPr sz="3200">
                <a:solidFill>
                  <a:schemeClr val="lt1"/>
                </a:solidFill>
                <a:latin typeface="Times New Roman"/>
                <a:ea typeface="Times New Roman"/>
                <a:cs typeface="Times New Roman"/>
                <a:sym typeface="Times New Roman"/>
              </a:defRPr>
            </a:lvl5pPr>
            <a:lvl6pPr lvl="5">
              <a:spcBef>
                <a:spcPts val="0"/>
              </a:spcBef>
              <a:spcAft>
                <a:spcPts val="0"/>
              </a:spcAft>
              <a:buClr>
                <a:schemeClr val="lt1"/>
              </a:buClr>
              <a:buSzPts val="3200"/>
              <a:buFont typeface="Times New Roman"/>
              <a:buNone/>
              <a:defRPr sz="3200">
                <a:solidFill>
                  <a:schemeClr val="lt1"/>
                </a:solidFill>
                <a:latin typeface="Times New Roman"/>
                <a:ea typeface="Times New Roman"/>
                <a:cs typeface="Times New Roman"/>
                <a:sym typeface="Times New Roman"/>
              </a:defRPr>
            </a:lvl6pPr>
            <a:lvl7pPr lvl="6">
              <a:spcBef>
                <a:spcPts val="0"/>
              </a:spcBef>
              <a:spcAft>
                <a:spcPts val="0"/>
              </a:spcAft>
              <a:buClr>
                <a:schemeClr val="lt1"/>
              </a:buClr>
              <a:buSzPts val="3200"/>
              <a:buFont typeface="Times New Roman"/>
              <a:buNone/>
              <a:defRPr sz="3200">
                <a:solidFill>
                  <a:schemeClr val="lt1"/>
                </a:solidFill>
                <a:latin typeface="Times New Roman"/>
                <a:ea typeface="Times New Roman"/>
                <a:cs typeface="Times New Roman"/>
                <a:sym typeface="Times New Roman"/>
              </a:defRPr>
            </a:lvl7pPr>
            <a:lvl8pPr lvl="7">
              <a:spcBef>
                <a:spcPts val="0"/>
              </a:spcBef>
              <a:spcAft>
                <a:spcPts val="0"/>
              </a:spcAft>
              <a:buClr>
                <a:schemeClr val="lt1"/>
              </a:buClr>
              <a:buSzPts val="3200"/>
              <a:buFont typeface="Times New Roman"/>
              <a:buNone/>
              <a:defRPr sz="3200">
                <a:solidFill>
                  <a:schemeClr val="lt1"/>
                </a:solidFill>
                <a:latin typeface="Times New Roman"/>
                <a:ea typeface="Times New Roman"/>
                <a:cs typeface="Times New Roman"/>
                <a:sym typeface="Times New Roman"/>
              </a:defRPr>
            </a:lvl8pPr>
            <a:lvl9pPr lvl="8">
              <a:spcBef>
                <a:spcPts val="0"/>
              </a:spcBef>
              <a:spcAft>
                <a:spcPts val="0"/>
              </a:spcAft>
              <a:buClr>
                <a:schemeClr val="lt1"/>
              </a:buClr>
              <a:buSzPts val="3200"/>
              <a:buFont typeface="Times New Roman"/>
              <a:buNone/>
              <a:defRPr sz="3200">
                <a:solidFill>
                  <a:schemeClr val="lt1"/>
                </a:solidFill>
                <a:latin typeface="Times New Roman"/>
                <a:ea typeface="Times New Roman"/>
                <a:cs typeface="Times New Roman"/>
                <a:sym typeface="Times New Roman"/>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Times New Roman"/>
              <a:buChar char="●"/>
              <a:defRPr sz="1800">
                <a:solidFill>
                  <a:schemeClr val="lt2"/>
                </a:solidFill>
                <a:latin typeface="Times New Roman"/>
                <a:ea typeface="Times New Roman"/>
                <a:cs typeface="Times New Roman"/>
                <a:sym typeface="Times New Roman"/>
              </a:defRPr>
            </a:lvl1pPr>
            <a:lvl2pPr indent="-317500" lvl="1" marL="914400">
              <a:lnSpc>
                <a:spcPct val="115000"/>
              </a:lnSpc>
              <a:spcBef>
                <a:spcPts val="1600"/>
              </a:spcBef>
              <a:spcAft>
                <a:spcPts val="0"/>
              </a:spcAft>
              <a:buClr>
                <a:schemeClr val="lt2"/>
              </a:buClr>
              <a:buSzPts val="1400"/>
              <a:buFont typeface="Times New Roman"/>
              <a:buChar char="○"/>
              <a:defRPr>
                <a:solidFill>
                  <a:schemeClr val="lt2"/>
                </a:solidFill>
                <a:latin typeface="Times New Roman"/>
                <a:ea typeface="Times New Roman"/>
                <a:cs typeface="Times New Roman"/>
                <a:sym typeface="Times New Roman"/>
              </a:defRPr>
            </a:lvl2pPr>
            <a:lvl3pPr indent="-317500" lvl="2" marL="1371600">
              <a:lnSpc>
                <a:spcPct val="115000"/>
              </a:lnSpc>
              <a:spcBef>
                <a:spcPts val="1600"/>
              </a:spcBef>
              <a:spcAft>
                <a:spcPts val="0"/>
              </a:spcAft>
              <a:buClr>
                <a:schemeClr val="lt2"/>
              </a:buClr>
              <a:buSzPts val="1400"/>
              <a:buFont typeface="Times New Roman"/>
              <a:buChar char="■"/>
              <a:defRPr>
                <a:solidFill>
                  <a:schemeClr val="lt2"/>
                </a:solidFill>
                <a:latin typeface="Times New Roman"/>
                <a:ea typeface="Times New Roman"/>
                <a:cs typeface="Times New Roman"/>
                <a:sym typeface="Times New Roman"/>
              </a:defRPr>
            </a:lvl3pPr>
            <a:lvl4pPr indent="-317500" lvl="3" marL="1828800">
              <a:lnSpc>
                <a:spcPct val="115000"/>
              </a:lnSpc>
              <a:spcBef>
                <a:spcPts val="1600"/>
              </a:spcBef>
              <a:spcAft>
                <a:spcPts val="0"/>
              </a:spcAft>
              <a:buClr>
                <a:schemeClr val="lt2"/>
              </a:buClr>
              <a:buSzPts val="1400"/>
              <a:buFont typeface="Times New Roman"/>
              <a:buChar char="●"/>
              <a:defRPr>
                <a:solidFill>
                  <a:schemeClr val="lt2"/>
                </a:solidFill>
                <a:latin typeface="Times New Roman"/>
                <a:ea typeface="Times New Roman"/>
                <a:cs typeface="Times New Roman"/>
                <a:sym typeface="Times New Roman"/>
              </a:defRPr>
            </a:lvl4pPr>
            <a:lvl5pPr indent="-317500" lvl="4" marL="2286000">
              <a:lnSpc>
                <a:spcPct val="115000"/>
              </a:lnSpc>
              <a:spcBef>
                <a:spcPts val="1600"/>
              </a:spcBef>
              <a:spcAft>
                <a:spcPts val="0"/>
              </a:spcAft>
              <a:buClr>
                <a:schemeClr val="lt2"/>
              </a:buClr>
              <a:buSzPts val="1400"/>
              <a:buFont typeface="Times New Roman"/>
              <a:buChar char="○"/>
              <a:defRPr>
                <a:solidFill>
                  <a:schemeClr val="lt2"/>
                </a:solidFill>
                <a:latin typeface="Times New Roman"/>
                <a:ea typeface="Times New Roman"/>
                <a:cs typeface="Times New Roman"/>
                <a:sym typeface="Times New Roman"/>
              </a:defRPr>
            </a:lvl5pPr>
            <a:lvl6pPr indent="-317500" lvl="5" marL="2743200">
              <a:lnSpc>
                <a:spcPct val="115000"/>
              </a:lnSpc>
              <a:spcBef>
                <a:spcPts val="1600"/>
              </a:spcBef>
              <a:spcAft>
                <a:spcPts val="0"/>
              </a:spcAft>
              <a:buClr>
                <a:schemeClr val="lt2"/>
              </a:buClr>
              <a:buSzPts val="1400"/>
              <a:buFont typeface="Times New Roman"/>
              <a:buChar char="■"/>
              <a:defRPr>
                <a:solidFill>
                  <a:schemeClr val="lt2"/>
                </a:solidFill>
                <a:latin typeface="Times New Roman"/>
                <a:ea typeface="Times New Roman"/>
                <a:cs typeface="Times New Roman"/>
                <a:sym typeface="Times New Roman"/>
              </a:defRPr>
            </a:lvl6pPr>
            <a:lvl7pPr indent="-317500" lvl="6" marL="3200400">
              <a:lnSpc>
                <a:spcPct val="115000"/>
              </a:lnSpc>
              <a:spcBef>
                <a:spcPts val="1600"/>
              </a:spcBef>
              <a:spcAft>
                <a:spcPts val="0"/>
              </a:spcAft>
              <a:buClr>
                <a:schemeClr val="lt2"/>
              </a:buClr>
              <a:buSzPts val="1400"/>
              <a:buFont typeface="Times New Roman"/>
              <a:buChar char="●"/>
              <a:defRPr>
                <a:solidFill>
                  <a:schemeClr val="lt2"/>
                </a:solidFill>
                <a:latin typeface="Times New Roman"/>
                <a:ea typeface="Times New Roman"/>
                <a:cs typeface="Times New Roman"/>
                <a:sym typeface="Times New Roman"/>
              </a:defRPr>
            </a:lvl7pPr>
            <a:lvl8pPr indent="-317500" lvl="7" marL="3657600">
              <a:lnSpc>
                <a:spcPct val="115000"/>
              </a:lnSpc>
              <a:spcBef>
                <a:spcPts val="1600"/>
              </a:spcBef>
              <a:spcAft>
                <a:spcPts val="0"/>
              </a:spcAft>
              <a:buClr>
                <a:schemeClr val="lt2"/>
              </a:buClr>
              <a:buSzPts val="1400"/>
              <a:buFont typeface="Times New Roman"/>
              <a:buChar char="○"/>
              <a:defRPr>
                <a:solidFill>
                  <a:schemeClr val="lt2"/>
                </a:solidFill>
                <a:latin typeface="Times New Roman"/>
                <a:ea typeface="Times New Roman"/>
                <a:cs typeface="Times New Roman"/>
                <a:sym typeface="Times New Roman"/>
              </a:defRPr>
            </a:lvl8pPr>
            <a:lvl9pPr indent="-317500" lvl="8" marL="4114800">
              <a:lnSpc>
                <a:spcPct val="115000"/>
              </a:lnSpc>
              <a:spcBef>
                <a:spcPts val="1600"/>
              </a:spcBef>
              <a:spcAft>
                <a:spcPts val="1600"/>
              </a:spcAft>
              <a:buClr>
                <a:schemeClr val="lt2"/>
              </a:buClr>
              <a:buSzPts val="1400"/>
              <a:buFont typeface="Times New Roman"/>
              <a:buChar char="■"/>
              <a:defRPr>
                <a:solidFill>
                  <a:schemeClr val="lt2"/>
                </a:solidFill>
                <a:latin typeface="Times New Roman"/>
                <a:ea typeface="Times New Roman"/>
                <a:cs typeface="Times New Roman"/>
                <a:sym typeface="Times New Roman"/>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190250" y="444600"/>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How can </a:t>
            </a:r>
            <a:r>
              <a:rPr b="1" lang="en">
                <a:solidFill>
                  <a:schemeClr val="dk1"/>
                </a:solidFill>
              </a:rPr>
              <a:t>AI</a:t>
            </a:r>
            <a:r>
              <a:rPr lang="en">
                <a:solidFill>
                  <a:schemeClr val="dk1"/>
                </a:solidFill>
              </a:rPr>
              <a:t> impact </a:t>
            </a:r>
            <a:endParaRPr>
              <a:solidFill>
                <a:schemeClr val="dk1"/>
              </a:solidFill>
            </a:endParaRPr>
          </a:p>
        </p:txBody>
      </p:sp>
      <p:sp>
        <p:nvSpPr>
          <p:cNvPr id="68" name="Google Shape;68;p13"/>
          <p:cNvSpPr txBox="1"/>
          <p:nvPr>
            <p:ph idx="1" type="subTitle"/>
          </p:nvPr>
        </p:nvSpPr>
        <p:spPr>
          <a:xfrm>
            <a:off x="190250" y="4200180"/>
            <a:ext cx="8222100" cy="4329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2"/>
                </a:solidFill>
              </a:rPr>
              <a:t>Austin Yu &amp; Willson Leong</a:t>
            </a:r>
            <a:endParaRPr sz="2400">
              <a:solidFill>
                <a:schemeClr val="dk2"/>
              </a:solidFill>
            </a:endParaRPr>
          </a:p>
          <a:p>
            <a:pPr indent="0" lvl="0" marL="0" rtl="0" algn="l">
              <a:spcBef>
                <a:spcPts val="0"/>
              </a:spcBef>
              <a:spcAft>
                <a:spcPts val="0"/>
              </a:spcAft>
              <a:buNone/>
            </a:pPr>
            <a:r>
              <a:rPr lang="en" sz="2400">
                <a:solidFill>
                  <a:schemeClr val="dk2"/>
                </a:solidFill>
              </a:rPr>
              <a:t>BUS 464 - D200</a:t>
            </a:r>
            <a:endParaRPr sz="2400">
              <a:solidFill>
                <a:schemeClr val="dk2"/>
              </a:solidFill>
            </a:endParaRPr>
          </a:p>
        </p:txBody>
      </p:sp>
      <p:pic>
        <p:nvPicPr>
          <p:cNvPr id="69" name="Google Shape;69;p13"/>
          <p:cNvPicPr preferRelativeResize="0"/>
          <p:nvPr/>
        </p:nvPicPr>
        <p:blipFill>
          <a:blip r:embed="rId3">
            <a:alphaModFix/>
          </a:blip>
          <a:stretch>
            <a:fillRect/>
          </a:stretch>
        </p:blipFill>
        <p:spPr>
          <a:xfrm>
            <a:off x="190250" y="483798"/>
            <a:ext cx="6290924" cy="3538650"/>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pic>
        <p:nvPicPr>
          <p:cNvPr id="70" name="Google Shape;70;p13"/>
          <p:cNvPicPr preferRelativeResize="0"/>
          <p:nvPr/>
        </p:nvPicPr>
        <p:blipFill>
          <a:blip r:embed="rId4">
            <a:alphaModFix/>
          </a:blip>
          <a:stretch>
            <a:fillRect/>
          </a:stretch>
        </p:blipFill>
        <p:spPr>
          <a:xfrm flipH="1" rot="10800000">
            <a:off x="5738810" y="0"/>
            <a:ext cx="3405191"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SQL Queries</a:t>
            </a:r>
            <a:endParaRPr/>
          </a:p>
        </p:txBody>
      </p:sp>
      <p:sp>
        <p:nvSpPr>
          <p:cNvPr id="172" name="Google Shape;172;p22"/>
          <p:cNvSpPr txBox="1"/>
          <p:nvPr/>
        </p:nvSpPr>
        <p:spPr>
          <a:xfrm>
            <a:off x="202000" y="653700"/>
            <a:ext cx="2995200" cy="20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Times New Roman"/>
                <a:ea typeface="Times New Roman"/>
                <a:cs typeface="Times New Roman"/>
                <a:sym typeface="Times New Roman"/>
              </a:rPr>
              <a:t>UC-2: Student Performance Dashboard</a:t>
            </a:r>
            <a:endParaRPr sz="1800">
              <a:solidFill>
                <a:schemeClr val="lt2"/>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lt2"/>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lt2"/>
              </a:solidFill>
              <a:latin typeface="Times New Roman"/>
              <a:ea typeface="Times New Roman"/>
              <a:cs typeface="Times New Roman"/>
              <a:sym typeface="Times New Roman"/>
            </a:endParaRPr>
          </a:p>
        </p:txBody>
      </p:sp>
      <p:graphicFrame>
        <p:nvGraphicFramePr>
          <p:cNvPr id="173" name="Google Shape;173;p22"/>
          <p:cNvGraphicFramePr/>
          <p:nvPr/>
        </p:nvGraphicFramePr>
        <p:xfrm>
          <a:off x="1329350" y="1237900"/>
          <a:ext cx="3000000" cy="3000000"/>
        </p:xfrm>
        <a:graphic>
          <a:graphicData uri="http://schemas.openxmlformats.org/drawingml/2006/table">
            <a:tbl>
              <a:tblPr>
                <a:noFill/>
                <a:tableStyleId>{745DECAE-AF05-4114-87ED-6FBF75A8A45C}</a:tableStyleId>
              </a:tblPr>
              <a:tblGrid>
                <a:gridCol w="2141100"/>
                <a:gridCol w="2141100"/>
              </a:tblGrid>
              <a:tr h="100000">
                <a:tc>
                  <a:txBody>
                    <a:bodyPr/>
                    <a:lstStyle/>
                    <a:p>
                      <a:pPr indent="0" lvl="0" marL="0" rtl="0" algn="l">
                        <a:spcBef>
                          <a:spcPts val="0"/>
                        </a:spcBef>
                        <a:spcAft>
                          <a:spcPts val="0"/>
                        </a:spcAft>
                        <a:buNone/>
                      </a:pPr>
                      <a:r>
                        <a:rPr b="1" lang="en" sz="1100">
                          <a:latin typeface="Times New Roman"/>
                          <a:ea typeface="Times New Roman"/>
                          <a:cs typeface="Times New Roman"/>
                          <a:sym typeface="Times New Roman"/>
                        </a:rPr>
                        <a:t>Function</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1100">
                          <a:latin typeface="Times New Roman"/>
                          <a:ea typeface="Times New Roman"/>
                          <a:cs typeface="Times New Roman"/>
                          <a:sym typeface="Times New Roman"/>
                        </a:rPr>
                        <a:t>SQL QUERY</a:t>
                      </a:r>
                      <a:endParaRPr b="1" sz="11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Retrieve list of quizzes each user has completed along with metrics like scores and time spent</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SELECT qs.QuizID, qs.MinutesSpent, qf.Score, FROM QuizHistory qh JOIN QuizSession qs ON qh.SessionID = qs.SessionID JOIN QuizFeedback qf ON qs.SessionID = qf.SessionID</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WHERE qh.UserID = 9999 AND qs.IsCompleted = True;</a:t>
                      </a:r>
                      <a:endParaRPr sz="11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Retrieve average quiz performance (score) of each user </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SELECT Average(Score) FROM QuizFeedback </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GROUP BY UserID;</a:t>
                      </a:r>
                      <a:endParaRPr sz="11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Retrieve average time spent on quizzes in each subject</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SELECT Average(qs.MinutesSpent) FROM QuizSession qs JOIN SubjectType s ON  qs.SubjectName = s.TypeName</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GROUP BY s.SubjectType</a:t>
                      </a:r>
                      <a:endParaRPr sz="1100">
                        <a:latin typeface="Times New Roman"/>
                        <a:ea typeface="Times New Roman"/>
                        <a:cs typeface="Times New Roman"/>
                        <a:sym typeface="Times New Roman"/>
                      </a:endParaRPr>
                    </a:p>
                  </a:txBody>
                  <a:tcPr marT="63500" marB="63500" marR="63500" marL="63500"/>
                </a:tc>
              </a:tr>
            </a:tbl>
          </a:graphicData>
        </a:graphic>
      </p:graphicFrame>
      <p:pic>
        <p:nvPicPr>
          <p:cNvPr id="174" name="Google Shape;174;p22"/>
          <p:cNvPicPr preferRelativeResize="0"/>
          <p:nvPr/>
        </p:nvPicPr>
        <p:blipFill>
          <a:blip r:embed="rId3">
            <a:alphaModFix/>
          </a:blip>
          <a:stretch>
            <a:fillRect/>
          </a:stretch>
        </p:blipFill>
        <p:spPr>
          <a:xfrm flipH="1">
            <a:off x="5611560" y="0"/>
            <a:ext cx="3405191"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SQL Queries</a:t>
            </a:r>
            <a:endParaRPr/>
          </a:p>
        </p:txBody>
      </p:sp>
      <p:sp>
        <p:nvSpPr>
          <p:cNvPr id="180" name="Google Shape;180;p23"/>
          <p:cNvSpPr txBox="1"/>
          <p:nvPr/>
        </p:nvSpPr>
        <p:spPr>
          <a:xfrm>
            <a:off x="202000" y="653700"/>
            <a:ext cx="2995200" cy="20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Times New Roman"/>
                <a:ea typeface="Times New Roman"/>
                <a:cs typeface="Times New Roman"/>
                <a:sym typeface="Times New Roman"/>
              </a:rPr>
              <a:t>UC-3: Student Performance Dashboard</a:t>
            </a:r>
            <a:endParaRPr sz="1800">
              <a:solidFill>
                <a:schemeClr val="lt2"/>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lt2"/>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lt2"/>
              </a:solidFill>
              <a:latin typeface="Times New Roman"/>
              <a:ea typeface="Times New Roman"/>
              <a:cs typeface="Times New Roman"/>
              <a:sym typeface="Times New Roman"/>
            </a:endParaRPr>
          </a:p>
        </p:txBody>
      </p:sp>
      <p:graphicFrame>
        <p:nvGraphicFramePr>
          <p:cNvPr id="181" name="Google Shape;181;p23"/>
          <p:cNvGraphicFramePr/>
          <p:nvPr/>
        </p:nvGraphicFramePr>
        <p:xfrm>
          <a:off x="267600" y="1389100"/>
          <a:ext cx="3000000" cy="3000000"/>
        </p:xfrm>
        <a:graphic>
          <a:graphicData uri="http://schemas.openxmlformats.org/drawingml/2006/table">
            <a:tbl>
              <a:tblPr>
                <a:noFill/>
                <a:tableStyleId>{745DECAE-AF05-4114-87ED-6FBF75A8A45C}</a:tableStyleId>
              </a:tblPr>
              <a:tblGrid>
                <a:gridCol w="3635425"/>
                <a:gridCol w="3635425"/>
              </a:tblGrid>
              <a:tr h="322575">
                <a:tc>
                  <a:txBody>
                    <a:bodyPr/>
                    <a:lstStyle/>
                    <a:p>
                      <a:pPr indent="0" lvl="0" marL="0" rtl="0" algn="l">
                        <a:spcBef>
                          <a:spcPts val="0"/>
                        </a:spcBef>
                        <a:spcAft>
                          <a:spcPts val="0"/>
                        </a:spcAft>
                        <a:buNone/>
                      </a:pPr>
                      <a:r>
                        <a:rPr b="1" lang="en" sz="1100">
                          <a:latin typeface="Times New Roman"/>
                          <a:ea typeface="Times New Roman"/>
                          <a:cs typeface="Times New Roman"/>
                          <a:sym typeface="Times New Roman"/>
                        </a:rPr>
                        <a:t>Function (Assume UserID = 9999)</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1100">
                          <a:latin typeface="Times New Roman"/>
                          <a:ea typeface="Times New Roman"/>
                          <a:cs typeface="Times New Roman"/>
                          <a:sym typeface="Times New Roman"/>
                        </a:rPr>
                        <a:t>SQL QUERY</a:t>
                      </a:r>
                      <a:endParaRPr b="1" sz="11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Retrieves a user’s lowest scored quiz in their quiz history and provides list of flashcard sets with the same subject as the quiz </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100">
                          <a:solidFill>
                            <a:srgbClr val="122030"/>
                          </a:solidFill>
                          <a:latin typeface="Times New Roman"/>
                          <a:ea typeface="Times New Roman"/>
                          <a:cs typeface="Times New Roman"/>
                          <a:sym typeface="Times New Roman"/>
                        </a:rPr>
                        <a:t>SELECT * FROM FlashcardSet WHERE SubjectName IN (SELECT qs.SubjectName as SubjectName FROM QuizFeedback qf JOIN QuizSession qs ON qf.QuizID = qf.QuizID   </a:t>
                      </a:r>
                      <a:endParaRPr sz="1100">
                        <a:solidFill>
                          <a:srgbClr val="122030"/>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122030"/>
                          </a:solidFill>
                          <a:latin typeface="Times New Roman"/>
                          <a:ea typeface="Times New Roman"/>
                          <a:cs typeface="Times New Roman"/>
                          <a:sym typeface="Times New Roman"/>
                        </a:rPr>
                        <a:t>WHERE UserID = 9999</a:t>
                      </a:r>
                      <a:endParaRPr sz="1100">
                        <a:solidFill>
                          <a:srgbClr val="122030"/>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122030"/>
                          </a:solidFill>
                          <a:latin typeface="Times New Roman"/>
                          <a:ea typeface="Times New Roman"/>
                          <a:cs typeface="Times New Roman"/>
                          <a:sym typeface="Times New Roman"/>
                        </a:rPr>
                        <a:t>ORDER BY Score DESC LIMIT 1);</a:t>
                      </a:r>
                      <a:endParaRPr sz="1100">
                        <a:solidFill>
                          <a:srgbClr val="122030"/>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Retrieves a user’s lowest scored quiz by average score in their quiz history and provides list of flashcard sets in the user’s flashcard access history with the same subject as the quiz  </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100">
                          <a:solidFill>
                            <a:srgbClr val="122030"/>
                          </a:solidFill>
                          <a:latin typeface="Times New Roman"/>
                          <a:ea typeface="Times New Roman"/>
                          <a:cs typeface="Times New Roman"/>
                          <a:sym typeface="Times New Roman"/>
                        </a:rPr>
                        <a:t>SELECT * FROM FlashcardHistory fh JOIN FlashcardSet fs ON fh.Flashcard_Set_ID = fs.Flashcard_Set_ID</a:t>
                      </a:r>
                      <a:endParaRPr sz="1100">
                        <a:solidFill>
                          <a:srgbClr val="122030"/>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122030"/>
                          </a:solidFill>
                          <a:latin typeface="Times New Roman"/>
                          <a:ea typeface="Times New Roman"/>
                          <a:cs typeface="Times New Roman"/>
                          <a:sym typeface="Times New Roman"/>
                        </a:rPr>
                        <a:t>WHERE fs.SubjectName IN (SELECT qs.SubjectName as SubjectName FROM QuizFeedback qf JOIN QuizSession qs ON qf.QuizID = qf.QuizID   </a:t>
                      </a:r>
                      <a:endParaRPr sz="1100">
                        <a:solidFill>
                          <a:srgbClr val="122030"/>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122030"/>
                          </a:solidFill>
                          <a:latin typeface="Times New Roman"/>
                          <a:ea typeface="Times New Roman"/>
                          <a:cs typeface="Times New Roman"/>
                          <a:sym typeface="Times New Roman"/>
                        </a:rPr>
                        <a:t>WHERE UserID = 9999</a:t>
                      </a:r>
                      <a:endParaRPr sz="1100">
                        <a:solidFill>
                          <a:srgbClr val="122030"/>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122030"/>
                          </a:solidFill>
                          <a:latin typeface="Times New Roman"/>
                          <a:ea typeface="Times New Roman"/>
                          <a:cs typeface="Times New Roman"/>
                          <a:sym typeface="Times New Roman"/>
                        </a:rPr>
                        <a:t>ORDER BY Score DESC LIMIT 1);</a:t>
                      </a:r>
                      <a:endParaRPr sz="1100">
                        <a:solidFill>
                          <a:srgbClr val="122030"/>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Choose top 5 most popular subjects for informing ai flashcard set recommendation</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100">
                          <a:solidFill>
                            <a:srgbClr val="122030"/>
                          </a:solidFill>
                          <a:latin typeface="Times New Roman"/>
                          <a:ea typeface="Times New Roman"/>
                          <a:cs typeface="Times New Roman"/>
                          <a:sym typeface="Times New Roman"/>
                        </a:rPr>
                        <a:t>SELECT * FROM SubjectType</a:t>
                      </a:r>
                      <a:endParaRPr sz="1100">
                        <a:solidFill>
                          <a:srgbClr val="122030"/>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122030"/>
                          </a:solidFill>
                          <a:latin typeface="Times New Roman"/>
                          <a:ea typeface="Times New Roman"/>
                          <a:cs typeface="Times New Roman"/>
                          <a:sym typeface="Times New Roman"/>
                        </a:rPr>
                        <a:t>ORDER BY Popularity DESC </a:t>
                      </a:r>
                      <a:endParaRPr sz="1100">
                        <a:solidFill>
                          <a:srgbClr val="122030"/>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122030"/>
                          </a:solidFill>
                          <a:latin typeface="Times New Roman"/>
                          <a:ea typeface="Times New Roman"/>
                          <a:cs typeface="Times New Roman"/>
                          <a:sym typeface="Times New Roman"/>
                        </a:rPr>
                        <a:t>LIMIT 5;</a:t>
                      </a:r>
                      <a:endParaRPr sz="1100">
                        <a:solidFill>
                          <a:srgbClr val="122030"/>
                        </a:solidFill>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Managerial </a:t>
            </a:r>
            <a:r>
              <a:rPr lang="en"/>
              <a:t>SQL Queries</a:t>
            </a:r>
            <a:endParaRPr/>
          </a:p>
        </p:txBody>
      </p:sp>
      <p:graphicFrame>
        <p:nvGraphicFramePr>
          <p:cNvPr id="187" name="Google Shape;187;p24"/>
          <p:cNvGraphicFramePr/>
          <p:nvPr/>
        </p:nvGraphicFramePr>
        <p:xfrm>
          <a:off x="153625" y="842550"/>
          <a:ext cx="3000000" cy="3000000"/>
        </p:xfrm>
        <a:graphic>
          <a:graphicData uri="http://schemas.openxmlformats.org/drawingml/2006/table">
            <a:tbl>
              <a:tblPr>
                <a:noFill/>
                <a:tableStyleId>{745DECAE-AF05-4114-87ED-6FBF75A8A45C}</a:tableStyleId>
              </a:tblPr>
              <a:tblGrid>
                <a:gridCol w="3893250"/>
                <a:gridCol w="3893250"/>
              </a:tblGrid>
              <a:tr h="100000">
                <a:tc>
                  <a:txBody>
                    <a:bodyPr/>
                    <a:lstStyle/>
                    <a:p>
                      <a:pPr indent="0" lvl="0" marL="0" rtl="0" algn="l">
                        <a:spcBef>
                          <a:spcPts val="0"/>
                        </a:spcBef>
                        <a:spcAft>
                          <a:spcPts val="0"/>
                        </a:spcAft>
                        <a:buNone/>
                      </a:pPr>
                      <a:r>
                        <a:rPr b="1" lang="en" sz="1100">
                          <a:latin typeface="Times New Roman"/>
                          <a:ea typeface="Times New Roman"/>
                          <a:cs typeface="Times New Roman"/>
                          <a:sym typeface="Times New Roman"/>
                        </a:rPr>
                        <a:t>Function</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1100">
                          <a:latin typeface="Times New Roman"/>
                          <a:ea typeface="Times New Roman"/>
                          <a:cs typeface="Times New Roman"/>
                          <a:sym typeface="Times New Roman"/>
                        </a:rPr>
                        <a:t>MANAGERIAL SQL QUERY</a:t>
                      </a:r>
                      <a:endParaRPr b="1" sz="1100">
                        <a:latin typeface="Times New Roman"/>
                        <a:ea typeface="Times New Roman"/>
                        <a:cs typeface="Times New Roman"/>
                        <a:sym typeface="Times New Roman"/>
                      </a:endParaRPr>
                    </a:p>
                  </a:txBody>
                  <a:tcPr marT="63500" marB="63500" marR="63500" marL="63500"/>
                </a:tc>
              </a:tr>
              <a:tr h="42377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User Engagement Query:</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Retrieve the number of active users in the last month</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SELECT Count(*) FROM User WHERE MonthsSinceActive = 0;</a:t>
                      </a:r>
                      <a:endParaRPr sz="1100">
                        <a:latin typeface="Times New Roman"/>
                        <a:ea typeface="Times New Roman"/>
                        <a:cs typeface="Times New Roman"/>
                        <a:sym typeface="Times New Roman"/>
                      </a:endParaRPr>
                    </a:p>
                  </a:txBody>
                  <a:tcPr marT="63500" marB="63500" marR="63500" marL="63500"/>
                </a:tc>
              </a:tr>
              <a:tr h="6886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Average AI Quiz Performance for students</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Retrieve the average AI-GENERATED quiz performance</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Can compared to non-ai quizzes</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SELECT Average(qf.Score) FROM AIGeneratedQuiz ai JOIN QuizFeedback qf ON ai.QuizID = qf.QuizID;</a:t>
                      </a:r>
                      <a:endParaRPr sz="1100">
                        <a:latin typeface="Times New Roman"/>
                        <a:ea typeface="Times New Roman"/>
                        <a:cs typeface="Times New Roman"/>
                        <a:sym typeface="Times New Roman"/>
                      </a:endParaRPr>
                    </a:p>
                  </a:txBody>
                  <a:tcPr marT="63500" marB="63500" marR="63500" marL="63500"/>
                </a:tc>
              </a:tr>
              <a:tr h="83385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AI - Flashcard Usage Query</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Retrieve the most commonly used flashcards</a:t>
                      </a:r>
                      <a:endParaRPr sz="1100">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SELECT Flashcard_Set_ID, Count(*) as FlashcardUsageCount FROM FlashcardHistory GROUP BY Flashcard_Set_ID </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ORDER BY Count(*) DESC</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LIMIT 10;</a:t>
                      </a:r>
                      <a:endParaRPr sz="1100">
                        <a:latin typeface="Times New Roman"/>
                        <a:ea typeface="Times New Roman"/>
                        <a:cs typeface="Times New Roman"/>
                        <a:sym typeface="Times New Roman"/>
                      </a:endParaRPr>
                    </a:p>
                  </a:txBody>
                  <a:tcPr marT="63500" marB="63500" marR="63500" marL="63500"/>
                </a:tc>
              </a:tr>
              <a:tr h="83385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AI-Generated Subject Popularity Query</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Retrieve the most commonly AI-generated subjects</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SELECT s.TypeName FROM SubjectType s JOIN Quiz q ON s.TypeName = q.SubjectName</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JOIN AIGeneratedQuiz ai ON q.QuizID = ai.QuizID </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GROUP BY s.TypeName</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ORDER BY Count(*) DESC;</a:t>
                      </a:r>
                      <a:endParaRPr sz="1100">
                        <a:latin typeface="Times New Roman"/>
                        <a:ea typeface="Times New Roman"/>
                        <a:cs typeface="Times New Roman"/>
                        <a:sym typeface="Times New Roman"/>
                      </a:endParaRPr>
                    </a:p>
                  </a:txBody>
                  <a:tcPr marT="63500" marB="63500" marR="63500" marL="63500"/>
                </a:tc>
              </a:tr>
              <a:tr h="83385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Time-of-Day Engagement Query:</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Retrieve the most popular times</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Optimise content delivery by identifying peak times of user engagement.</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SELECT HourTime, Count(*) as numLogins FROM LoginTimes</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GROUP BY HourTime </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ORDER BY Count(*) DESC</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LIMIT 3;</a:t>
                      </a:r>
                      <a:endParaRPr sz="11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Managerial SQL Queries</a:t>
            </a:r>
            <a:endParaRPr/>
          </a:p>
        </p:txBody>
      </p:sp>
      <p:graphicFrame>
        <p:nvGraphicFramePr>
          <p:cNvPr id="193" name="Google Shape;193;p25"/>
          <p:cNvGraphicFramePr/>
          <p:nvPr/>
        </p:nvGraphicFramePr>
        <p:xfrm>
          <a:off x="420850" y="959200"/>
          <a:ext cx="3000000" cy="3000000"/>
        </p:xfrm>
        <a:graphic>
          <a:graphicData uri="http://schemas.openxmlformats.org/drawingml/2006/table">
            <a:tbl>
              <a:tblPr>
                <a:noFill/>
                <a:tableStyleId>{745DECAE-AF05-4114-87ED-6FBF75A8A45C}</a:tableStyleId>
              </a:tblPr>
              <a:tblGrid>
                <a:gridCol w="3651550"/>
                <a:gridCol w="3651550"/>
              </a:tblGrid>
              <a:tr h="100000">
                <a:tc>
                  <a:txBody>
                    <a:bodyPr/>
                    <a:lstStyle/>
                    <a:p>
                      <a:pPr indent="0" lvl="0" marL="0" rtl="0" algn="l">
                        <a:spcBef>
                          <a:spcPts val="0"/>
                        </a:spcBef>
                        <a:spcAft>
                          <a:spcPts val="0"/>
                        </a:spcAft>
                        <a:buNone/>
                      </a:pPr>
                      <a:r>
                        <a:rPr b="1" lang="en" sz="1100">
                          <a:latin typeface="Times New Roman"/>
                          <a:ea typeface="Times New Roman"/>
                          <a:cs typeface="Times New Roman"/>
                          <a:sym typeface="Times New Roman"/>
                        </a:rPr>
                        <a:t>Function</a:t>
                      </a:r>
                      <a:endParaRPr b="1" sz="1100">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latin typeface="Times New Roman"/>
                          <a:ea typeface="Times New Roman"/>
                          <a:cs typeface="Times New Roman"/>
                          <a:sym typeface="Times New Roman"/>
                        </a:rPr>
                        <a:t>MANAGERIAL SQL QUERY</a:t>
                      </a:r>
                      <a:endParaRPr b="1" sz="1100">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sm" w="sm" type="none"/>
                      <a:tailEnd len="sm" w="sm" type="none"/>
                    </a:lnB>
                  </a:tcPr>
                </a:tc>
              </a:tr>
              <a:tr h="69262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Average Time Spent on Platform Query</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Retrieve the average number of minutes spent on the platform</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Compare Before and after AI implementation</a:t>
                      </a:r>
                      <a:endParaRPr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SELECT Average(MinutesSpent) FROM LoginTimes;</a:t>
                      </a:r>
                      <a:endParaRPr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8677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User Demographics Query</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Retrieve the count of users from different demographic</a:t>
                      </a:r>
                      <a:endParaRPr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SELECT COUNT(UserID) FROM User GROUP BY AgeGroup;</a:t>
                      </a:r>
                      <a:endParaRPr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1055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AI-Quiz Session Completion Time Query</a:t>
                      </a:r>
                      <a:endParaRPr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SELECT Average(qs.MinutesSpent) FROM AIGeneratedQuiz ai JOIN QuizSession qs ON ai.QuizID = qs.QuizID</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WHERE IsCompleted = True; </a:t>
                      </a:r>
                      <a:endParaRPr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1055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 of people who fill out AI quiz feedback</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Retrieve the % and count of users who fill out feedback forms</a:t>
                      </a:r>
                      <a:endParaRPr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SELECT count(*) FROM QuizSession qs JOIN AIGeneratedQuiz ai ON qs.QuizID = ai.QuizID WHERE qs.isFeedback = true;</a:t>
                      </a:r>
                      <a:endParaRPr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1055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 of positive feedback versus negative feedback on AI featrures</a:t>
                      </a:r>
                      <a:endParaRPr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SELECT Count(*)/(SELECT COUNT(*) FROM QuizFeedback) as ratio FROM QuizFeedback WHERE FeedbackType = “Positive”;</a:t>
                      </a:r>
                      <a:endParaRPr sz="11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Executive Summary </a:t>
            </a:r>
            <a:endParaRPr/>
          </a:p>
        </p:txBody>
      </p:sp>
      <p:sp>
        <p:nvSpPr>
          <p:cNvPr id="199" name="Google Shape;199;p26"/>
          <p:cNvSpPr/>
          <p:nvPr/>
        </p:nvSpPr>
        <p:spPr>
          <a:xfrm>
            <a:off x="2345125" y="1591000"/>
            <a:ext cx="3608400" cy="572700"/>
          </a:xfrm>
          <a:prstGeom prst="rect">
            <a:avLst/>
          </a:prstGeom>
          <a:solidFill>
            <a:srgbClr val="D9D2E9"/>
          </a:solidFill>
          <a:ln cap="flat" cmpd="sng" w="9525">
            <a:solidFill>
              <a:srgbClr val="12203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UC-1: AI Quiz Generation</a:t>
            </a:r>
            <a:endParaRPr b="1">
              <a:latin typeface="Times New Roman"/>
              <a:ea typeface="Times New Roman"/>
              <a:cs typeface="Times New Roman"/>
              <a:sym typeface="Times New Roman"/>
            </a:endParaRPr>
          </a:p>
        </p:txBody>
      </p:sp>
      <p:sp>
        <p:nvSpPr>
          <p:cNvPr id="200" name="Google Shape;200;p26"/>
          <p:cNvSpPr/>
          <p:nvPr/>
        </p:nvSpPr>
        <p:spPr>
          <a:xfrm>
            <a:off x="6141900" y="1591000"/>
            <a:ext cx="2029800" cy="572700"/>
          </a:xfrm>
          <a:prstGeom prst="rect">
            <a:avLst/>
          </a:prstGeom>
          <a:solidFill>
            <a:srgbClr val="D9D2E9"/>
          </a:solidFill>
          <a:ln cap="flat" cmpd="sng" w="9525">
            <a:solidFill>
              <a:srgbClr val="122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UC 1- 4 </a:t>
            </a:r>
            <a:endParaRPr b="1">
              <a:latin typeface="Times New Roman"/>
              <a:ea typeface="Times New Roman"/>
              <a:cs typeface="Times New Roman"/>
              <a:sym typeface="Times New Roman"/>
            </a:endParaRPr>
          </a:p>
        </p:txBody>
      </p:sp>
      <p:sp>
        <p:nvSpPr>
          <p:cNvPr id="201" name="Google Shape;201;p26"/>
          <p:cNvSpPr/>
          <p:nvPr/>
        </p:nvSpPr>
        <p:spPr>
          <a:xfrm>
            <a:off x="2345125" y="2265625"/>
            <a:ext cx="5872800" cy="572700"/>
          </a:xfrm>
          <a:prstGeom prst="rect">
            <a:avLst/>
          </a:prstGeom>
          <a:solidFill>
            <a:srgbClr val="D9D2E9"/>
          </a:solidFill>
          <a:ln cap="flat" cmpd="sng" w="19050">
            <a:solidFill>
              <a:srgbClr val="12203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ERD</a:t>
            </a:r>
            <a:endParaRPr b="1">
              <a:latin typeface="Times New Roman"/>
              <a:ea typeface="Times New Roman"/>
              <a:cs typeface="Times New Roman"/>
              <a:sym typeface="Times New Roman"/>
            </a:endParaRPr>
          </a:p>
        </p:txBody>
      </p:sp>
      <p:sp>
        <p:nvSpPr>
          <p:cNvPr id="202" name="Google Shape;202;p26"/>
          <p:cNvSpPr txBox="1"/>
          <p:nvPr/>
        </p:nvSpPr>
        <p:spPr>
          <a:xfrm>
            <a:off x="351000" y="916375"/>
            <a:ext cx="16848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2454A8"/>
                </a:solidFill>
                <a:latin typeface="Times New Roman"/>
                <a:ea typeface="Times New Roman"/>
                <a:cs typeface="Times New Roman"/>
                <a:sym typeface="Times New Roman"/>
              </a:rPr>
              <a:t>Company Selection</a:t>
            </a:r>
            <a:endParaRPr b="1">
              <a:solidFill>
                <a:srgbClr val="2454A8"/>
              </a:solidFill>
              <a:latin typeface="Times New Roman"/>
              <a:ea typeface="Times New Roman"/>
              <a:cs typeface="Times New Roman"/>
              <a:sym typeface="Times New Roman"/>
            </a:endParaRPr>
          </a:p>
        </p:txBody>
      </p:sp>
      <p:sp>
        <p:nvSpPr>
          <p:cNvPr id="203" name="Google Shape;203;p26"/>
          <p:cNvSpPr txBox="1"/>
          <p:nvPr/>
        </p:nvSpPr>
        <p:spPr>
          <a:xfrm>
            <a:off x="351000" y="1581675"/>
            <a:ext cx="1994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AI Use Cases</a:t>
            </a:r>
            <a:endParaRPr b="1">
              <a:solidFill>
                <a:schemeClr val="dk1"/>
              </a:solidFill>
              <a:latin typeface="Times New Roman"/>
              <a:ea typeface="Times New Roman"/>
              <a:cs typeface="Times New Roman"/>
              <a:sym typeface="Times New Roman"/>
            </a:endParaRPr>
          </a:p>
        </p:txBody>
      </p:sp>
      <p:sp>
        <p:nvSpPr>
          <p:cNvPr id="204" name="Google Shape;204;p26"/>
          <p:cNvSpPr txBox="1"/>
          <p:nvPr/>
        </p:nvSpPr>
        <p:spPr>
          <a:xfrm>
            <a:off x="351000" y="2275868"/>
            <a:ext cx="1994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ERD</a:t>
            </a:r>
            <a:endParaRPr b="1">
              <a:solidFill>
                <a:schemeClr val="dk1"/>
              </a:solidFill>
              <a:latin typeface="Times New Roman"/>
              <a:ea typeface="Times New Roman"/>
              <a:cs typeface="Times New Roman"/>
              <a:sym typeface="Times New Roman"/>
            </a:endParaRPr>
          </a:p>
        </p:txBody>
      </p:sp>
      <p:sp>
        <p:nvSpPr>
          <p:cNvPr id="205" name="Google Shape;205;p26"/>
          <p:cNvSpPr txBox="1"/>
          <p:nvPr/>
        </p:nvSpPr>
        <p:spPr>
          <a:xfrm>
            <a:off x="351000" y="3117000"/>
            <a:ext cx="1830900" cy="4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8761D"/>
                </a:solidFill>
                <a:latin typeface="Times New Roman"/>
                <a:ea typeface="Times New Roman"/>
                <a:cs typeface="Times New Roman"/>
                <a:sym typeface="Times New Roman"/>
              </a:rPr>
              <a:t>Database</a:t>
            </a:r>
            <a:br>
              <a:rPr b="1" lang="en">
                <a:solidFill>
                  <a:srgbClr val="38761D"/>
                </a:solidFill>
                <a:latin typeface="Times New Roman"/>
                <a:ea typeface="Times New Roman"/>
                <a:cs typeface="Times New Roman"/>
                <a:sym typeface="Times New Roman"/>
              </a:rPr>
            </a:br>
            <a:br>
              <a:rPr b="1" lang="en">
                <a:solidFill>
                  <a:srgbClr val="38761D"/>
                </a:solidFill>
                <a:latin typeface="Times New Roman"/>
                <a:ea typeface="Times New Roman"/>
                <a:cs typeface="Times New Roman"/>
                <a:sym typeface="Times New Roman"/>
              </a:rPr>
            </a:br>
            <a:r>
              <a:rPr b="1" lang="en">
                <a:solidFill>
                  <a:srgbClr val="38761D"/>
                </a:solidFill>
                <a:latin typeface="Times New Roman"/>
                <a:ea typeface="Times New Roman"/>
                <a:cs typeface="Times New Roman"/>
                <a:sym typeface="Times New Roman"/>
              </a:rPr>
              <a:t>Datasources</a:t>
            </a:r>
            <a:endParaRPr b="1">
              <a:solidFill>
                <a:srgbClr val="38761D"/>
              </a:solidFill>
              <a:latin typeface="Times New Roman"/>
              <a:ea typeface="Times New Roman"/>
              <a:cs typeface="Times New Roman"/>
              <a:sym typeface="Times New Roman"/>
            </a:endParaRPr>
          </a:p>
        </p:txBody>
      </p:sp>
      <p:sp>
        <p:nvSpPr>
          <p:cNvPr id="206" name="Google Shape;206;p26"/>
          <p:cNvSpPr txBox="1"/>
          <p:nvPr/>
        </p:nvSpPr>
        <p:spPr>
          <a:xfrm>
            <a:off x="351000" y="4047700"/>
            <a:ext cx="1684800" cy="4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2454A8"/>
                </a:solidFill>
                <a:latin typeface="Times New Roman"/>
                <a:ea typeface="Times New Roman"/>
                <a:cs typeface="Times New Roman"/>
                <a:sym typeface="Times New Roman"/>
              </a:rPr>
              <a:t>Queries</a:t>
            </a:r>
            <a:endParaRPr b="1">
              <a:solidFill>
                <a:srgbClr val="2454A8"/>
              </a:solidFill>
              <a:latin typeface="Times New Roman"/>
              <a:ea typeface="Times New Roman"/>
              <a:cs typeface="Times New Roman"/>
              <a:sym typeface="Times New Roman"/>
            </a:endParaRPr>
          </a:p>
        </p:txBody>
      </p:sp>
      <p:sp>
        <p:nvSpPr>
          <p:cNvPr id="207" name="Google Shape;207;p26"/>
          <p:cNvSpPr/>
          <p:nvPr/>
        </p:nvSpPr>
        <p:spPr>
          <a:xfrm>
            <a:off x="2345125" y="2970075"/>
            <a:ext cx="5872800" cy="493800"/>
          </a:xfrm>
          <a:prstGeom prst="rect">
            <a:avLst/>
          </a:prstGeom>
          <a:solidFill>
            <a:srgbClr val="D9EAD3"/>
          </a:solidFill>
          <a:ln cap="flat" cmpd="sng" w="9525">
            <a:solidFill>
              <a:srgbClr val="12203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Quizlet Database</a:t>
            </a:r>
            <a:endParaRPr>
              <a:latin typeface="Times New Roman"/>
              <a:ea typeface="Times New Roman"/>
              <a:cs typeface="Times New Roman"/>
              <a:sym typeface="Times New Roman"/>
            </a:endParaRPr>
          </a:p>
        </p:txBody>
      </p:sp>
      <p:sp>
        <p:nvSpPr>
          <p:cNvPr id="208" name="Google Shape;208;p26"/>
          <p:cNvSpPr/>
          <p:nvPr/>
        </p:nvSpPr>
        <p:spPr>
          <a:xfrm>
            <a:off x="3456375" y="3454750"/>
            <a:ext cx="1887000" cy="493800"/>
          </a:xfrm>
          <a:prstGeom prst="rect">
            <a:avLst/>
          </a:prstGeom>
          <a:solidFill>
            <a:srgbClr val="D9EAD3"/>
          </a:solidFill>
          <a:ln cap="flat" cmpd="sng" w="9525">
            <a:solidFill>
              <a:srgbClr val="12203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Kaggle</a:t>
            </a:r>
            <a:endParaRPr>
              <a:latin typeface="Times New Roman"/>
              <a:ea typeface="Times New Roman"/>
              <a:cs typeface="Times New Roman"/>
              <a:sym typeface="Times New Roman"/>
            </a:endParaRPr>
          </a:p>
        </p:txBody>
      </p:sp>
      <p:sp>
        <p:nvSpPr>
          <p:cNvPr id="209" name="Google Shape;209;p26"/>
          <p:cNvSpPr/>
          <p:nvPr/>
        </p:nvSpPr>
        <p:spPr>
          <a:xfrm>
            <a:off x="5343375" y="3454750"/>
            <a:ext cx="2098800" cy="493800"/>
          </a:xfrm>
          <a:prstGeom prst="rect">
            <a:avLst/>
          </a:prstGeom>
          <a:solidFill>
            <a:srgbClr val="D9EAD3"/>
          </a:solidFill>
          <a:ln cap="flat" cmpd="sng" w="9525">
            <a:solidFill>
              <a:srgbClr val="12203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ChatGPT</a:t>
            </a:r>
            <a:endParaRPr>
              <a:latin typeface="Times New Roman"/>
              <a:ea typeface="Times New Roman"/>
              <a:cs typeface="Times New Roman"/>
              <a:sym typeface="Times New Roman"/>
            </a:endParaRPr>
          </a:p>
        </p:txBody>
      </p:sp>
      <p:pic>
        <p:nvPicPr>
          <p:cNvPr id="210" name="Google Shape;210;p26"/>
          <p:cNvPicPr preferRelativeResize="0"/>
          <p:nvPr/>
        </p:nvPicPr>
        <p:blipFill>
          <a:blip r:embed="rId3">
            <a:alphaModFix/>
          </a:blip>
          <a:stretch>
            <a:fillRect/>
          </a:stretch>
        </p:blipFill>
        <p:spPr>
          <a:xfrm>
            <a:off x="4498550" y="715412"/>
            <a:ext cx="1483149" cy="779225"/>
          </a:xfrm>
          <a:prstGeom prst="rect">
            <a:avLst/>
          </a:prstGeom>
          <a:noFill/>
          <a:ln>
            <a:noFill/>
          </a:ln>
        </p:spPr>
      </p:pic>
      <p:sp>
        <p:nvSpPr>
          <p:cNvPr id="211" name="Google Shape;211;p26"/>
          <p:cNvSpPr/>
          <p:nvPr/>
        </p:nvSpPr>
        <p:spPr>
          <a:xfrm>
            <a:off x="2345125" y="4047700"/>
            <a:ext cx="5872800" cy="572700"/>
          </a:xfrm>
          <a:prstGeom prst="rect">
            <a:avLst/>
          </a:prstGeom>
          <a:solidFill>
            <a:srgbClr val="CCE2FC"/>
          </a:solidFill>
          <a:ln cap="flat" cmpd="sng" w="9525">
            <a:solidFill>
              <a:srgbClr val="12203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Managerial + SQL Queries</a:t>
            </a:r>
            <a:endParaRPr>
              <a:latin typeface="Times New Roman"/>
              <a:ea typeface="Times New Roman"/>
              <a:cs typeface="Times New Roman"/>
              <a:sym typeface="Times New Roman"/>
            </a:endParaRPr>
          </a:p>
        </p:txBody>
      </p:sp>
      <p:pic>
        <p:nvPicPr>
          <p:cNvPr id="212" name="Google Shape;212;p26"/>
          <p:cNvPicPr preferRelativeResize="0"/>
          <p:nvPr/>
        </p:nvPicPr>
        <p:blipFill>
          <a:blip r:embed="rId4">
            <a:alphaModFix/>
          </a:blip>
          <a:stretch>
            <a:fillRect/>
          </a:stretch>
        </p:blipFill>
        <p:spPr>
          <a:xfrm flipH="1">
            <a:off x="10" y="0"/>
            <a:ext cx="3405191"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118950" y="57775"/>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t>Use cases 2  </a:t>
            </a:r>
            <a:endParaRPr sz="1300"/>
          </a:p>
        </p:txBody>
      </p:sp>
      <p:graphicFrame>
        <p:nvGraphicFramePr>
          <p:cNvPr id="218" name="Google Shape;218;p27"/>
          <p:cNvGraphicFramePr/>
          <p:nvPr/>
        </p:nvGraphicFramePr>
        <p:xfrm>
          <a:off x="256475" y="870225"/>
          <a:ext cx="3000000" cy="3000000"/>
        </p:xfrm>
        <a:graphic>
          <a:graphicData uri="http://schemas.openxmlformats.org/drawingml/2006/table">
            <a:tbl>
              <a:tblPr>
                <a:noFill/>
                <a:tableStyleId>{745DECAE-AF05-4114-87ED-6FBF75A8A45C}</a:tableStyleId>
              </a:tblPr>
              <a:tblGrid>
                <a:gridCol w="4315525"/>
                <a:gridCol w="4315525"/>
              </a:tblGrid>
              <a:tr h="12700">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Use Case No</a:t>
                      </a:r>
                      <a:endParaRPr sz="8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UC-2</a:t>
                      </a:r>
                      <a:endParaRPr sz="8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Name</a:t>
                      </a:r>
                      <a:endParaRPr sz="8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Student Performance Dashboard</a:t>
                      </a:r>
                      <a:endParaRPr sz="8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User</a:t>
                      </a:r>
                      <a:endParaRPr sz="8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Student</a:t>
                      </a:r>
                      <a:endParaRPr sz="8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Pre-condition</a:t>
                      </a:r>
                      <a:endParaRPr sz="800">
                        <a:latin typeface="Times New Roman"/>
                        <a:ea typeface="Times New Roman"/>
                        <a:cs typeface="Times New Roman"/>
                        <a:sym typeface="Times New Roman"/>
                      </a:endParaRPr>
                    </a:p>
                  </a:txBody>
                  <a:tcPr marT="63500" marB="63500" marR="63500" marL="63500"/>
                </a:tc>
                <a:tc>
                  <a:txBody>
                    <a:bodyPr/>
                    <a:lstStyle/>
                    <a:p>
                      <a:pPr indent="-279400" lvl="0" marL="457200" rtl="0" algn="l">
                        <a:spcBef>
                          <a:spcPts val="0"/>
                        </a:spcBef>
                        <a:spcAft>
                          <a:spcPts val="0"/>
                        </a:spcAft>
                        <a:buSzPts val="800"/>
                        <a:buFont typeface="Times New Roman"/>
                        <a:buChar char="●"/>
                      </a:pPr>
                      <a:r>
                        <a:rPr lang="en" sz="800">
                          <a:latin typeface="Times New Roman"/>
                          <a:ea typeface="Times New Roman"/>
                          <a:cs typeface="Times New Roman"/>
                          <a:sym typeface="Times New Roman"/>
                        </a:rPr>
                        <a:t>The student has an active Quizlet account.</a:t>
                      </a:r>
                      <a:endParaRPr sz="800">
                        <a:latin typeface="Times New Roman"/>
                        <a:ea typeface="Times New Roman"/>
                        <a:cs typeface="Times New Roman"/>
                        <a:sym typeface="Times New Roman"/>
                      </a:endParaRPr>
                    </a:p>
                    <a:p>
                      <a:pPr indent="-279400" lvl="0" marL="457200" rtl="0" algn="l">
                        <a:spcBef>
                          <a:spcPts val="0"/>
                        </a:spcBef>
                        <a:spcAft>
                          <a:spcPts val="0"/>
                        </a:spcAft>
                        <a:buSzPts val="800"/>
                        <a:buFont typeface="Times New Roman"/>
                        <a:buChar char="●"/>
                      </a:pPr>
                      <a:r>
                        <a:rPr lang="en" sz="800">
                          <a:latin typeface="Times New Roman"/>
                          <a:ea typeface="Times New Roman"/>
                          <a:cs typeface="Times New Roman"/>
                          <a:sym typeface="Times New Roman"/>
                        </a:rPr>
                        <a:t>The student has participated in AI quizzes or assessments</a:t>
                      </a:r>
                      <a:endParaRPr sz="800">
                        <a:latin typeface="Times New Roman"/>
                        <a:ea typeface="Times New Roman"/>
                        <a:cs typeface="Times New Roman"/>
                        <a:sym typeface="Times New Roman"/>
                      </a:endParaRPr>
                    </a:p>
                    <a:p>
                      <a:pPr indent="0" lvl="0" marL="0" rtl="0" algn="l">
                        <a:spcBef>
                          <a:spcPts val="1200"/>
                        </a:spcBef>
                        <a:spcAft>
                          <a:spcPts val="0"/>
                        </a:spcAft>
                        <a:buNone/>
                      </a:pPr>
                      <a:r>
                        <a:t/>
                      </a:r>
                      <a:endParaRPr sz="8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Post-condition</a:t>
                      </a:r>
                      <a:endParaRPr sz="800">
                        <a:latin typeface="Times New Roman"/>
                        <a:ea typeface="Times New Roman"/>
                        <a:cs typeface="Times New Roman"/>
                        <a:sym typeface="Times New Roman"/>
                      </a:endParaRPr>
                    </a:p>
                  </a:txBody>
                  <a:tcPr marT="63500" marB="63500" marR="63500" marL="63500"/>
                </a:tc>
                <a:tc>
                  <a:txBody>
                    <a:bodyPr/>
                    <a:lstStyle/>
                    <a:p>
                      <a:pPr indent="-279400" lvl="0" marL="457200" rtl="0" algn="l">
                        <a:spcBef>
                          <a:spcPts val="0"/>
                        </a:spcBef>
                        <a:spcAft>
                          <a:spcPts val="0"/>
                        </a:spcAft>
                        <a:buSzPts val="800"/>
                        <a:buFont typeface="Times New Roman"/>
                        <a:buChar char="●"/>
                      </a:pPr>
                      <a:r>
                        <a:rPr lang="en" sz="800">
                          <a:latin typeface="Times New Roman"/>
                          <a:ea typeface="Times New Roman"/>
                          <a:cs typeface="Times New Roman"/>
                          <a:sym typeface="Times New Roman"/>
                        </a:rPr>
                        <a:t>The student gains insights into their own performance.</a:t>
                      </a:r>
                      <a:endParaRPr sz="800">
                        <a:latin typeface="Times New Roman"/>
                        <a:ea typeface="Times New Roman"/>
                        <a:cs typeface="Times New Roman"/>
                        <a:sym typeface="Times New Roman"/>
                      </a:endParaRPr>
                    </a:p>
                    <a:p>
                      <a:pPr indent="-279400" lvl="0" marL="457200" rtl="0" algn="l">
                        <a:spcBef>
                          <a:spcPts val="0"/>
                        </a:spcBef>
                        <a:spcAft>
                          <a:spcPts val="0"/>
                        </a:spcAft>
                        <a:buSzPts val="800"/>
                        <a:buFont typeface="Times New Roman"/>
                        <a:buChar char="●"/>
                      </a:pPr>
                      <a:r>
                        <a:rPr lang="en" sz="800">
                          <a:latin typeface="Times New Roman"/>
                          <a:ea typeface="Times New Roman"/>
                          <a:cs typeface="Times New Roman"/>
                          <a:sym typeface="Times New Roman"/>
                        </a:rPr>
                        <a:t>Individual performance metrics are updated and visible in the student performance dashboard</a:t>
                      </a:r>
                      <a:endParaRPr sz="800">
                        <a:latin typeface="Times New Roman"/>
                        <a:ea typeface="Times New Roman"/>
                        <a:cs typeface="Times New Roman"/>
                        <a:sym typeface="Times New Roman"/>
                      </a:endParaRPr>
                    </a:p>
                    <a:p>
                      <a:pPr indent="0" lvl="0" marL="0" rtl="0" algn="l">
                        <a:spcBef>
                          <a:spcPts val="1200"/>
                        </a:spcBef>
                        <a:spcAft>
                          <a:spcPts val="0"/>
                        </a:spcAft>
                        <a:buNone/>
                      </a:pPr>
                      <a:r>
                        <a:t/>
                      </a:r>
                      <a:endParaRPr sz="8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Main Scenario/Basic Path</a:t>
                      </a:r>
                      <a:endParaRPr sz="800">
                        <a:latin typeface="Times New Roman"/>
                        <a:ea typeface="Times New Roman"/>
                        <a:cs typeface="Times New Roman"/>
                        <a:sym typeface="Times New Roman"/>
                      </a:endParaRPr>
                    </a:p>
                  </a:txBody>
                  <a:tcPr marT="63500" marB="63500" marR="63500" marL="63500"/>
                </a:tc>
                <a:tc>
                  <a:txBody>
                    <a:bodyPr/>
                    <a:lstStyle/>
                    <a:p>
                      <a:pPr indent="-279400" lvl="0" marL="457200" rtl="0" algn="l">
                        <a:spcBef>
                          <a:spcPts val="0"/>
                        </a:spcBef>
                        <a:spcAft>
                          <a:spcPts val="0"/>
                        </a:spcAft>
                        <a:buSzPts val="800"/>
                        <a:buFont typeface="Times New Roman"/>
                        <a:buAutoNum type="arabicPeriod"/>
                      </a:pPr>
                      <a:r>
                        <a:rPr lang="en" sz="800">
                          <a:latin typeface="Times New Roman"/>
                          <a:ea typeface="Times New Roman"/>
                          <a:cs typeface="Times New Roman"/>
                          <a:sym typeface="Times New Roman"/>
                        </a:rPr>
                        <a:t>The student logs into their Quizlet account.</a:t>
                      </a:r>
                      <a:endParaRPr b="1" sz="800">
                        <a:latin typeface="Times New Roman"/>
                        <a:ea typeface="Times New Roman"/>
                        <a:cs typeface="Times New Roman"/>
                        <a:sym typeface="Times New Roman"/>
                      </a:endParaRPr>
                    </a:p>
                    <a:p>
                      <a:pPr indent="-279400" lvl="0" marL="457200" rtl="0" algn="l">
                        <a:spcBef>
                          <a:spcPts val="0"/>
                        </a:spcBef>
                        <a:spcAft>
                          <a:spcPts val="0"/>
                        </a:spcAft>
                        <a:buSzPts val="800"/>
                        <a:buFont typeface="Times New Roman"/>
                        <a:buAutoNum type="arabicPeriod"/>
                      </a:pPr>
                      <a:r>
                        <a:rPr lang="en" sz="800">
                          <a:latin typeface="Times New Roman"/>
                          <a:ea typeface="Times New Roman"/>
                          <a:cs typeface="Times New Roman"/>
                          <a:sym typeface="Times New Roman"/>
                        </a:rPr>
                        <a:t>The student navigates to the Student Performance Dashboard within their account.</a:t>
                      </a:r>
                      <a:endParaRPr sz="800">
                        <a:latin typeface="Times New Roman"/>
                        <a:ea typeface="Times New Roman"/>
                        <a:cs typeface="Times New Roman"/>
                        <a:sym typeface="Times New Roman"/>
                      </a:endParaRPr>
                    </a:p>
                    <a:p>
                      <a:pPr indent="-279400" lvl="0" marL="457200" rtl="0" algn="l">
                        <a:spcBef>
                          <a:spcPts val="0"/>
                        </a:spcBef>
                        <a:spcAft>
                          <a:spcPts val="0"/>
                        </a:spcAft>
                        <a:buSzPts val="800"/>
                        <a:buFont typeface="Times New Roman"/>
                        <a:buAutoNum type="arabicPeriod"/>
                      </a:pPr>
                      <a:r>
                        <a:rPr lang="en" sz="800">
                          <a:latin typeface="Times New Roman"/>
                          <a:ea typeface="Times New Roman"/>
                          <a:cs typeface="Times New Roman"/>
                          <a:sym typeface="Times New Roman"/>
                        </a:rPr>
                        <a:t>The system presents an overview of the student's performance, including aggregate scores, completion rates, and other relevant metrics.</a:t>
                      </a:r>
                      <a:endParaRPr sz="800">
                        <a:latin typeface="Times New Roman"/>
                        <a:ea typeface="Times New Roman"/>
                        <a:cs typeface="Times New Roman"/>
                        <a:sym typeface="Times New Roman"/>
                      </a:endParaRPr>
                    </a:p>
                    <a:p>
                      <a:pPr indent="-279400" lvl="0" marL="457200" rtl="0" algn="l">
                        <a:spcBef>
                          <a:spcPts val="0"/>
                        </a:spcBef>
                        <a:spcAft>
                          <a:spcPts val="0"/>
                        </a:spcAft>
                        <a:buSzPts val="800"/>
                        <a:buFont typeface="Times New Roman"/>
                        <a:buAutoNum type="arabicPeriod"/>
                      </a:pPr>
                      <a:r>
                        <a:rPr lang="en" sz="800">
                          <a:latin typeface="Times New Roman"/>
                          <a:ea typeface="Times New Roman"/>
                          <a:cs typeface="Times New Roman"/>
                          <a:sym typeface="Times New Roman"/>
                        </a:rPr>
                        <a:t>The dashboard displays a history of AI genereated quizzes or assessments the student has completed, indicating scores and time spent on each.</a:t>
                      </a:r>
                      <a:endParaRPr sz="800">
                        <a:latin typeface="Times New Roman"/>
                        <a:ea typeface="Times New Roman"/>
                        <a:cs typeface="Times New Roman"/>
                        <a:sym typeface="Times New Roman"/>
                      </a:endParaRPr>
                    </a:p>
                    <a:p>
                      <a:pPr indent="-279400" lvl="0" marL="457200" rtl="0" algn="l">
                        <a:spcBef>
                          <a:spcPts val="0"/>
                        </a:spcBef>
                        <a:spcAft>
                          <a:spcPts val="0"/>
                        </a:spcAft>
                        <a:buSzPts val="800"/>
                        <a:buFont typeface="Times New Roman"/>
                        <a:buAutoNum type="arabicPeriod"/>
                      </a:pPr>
                      <a:r>
                        <a:rPr lang="en" sz="800">
                          <a:latin typeface="Times New Roman"/>
                          <a:ea typeface="Times New Roman"/>
                          <a:cs typeface="Times New Roman"/>
                          <a:sym typeface="Times New Roman"/>
                        </a:rPr>
                        <a:t>The system  highlights areas of strength and topics that may require improvement based on the student's performance in quizzes</a:t>
                      </a:r>
                      <a:endParaRPr b="1" sz="800">
                        <a:latin typeface="Times New Roman"/>
                        <a:ea typeface="Times New Roman"/>
                        <a:cs typeface="Times New Roman"/>
                        <a:sym typeface="Times New Roman"/>
                      </a:endParaRPr>
                    </a:p>
                    <a:p>
                      <a:pPr indent="-279400" lvl="0" marL="457200" rtl="0" algn="l">
                        <a:spcBef>
                          <a:spcPts val="0"/>
                        </a:spcBef>
                        <a:spcAft>
                          <a:spcPts val="0"/>
                        </a:spcAft>
                        <a:buSzPts val="800"/>
                        <a:buFont typeface="Times New Roman"/>
                        <a:buAutoNum type="arabicPeriod"/>
                      </a:pPr>
                      <a:r>
                        <a:rPr lang="en" sz="800">
                          <a:latin typeface="Times New Roman"/>
                          <a:ea typeface="Times New Roman"/>
                          <a:cs typeface="Times New Roman"/>
                          <a:sym typeface="Times New Roman"/>
                        </a:rPr>
                        <a:t>The system's AI algorithm provides study recommendations or links to additional resources tailored to the student's performance and identified areas of improvement.</a:t>
                      </a:r>
                      <a:endParaRPr sz="800">
                        <a:latin typeface="Times New Roman"/>
                        <a:ea typeface="Times New Roman"/>
                        <a:cs typeface="Times New Roman"/>
                        <a:sym typeface="Times New Roman"/>
                      </a:endParaRPr>
                    </a:p>
                    <a:p>
                      <a:pPr indent="-279400" lvl="0" marL="457200" rtl="0" algn="l">
                        <a:spcBef>
                          <a:spcPts val="0"/>
                        </a:spcBef>
                        <a:spcAft>
                          <a:spcPts val="0"/>
                        </a:spcAft>
                        <a:buSzPts val="800"/>
                        <a:buFont typeface="Times New Roman"/>
                        <a:buAutoNum type="arabicPeriod"/>
                      </a:pPr>
                      <a:r>
                        <a:rPr lang="en" sz="800">
                          <a:latin typeface="Times New Roman"/>
                          <a:ea typeface="Times New Roman"/>
                          <a:cs typeface="Times New Roman"/>
                          <a:sym typeface="Times New Roman"/>
                        </a:rPr>
                        <a:t>The student has the option to set personal learning goals directly from the dashboard, aligning with areas they wish to focus on or improve.</a:t>
                      </a:r>
                      <a:endParaRPr sz="800">
                        <a:latin typeface="Times New Roman"/>
                        <a:ea typeface="Times New Roman"/>
                        <a:cs typeface="Times New Roman"/>
                        <a:sym typeface="Times New Roman"/>
                      </a:endParaRPr>
                    </a:p>
                    <a:p>
                      <a:pPr indent="-279400" lvl="0" marL="457200" rtl="0" algn="l">
                        <a:spcBef>
                          <a:spcPts val="0"/>
                        </a:spcBef>
                        <a:spcAft>
                          <a:spcPts val="0"/>
                        </a:spcAft>
                        <a:buSzPts val="800"/>
                        <a:buFont typeface="Times New Roman"/>
                        <a:buAutoNum type="arabicPeriod"/>
                      </a:pPr>
                      <a:r>
                        <a:rPr lang="en" sz="800">
                          <a:latin typeface="Times New Roman"/>
                          <a:ea typeface="Times New Roman"/>
                          <a:cs typeface="Times New Roman"/>
                          <a:sym typeface="Times New Roman"/>
                        </a:rPr>
                        <a:t>The system provides positive feedback for achievements and recognizes progress, fostering a positive learning experience.</a:t>
                      </a:r>
                      <a:endParaRPr sz="800">
                        <a:latin typeface="Times New Roman"/>
                        <a:ea typeface="Times New Roman"/>
                        <a:cs typeface="Times New Roman"/>
                        <a:sym typeface="Times New Roman"/>
                      </a:endParaRPr>
                    </a:p>
                    <a:p>
                      <a:pPr indent="0" lvl="0" marL="0" rtl="0" algn="l">
                        <a:spcBef>
                          <a:spcPts val="1200"/>
                        </a:spcBef>
                        <a:spcAft>
                          <a:spcPts val="0"/>
                        </a:spcAft>
                        <a:buNone/>
                      </a:pPr>
                      <a:r>
                        <a:t/>
                      </a:r>
                      <a:endParaRPr sz="8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Other</a:t>
                      </a:r>
                      <a:endParaRPr sz="8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The dashboard design is user-friendly, with a focus on providing actionable insights to enhance the student's learning journey.</a:t>
                      </a:r>
                      <a:endParaRPr sz="8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118950" y="57775"/>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t>Use cases 3  </a:t>
            </a:r>
            <a:endParaRPr sz="1300"/>
          </a:p>
        </p:txBody>
      </p:sp>
      <p:graphicFrame>
        <p:nvGraphicFramePr>
          <p:cNvPr id="224" name="Google Shape;224;p28"/>
          <p:cNvGraphicFramePr/>
          <p:nvPr/>
        </p:nvGraphicFramePr>
        <p:xfrm>
          <a:off x="189575" y="758075"/>
          <a:ext cx="3000000" cy="3000000"/>
        </p:xfrm>
        <a:graphic>
          <a:graphicData uri="http://schemas.openxmlformats.org/drawingml/2006/table">
            <a:tbl>
              <a:tblPr>
                <a:noFill/>
                <a:tableStyleId>{745DECAE-AF05-4114-87ED-6FBF75A8A45C}</a:tableStyleId>
              </a:tblPr>
              <a:tblGrid>
                <a:gridCol w="2879425"/>
                <a:gridCol w="5847800"/>
              </a:tblGrid>
              <a:tr h="27207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Use Case No</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UC-3</a:t>
                      </a:r>
                      <a:endParaRPr sz="1100">
                        <a:latin typeface="Times New Roman"/>
                        <a:ea typeface="Times New Roman"/>
                        <a:cs typeface="Times New Roman"/>
                        <a:sym typeface="Times New Roman"/>
                      </a:endParaRPr>
                    </a:p>
                  </a:txBody>
                  <a:tcPr marT="63500" marB="63500" marR="63500" marL="63500"/>
                </a:tc>
              </a:tr>
              <a:tr h="27207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Name</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AI Generated Flashcard Recommendation</a:t>
                      </a:r>
                      <a:endParaRPr sz="1100">
                        <a:latin typeface="Times New Roman"/>
                        <a:ea typeface="Times New Roman"/>
                        <a:cs typeface="Times New Roman"/>
                        <a:sym typeface="Times New Roman"/>
                      </a:endParaRPr>
                    </a:p>
                  </a:txBody>
                  <a:tcPr marT="63500" marB="63500" marR="63500" marL="63500"/>
                </a:tc>
              </a:tr>
              <a:tr h="27207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User</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Student</a:t>
                      </a:r>
                      <a:endParaRPr sz="1100">
                        <a:latin typeface="Times New Roman"/>
                        <a:ea typeface="Times New Roman"/>
                        <a:cs typeface="Times New Roman"/>
                        <a:sym typeface="Times New Roman"/>
                      </a:endParaRPr>
                    </a:p>
                  </a:txBody>
                  <a:tcPr marT="63500" marB="63500" marR="63500" marL="63500"/>
                </a:tc>
              </a:tr>
              <a:tr h="72357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Pre-condition</a:t>
                      </a:r>
                      <a:endParaRPr sz="1100">
                        <a:latin typeface="Times New Roman"/>
                        <a:ea typeface="Times New Roman"/>
                        <a:cs typeface="Times New Roman"/>
                        <a:sym typeface="Times New Roman"/>
                      </a:endParaRPr>
                    </a:p>
                  </a:txBody>
                  <a:tcPr marT="63500" marB="63500" marR="63500" marL="63500"/>
                </a:tc>
                <a:tc>
                  <a:txBody>
                    <a:bodyPr/>
                    <a:lstStyle/>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The student has an active Quizlet account.</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The student has engaged with previous study materials or quizzes.</a:t>
                      </a:r>
                      <a:endParaRPr sz="1100">
                        <a:latin typeface="Times New Roman"/>
                        <a:ea typeface="Times New Roman"/>
                        <a:cs typeface="Times New Roman"/>
                        <a:sym typeface="Times New Roman"/>
                      </a:endParaRPr>
                    </a:p>
                    <a:p>
                      <a:pPr indent="0" lvl="0" marL="0" rtl="0" algn="l">
                        <a:spcBef>
                          <a:spcPts val="1200"/>
                        </a:spcBef>
                        <a:spcAft>
                          <a:spcPts val="0"/>
                        </a:spcAft>
                        <a:buNone/>
                      </a:pPr>
                      <a:r>
                        <a:t/>
                      </a:r>
                      <a:endParaRPr sz="1100">
                        <a:latin typeface="Times New Roman"/>
                        <a:ea typeface="Times New Roman"/>
                        <a:cs typeface="Times New Roman"/>
                        <a:sym typeface="Times New Roman"/>
                      </a:endParaRPr>
                    </a:p>
                  </a:txBody>
                  <a:tcPr marT="63500" marB="63500" marR="63500" marL="63500"/>
                </a:tc>
              </a:tr>
              <a:tr h="4110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Post-condition</a:t>
                      </a:r>
                      <a:endParaRPr sz="1100">
                        <a:latin typeface="Times New Roman"/>
                        <a:ea typeface="Times New Roman"/>
                        <a:cs typeface="Times New Roman"/>
                        <a:sym typeface="Times New Roman"/>
                      </a:endParaRPr>
                    </a:p>
                  </a:txBody>
                  <a:tcPr marT="63500" marB="63500" marR="63500" marL="63500"/>
                </a:tc>
                <a:tc>
                  <a:txBody>
                    <a:bodyPr/>
                    <a:lstStyle/>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The system recommends relevant flashcards to the student</a:t>
                      </a:r>
                      <a:endParaRPr sz="1100">
                        <a:latin typeface="Times New Roman"/>
                        <a:ea typeface="Times New Roman"/>
                        <a:cs typeface="Times New Roman"/>
                        <a:sym typeface="Times New Roman"/>
                      </a:endParaRPr>
                    </a:p>
                  </a:txBody>
                  <a:tcPr marT="63500" marB="63500" marR="63500" marL="63500"/>
                </a:tc>
              </a:tr>
              <a:tr h="228652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Main Scenario/Basic Path</a:t>
                      </a:r>
                      <a:endParaRPr sz="1100">
                        <a:latin typeface="Times New Roman"/>
                        <a:ea typeface="Times New Roman"/>
                        <a:cs typeface="Times New Roman"/>
                        <a:sym typeface="Times New Roman"/>
                      </a:endParaRPr>
                    </a:p>
                  </a:txBody>
                  <a:tcPr marT="63500" marB="63500" marR="63500" marL="63500"/>
                </a:tc>
                <a:tc>
                  <a:txBody>
                    <a:bodyPr/>
                    <a:lstStyle/>
                    <a:p>
                      <a:pPr indent="-298450" lvl="0" marL="457200" rtl="0" algn="l">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The Student logs into their Quizlet account.</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The system analyzes the Student's past study sessions, quiz performances, and flashcard interactions.</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Based on the analysis, the system identifies areas where the Student may have knowledge gaps or areas that need reinforcement.</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The AI system generates a set of flashcards that specifically target the identified knowledge gaps.</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The Student reviews and interacts with the recommended flashcards.</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As the Student engages with the flashcards, the system provides real-time feedback on their progress and understanding.</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The system updates the Student's study path, taking into account the newly acquired knowledge and adjusting future recommendations accordingly</a:t>
                      </a:r>
                      <a:endParaRPr sz="1100">
                        <a:latin typeface="Times New Roman"/>
                        <a:ea typeface="Times New Roman"/>
                        <a:cs typeface="Times New Roman"/>
                        <a:sym typeface="Times New Roman"/>
                      </a:endParaRPr>
                    </a:p>
                    <a:p>
                      <a:pPr indent="0" lvl="0" marL="0" rtl="0" algn="l">
                        <a:spcBef>
                          <a:spcPts val="1200"/>
                        </a:spcBef>
                        <a:spcAft>
                          <a:spcPts val="0"/>
                        </a:spcAft>
                        <a:buNone/>
                      </a:pPr>
                      <a:r>
                        <a:t/>
                      </a:r>
                      <a:endParaRPr sz="11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118950" y="57775"/>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t>Use cases 4  </a:t>
            </a:r>
            <a:endParaRPr sz="1300"/>
          </a:p>
        </p:txBody>
      </p:sp>
      <p:graphicFrame>
        <p:nvGraphicFramePr>
          <p:cNvPr id="230" name="Google Shape;230;p29"/>
          <p:cNvGraphicFramePr/>
          <p:nvPr/>
        </p:nvGraphicFramePr>
        <p:xfrm>
          <a:off x="256475" y="870225"/>
          <a:ext cx="3000000" cy="3000000"/>
        </p:xfrm>
        <a:graphic>
          <a:graphicData uri="http://schemas.openxmlformats.org/drawingml/2006/table">
            <a:tbl>
              <a:tblPr>
                <a:noFill/>
                <a:tableStyleId>{745DECAE-AF05-4114-87ED-6FBF75A8A45C}</a:tableStyleId>
              </a:tblPr>
              <a:tblGrid>
                <a:gridCol w="2631400"/>
                <a:gridCol w="5999650"/>
              </a:tblGrid>
              <a:tr h="12700">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Use Case No</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UC-4</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Name</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Uploaded textbook ML</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User</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Student</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Pre-condition</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9400" lvl="0" marL="457200" rtl="0" algn="l">
                        <a:spcBef>
                          <a:spcPts val="0"/>
                        </a:spcBef>
                        <a:spcAft>
                          <a:spcPts val="0"/>
                        </a:spcAft>
                        <a:buSzPts val="800"/>
                        <a:buFont typeface="Times New Roman"/>
                        <a:buChar char="●"/>
                      </a:pPr>
                      <a:r>
                        <a:rPr lang="en" sz="800">
                          <a:latin typeface="Times New Roman"/>
                          <a:ea typeface="Times New Roman"/>
                          <a:cs typeface="Times New Roman"/>
                          <a:sym typeface="Times New Roman"/>
                        </a:rPr>
                        <a:t>The student has an active Quizlet account.</a:t>
                      </a:r>
                      <a:endParaRPr sz="800">
                        <a:latin typeface="Times New Roman"/>
                        <a:ea typeface="Times New Roman"/>
                        <a:cs typeface="Times New Roman"/>
                        <a:sym typeface="Times New Roman"/>
                      </a:endParaRPr>
                    </a:p>
                    <a:p>
                      <a:pPr indent="-279400" lvl="0" marL="457200" rtl="0" algn="l">
                        <a:spcBef>
                          <a:spcPts val="0"/>
                        </a:spcBef>
                        <a:spcAft>
                          <a:spcPts val="0"/>
                        </a:spcAft>
                        <a:buSzPts val="800"/>
                        <a:buFont typeface="Times New Roman"/>
                        <a:buChar char="●"/>
                      </a:pPr>
                      <a:r>
                        <a:rPr lang="en" sz="800">
                          <a:latin typeface="Times New Roman"/>
                          <a:ea typeface="Times New Roman"/>
                          <a:cs typeface="Times New Roman"/>
                          <a:sym typeface="Times New Roman"/>
                        </a:rPr>
                        <a:t>The student possesses a digital textbook or study material for upload</a:t>
                      </a:r>
                      <a:endParaRPr sz="800">
                        <a:latin typeface="Times New Roman"/>
                        <a:ea typeface="Times New Roman"/>
                        <a:cs typeface="Times New Roman"/>
                        <a:sym typeface="Times New Roman"/>
                      </a:endParaRPr>
                    </a:p>
                    <a:p>
                      <a:pPr indent="0" lvl="0" marL="0" rtl="0" algn="l">
                        <a:spcBef>
                          <a:spcPts val="1200"/>
                        </a:spcBef>
                        <a:spcAft>
                          <a:spcPts val="0"/>
                        </a:spcAft>
                        <a:buNone/>
                      </a:pPr>
                      <a:r>
                        <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Post-condition</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9400" lvl="0" marL="457200" rtl="0" algn="l">
                        <a:spcBef>
                          <a:spcPts val="0"/>
                        </a:spcBef>
                        <a:spcAft>
                          <a:spcPts val="0"/>
                        </a:spcAft>
                        <a:buSzPts val="800"/>
                        <a:buFont typeface="Times New Roman"/>
                        <a:buChar char="●"/>
                      </a:pPr>
                      <a:r>
                        <a:rPr lang="en" sz="800">
                          <a:latin typeface="Times New Roman"/>
                          <a:ea typeface="Times New Roman"/>
                          <a:cs typeface="Times New Roman"/>
                          <a:sym typeface="Times New Roman"/>
                        </a:rPr>
                        <a:t>The uploaded textbook is processed by the ML model.</a:t>
                      </a:r>
                      <a:endParaRPr sz="800">
                        <a:latin typeface="Times New Roman"/>
                        <a:ea typeface="Times New Roman"/>
                        <a:cs typeface="Times New Roman"/>
                        <a:sym typeface="Times New Roman"/>
                      </a:endParaRPr>
                    </a:p>
                    <a:p>
                      <a:pPr indent="-279400" lvl="0" marL="457200" rtl="0" algn="l">
                        <a:spcBef>
                          <a:spcPts val="0"/>
                        </a:spcBef>
                        <a:spcAft>
                          <a:spcPts val="0"/>
                        </a:spcAft>
                        <a:buSzPts val="800"/>
                        <a:buFont typeface="Times New Roman"/>
                        <a:buChar char="●"/>
                      </a:pPr>
                      <a:r>
                        <a:rPr lang="en" sz="800">
                          <a:latin typeface="Times New Roman"/>
                          <a:ea typeface="Times New Roman"/>
                          <a:cs typeface="Times New Roman"/>
                          <a:sym typeface="Times New Roman"/>
                        </a:rPr>
                        <a:t>Relevant flashcards or study materials are generated based on the student-uploaded content.</a:t>
                      </a:r>
                      <a:endParaRPr sz="800">
                        <a:latin typeface="Times New Roman"/>
                        <a:ea typeface="Times New Roman"/>
                        <a:cs typeface="Times New Roman"/>
                        <a:sym typeface="Times New Roman"/>
                      </a:endParaRPr>
                    </a:p>
                    <a:p>
                      <a:pPr indent="-279400" lvl="0" marL="457200" rtl="0" algn="l">
                        <a:spcBef>
                          <a:spcPts val="0"/>
                        </a:spcBef>
                        <a:spcAft>
                          <a:spcPts val="0"/>
                        </a:spcAft>
                        <a:buSzPts val="800"/>
                        <a:buFont typeface="Times New Roman"/>
                        <a:buChar char="●"/>
                      </a:pPr>
                      <a:r>
                        <a:rPr lang="en" sz="800">
                          <a:latin typeface="Times New Roman"/>
                          <a:ea typeface="Times New Roman"/>
                          <a:cs typeface="Times New Roman"/>
                          <a:sym typeface="Times New Roman"/>
                        </a:rPr>
                        <a:t>The student gains access to the newly generated study materials.</a:t>
                      </a:r>
                      <a:endParaRPr sz="800">
                        <a:latin typeface="Times New Roman"/>
                        <a:ea typeface="Times New Roman"/>
                        <a:cs typeface="Times New Roman"/>
                        <a:sym typeface="Times New Roman"/>
                      </a:endParaRPr>
                    </a:p>
                    <a:p>
                      <a:pPr indent="-279400" lvl="0" marL="457200" rtl="0" algn="l">
                        <a:spcBef>
                          <a:spcPts val="0"/>
                        </a:spcBef>
                        <a:spcAft>
                          <a:spcPts val="0"/>
                        </a:spcAft>
                        <a:buSzPts val="800"/>
                        <a:buFont typeface="Times New Roman"/>
                        <a:buChar char="●"/>
                      </a:pPr>
                      <a:r>
                        <a:rPr lang="en" sz="800">
                          <a:latin typeface="Times New Roman"/>
                          <a:ea typeface="Times New Roman"/>
                          <a:cs typeface="Times New Roman"/>
                          <a:sym typeface="Times New Roman"/>
                        </a:rPr>
                        <a:t>The student's learning path is updated to incorporate the content from their uploaded textbook.</a:t>
                      </a:r>
                      <a:endParaRPr sz="800">
                        <a:latin typeface="Times New Roman"/>
                        <a:ea typeface="Times New Roman"/>
                        <a:cs typeface="Times New Roman"/>
                        <a:sym typeface="Times New Roman"/>
                      </a:endParaRPr>
                    </a:p>
                    <a:p>
                      <a:pPr indent="0" lvl="0" marL="0" rtl="0" algn="l">
                        <a:spcBef>
                          <a:spcPts val="1200"/>
                        </a:spcBef>
                        <a:spcAft>
                          <a:spcPts val="0"/>
                        </a:spcAft>
                        <a:buNone/>
                      </a:pPr>
                      <a:r>
                        <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0000">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Main Scenario/Basic Path</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9400" lvl="0" marL="457200" rtl="0" algn="l">
                        <a:spcBef>
                          <a:spcPts val="0"/>
                        </a:spcBef>
                        <a:spcAft>
                          <a:spcPts val="0"/>
                        </a:spcAft>
                        <a:buSzPts val="800"/>
                        <a:buFont typeface="Times New Roman"/>
                        <a:buAutoNum type="arabicPeriod"/>
                      </a:pPr>
                      <a:r>
                        <a:rPr lang="en" sz="800">
                          <a:latin typeface="Times New Roman"/>
                          <a:ea typeface="Times New Roman"/>
                          <a:cs typeface="Times New Roman"/>
                          <a:sym typeface="Times New Roman"/>
                        </a:rPr>
                        <a:t>The student logs into their Quizlet account.</a:t>
                      </a:r>
                      <a:endParaRPr sz="800">
                        <a:latin typeface="Times New Roman"/>
                        <a:ea typeface="Times New Roman"/>
                        <a:cs typeface="Times New Roman"/>
                        <a:sym typeface="Times New Roman"/>
                      </a:endParaRPr>
                    </a:p>
                    <a:p>
                      <a:pPr indent="-279400" lvl="0" marL="457200" rtl="0" algn="l">
                        <a:spcBef>
                          <a:spcPts val="0"/>
                        </a:spcBef>
                        <a:spcAft>
                          <a:spcPts val="0"/>
                        </a:spcAft>
                        <a:buSzPts val="800"/>
                        <a:buFont typeface="Times New Roman"/>
                        <a:buAutoNum type="arabicPeriod"/>
                      </a:pPr>
                      <a:r>
                        <a:rPr lang="en" sz="800">
                          <a:latin typeface="Times New Roman"/>
                          <a:ea typeface="Times New Roman"/>
                          <a:cs typeface="Times New Roman"/>
                          <a:sym typeface="Times New Roman"/>
                        </a:rPr>
                        <a:t>The student uploads a digital textbook or study material to the Quizlet platform.</a:t>
                      </a:r>
                      <a:endParaRPr sz="800">
                        <a:latin typeface="Times New Roman"/>
                        <a:ea typeface="Times New Roman"/>
                        <a:cs typeface="Times New Roman"/>
                        <a:sym typeface="Times New Roman"/>
                      </a:endParaRPr>
                    </a:p>
                    <a:p>
                      <a:pPr indent="-279400" lvl="0" marL="457200" rtl="0" algn="l">
                        <a:spcBef>
                          <a:spcPts val="0"/>
                        </a:spcBef>
                        <a:spcAft>
                          <a:spcPts val="0"/>
                        </a:spcAft>
                        <a:buSzPts val="800"/>
                        <a:buFont typeface="Times New Roman"/>
                        <a:buAutoNum type="arabicPeriod"/>
                      </a:pPr>
                      <a:r>
                        <a:rPr lang="en" sz="800">
                          <a:latin typeface="Times New Roman"/>
                          <a:ea typeface="Times New Roman"/>
                          <a:cs typeface="Times New Roman"/>
                          <a:sym typeface="Times New Roman"/>
                        </a:rPr>
                        <a:t>The ML model processes the uploaded textbook, extracting key concepts, definitions, and questions.</a:t>
                      </a:r>
                      <a:endParaRPr sz="800">
                        <a:latin typeface="Times New Roman"/>
                        <a:ea typeface="Times New Roman"/>
                        <a:cs typeface="Times New Roman"/>
                        <a:sym typeface="Times New Roman"/>
                      </a:endParaRPr>
                    </a:p>
                    <a:p>
                      <a:pPr indent="-279400" lvl="0" marL="457200" rtl="0" algn="l">
                        <a:spcBef>
                          <a:spcPts val="0"/>
                        </a:spcBef>
                        <a:spcAft>
                          <a:spcPts val="0"/>
                        </a:spcAft>
                        <a:buSzPts val="800"/>
                        <a:buFont typeface="Times New Roman"/>
                        <a:buAutoNum type="arabicPeriod"/>
                      </a:pPr>
                      <a:r>
                        <a:rPr lang="en" sz="800">
                          <a:latin typeface="Times New Roman"/>
                          <a:ea typeface="Times New Roman"/>
                          <a:cs typeface="Times New Roman"/>
                          <a:sym typeface="Times New Roman"/>
                        </a:rPr>
                        <a:t>Based on the ML processing, the system generates flashcards or study materials using the content provided by the student.</a:t>
                      </a:r>
                      <a:endParaRPr sz="800">
                        <a:latin typeface="Times New Roman"/>
                        <a:ea typeface="Times New Roman"/>
                        <a:cs typeface="Times New Roman"/>
                        <a:sym typeface="Times New Roman"/>
                      </a:endParaRPr>
                    </a:p>
                    <a:p>
                      <a:pPr indent="-279400" lvl="0" marL="457200" rtl="0" algn="l">
                        <a:spcBef>
                          <a:spcPts val="0"/>
                        </a:spcBef>
                        <a:spcAft>
                          <a:spcPts val="0"/>
                        </a:spcAft>
                        <a:buSzPts val="800"/>
                        <a:buFont typeface="Times New Roman"/>
                        <a:buAutoNum type="arabicPeriod"/>
                      </a:pPr>
                      <a:r>
                        <a:rPr lang="en" sz="800">
                          <a:latin typeface="Times New Roman"/>
                          <a:ea typeface="Times New Roman"/>
                          <a:cs typeface="Times New Roman"/>
                          <a:sym typeface="Times New Roman"/>
                        </a:rPr>
                        <a:t>The student gains access to the newly generated flashcards or study materials.</a:t>
                      </a:r>
                      <a:endParaRPr sz="800">
                        <a:latin typeface="Times New Roman"/>
                        <a:ea typeface="Times New Roman"/>
                        <a:cs typeface="Times New Roman"/>
                        <a:sym typeface="Times New Roman"/>
                      </a:endParaRPr>
                    </a:p>
                    <a:p>
                      <a:pPr indent="-279400" lvl="0" marL="457200" rtl="0" algn="l">
                        <a:spcBef>
                          <a:spcPts val="0"/>
                        </a:spcBef>
                        <a:spcAft>
                          <a:spcPts val="0"/>
                        </a:spcAft>
                        <a:buSzPts val="800"/>
                        <a:buFont typeface="Times New Roman"/>
                        <a:buAutoNum type="arabicPeriod"/>
                      </a:pPr>
                      <a:r>
                        <a:rPr lang="en" sz="800">
                          <a:latin typeface="Times New Roman"/>
                          <a:ea typeface="Times New Roman"/>
                          <a:cs typeface="Times New Roman"/>
                          <a:sym typeface="Times New Roman"/>
                        </a:rPr>
                        <a:t>The student engages with the new content, reviewing flashcards and studying the materials.</a:t>
                      </a:r>
                      <a:endParaRPr sz="800">
                        <a:latin typeface="Times New Roman"/>
                        <a:ea typeface="Times New Roman"/>
                        <a:cs typeface="Times New Roman"/>
                        <a:sym typeface="Times New Roman"/>
                      </a:endParaRPr>
                    </a:p>
                    <a:p>
                      <a:pPr indent="-279400" lvl="0" marL="457200" rtl="0" algn="l">
                        <a:spcBef>
                          <a:spcPts val="0"/>
                        </a:spcBef>
                        <a:spcAft>
                          <a:spcPts val="0"/>
                        </a:spcAft>
                        <a:buSzPts val="800"/>
                        <a:buFont typeface="Times New Roman"/>
                        <a:buAutoNum type="arabicPeriod"/>
                      </a:pPr>
                      <a:r>
                        <a:rPr lang="en" sz="800">
                          <a:latin typeface="Times New Roman"/>
                          <a:ea typeface="Times New Roman"/>
                          <a:cs typeface="Times New Roman"/>
                          <a:sym typeface="Times New Roman"/>
                        </a:rPr>
                        <a:t>The system provides real-time feedback on the student's interaction, gauging understanding and proficiency.</a:t>
                      </a:r>
                      <a:endParaRPr sz="800">
                        <a:latin typeface="Times New Roman"/>
                        <a:ea typeface="Times New Roman"/>
                        <a:cs typeface="Times New Roman"/>
                        <a:sym typeface="Times New Roman"/>
                      </a:endParaRPr>
                    </a:p>
                    <a:p>
                      <a:pPr indent="-279400" lvl="0" marL="457200" rtl="0" algn="l">
                        <a:spcBef>
                          <a:spcPts val="0"/>
                        </a:spcBef>
                        <a:spcAft>
                          <a:spcPts val="0"/>
                        </a:spcAft>
                        <a:buSzPts val="800"/>
                        <a:buFont typeface="Times New Roman"/>
                        <a:buAutoNum type="arabicPeriod"/>
                      </a:pPr>
                      <a:r>
                        <a:rPr lang="en" sz="800">
                          <a:latin typeface="Times New Roman"/>
                          <a:ea typeface="Times New Roman"/>
                          <a:cs typeface="Times New Roman"/>
                          <a:sym typeface="Times New Roman"/>
                        </a:rPr>
                        <a:t>The system updates</a:t>
                      </a:r>
                      <a:r>
                        <a:rPr b="1" lang="en" sz="800">
                          <a:latin typeface="Times New Roman"/>
                          <a:ea typeface="Times New Roman"/>
                          <a:cs typeface="Times New Roman"/>
                          <a:sym typeface="Times New Roman"/>
                        </a:rPr>
                        <a:t> </a:t>
                      </a:r>
                      <a:r>
                        <a:rPr lang="en" sz="800">
                          <a:latin typeface="Times New Roman"/>
                          <a:ea typeface="Times New Roman"/>
                          <a:cs typeface="Times New Roman"/>
                          <a:sym typeface="Times New Roman"/>
                        </a:rPr>
                        <a:t>the student's learning path is automatically updated to include the new content from their uploaded textbook</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0"/>
          <p:cNvSpPr txBox="1"/>
          <p:nvPr>
            <p:ph type="title"/>
          </p:nvPr>
        </p:nvSpPr>
        <p:spPr>
          <a:xfrm>
            <a:off x="118950" y="57775"/>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t>Use cases 5  </a:t>
            </a:r>
            <a:endParaRPr sz="1300"/>
          </a:p>
        </p:txBody>
      </p:sp>
      <p:graphicFrame>
        <p:nvGraphicFramePr>
          <p:cNvPr id="236" name="Google Shape;236;p30"/>
          <p:cNvGraphicFramePr/>
          <p:nvPr/>
        </p:nvGraphicFramePr>
        <p:xfrm>
          <a:off x="256475" y="870225"/>
          <a:ext cx="3000000" cy="3000000"/>
        </p:xfrm>
        <a:graphic>
          <a:graphicData uri="http://schemas.openxmlformats.org/drawingml/2006/table">
            <a:tbl>
              <a:tblPr>
                <a:noFill/>
                <a:tableStyleId>{745DECAE-AF05-4114-87ED-6FBF75A8A45C}</a:tableStyleId>
              </a:tblPr>
              <a:tblGrid>
                <a:gridCol w="1623675"/>
                <a:gridCol w="7007375"/>
              </a:tblGrid>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Use Case No</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UC-5</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Name</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Managerial KPI Dashboard</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User</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Quizlet Manager</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Pre-condition</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The manager/administrator has an active account and appropriate permissions on the system.</a:t>
                      </a:r>
                      <a:endParaRPr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Relevant Key Performance Indicators (KPIs) data is available in the system.</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Post-condition</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The manager gains a comprehensive view of organizational performance.</a:t>
                      </a:r>
                      <a:endParaRPr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Decision-making is informed by real-time and historical data presented in the KPI dashboard.</a:t>
                      </a:r>
                      <a:endParaRPr sz="1000">
                        <a:latin typeface="Times New Roman"/>
                        <a:ea typeface="Times New Roman"/>
                        <a:cs typeface="Times New Roman"/>
                        <a:sym typeface="Times New Roman"/>
                      </a:endParaRPr>
                    </a:p>
                    <a:p>
                      <a:pPr indent="0" lvl="0" marL="0" rtl="0" algn="l">
                        <a:spcBef>
                          <a:spcPts val="1200"/>
                        </a:spcBef>
                        <a:spcAft>
                          <a:spcPts val="0"/>
                        </a:spcAft>
                        <a:buNone/>
                      </a:pPr>
                      <a:r>
                        <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Main Scenario/Basic Path</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92100" lvl="0" marL="457200" rtl="0" algn="l">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The Manager/Administrator logs into the system using provided credentials.</a:t>
                      </a:r>
                      <a:endParaRPr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The Manager/Administrator navigates to the Managerial KPI Dashboard section within their account.</a:t>
                      </a:r>
                      <a:endParaRPr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The Manager/Administrator selects specific KPIs or customizes a set of metrics to monitor.</a:t>
                      </a:r>
                      <a:endParaRPr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The System displays real-time data for the selected KPIs, providing an immediate snapshot of the organization's performance.</a:t>
                      </a:r>
                      <a:endParaRPr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The Manager/Administrator analyzes historical data by toggling to view trends and patterns over time.</a:t>
                      </a:r>
                      <a:endParaRPr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The Manager/Administrator conducts comparative analysis by comparing current KPIs against benchmarks, goals, or historical averages.</a:t>
                      </a:r>
                      <a:endParaRPr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The Manager/Administrator applies filters and drills down into specific data points, departments, or projects for a more detailed analysis.</a:t>
                      </a:r>
                      <a:endParaRPr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The System provides an option for the Manager/Administrator to download comprehensive reports summarizing the KPI data for offline analysis or presentation purposes.</a:t>
                      </a:r>
                      <a:endParaRPr b="1"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Other</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2" name="Google Shape;242;p31"/>
          <p:cNvPicPr preferRelativeResize="0"/>
          <p:nvPr/>
        </p:nvPicPr>
        <p:blipFill>
          <a:blip r:embed="rId3">
            <a:alphaModFix/>
          </a:blip>
          <a:stretch>
            <a:fillRect/>
          </a:stretch>
        </p:blipFill>
        <p:spPr>
          <a:xfrm>
            <a:off x="98250" y="747853"/>
            <a:ext cx="5573100" cy="4124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Executive Summary </a:t>
            </a:r>
            <a:endParaRPr/>
          </a:p>
        </p:txBody>
      </p:sp>
      <p:sp>
        <p:nvSpPr>
          <p:cNvPr id="76" name="Google Shape;76;p14"/>
          <p:cNvSpPr/>
          <p:nvPr/>
        </p:nvSpPr>
        <p:spPr>
          <a:xfrm>
            <a:off x="2345125" y="1591000"/>
            <a:ext cx="3608400" cy="572700"/>
          </a:xfrm>
          <a:prstGeom prst="rect">
            <a:avLst/>
          </a:prstGeom>
          <a:solidFill>
            <a:srgbClr val="D9D2E9"/>
          </a:solidFill>
          <a:ln cap="flat" cmpd="sng" w="9525">
            <a:solidFill>
              <a:srgbClr val="12203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UC-1: AI Quiz Generation</a:t>
            </a:r>
            <a:endParaRPr b="1">
              <a:latin typeface="Times New Roman"/>
              <a:ea typeface="Times New Roman"/>
              <a:cs typeface="Times New Roman"/>
              <a:sym typeface="Times New Roman"/>
            </a:endParaRPr>
          </a:p>
        </p:txBody>
      </p:sp>
      <p:sp>
        <p:nvSpPr>
          <p:cNvPr id="77" name="Google Shape;77;p14"/>
          <p:cNvSpPr/>
          <p:nvPr/>
        </p:nvSpPr>
        <p:spPr>
          <a:xfrm>
            <a:off x="6141900" y="1591000"/>
            <a:ext cx="2029800" cy="572700"/>
          </a:xfrm>
          <a:prstGeom prst="rect">
            <a:avLst/>
          </a:prstGeom>
          <a:solidFill>
            <a:srgbClr val="D9D2E9"/>
          </a:solidFill>
          <a:ln cap="flat" cmpd="sng" w="9525">
            <a:solidFill>
              <a:srgbClr val="122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UC 2- 5</a:t>
            </a:r>
            <a:endParaRPr b="1">
              <a:latin typeface="Times New Roman"/>
              <a:ea typeface="Times New Roman"/>
              <a:cs typeface="Times New Roman"/>
              <a:sym typeface="Times New Roman"/>
            </a:endParaRPr>
          </a:p>
        </p:txBody>
      </p:sp>
      <p:sp>
        <p:nvSpPr>
          <p:cNvPr id="78" name="Google Shape;78;p14"/>
          <p:cNvSpPr/>
          <p:nvPr/>
        </p:nvSpPr>
        <p:spPr>
          <a:xfrm>
            <a:off x="2345125" y="2265625"/>
            <a:ext cx="5872800" cy="572700"/>
          </a:xfrm>
          <a:prstGeom prst="rect">
            <a:avLst/>
          </a:prstGeom>
          <a:solidFill>
            <a:srgbClr val="D9D2E9"/>
          </a:solidFill>
          <a:ln cap="flat" cmpd="sng" w="19050">
            <a:solidFill>
              <a:srgbClr val="12203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Entity Relationship Diagram</a:t>
            </a:r>
            <a:endParaRPr b="1">
              <a:latin typeface="Times New Roman"/>
              <a:ea typeface="Times New Roman"/>
              <a:cs typeface="Times New Roman"/>
              <a:sym typeface="Times New Roman"/>
            </a:endParaRPr>
          </a:p>
        </p:txBody>
      </p:sp>
      <p:sp>
        <p:nvSpPr>
          <p:cNvPr id="79" name="Google Shape;79;p14"/>
          <p:cNvSpPr/>
          <p:nvPr/>
        </p:nvSpPr>
        <p:spPr>
          <a:xfrm>
            <a:off x="2345125" y="4047700"/>
            <a:ext cx="5872800" cy="572700"/>
          </a:xfrm>
          <a:prstGeom prst="rect">
            <a:avLst/>
          </a:prstGeom>
          <a:solidFill>
            <a:srgbClr val="CCE2FC"/>
          </a:solidFill>
          <a:ln cap="flat" cmpd="sng" w="9525">
            <a:solidFill>
              <a:srgbClr val="12203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Managerial + SQL Queries</a:t>
            </a:r>
            <a:endParaRPr>
              <a:latin typeface="Times New Roman"/>
              <a:ea typeface="Times New Roman"/>
              <a:cs typeface="Times New Roman"/>
              <a:sym typeface="Times New Roman"/>
            </a:endParaRPr>
          </a:p>
        </p:txBody>
      </p:sp>
      <p:sp>
        <p:nvSpPr>
          <p:cNvPr id="80" name="Google Shape;80;p14"/>
          <p:cNvSpPr txBox="1"/>
          <p:nvPr/>
        </p:nvSpPr>
        <p:spPr>
          <a:xfrm>
            <a:off x="351000" y="916375"/>
            <a:ext cx="16848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2454A8"/>
                </a:solidFill>
                <a:latin typeface="Times New Roman"/>
                <a:ea typeface="Times New Roman"/>
                <a:cs typeface="Times New Roman"/>
                <a:sym typeface="Times New Roman"/>
              </a:rPr>
              <a:t>EdTech Overview</a:t>
            </a:r>
            <a:endParaRPr b="1">
              <a:solidFill>
                <a:srgbClr val="2454A8"/>
              </a:solidFill>
              <a:latin typeface="Times New Roman"/>
              <a:ea typeface="Times New Roman"/>
              <a:cs typeface="Times New Roman"/>
              <a:sym typeface="Times New Roman"/>
            </a:endParaRPr>
          </a:p>
        </p:txBody>
      </p:sp>
      <p:sp>
        <p:nvSpPr>
          <p:cNvPr id="81" name="Google Shape;81;p14"/>
          <p:cNvSpPr txBox="1"/>
          <p:nvPr/>
        </p:nvSpPr>
        <p:spPr>
          <a:xfrm>
            <a:off x="351000" y="1581675"/>
            <a:ext cx="1994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Use Cases</a:t>
            </a:r>
            <a:endParaRPr b="1">
              <a:solidFill>
                <a:schemeClr val="dk1"/>
              </a:solidFill>
              <a:latin typeface="Times New Roman"/>
              <a:ea typeface="Times New Roman"/>
              <a:cs typeface="Times New Roman"/>
              <a:sym typeface="Times New Roman"/>
            </a:endParaRPr>
          </a:p>
        </p:txBody>
      </p:sp>
      <p:sp>
        <p:nvSpPr>
          <p:cNvPr id="82" name="Google Shape;82;p14"/>
          <p:cNvSpPr txBox="1"/>
          <p:nvPr/>
        </p:nvSpPr>
        <p:spPr>
          <a:xfrm>
            <a:off x="351000" y="2275868"/>
            <a:ext cx="1994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ERD</a:t>
            </a:r>
            <a:endParaRPr b="1">
              <a:solidFill>
                <a:schemeClr val="dk1"/>
              </a:solidFill>
              <a:latin typeface="Times New Roman"/>
              <a:ea typeface="Times New Roman"/>
              <a:cs typeface="Times New Roman"/>
              <a:sym typeface="Times New Roman"/>
            </a:endParaRPr>
          </a:p>
        </p:txBody>
      </p:sp>
      <p:sp>
        <p:nvSpPr>
          <p:cNvPr id="83" name="Google Shape;83;p14"/>
          <p:cNvSpPr txBox="1"/>
          <p:nvPr/>
        </p:nvSpPr>
        <p:spPr>
          <a:xfrm>
            <a:off x="351000" y="3117000"/>
            <a:ext cx="1830900" cy="4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8761D"/>
                </a:solidFill>
                <a:latin typeface="Times New Roman"/>
                <a:ea typeface="Times New Roman"/>
                <a:cs typeface="Times New Roman"/>
                <a:sym typeface="Times New Roman"/>
              </a:rPr>
              <a:t>Database</a:t>
            </a:r>
            <a:br>
              <a:rPr b="1" lang="en">
                <a:solidFill>
                  <a:srgbClr val="38761D"/>
                </a:solidFill>
                <a:latin typeface="Times New Roman"/>
                <a:ea typeface="Times New Roman"/>
                <a:cs typeface="Times New Roman"/>
                <a:sym typeface="Times New Roman"/>
              </a:rPr>
            </a:br>
            <a:br>
              <a:rPr b="1" lang="en">
                <a:solidFill>
                  <a:srgbClr val="38761D"/>
                </a:solidFill>
                <a:latin typeface="Times New Roman"/>
                <a:ea typeface="Times New Roman"/>
                <a:cs typeface="Times New Roman"/>
                <a:sym typeface="Times New Roman"/>
              </a:rPr>
            </a:br>
            <a:r>
              <a:rPr b="1" lang="en">
                <a:solidFill>
                  <a:srgbClr val="38761D"/>
                </a:solidFill>
                <a:latin typeface="Times New Roman"/>
                <a:ea typeface="Times New Roman"/>
                <a:cs typeface="Times New Roman"/>
                <a:sym typeface="Times New Roman"/>
              </a:rPr>
              <a:t>Datasources</a:t>
            </a:r>
            <a:endParaRPr b="1">
              <a:solidFill>
                <a:srgbClr val="38761D"/>
              </a:solidFill>
              <a:latin typeface="Times New Roman"/>
              <a:ea typeface="Times New Roman"/>
              <a:cs typeface="Times New Roman"/>
              <a:sym typeface="Times New Roman"/>
            </a:endParaRPr>
          </a:p>
        </p:txBody>
      </p:sp>
      <p:sp>
        <p:nvSpPr>
          <p:cNvPr id="84" name="Google Shape;84;p14"/>
          <p:cNvSpPr txBox="1"/>
          <p:nvPr/>
        </p:nvSpPr>
        <p:spPr>
          <a:xfrm>
            <a:off x="351000" y="4047700"/>
            <a:ext cx="1684800" cy="4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2454A8"/>
                </a:solidFill>
                <a:latin typeface="Times New Roman"/>
                <a:ea typeface="Times New Roman"/>
                <a:cs typeface="Times New Roman"/>
                <a:sym typeface="Times New Roman"/>
              </a:rPr>
              <a:t>Queries</a:t>
            </a:r>
            <a:endParaRPr b="1">
              <a:solidFill>
                <a:srgbClr val="2454A8"/>
              </a:solidFill>
              <a:latin typeface="Times New Roman"/>
              <a:ea typeface="Times New Roman"/>
              <a:cs typeface="Times New Roman"/>
              <a:sym typeface="Times New Roman"/>
            </a:endParaRPr>
          </a:p>
        </p:txBody>
      </p:sp>
      <p:sp>
        <p:nvSpPr>
          <p:cNvPr id="85" name="Google Shape;85;p14"/>
          <p:cNvSpPr/>
          <p:nvPr/>
        </p:nvSpPr>
        <p:spPr>
          <a:xfrm>
            <a:off x="2345125" y="2970075"/>
            <a:ext cx="5872800" cy="493800"/>
          </a:xfrm>
          <a:prstGeom prst="rect">
            <a:avLst/>
          </a:prstGeom>
          <a:solidFill>
            <a:srgbClr val="D9EAD3"/>
          </a:solidFill>
          <a:ln cap="flat" cmpd="sng" w="9525">
            <a:solidFill>
              <a:srgbClr val="12203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SQL Database Construction</a:t>
            </a:r>
            <a:endParaRPr>
              <a:latin typeface="Times New Roman"/>
              <a:ea typeface="Times New Roman"/>
              <a:cs typeface="Times New Roman"/>
              <a:sym typeface="Times New Roman"/>
            </a:endParaRPr>
          </a:p>
        </p:txBody>
      </p:sp>
      <p:sp>
        <p:nvSpPr>
          <p:cNvPr id="86" name="Google Shape;86;p14"/>
          <p:cNvSpPr/>
          <p:nvPr/>
        </p:nvSpPr>
        <p:spPr>
          <a:xfrm>
            <a:off x="3456375" y="3454750"/>
            <a:ext cx="1887000" cy="493800"/>
          </a:xfrm>
          <a:prstGeom prst="rect">
            <a:avLst/>
          </a:prstGeom>
          <a:solidFill>
            <a:srgbClr val="D9EAD3"/>
          </a:solidFill>
          <a:ln cap="flat" cmpd="sng" w="9525">
            <a:solidFill>
              <a:srgbClr val="12203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Kaggle</a:t>
            </a:r>
            <a:endParaRPr>
              <a:latin typeface="Times New Roman"/>
              <a:ea typeface="Times New Roman"/>
              <a:cs typeface="Times New Roman"/>
              <a:sym typeface="Times New Roman"/>
            </a:endParaRPr>
          </a:p>
        </p:txBody>
      </p:sp>
      <p:sp>
        <p:nvSpPr>
          <p:cNvPr id="87" name="Google Shape;87;p14"/>
          <p:cNvSpPr/>
          <p:nvPr/>
        </p:nvSpPr>
        <p:spPr>
          <a:xfrm>
            <a:off x="5343375" y="3454750"/>
            <a:ext cx="2098800" cy="493800"/>
          </a:xfrm>
          <a:prstGeom prst="rect">
            <a:avLst/>
          </a:prstGeom>
          <a:solidFill>
            <a:srgbClr val="D9EAD3"/>
          </a:solidFill>
          <a:ln cap="flat" cmpd="sng" w="9525">
            <a:solidFill>
              <a:srgbClr val="12203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ChatGPT</a:t>
            </a:r>
            <a:endParaRPr>
              <a:latin typeface="Times New Roman"/>
              <a:ea typeface="Times New Roman"/>
              <a:cs typeface="Times New Roman"/>
              <a:sym typeface="Times New Roman"/>
            </a:endParaRPr>
          </a:p>
        </p:txBody>
      </p:sp>
      <p:pic>
        <p:nvPicPr>
          <p:cNvPr id="88" name="Google Shape;88;p14"/>
          <p:cNvPicPr preferRelativeResize="0"/>
          <p:nvPr/>
        </p:nvPicPr>
        <p:blipFill>
          <a:blip r:embed="rId3">
            <a:alphaModFix/>
          </a:blip>
          <a:stretch>
            <a:fillRect/>
          </a:stretch>
        </p:blipFill>
        <p:spPr>
          <a:xfrm>
            <a:off x="4498550" y="715412"/>
            <a:ext cx="1483149" cy="779225"/>
          </a:xfrm>
          <a:prstGeom prst="rect">
            <a:avLst/>
          </a:prstGeom>
          <a:noFill/>
          <a:ln>
            <a:noFill/>
          </a:ln>
        </p:spPr>
      </p:pic>
      <p:pic>
        <p:nvPicPr>
          <p:cNvPr id="89" name="Google Shape;89;p14"/>
          <p:cNvPicPr preferRelativeResize="0"/>
          <p:nvPr/>
        </p:nvPicPr>
        <p:blipFill>
          <a:blip r:embed="rId4">
            <a:alphaModFix/>
          </a:blip>
          <a:stretch>
            <a:fillRect/>
          </a:stretch>
        </p:blipFill>
        <p:spPr>
          <a:xfrm flipH="1">
            <a:off x="10" y="0"/>
            <a:ext cx="3405191"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Risks &amp; Challenges</a:t>
            </a:r>
            <a:endParaRPr/>
          </a:p>
        </p:txBody>
      </p:sp>
      <p:sp>
        <p:nvSpPr>
          <p:cNvPr id="248" name="Google Shape;248;p32"/>
          <p:cNvSpPr txBox="1"/>
          <p:nvPr/>
        </p:nvSpPr>
        <p:spPr>
          <a:xfrm>
            <a:off x="169000" y="1236725"/>
            <a:ext cx="6625800" cy="183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latin typeface="Times New Roman"/>
                <a:ea typeface="Times New Roman"/>
                <a:cs typeface="Times New Roman"/>
                <a:sym typeface="Times New Roman"/>
              </a:rPr>
              <a:t>Challenges in AI</a:t>
            </a:r>
            <a:endParaRPr sz="11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latin typeface="Times New Roman"/>
                <a:ea typeface="Times New Roman"/>
                <a:cs typeface="Times New Roman"/>
                <a:sym typeface="Times New Roman"/>
              </a:rPr>
              <a:t>For UC-1, The accuracy of the system's analysis of past quiz performances, study habits, and proficiency levels is essential and can be misinterpreted by AI. Ensuring the precision of these AI interpretations  is crucial for tailoring the learning experience effectively.</a:t>
            </a:r>
            <a:endParaRPr sz="11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 sz="1100">
                <a:latin typeface="Times New Roman"/>
                <a:ea typeface="Times New Roman"/>
                <a:cs typeface="Times New Roman"/>
                <a:sym typeface="Times New Roman"/>
              </a:rPr>
              <a:t>Other challenges that Quizlet would face include maintaining adaptability to diverse learning styles, and safeguarding user privacy while implementing AI to enhance features like dynamic quiz generation and personalised learning paths.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About </a:t>
            </a:r>
            <a:r>
              <a:rPr b="1" lang="en"/>
              <a:t>Quizlet</a:t>
            </a:r>
            <a:endParaRPr b="1"/>
          </a:p>
        </p:txBody>
      </p:sp>
      <p:sp>
        <p:nvSpPr>
          <p:cNvPr id="95" name="Google Shape;95;p15"/>
          <p:cNvSpPr txBox="1"/>
          <p:nvPr>
            <p:ph idx="4294967295" type="body"/>
          </p:nvPr>
        </p:nvSpPr>
        <p:spPr>
          <a:xfrm>
            <a:off x="66800" y="717425"/>
            <a:ext cx="9077100" cy="1992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a:t>Quizlet</a:t>
            </a:r>
            <a:r>
              <a:rPr lang="en"/>
              <a:t> is an online learning platform that offers a variety of tools and resources to help students study and master various subjects. They are known for having: </a:t>
            </a:r>
            <a:endParaRPr/>
          </a:p>
          <a:p>
            <a:pPr indent="0" lvl="0" marL="0" rtl="0" algn="l">
              <a:spcBef>
                <a:spcPts val="1200"/>
              </a:spcBef>
              <a:spcAft>
                <a:spcPts val="1600"/>
              </a:spcAft>
              <a:buNone/>
            </a:pPr>
            <a:r>
              <a:t/>
            </a:r>
            <a:endParaRPr/>
          </a:p>
        </p:txBody>
      </p:sp>
      <p:pic>
        <p:nvPicPr>
          <p:cNvPr id="96" name="Google Shape;96;p15"/>
          <p:cNvPicPr preferRelativeResize="0"/>
          <p:nvPr/>
        </p:nvPicPr>
        <p:blipFill>
          <a:blip r:embed="rId3">
            <a:alphaModFix/>
          </a:blip>
          <a:stretch>
            <a:fillRect/>
          </a:stretch>
        </p:blipFill>
        <p:spPr>
          <a:xfrm>
            <a:off x="411850" y="3101938"/>
            <a:ext cx="2144275" cy="1435275"/>
          </a:xfrm>
          <a:prstGeom prst="rect">
            <a:avLst/>
          </a:prstGeom>
          <a:noFill/>
          <a:ln>
            <a:noFill/>
          </a:ln>
          <a:effectLst>
            <a:outerShdw blurRad="57150" rotWithShape="0" algn="bl" dir="5400000" dist="19050">
              <a:srgbClr val="000000">
                <a:alpha val="50000"/>
              </a:srgbClr>
            </a:outerShdw>
          </a:effectLst>
        </p:spPr>
      </p:pic>
      <p:sp>
        <p:nvSpPr>
          <p:cNvPr id="97" name="Google Shape;97;p15"/>
          <p:cNvSpPr txBox="1"/>
          <p:nvPr/>
        </p:nvSpPr>
        <p:spPr>
          <a:xfrm>
            <a:off x="230225" y="2079150"/>
            <a:ext cx="26217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lt2"/>
                </a:solidFill>
                <a:latin typeface="Times New Roman"/>
                <a:ea typeface="Times New Roman"/>
                <a:cs typeface="Times New Roman"/>
                <a:sym typeface="Times New Roman"/>
              </a:rPr>
              <a:t>Digital flashcards</a:t>
            </a:r>
            <a:r>
              <a:rPr lang="en" sz="1300">
                <a:solidFill>
                  <a:schemeClr val="lt2"/>
                </a:solidFill>
                <a:latin typeface="Times New Roman"/>
                <a:ea typeface="Times New Roman"/>
                <a:cs typeface="Times New Roman"/>
                <a:sym typeface="Times New Roman"/>
              </a:rPr>
              <a:t>, allowing users to create sets of questions and answers to aid in memorization and review.</a:t>
            </a:r>
            <a:endParaRPr sz="1300">
              <a:solidFill>
                <a:schemeClr val="lt2"/>
              </a:solidFill>
              <a:latin typeface="Times New Roman"/>
              <a:ea typeface="Times New Roman"/>
              <a:cs typeface="Times New Roman"/>
              <a:sym typeface="Times New Roman"/>
            </a:endParaRPr>
          </a:p>
        </p:txBody>
      </p:sp>
      <p:sp>
        <p:nvSpPr>
          <p:cNvPr id="98" name="Google Shape;98;p15"/>
          <p:cNvSpPr txBox="1"/>
          <p:nvPr/>
        </p:nvSpPr>
        <p:spPr>
          <a:xfrm>
            <a:off x="2851925" y="2079150"/>
            <a:ext cx="2621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lt2"/>
                </a:solidFill>
                <a:latin typeface="Times New Roman"/>
                <a:ea typeface="Times New Roman"/>
                <a:cs typeface="Times New Roman"/>
                <a:sym typeface="Times New Roman"/>
              </a:rPr>
              <a:t>Interactive Games</a:t>
            </a:r>
            <a:r>
              <a:rPr lang="en" sz="1300">
                <a:solidFill>
                  <a:schemeClr val="lt2"/>
                </a:solidFill>
                <a:latin typeface="Times New Roman"/>
                <a:ea typeface="Times New Roman"/>
                <a:cs typeface="Times New Roman"/>
                <a:sym typeface="Times New Roman"/>
              </a:rPr>
              <a:t>, g</a:t>
            </a:r>
            <a:r>
              <a:rPr lang="en" sz="1300">
                <a:solidFill>
                  <a:schemeClr val="lt2"/>
                </a:solidFill>
                <a:latin typeface="Times New Roman"/>
                <a:ea typeface="Times New Roman"/>
                <a:cs typeface="Times New Roman"/>
                <a:sym typeface="Times New Roman"/>
              </a:rPr>
              <a:t>ames like "Match" and "Gravity" make the learning process more enjoyable.</a:t>
            </a:r>
            <a:endParaRPr sz="1300">
              <a:solidFill>
                <a:schemeClr val="lt2"/>
              </a:solidFill>
              <a:latin typeface="Times New Roman"/>
              <a:ea typeface="Times New Roman"/>
              <a:cs typeface="Times New Roman"/>
              <a:sym typeface="Times New Roman"/>
            </a:endParaRPr>
          </a:p>
        </p:txBody>
      </p:sp>
      <p:sp>
        <p:nvSpPr>
          <p:cNvPr id="99" name="Google Shape;99;p15"/>
          <p:cNvSpPr txBox="1"/>
          <p:nvPr/>
        </p:nvSpPr>
        <p:spPr>
          <a:xfrm>
            <a:off x="5787775" y="2079150"/>
            <a:ext cx="26217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lt2"/>
                </a:solidFill>
                <a:latin typeface="Times New Roman"/>
                <a:ea typeface="Times New Roman"/>
                <a:cs typeface="Times New Roman"/>
                <a:sym typeface="Times New Roman"/>
              </a:rPr>
              <a:t>Mock Tests</a:t>
            </a:r>
            <a:r>
              <a:rPr lang="en" sz="1300">
                <a:solidFill>
                  <a:schemeClr val="lt2"/>
                </a:solidFill>
                <a:latin typeface="Times New Roman"/>
                <a:ea typeface="Times New Roman"/>
                <a:cs typeface="Times New Roman"/>
                <a:sym typeface="Times New Roman"/>
              </a:rPr>
              <a:t>, </a:t>
            </a:r>
            <a:r>
              <a:rPr lang="en" sz="1300">
                <a:solidFill>
                  <a:schemeClr val="lt2"/>
                </a:solidFill>
                <a:latin typeface="Times New Roman"/>
                <a:ea typeface="Times New Roman"/>
                <a:cs typeface="Times New Roman"/>
                <a:sym typeface="Times New Roman"/>
              </a:rPr>
              <a:t>users can access a "Test" mode as one of the study options.</a:t>
            </a:r>
            <a:endParaRPr sz="1300">
              <a:solidFill>
                <a:schemeClr val="lt2"/>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lt2"/>
              </a:solidFill>
              <a:latin typeface="Times New Roman"/>
              <a:ea typeface="Times New Roman"/>
              <a:cs typeface="Times New Roman"/>
              <a:sym typeface="Times New Roman"/>
            </a:endParaRPr>
          </a:p>
        </p:txBody>
      </p:sp>
      <p:pic>
        <p:nvPicPr>
          <p:cNvPr id="100" name="Google Shape;100;p15"/>
          <p:cNvPicPr preferRelativeResize="0"/>
          <p:nvPr/>
        </p:nvPicPr>
        <p:blipFill>
          <a:blip r:embed="rId4">
            <a:alphaModFix/>
          </a:blip>
          <a:stretch>
            <a:fillRect/>
          </a:stretch>
        </p:blipFill>
        <p:spPr>
          <a:xfrm>
            <a:off x="2886996" y="3064362"/>
            <a:ext cx="2551558" cy="1435250"/>
          </a:xfrm>
          <a:prstGeom prst="rect">
            <a:avLst/>
          </a:prstGeom>
          <a:noFill/>
          <a:ln>
            <a:noFill/>
          </a:ln>
          <a:effectLst>
            <a:outerShdw blurRad="57150" rotWithShape="0" algn="bl" dir="5400000" dist="19050">
              <a:srgbClr val="000000">
                <a:alpha val="50000"/>
              </a:srgbClr>
            </a:outerShdw>
          </a:effectLst>
        </p:spPr>
      </p:pic>
      <p:pic>
        <p:nvPicPr>
          <p:cNvPr descr="Test Mode | Quizlet | Quizlet" id="101" name="Google Shape;101;p15"/>
          <p:cNvPicPr preferRelativeResize="0"/>
          <p:nvPr/>
        </p:nvPicPr>
        <p:blipFill>
          <a:blip r:embed="rId5">
            <a:alphaModFix/>
          </a:blip>
          <a:stretch>
            <a:fillRect/>
          </a:stretch>
        </p:blipFill>
        <p:spPr>
          <a:xfrm>
            <a:off x="6211454" y="2864250"/>
            <a:ext cx="1774350" cy="1774350"/>
          </a:xfrm>
          <a:prstGeom prst="rect">
            <a:avLst/>
          </a:prstGeom>
          <a:noFill/>
          <a:ln>
            <a:noFill/>
          </a:ln>
          <a:effectLst>
            <a:outerShdw blurRad="57150" rotWithShape="0" algn="bl" dir="5400000" dist="19050">
              <a:srgbClr val="000000">
                <a:alpha val="50000"/>
              </a:srgbClr>
            </a:outerShdw>
          </a:effectLst>
        </p:spPr>
      </p:pic>
      <p:sp>
        <p:nvSpPr>
          <p:cNvPr id="102" name="Google Shape;102;p15"/>
          <p:cNvSpPr/>
          <p:nvPr/>
        </p:nvSpPr>
        <p:spPr>
          <a:xfrm>
            <a:off x="326674" y="1749973"/>
            <a:ext cx="329184" cy="329177"/>
          </a:xfrm>
          <a:custGeom>
            <a:rect b="b" l="l" r="r" t="t"/>
            <a:pathLst>
              <a:path extrusionOk="0" h="12091" w="11941">
                <a:moveTo>
                  <a:pt x="5955" y="796"/>
                </a:moveTo>
                <a:lnTo>
                  <a:pt x="10933" y="3915"/>
                </a:lnTo>
                <a:lnTo>
                  <a:pt x="5955" y="7034"/>
                </a:lnTo>
                <a:lnTo>
                  <a:pt x="977" y="3915"/>
                </a:lnTo>
                <a:lnTo>
                  <a:pt x="5955" y="796"/>
                </a:lnTo>
                <a:close/>
                <a:moveTo>
                  <a:pt x="9924" y="5428"/>
                </a:moveTo>
                <a:lnTo>
                  <a:pt x="10964" y="6058"/>
                </a:lnTo>
                <a:lnTo>
                  <a:pt x="5955" y="9145"/>
                </a:lnTo>
                <a:lnTo>
                  <a:pt x="977" y="6058"/>
                </a:lnTo>
                <a:lnTo>
                  <a:pt x="2017" y="5428"/>
                </a:lnTo>
                <a:lnTo>
                  <a:pt x="5797" y="7790"/>
                </a:lnTo>
                <a:cubicBezTo>
                  <a:pt x="5860" y="7822"/>
                  <a:pt x="5931" y="7838"/>
                  <a:pt x="5994" y="7838"/>
                </a:cubicBezTo>
                <a:cubicBezTo>
                  <a:pt x="6057" y="7838"/>
                  <a:pt x="6112" y="7822"/>
                  <a:pt x="6144" y="7790"/>
                </a:cubicBezTo>
                <a:lnTo>
                  <a:pt x="9924" y="5428"/>
                </a:lnTo>
                <a:close/>
                <a:moveTo>
                  <a:pt x="9956" y="7538"/>
                </a:moveTo>
                <a:lnTo>
                  <a:pt x="10964" y="8169"/>
                </a:lnTo>
                <a:lnTo>
                  <a:pt x="5986" y="11288"/>
                </a:lnTo>
                <a:lnTo>
                  <a:pt x="1040" y="8169"/>
                </a:lnTo>
                <a:lnTo>
                  <a:pt x="2048" y="7538"/>
                </a:lnTo>
                <a:lnTo>
                  <a:pt x="5829" y="9901"/>
                </a:lnTo>
                <a:cubicBezTo>
                  <a:pt x="5892" y="9949"/>
                  <a:pt x="5963" y="9972"/>
                  <a:pt x="6026" y="9972"/>
                </a:cubicBezTo>
                <a:cubicBezTo>
                  <a:pt x="6089" y="9972"/>
                  <a:pt x="6144" y="9949"/>
                  <a:pt x="6175" y="9901"/>
                </a:cubicBezTo>
                <a:lnTo>
                  <a:pt x="9956" y="7538"/>
                </a:lnTo>
                <a:close/>
                <a:moveTo>
                  <a:pt x="5959" y="1"/>
                </a:moveTo>
                <a:cubicBezTo>
                  <a:pt x="5900" y="1"/>
                  <a:pt x="5845" y="25"/>
                  <a:pt x="5797" y="72"/>
                </a:cubicBezTo>
                <a:lnTo>
                  <a:pt x="158" y="3600"/>
                </a:lnTo>
                <a:cubicBezTo>
                  <a:pt x="32" y="3695"/>
                  <a:pt x="0" y="3758"/>
                  <a:pt x="0" y="3915"/>
                </a:cubicBezTo>
                <a:cubicBezTo>
                  <a:pt x="0" y="4073"/>
                  <a:pt x="95" y="4136"/>
                  <a:pt x="158" y="4230"/>
                </a:cubicBezTo>
                <a:lnTo>
                  <a:pt x="1387" y="4987"/>
                </a:lnTo>
                <a:lnTo>
                  <a:pt x="158" y="5743"/>
                </a:lnTo>
                <a:cubicBezTo>
                  <a:pt x="32" y="5806"/>
                  <a:pt x="0" y="5869"/>
                  <a:pt x="0" y="6058"/>
                </a:cubicBezTo>
                <a:cubicBezTo>
                  <a:pt x="0" y="6152"/>
                  <a:pt x="95" y="6278"/>
                  <a:pt x="158" y="6373"/>
                </a:cubicBezTo>
                <a:lnTo>
                  <a:pt x="1387" y="7097"/>
                </a:lnTo>
                <a:lnTo>
                  <a:pt x="158" y="7854"/>
                </a:lnTo>
                <a:cubicBezTo>
                  <a:pt x="32" y="7948"/>
                  <a:pt x="0" y="8011"/>
                  <a:pt x="0" y="8169"/>
                </a:cubicBezTo>
                <a:cubicBezTo>
                  <a:pt x="0" y="8295"/>
                  <a:pt x="95" y="8421"/>
                  <a:pt x="158" y="8484"/>
                </a:cubicBezTo>
                <a:lnTo>
                  <a:pt x="5797" y="12044"/>
                </a:lnTo>
                <a:cubicBezTo>
                  <a:pt x="5860" y="12075"/>
                  <a:pt x="5931" y="12091"/>
                  <a:pt x="5994" y="12091"/>
                </a:cubicBezTo>
                <a:cubicBezTo>
                  <a:pt x="6057" y="12091"/>
                  <a:pt x="6112" y="12075"/>
                  <a:pt x="6144" y="12044"/>
                </a:cubicBezTo>
                <a:lnTo>
                  <a:pt x="11783" y="8484"/>
                </a:lnTo>
                <a:cubicBezTo>
                  <a:pt x="11909" y="8421"/>
                  <a:pt x="11941" y="8326"/>
                  <a:pt x="11941" y="8169"/>
                </a:cubicBezTo>
                <a:cubicBezTo>
                  <a:pt x="11941" y="8043"/>
                  <a:pt x="11846" y="7948"/>
                  <a:pt x="11783" y="7854"/>
                </a:cubicBezTo>
                <a:lnTo>
                  <a:pt x="10555" y="7097"/>
                </a:lnTo>
                <a:lnTo>
                  <a:pt x="11783" y="6373"/>
                </a:lnTo>
                <a:cubicBezTo>
                  <a:pt x="11909" y="6278"/>
                  <a:pt x="11941" y="6152"/>
                  <a:pt x="11941" y="6058"/>
                </a:cubicBezTo>
                <a:cubicBezTo>
                  <a:pt x="11941" y="5932"/>
                  <a:pt x="11846" y="5806"/>
                  <a:pt x="11783" y="5743"/>
                </a:cubicBezTo>
                <a:lnTo>
                  <a:pt x="10555" y="4987"/>
                </a:lnTo>
                <a:lnTo>
                  <a:pt x="11783" y="4230"/>
                </a:lnTo>
                <a:cubicBezTo>
                  <a:pt x="11909" y="4136"/>
                  <a:pt x="11941" y="4073"/>
                  <a:pt x="11941" y="3915"/>
                </a:cubicBezTo>
                <a:cubicBezTo>
                  <a:pt x="11941" y="3758"/>
                  <a:pt x="11846" y="3695"/>
                  <a:pt x="11783" y="3600"/>
                </a:cubicBezTo>
                <a:lnTo>
                  <a:pt x="6144" y="72"/>
                </a:lnTo>
                <a:cubicBezTo>
                  <a:pt x="6081" y="25"/>
                  <a:pt x="6018" y="1"/>
                  <a:pt x="5959" y="1"/>
                </a:cubicBezTo>
                <a:close/>
              </a:path>
            </a:pathLst>
          </a:custGeom>
          <a:solidFill>
            <a:srgbClr val="545E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a:off x="2990610" y="1735934"/>
            <a:ext cx="314961" cy="357274"/>
          </a:xfrm>
          <a:custGeom>
            <a:rect b="b" l="l" r="r" t="t"/>
            <a:pathLst>
              <a:path extrusionOk="0" h="11973" w="10555">
                <a:moveTo>
                  <a:pt x="3151" y="2836"/>
                </a:moveTo>
                <a:cubicBezTo>
                  <a:pt x="3340" y="2836"/>
                  <a:pt x="3498" y="2994"/>
                  <a:pt x="3498" y="3183"/>
                </a:cubicBezTo>
                <a:lnTo>
                  <a:pt x="3498" y="3529"/>
                </a:lnTo>
                <a:lnTo>
                  <a:pt x="2805" y="3529"/>
                </a:lnTo>
                <a:lnTo>
                  <a:pt x="2805" y="3183"/>
                </a:lnTo>
                <a:cubicBezTo>
                  <a:pt x="2805" y="2994"/>
                  <a:pt x="2962" y="2836"/>
                  <a:pt x="3151" y="2836"/>
                </a:cubicBezTo>
                <a:close/>
                <a:moveTo>
                  <a:pt x="9862" y="4191"/>
                </a:moveTo>
                <a:lnTo>
                  <a:pt x="9862" y="5262"/>
                </a:lnTo>
                <a:cubicBezTo>
                  <a:pt x="9862" y="5451"/>
                  <a:pt x="9704" y="5609"/>
                  <a:pt x="9484" y="5609"/>
                </a:cubicBezTo>
                <a:cubicBezTo>
                  <a:pt x="9295" y="5609"/>
                  <a:pt x="9137" y="5451"/>
                  <a:pt x="9137" y="5262"/>
                </a:cubicBezTo>
                <a:lnTo>
                  <a:pt x="9137" y="4191"/>
                </a:lnTo>
                <a:close/>
                <a:moveTo>
                  <a:pt x="3151" y="5609"/>
                </a:moveTo>
                <a:cubicBezTo>
                  <a:pt x="3340" y="5609"/>
                  <a:pt x="3498" y="5766"/>
                  <a:pt x="3498" y="5987"/>
                </a:cubicBezTo>
                <a:cubicBezTo>
                  <a:pt x="3498" y="6176"/>
                  <a:pt x="3340" y="6333"/>
                  <a:pt x="3151" y="6333"/>
                </a:cubicBezTo>
                <a:cubicBezTo>
                  <a:pt x="2962" y="6333"/>
                  <a:pt x="2805" y="6176"/>
                  <a:pt x="2805" y="5987"/>
                </a:cubicBezTo>
                <a:cubicBezTo>
                  <a:pt x="2805" y="5766"/>
                  <a:pt x="2962" y="5609"/>
                  <a:pt x="3151" y="5609"/>
                </a:cubicBezTo>
                <a:close/>
                <a:moveTo>
                  <a:pt x="3592" y="4254"/>
                </a:moveTo>
                <a:cubicBezTo>
                  <a:pt x="4695" y="4443"/>
                  <a:pt x="5640" y="5451"/>
                  <a:pt x="5640" y="6680"/>
                </a:cubicBezTo>
                <a:lnTo>
                  <a:pt x="5640" y="8822"/>
                </a:lnTo>
                <a:cubicBezTo>
                  <a:pt x="5640" y="10145"/>
                  <a:pt x="4538" y="11248"/>
                  <a:pt x="3183" y="11248"/>
                </a:cubicBezTo>
                <a:cubicBezTo>
                  <a:pt x="1860" y="11248"/>
                  <a:pt x="757" y="10145"/>
                  <a:pt x="757" y="8822"/>
                </a:cubicBezTo>
                <a:lnTo>
                  <a:pt x="757" y="6680"/>
                </a:lnTo>
                <a:cubicBezTo>
                  <a:pt x="757" y="5451"/>
                  <a:pt x="1671" y="4443"/>
                  <a:pt x="2868" y="4254"/>
                </a:cubicBezTo>
                <a:lnTo>
                  <a:pt x="2868" y="4979"/>
                </a:lnTo>
                <a:cubicBezTo>
                  <a:pt x="2490" y="5136"/>
                  <a:pt x="2175" y="5546"/>
                  <a:pt x="2175" y="5987"/>
                </a:cubicBezTo>
                <a:cubicBezTo>
                  <a:pt x="2175" y="6396"/>
                  <a:pt x="2458" y="6837"/>
                  <a:pt x="2868" y="6963"/>
                </a:cubicBezTo>
                <a:lnTo>
                  <a:pt x="2868" y="7341"/>
                </a:lnTo>
                <a:cubicBezTo>
                  <a:pt x="2868" y="7562"/>
                  <a:pt x="3025" y="7719"/>
                  <a:pt x="3246" y="7719"/>
                </a:cubicBezTo>
                <a:cubicBezTo>
                  <a:pt x="3435" y="7719"/>
                  <a:pt x="3592" y="7562"/>
                  <a:pt x="3592" y="7341"/>
                </a:cubicBezTo>
                <a:lnTo>
                  <a:pt x="3592" y="6963"/>
                </a:lnTo>
                <a:cubicBezTo>
                  <a:pt x="3970" y="6806"/>
                  <a:pt x="4286" y="6396"/>
                  <a:pt x="4286" y="5987"/>
                </a:cubicBezTo>
                <a:cubicBezTo>
                  <a:pt x="4286" y="5546"/>
                  <a:pt x="4033" y="5105"/>
                  <a:pt x="3592" y="4979"/>
                </a:cubicBezTo>
                <a:lnTo>
                  <a:pt x="3592" y="4254"/>
                </a:lnTo>
                <a:close/>
                <a:moveTo>
                  <a:pt x="5294" y="1"/>
                </a:moveTo>
                <a:cubicBezTo>
                  <a:pt x="4033" y="1"/>
                  <a:pt x="2994" y="946"/>
                  <a:pt x="2836" y="2143"/>
                </a:cubicBezTo>
                <a:cubicBezTo>
                  <a:pt x="2427" y="2301"/>
                  <a:pt x="2143" y="2710"/>
                  <a:pt x="2143" y="3151"/>
                </a:cubicBezTo>
                <a:lnTo>
                  <a:pt x="2143" y="3687"/>
                </a:lnTo>
                <a:cubicBezTo>
                  <a:pt x="914" y="4128"/>
                  <a:pt x="1" y="5294"/>
                  <a:pt x="1" y="6680"/>
                </a:cubicBezTo>
                <a:lnTo>
                  <a:pt x="1" y="8822"/>
                </a:lnTo>
                <a:cubicBezTo>
                  <a:pt x="1" y="10555"/>
                  <a:pt x="1419" y="11973"/>
                  <a:pt x="3151" y="11973"/>
                </a:cubicBezTo>
                <a:cubicBezTo>
                  <a:pt x="4884" y="11973"/>
                  <a:pt x="6302" y="10555"/>
                  <a:pt x="6302" y="8822"/>
                </a:cubicBezTo>
                <a:lnTo>
                  <a:pt x="6302" y="6680"/>
                </a:lnTo>
                <a:cubicBezTo>
                  <a:pt x="6302" y="5294"/>
                  <a:pt x="5451" y="4128"/>
                  <a:pt x="4191" y="3687"/>
                </a:cubicBezTo>
                <a:lnTo>
                  <a:pt x="4191" y="3151"/>
                </a:lnTo>
                <a:cubicBezTo>
                  <a:pt x="4191" y="2710"/>
                  <a:pt x="3907" y="2301"/>
                  <a:pt x="3529" y="2143"/>
                </a:cubicBezTo>
                <a:cubicBezTo>
                  <a:pt x="3624" y="1293"/>
                  <a:pt x="4380" y="662"/>
                  <a:pt x="5262" y="662"/>
                </a:cubicBezTo>
                <a:cubicBezTo>
                  <a:pt x="6239" y="662"/>
                  <a:pt x="7026" y="1450"/>
                  <a:pt x="7026" y="2427"/>
                </a:cubicBezTo>
                <a:lnTo>
                  <a:pt x="7026" y="8413"/>
                </a:lnTo>
                <a:cubicBezTo>
                  <a:pt x="7026" y="9200"/>
                  <a:pt x="7657" y="9830"/>
                  <a:pt x="8444" y="9830"/>
                </a:cubicBezTo>
                <a:cubicBezTo>
                  <a:pt x="9232" y="9830"/>
                  <a:pt x="9862" y="9200"/>
                  <a:pt x="9862" y="8413"/>
                </a:cubicBezTo>
                <a:lnTo>
                  <a:pt x="9862" y="6239"/>
                </a:lnTo>
                <a:cubicBezTo>
                  <a:pt x="10240" y="6081"/>
                  <a:pt x="10555" y="5703"/>
                  <a:pt x="10555" y="5262"/>
                </a:cubicBezTo>
                <a:lnTo>
                  <a:pt x="10555" y="3844"/>
                </a:lnTo>
                <a:cubicBezTo>
                  <a:pt x="10555" y="3687"/>
                  <a:pt x="10397" y="3529"/>
                  <a:pt x="10208" y="3529"/>
                </a:cubicBezTo>
                <a:lnTo>
                  <a:pt x="9862" y="3529"/>
                </a:lnTo>
                <a:lnTo>
                  <a:pt x="9862" y="2458"/>
                </a:lnTo>
                <a:cubicBezTo>
                  <a:pt x="9862" y="2269"/>
                  <a:pt x="9704" y="2112"/>
                  <a:pt x="9515" y="2112"/>
                </a:cubicBezTo>
                <a:cubicBezTo>
                  <a:pt x="9295" y="2112"/>
                  <a:pt x="9137" y="2269"/>
                  <a:pt x="9137" y="2458"/>
                </a:cubicBezTo>
                <a:lnTo>
                  <a:pt x="9137" y="3529"/>
                </a:lnTo>
                <a:lnTo>
                  <a:pt x="8791" y="3529"/>
                </a:lnTo>
                <a:cubicBezTo>
                  <a:pt x="8602" y="3529"/>
                  <a:pt x="8444" y="3687"/>
                  <a:pt x="8444" y="3876"/>
                </a:cubicBezTo>
                <a:lnTo>
                  <a:pt x="8444" y="5294"/>
                </a:lnTo>
                <a:cubicBezTo>
                  <a:pt x="8444" y="5766"/>
                  <a:pt x="8728" y="6176"/>
                  <a:pt x="9137" y="6302"/>
                </a:cubicBezTo>
                <a:lnTo>
                  <a:pt x="9137" y="8444"/>
                </a:lnTo>
                <a:cubicBezTo>
                  <a:pt x="9137" y="8854"/>
                  <a:pt x="8822" y="9169"/>
                  <a:pt x="8444" y="9169"/>
                </a:cubicBezTo>
                <a:cubicBezTo>
                  <a:pt x="8035" y="9169"/>
                  <a:pt x="7720" y="8854"/>
                  <a:pt x="7720" y="8444"/>
                </a:cubicBezTo>
                <a:lnTo>
                  <a:pt x="7720" y="2458"/>
                </a:lnTo>
                <a:cubicBezTo>
                  <a:pt x="7720" y="1103"/>
                  <a:pt x="6617" y="1"/>
                  <a:pt x="5294" y="1"/>
                </a:cubicBezTo>
                <a:close/>
              </a:path>
            </a:pathLst>
          </a:custGeom>
          <a:solidFill>
            <a:srgbClr val="545E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 name="Google Shape;104;p15"/>
          <p:cNvGrpSpPr/>
          <p:nvPr/>
        </p:nvGrpSpPr>
        <p:grpSpPr>
          <a:xfrm>
            <a:off x="5930920" y="1749971"/>
            <a:ext cx="329185" cy="329180"/>
            <a:chOff x="-47160325" y="1974175"/>
            <a:chExt cx="301700" cy="300100"/>
          </a:xfrm>
        </p:grpSpPr>
        <p:sp>
          <p:nvSpPr>
            <p:cNvPr id="105" name="Google Shape;105;p15"/>
            <p:cNvSpPr/>
            <p:nvPr/>
          </p:nvSpPr>
          <p:spPr>
            <a:xfrm>
              <a:off x="-47160325" y="1974175"/>
              <a:ext cx="301700" cy="300100"/>
            </a:xfrm>
            <a:custGeom>
              <a:rect b="b" l="l" r="r" t="t"/>
              <a:pathLst>
                <a:path extrusionOk="0" h="12004" w="12068">
                  <a:moveTo>
                    <a:pt x="8539" y="1166"/>
                  </a:moveTo>
                  <a:lnTo>
                    <a:pt x="9452" y="2080"/>
                  </a:lnTo>
                  <a:lnTo>
                    <a:pt x="8539" y="2080"/>
                  </a:lnTo>
                  <a:lnTo>
                    <a:pt x="8539" y="1166"/>
                  </a:lnTo>
                  <a:close/>
                  <a:moveTo>
                    <a:pt x="7846" y="693"/>
                  </a:moveTo>
                  <a:lnTo>
                    <a:pt x="7846" y="2489"/>
                  </a:lnTo>
                  <a:cubicBezTo>
                    <a:pt x="7846" y="2678"/>
                    <a:pt x="8003" y="2836"/>
                    <a:pt x="8192" y="2836"/>
                  </a:cubicBezTo>
                  <a:lnTo>
                    <a:pt x="9957" y="2836"/>
                  </a:lnTo>
                  <a:lnTo>
                    <a:pt x="9957" y="4254"/>
                  </a:lnTo>
                  <a:lnTo>
                    <a:pt x="4916" y="4254"/>
                  </a:lnTo>
                  <a:lnTo>
                    <a:pt x="4538" y="3434"/>
                  </a:lnTo>
                  <a:cubicBezTo>
                    <a:pt x="4349" y="3056"/>
                    <a:pt x="3971" y="2836"/>
                    <a:pt x="3593" y="2836"/>
                  </a:cubicBezTo>
                  <a:lnTo>
                    <a:pt x="2206" y="2836"/>
                  </a:lnTo>
                  <a:lnTo>
                    <a:pt x="2206" y="693"/>
                  </a:lnTo>
                  <a:close/>
                  <a:moveTo>
                    <a:pt x="3561" y="3529"/>
                  </a:moveTo>
                  <a:cubicBezTo>
                    <a:pt x="3656" y="3529"/>
                    <a:pt x="3782" y="3623"/>
                    <a:pt x="3876" y="3718"/>
                  </a:cubicBezTo>
                  <a:lnTo>
                    <a:pt x="4380" y="4758"/>
                  </a:lnTo>
                  <a:cubicBezTo>
                    <a:pt x="4443" y="4884"/>
                    <a:pt x="4569" y="4947"/>
                    <a:pt x="4695" y="4947"/>
                  </a:cubicBezTo>
                  <a:lnTo>
                    <a:pt x="11028" y="4947"/>
                  </a:lnTo>
                  <a:cubicBezTo>
                    <a:pt x="11248" y="4947"/>
                    <a:pt x="11406" y="5104"/>
                    <a:pt x="11406" y="5293"/>
                  </a:cubicBezTo>
                  <a:lnTo>
                    <a:pt x="11406" y="10933"/>
                  </a:lnTo>
                  <a:lnTo>
                    <a:pt x="11343" y="10933"/>
                  </a:lnTo>
                  <a:cubicBezTo>
                    <a:pt x="11343" y="11153"/>
                    <a:pt x="11185" y="11311"/>
                    <a:pt x="10996" y="11311"/>
                  </a:cubicBezTo>
                  <a:lnTo>
                    <a:pt x="1104" y="11311"/>
                  </a:lnTo>
                  <a:cubicBezTo>
                    <a:pt x="915" y="11311"/>
                    <a:pt x="757" y="11153"/>
                    <a:pt x="757" y="10933"/>
                  </a:cubicBezTo>
                  <a:lnTo>
                    <a:pt x="757" y="3875"/>
                  </a:lnTo>
                  <a:cubicBezTo>
                    <a:pt x="757" y="3686"/>
                    <a:pt x="915" y="3529"/>
                    <a:pt x="1104" y="3529"/>
                  </a:cubicBezTo>
                  <a:close/>
                  <a:moveTo>
                    <a:pt x="1797" y="0"/>
                  </a:moveTo>
                  <a:cubicBezTo>
                    <a:pt x="1576" y="0"/>
                    <a:pt x="1419" y="158"/>
                    <a:pt x="1419" y="347"/>
                  </a:cubicBezTo>
                  <a:lnTo>
                    <a:pt x="1419" y="2836"/>
                  </a:lnTo>
                  <a:lnTo>
                    <a:pt x="1072" y="2836"/>
                  </a:lnTo>
                  <a:cubicBezTo>
                    <a:pt x="474" y="2836"/>
                    <a:pt x="1" y="3308"/>
                    <a:pt x="1" y="3907"/>
                  </a:cubicBezTo>
                  <a:lnTo>
                    <a:pt x="1" y="10933"/>
                  </a:lnTo>
                  <a:cubicBezTo>
                    <a:pt x="1" y="11531"/>
                    <a:pt x="474" y="12004"/>
                    <a:pt x="1072" y="12004"/>
                  </a:cubicBezTo>
                  <a:lnTo>
                    <a:pt x="10965" y="12004"/>
                  </a:lnTo>
                  <a:cubicBezTo>
                    <a:pt x="11563" y="12004"/>
                    <a:pt x="12036" y="11531"/>
                    <a:pt x="12036" y="10933"/>
                  </a:cubicBezTo>
                  <a:lnTo>
                    <a:pt x="12036" y="5325"/>
                  </a:lnTo>
                  <a:cubicBezTo>
                    <a:pt x="12067" y="4726"/>
                    <a:pt x="11595" y="4254"/>
                    <a:pt x="10996" y="4254"/>
                  </a:cubicBezTo>
                  <a:lnTo>
                    <a:pt x="10650" y="4254"/>
                  </a:lnTo>
                  <a:lnTo>
                    <a:pt x="10650" y="2489"/>
                  </a:lnTo>
                  <a:cubicBezTo>
                    <a:pt x="10650" y="2395"/>
                    <a:pt x="10618" y="2269"/>
                    <a:pt x="10524" y="2237"/>
                  </a:cubicBezTo>
                  <a:lnTo>
                    <a:pt x="8413" y="126"/>
                  </a:lnTo>
                  <a:cubicBezTo>
                    <a:pt x="8318" y="32"/>
                    <a:pt x="8255" y="0"/>
                    <a:pt x="8161" y="0"/>
                  </a:cubicBezTo>
                  <a:close/>
                </a:path>
              </a:pathLst>
            </a:custGeom>
            <a:solidFill>
              <a:srgbClr val="545E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a:off x="-47070525" y="2115150"/>
              <a:ext cx="123675" cy="123675"/>
            </a:xfrm>
            <a:custGeom>
              <a:rect b="b" l="l" r="r" t="t"/>
              <a:pathLst>
                <a:path extrusionOk="0" h="4947" w="4947">
                  <a:moveTo>
                    <a:pt x="1796" y="694"/>
                  </a:moveTo>
                  <a:cubicBezTo>
                    <a:pt x="2269" y="694"/>
                    <a:pt x="2678" y="977"/>
                    <a:pt x="2804" y="1418"/>
                  </a:cubicBezTo>
                  <a:lnTo>
                    <a:pt x="1796" y="1418"/>
                  </a:lnTo>
                  <a:cubicBezTo>
                    <a:pt x="1607" y="1418"/>
                    <a:pt x="1450" y="1576"/>
                    <a:pt x="1450" y="1765"/>
                  </a:cubicBezTo>
                  <a:lnTo>
                    <a:pt x="1450" y="2742"/>
                  </a:lnTo>
                  <a:cubicBezTo>
                    <a:pt x="1009" y="2584"/>
                    <a:pt x="757" y="2175"/>
                    <a:pt x="757" y="1765"/>
                  </a:cubicBezTo>
                  <a:cubicBezTo>
                    <a:pt x="757" y="1166"/>
                    <a:pt x="1229" y="694"/>
                    <a:pt x="1796" y="694"/>
                  </a:cubicBezTo>
                  <a:close/>
                  <a:moveTo>
                    <a:pt x="2804" y="2112"/>
                  </a:moveTo>
                  <a:cubicBezTo>
                    <a:pt x="2678" y="2427"/>
                    <a:pt x="2426" y="2679"/>
                    <a:pt x="2174" y="2742"/>
                  </a:cubicBezTo>
                  <a:lnTo>
                    <a:pt x="2174" y="2112"/>
                  </a:lnTo>
                  <a:close/>
                  <a:moveTo>
                    <a:pt x="4254" y="2080"/>
                  </a:moveTo>
                  <a:lnTo>
                    <a:pt x="4254" y="4191"/>
                  </a:lnTo>
                  <a:lnTo>
                    <a:pt x="2143" y="4191"/>
                  </a:lnTo>
                  <a:lnTo>
                    <a:pt x="2143" y="3466"/>
                  </a:lnTo>
                  <a:cubicBezTo>
                    <a:pt x="2804" y="3309"/>
                    <a:pt x="3340" y="2773"/>
                    <a:pt x="3498" y="2080"/>
                  </a:cubicBezTo>
                  <a:close/>
                  <a:moveTo>
                    <a:pt x="1765" y="1"/>
                  </a:moveTo>
                  <a:cubicBezTo>
                    <a:pt x="788" y="1"/>
                    <a:pt x="1" y="788"/>
                    <a:pt x="1" y="1765"/>
                  </a:cubicBezTo>
                  <a:cubicBezTo>
                    <a:pt x="1" y="2616"/>
                    <a:pt x="599" y="3340"/>
                    <a:pt x="1418" y="3498"/>
                  </a:cubicBezTo>
                  <a:lnTo>
                    <a:pt x="1418" y="4600"/>
                  </a:lnTo>
                  <a:cubicBezTo>
                    <a:pt x="1418" y="4789"/>
                    <a:pt x="1576" y="4947"/>
                    <a:pt x="1765" y="4947"/>
                  </a:cubicBezTo>
                  <a:lnTo>
                    <a:pt x="4569" y="4947"/>
                  </a:lnTo>
                  <a:cubicBezTo>
                    <a:pt x="4758" y="4947"/>
                    <a:pt x="4915" y="4789"/>
                    <a:pt x="4915" y="4600"/>
                  </a:cubicBezTo>
                  <a:lnTo>
                    <a:pt x="4915" y="1797"/>
                  </a:lnTo>
                  <a:cubicBezTo>
                    <a:pt x="4947" y="1576"/>
                    <a:pt x="4789" y="1387"/>
                    <a:pt x="4600" y="1387"/>
                  </a:cubicBezTo>
                  <a:lnTo>
                    <a:pt x="3498" y="1387"/>
                  </a:lnTo>
                  <a:cubicBezTo>
                    <a:pt x="3340" y="599"/>
                    <a:pt x="2647" y="1"/>
                    <a:pt x="1765" y="1"/>
                  </a:cubicBezTo>
                  <a:close/>
                </a:path>
              </a:pathLst>
            </a:custGeom>
            <a:solidFill>
              <a:srgbClr val="545E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About </a:t>
            </a:r>
            <a:r>
              <a:rPr b="1" lang="en"/>
              <a:t>Quizlet</a:t>
            </a:r>
            <a:endParaRPr b="1"/>
          </a:p>
        </p:txBody>
      </p:sp>
      <p:sp>
        <p:nvSpPr>
          <p:cNvPr id="112" name="Google Shape;112;p16"/>
          <p:cNvSpPr txBox="1"/>
          <p:nvPr>
            <p:ph idx="4294967295" type="body"/>
          </p:nvPr>
        </p:nvSpPr>
        <p:spPr>
          <a:xfrm>
            <a:off x="66800" y="717425"/>
            <a:ext cx="9077100" cy="1992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a:t>Quizlet</a:t>
            </a:r>
            <a:r>
              <a:rPr lang="en"/>
              <a:t> is an online learning platform that offers a variety of tools and resources to help students study and master various subjects. They are known for having: </a:t>
            </a:r>
            <a:endParaRPr/>
          </a:p>
          <a:p>
            <a:pPr indent="0" lvl="0" marL="0" rtl="0" algn="l">
              <a:spcBef>
                <a:spcPts val="1200"/>
              </a:spcBef>
              <a:spcAft>
                <a:spcPts val="1600"/>
              </a:spcAft>
              <a:buNone/>
            </a:pPr>
            <a:r>
              <a:t/>
            </a:r>
            <a:endParaRPr/>
          </a:p>
        </p:txBody>
      </p:sp>
      <p:pic>
        <p:nvPicPr>
          <p:cNvPr id="113" name="Google Shape;113;p16"/>
          <p:cNvPicPr preferRelativeResize="0"/>
          <p:nvPr/>
        </p:nvPicPr>
        <p:blipFill>
          <a:blip r:embed="rId3">
            <a:alphaModFix/>
          </a:blip>
          <a:stretch>
            <a:fillRect/>
          </a:stretch>
        </p:blipFill>
        <p:spPr>
          <a:xfrm>
            <a:off x="411850" y="3101938"/>
            <a:ext cx="2144275" cy="1435275"/>
          </a:xfrm>
          <a:prstGeom prst="rect">
            <a:avLst/>
          </a:prstGeom>
          <a:noFill/>
          <a:ln>
            <a:noFill/>
          </a:ln>
          <a:effectLst>
            <a:outerShdw blurRad="57150" rotWithShape="0" algn="bl" dir="5400000" dist="19050">
              <a:srgbClr val="000000">
                <a:alpha val="50000"/>
              </a:srgbClr>
            </a:outerShdw>
          </a:effectLst>
        </p:spPr>
      </p:pic>
      <p:sp>
        <p:nvSpPr>
          <p:cNvPr id="114" name="Google Shape;114;p16"/>
          <p:cNvSpPr txBox="1"/>
          <p:nvPr/>
        </p:nvSpPr>
        <p:spPr>
          <a:xfrm>
            <a:off x="230225" y="2079150"/>
            <a:ext cx="26217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lt2"/>
                </a:solidFill>
                <a:latin typeface="Times New Roman"/>
                <a:ea typeface="Times New Roman"/>
                <a:cs typeface="Times New Roman"/>
                <a:sym typeface="Times New Roman"/>
              </a:rPr>
              <a:t>Digital flashcards</a:t>
            </a:r>
            <a:r>
              <a:rPr lang="en" sz="1300">
                <a:solidFill>
                  <a:schemeClr val="lt2"/>
                </a:solidFill>
                <a:latin typeface="Times New Roman"/>
                <a:ea typeface="Times New Roman"/>
                <a:cs typeface="Times New Roman"/>
                <a:sym typeface="Times New Roman"/>
              </a:rPr>
              <a:t>, allowing users to create sets of questions and answers to aid in memorization and review.</a:t>
            </a:r>
            <a:endParaRPr sz="1300">
              <a:solidFill>
                <a:schemeClr val="lt2"/>
              </a:solidFill>
              <a:latin typeface="Times New Roman"/>
              <a:ea typeface="Times New Roman"/>
              <a:cs typeface="Times New Roman"/>
              <a:sym typeface="Times New Roman"/>
            </a:endParaRPr>
          </a:p>
        </p:txBody>
      </p:sp>
      <p:sp>
        <p:nvSpPr>
          <p:cNvPr id="115" name="Google Shape;115;p16"/>
          <p:cNvSpPr txBox="1"/>
          <p:nvPr/>
        </p:nvSpPr>
        <p:spPr>
          <a:xfrm>
            <a:off x="2851925" y="2079150"/>
            <a:ext cx="2621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lt2"/>
                </a:solidFill>
                <a:latin typeface="Times New Roman"/>
                <a:ea typeface="Times New Roman"/>
                <a:cs typeface="Times New Roman"/>
                <a:sym typeface="Times New Roman"/>
              </a:rPr>
              <a:t>Interactive Games</a:t>
            </a:r>
            <a:r>
              <a:rPr lang="en" sz="1300">
                <a:solidFill>
                  <a:schemeClr val="lt2"/>
                </a:solidFill>
                <a:latin typeface="Times New Roman"/>
                <a:ea typeface="Times New Roman"/>
                <a:cs typeface="Times New Roman"/>
                <a:sym typeface="Times New Roman"/>
              </a:rPr>
              <a:t>, games like "Match" and "Gravity" make the learning process more enjoyable.</a:t>
            </a:r>
            <a:endParaRPr sz="1300">
              <a:solidFill>
                <a:schemeClr val="lt2"/>
              </a:solidFill>
              <a:latin typeface="Times New Roman"/>
              <a:ea typeface="Times New Roman"/>
              <a:cs typeface="Times New Roman"/>
              <a:sym typeface="Times New Roman"/>
            </a:endParaRPr>
          </a:p>
        </p:txBody>
      </p:sp>
      <p:sp>
        <p:nvSpPr>
          <p:cNvPr id="116" name="Google Shape;116;p16"/>
          <p:cNvSpPr txBox="1"/>
          <p:nvPr/>
        </p:nvSpPr>
        <p:spPr>
          <a:xfrm>
            <a:off x="5787775" y="2079150"/>
            <a:ext cx="26217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lt2"/>
                </a:solidFill>
                <a:latin typeface="Times New Roman"/>
                <a:ea typeface="Times New Roman"/>
                <a:cs typeface="Times New Roman"/>
                <a:sym typeface="Times New Roman"/>
              </a:rPr>
              <a:t>Mock Tests</a:t>
            </a:r>
            <a:r>
              <a:rPr lang="en" sz="1300">
                <a:solidFill>
                  <a:schemeClr val="lt2"/>
                </a:solidFill>
                <a:latin typeface="Times New Roman"/>
                <a:ea typeface="Times New Roman"/>
                <a:cs typeface="Times New Roman"/>
                <a:sym typeface="Times New Roman"/>
              </a:rPr>
              <a:t>, users can access a "Test" mode as one of the study options.</a:t>
            </a:r>
            <a:endParaRPr sz="1300">
              <a:solidFill>
                <a:schemeClr val="lt2"/>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lt2"/>
              </a:solidFill>
              <a:latin typeface="Times New Roman"/>
              <a:ea typeface="Times New Roman"/>
              <a:cs typeface="Times New Roman"/>
              <a:sym typeface="Times New Roman"/>
            </a:endParaRPr>
          </a:p>
        </p:txBody>
      </p:sp>
      <p:pic>
        <p:nvPicPr>
          <p:cNvPr id="117" name="Google Shape;117;p16"/>
          <p:cNvPicPr preferRelativeResize="0"/>
          <p:nvPr/>
        </p:nvPicPr>
        <p:blipFill>
          <a:blip r:embed="rId4">
            <a:alphaModFix/>
          </a:blip>
          <a:stretch>
            <a:fillRect/>
          </a:stretch>
        </p:blipFill>
        <p:spPr>
          <a:xfrm>
            <a:off x="2886996" y="3064362"/>
            <a:ext cx="2551558" cy="1435250"/>
          </a:xfrm>
          <a:prstGeom prst="rect">
            <a:avLst/>
          </a:prstGeom>
          <a:noFill/>
          <a:ln>
            <a:noFill/>
          </a:ln>
          <a:effectLst>
            <a:outerShdw blurRad="57150" rotWithShape="0" algn="bl" dir="5400000" dist="19050">
              <a:srgbClr val="000000">
                <a:alpha val="50000"/>
              </a:srgbClr>
            </a:outerShdw>
          </a:effectLst>
        </p:spPr>
      </p:pic>
      <p:pic>
        <p:nvPicPr>
          <p:cNvPr descr="Test Mode | Quizlet | Quizlet" id="118" name="Google Shape;118;p16"/>
          <p:cNvPicPr preferRelativeResize="0"/>
          <p:nvPr/>
        </p:nvPicPr>
        <p:blipFill>
          <a:blip r:embed="rId5">
            <a:alphaModFix/>
          </a:blip>
          <a:stretch>
            <a:fillRect/>
          </a:stretch>
        </p:blipFill>
        <p:spPr>
          <a:xfrm>
            <a:off x="6211454" y="2864250"/>
            <a:ext cx="1774350" cy="1774350"/>
          </a:xfrm>
          <a:prstGeom prst="rect">
            <a:avLst/>
          </a:prstGeom>
          <a:noFill/>
          <a:ln>
            <a:noFill/>
          </a:ln>
          <a:effectLst>
            <a:outerShdw blurRad="57150" rotWithShape="0" algn="bl" dir="5400000" dist="19050">
              <a:srgbClr val="000000">
                <a:alpha val="50000"/>
              </a:srgbClr>
            </a:outerShdw>
          </a:effectLst>
        </p:spPr>
      </p:pic>
      <p:sp>
        <p:nvSpPr>
          <p:cNvPr id="119" name="Google Shape;119;p16"/>
          <p:cNvSpPr/>
          <p:nvPr/>
        </p:nvSpPr>
        <p:spPr>
          <a:xfrm>
            <a:off x="5660425" y="1931175"/>
            <a:ext cx="2981400" cy="2945100"/>
          </a:xfrm>
          <a:prstGeom prst="roundRect">
            <a:avLst>
              <a:gd fmla="val 16667" name="adj"/>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00FF00"/>
              </a:solidFill>
              <a:latin typeface="Times New Roman"/>
              <a:ea typeface="Times New Roman"/>
              <a:cs typeface="Times New Roman"/>
              <a:sym typeface="Times New Roman"/>
            </a:endParaRPr>
          </a:p>
        </p:txBody>
      </p:sp>
      <p:sp>
        <p:nvSpPr>
          <p:cNvPr id="120" name="Google Shape;120;p16"/>
          <p:cNvSpPr/>
          <p:nvPr/>
        </p:nvSpPr>
        <p:spPr>
          <a:xfrm>
            <a:off x="326674" y="1749973"/>
            <a:ext cx="329184" cy="329177"/>
          </a:xfrm>
          <a:custGeom>
            <a:rect b="b" l="l" r="r" t="t"/>
            <a:pathLst>
              <a:path extrusionOk="0" h="12091" w="11941">
                <a:moveTo>
                  <a:pt x="5955" y="796"/>
                </a:moveTo>
                <a:lnTo>
                  <a:pt x="10933" y="3915"/>
                </a:lnTo>
                <a:lnTo>
                  <a:pt x="5955" y="7034"/>
                </a:lnTo>
                <a:lnTo>
                  <a:pt x="977" y="3915"/>
                </a:lnTo>
                <a:lnTo>
                  <a:pt x="5955" y="796"/>
                </a:lnTo>
                <a:close/>
                <a:moveTo>
                  <a:pt x="9924" y="5428"/>
                </a:moveTo>
                <a:lnTo>
                  <a:pt x="10964" y="6058"/>
                </a:lnTo>
                <a:lnTo>
                  <a:pt x="5955" y="9145"/>
                </a:lnTo>
                <a:lnTo>
                  <a:pt x="977" y="6058"/>
                </a:lnTo>
                <a:lnTo>
                  <a:pt x="2017" y="5428"/>
                </a:lnTo>
                <a:lnTo>
                  <a:pt x="5797" y="7790"/>
                </a:lnTo>
                <a:cubicBezTo>
                  <a:pt x="5860" y="7822"/>
                  <a:pt x="5931" y="7838"/>
                  <a:pt x="5994" y="7838"/>
                </a:cubicBezTo>
                <a:cubicBezTo>
                  <a:pt x="6057" y="7838"/>
                  <a:pt x="6112" y="7822"/>
                  <a:pt x="6144" y="7790"/>
                </a:cubicBezTo>
                <a:lnTo>
                  <a:pt x="9924" y="5428"/>
                </a:lnTo>
                <a:close/>
                <a:moveTo>
                  <a:pt x="9956" y="7538"/>
                </a:moveTo>
                <a:lnTo>
                  <a:pt x="10964" y="8169"/>
                </a:lnTo>
                <a:lnTo>
                  <a:pt x="5986" y="11288"/>
                </a:lnTo>
                <a:lnTo>
                  <a:pt x="1040" y="8169"/>
                </a:lnTo>
                <a:lnTo>
                  <a:pt x="2048" y="7538"/>
                </a:lnTo>
                <a:lnTo>
                  <a:pt x="5829" y="9901"/>
                </a:lnTo>
                <a:cubicBezTo>
                  <a:pt x="5892" y="9949"/>
                  <a:pt x="5963" y="9972"/>
                  <a:pt x="6026" y="9972"/>
                </a:cubicBezTo>
                <a:cubicBezTo>
                  <a:pt x="6089" y="9972"/>
                  <a:pt x="6144" y="9949"/>
                  <a:pt x="6175" y="9901"/>
                </a:cubicBezTo>
                <a:lnTo>
                  <a:pt x="9956" y="7538"/>
                </a:lnTo>
                <a:close/>
                <a:moveTo>
                  <a:pt x="5959" y="1"/>
                </a:moveTo>
                <a:cubicBezTo>
                  <a:pt x="5900" y="1"/>
                  <a:pt x="5845" y="25"/>
                  <a:pt x="5797" y="72"/>
                </a:cubicBezTo>
                <a:lnTo>
                  <a:pt x="158" y="3600"/>
                </a:lnTo>
                <a:cubicBezTo>
                  <a:pt x="32" y="3695"/>
                  <a:pt x="0" y="3758"/>
                  <a:pt x="0" y="3915"/>
                </a:cubicBezTo>
                <a:cubicBezTo>
                  <a:pt x="0" y="4073"/>
                  <a:pt x="95" y="4136"/>
                  <a:pt x="158" y="4230"/>
                </a:cubicBezTo>
                <a:lnTo>
                  <a:pt x="1387" y="4987"/>
                </a:lnTo>
                <a:lnTo>
                  <a:pt x="158" y="5743"/>
                </a:lnTo>
                <a:cubicBezTo>
                  <a:pt x="32" y="5806"/>
                  <a:pt x="0" y="5869"/>
                  <a:pt x="0" y="6058"/>
                </a:cubicBezTo>
                <a:cubicBezTo>
                  <a:pt x="0" y="6152"/>
                  <a:pt x="95" y="6278"/>
                  <a:pt x="158" y="6373"/>
                </a:cubicBezTo>
                <a:lnTo>
                  <a:pt x="1387" y="7097"/>
                </a:lnTo>
                <a:lnTo>
                  <a:pt x="158" y="7854"/>
                </a:lnTo>
                <a:cubicBezTo>
                  <a:pt x="32" y="7948"/>
                  <a:pt x="0" y="8011"/>
                  <a:pt x="0" y="8169"/>
                </a:cubicBezTo>
                <a:cubicBezTo>
                  <a:pt x="0" y="8295"/>
                  <a:pt x="95" y="8421"/>
                  <a:pt x="158" y="8484"/>
                </a:cubicBezTo>
                <a:lnTo>
                  <a:pt x="5797" y="12044"/>
                </a:lnTo>
                <a:cubicBezTo>
                  <a:pt x="5860" y="12075"/>
                  <a:pt x="5931" y="12091"/>
                  <a:pt x="5994" y="12091"/>
                </a:cubicBezTo>
                <a:cubicBezTo>
                  <a:pt x="6057" y="12091"/>
                  <a:pt x="6112" y="12075"/>
                  <a:pt x="6144" y="12044"/>
                </a:cubicBezTo>
                <a:lnTo>
                  <a:pt x="11783" y="8484"/>
                </a:lnTo>
                <a:cubicBezTo>
                  <a:pt x="11909" y="8421"/>
                  <a:pt x="11941" y="8326"/>
                  <a:pt x="11941" y="8169"/>
                </a:cubicBezTo>
                <a:cubicBezTo>
                  <a:pt x="11941" y="8043"/>
                  <a:pt x="11846" y="7948"/>
                  <a:pt x="11783" y="7854"/>
                </a:cubicBezTo>
                <a:lnTo>
                  <a:pt x="10555" y="7097"/>
                </a:lnTo>
                <a:lnTo>
                  <a:pt x="11783" y="6373"/>
                </a:lnTo>
                <a:cubicBezTo>
                  <a:pt x="11909" y="6278"/>
                  <a:pt x="11941" y="6152"/>
                  <a:pt x="11941" y="6058"/>
                </a:cubicBezTo>
                <a:cubicBezTo>
                  <a:pt x="11941" y="5932"/>
                  <a:pt x="11846" y="5806"/>
                  <a:pt x="11783" y="5743"/>
                </a:cubicBezTo>
                <a:lnTo>
                  <a:pt x="10555" y="4987"/>
                </a:lnTo>
                <a:lnTo>
                  <a:pt x="11783" y="4230"/>
                </a:lnTo>
                <a:cubicBezTo>
                  <a:pt x="11909" y="4136"/>
                  <a:pt x="11941" y="4073"/>
                  <a:pt x="11941" y="3915"/>
                </a:cubicBezTo>
                <a:cubicBezTo>
                  <a:pt x="11941" y="3758"/>
                  <a:pt x="11846" y="3695"/>
                  <a:pt x="11783" y="3600"/>
                </a:cubicBezTo>
                <a:lnTo>
                  <a:pt x="6144" y="72"/>
                </a:lnTo>
                <a:cubicBezTo>
                  <a:pt x="6081" y="25"/>
                  <a:pt x="6018" y="1"/>
                  <a:pt x="5959" y="1"/>
                </a:cubicBezTo>
                <a:close/>
              </a:path>
            </a:pathLst>
          </a:custGeom>
          <a:solidFill>
            <a:srgbClr val="545E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2990610" y="1735934"/>
            <a:ext cx="314961" cy="357274"/>
          </a:xfrm>
          <a:custGeom>
            <a:rect b="b" l="l" r="r" t="t"/>
            <a:pathLst>
              <a:path extrusionOk="0" h="11973" w="10555">
                <a:moveTo>
                  <a:pt x="3151" y="2836"/>
                </a:moveTo>
                <a:cubicBezTo>
                  <a:pt x="3340" y="2836"/>
                  <a:pt x="3498" y="2994"/>
                  <a:pt x="3498" y="3183"/>
                </a:cubicBezTo>
                <a:lnTo>
                  <a:pt x="3498" y="3529"/>
                </a:lnTo>
                <a:lnTo>
                  <a:pt x="2805" y="3529"/>
                </a:lnTo>
                <a:lnTo>
                  <a:pt x="2805" y="3183"/>
                </a:lnTo>
                <a:cubicBezTo>
                  <a:pt x="2805" y="2994"/>
                  <a:pt x="2962" y="2836"/>
                  <a:pt x="3151" y="2836"/>
                </a:cubicBezTo>
                <a:close/>
                <a:moveTo>
                  <a:pt x="9862" y="4191"/>
                </a:moveTo>
                <a:lnTo>
                  <a:pt x="9862" y="5262"/>
                </a:lnTo>
                <a:cubicBezTo>
                  <a:pt x="9862" y="5451"/>
                  <a:pt x="9704" y="5609"/>
                  <a:pt x="9484" y="5609"/>
                </a:cubicBezTo>
                <a:cubicBezTo>
                  <a:pt x="9295" y="5609"/>
                  <a:pt x="9137" y="5451"/>
                  <a:pt x="9137" y="5262"/>
                </a:cubicBezTo>
                <a:lnTo>
                  <a:pt x="9137" y="4191"/>
                </a:lnTo>
                <a:close/>
                <a:moveTo>
                  <a:pt x="3151" y="5609"/>
                </a:moveTo>
                <a:cubicBezTo>
                  <a:pt x="3340" y="5609"/>
                  <a:pt x="3498" y="5766"/>
                  <a:pt x="3498" y="5987"/>
                </a:cubicBezTo>
                <a:cubicBezTo>
                  <a:pt x="3498" y="6176"/>
                  <a:pt x="3340" y="6333"/>
                  <a:pt x="3151" y="6333"/>
                </a:cubicBezTo>
                <a:cubicBezTo>
                  <a:pt x="2962" y="6333"/>
                  <a:pt x="2805" y="6176"/>
                  <a:pt x="2805" y="5987"/>
                </a:cubicBezTo>
                <a:cubicBezTo>
                  <a:pt x="2805" y="5766"/>
                  <a:pt x="2962" y="5609"/>
                  <a:pt x="3151" y="5609"/>
                </a:cubicBezTo>
                <a:close/>
                <a:moveTo>
                  <a:pt x="3592" y="4254"/>
                </a:moveTo>
                <a:cubicBezTo>
                  <a:pt x="4695" y="4443"/>
                  <a:pt x="5640" y="5451"/>
                  <a:pt x="5640" y="6680"/>
                </a:cubicBezTo>
                <a:lnTo>
                  <a:pt x="5640" y="8822"/>
                </a:lnTo>
                <a:cubicBezTo>
                  <a:pt x="5640" y="10145"/>
                  <a:pt x="4538" y="11248"/>
                  <a:pt x="3183" y="11248"/>
                </a:cubicBezTo>
                <a:cubicBezTo>
                  <a:pt x="1860" y="11248"/>
                  <a:pt x="757" y="10145"/>
                  <a:pt x="757" y="8822"/>
                </a:cubicBezTo>
                <a:lnTo>
                  <a:pt x="757" y="6680"/>
                </a:lnTo>
                <a:cubicBezTo>
                  <a:pt x="757" y="5451"/>
                  <a:pt x="1671" y="4443"/>
                  <a:pt x="2868" y="4254"/>
                </a:cubicBezTo>
                <a:lnTo>
                  <a:pt x="2868" y="4979"/>
                </a:lnTo>
                <a:cubicBezTo>
                  <a:pt x="2490" y="5136"/>
                  <a:pt x="2175" y="5546"/>
                  <a:pt x="2175" y="5987"/>
                </a:cubicBezTo>
                <a:cubicBezTo>
                  <a:pt x="2175" y="6396"/>
                  <a:pt x="2458" y="6837"/>
                  <a:pt x="2868" y="6963"/>
                </a:cubicBezTo>
                <a:lnTo>
                  <a:pt x="2868" y="7341"/>
                </a:lnTo>
                <a:cubicBezTo>
                  <a:pt x="2868" y="7562"/>
                  <a:pt x="3025" y="7719"/>
                  <a:pt x="3246" y="7719"/>
                </a:cubicBezTo>
                <a:cubicBezTo>
                  <a:pt x="3435" y="7719"/>
                  <a:pt x="3592" y="7562"/>
                  <a:pt x="3592" y="7341"/>
                </a:cubicBezTo>
                <a:lnTo>
                  <a:pt x="3592" y="6963"/>
                </a:lnTo>
                <a:cubicBezTo>
                  <a:pt x="3970" y="6806"/>
                  <a:pt x="4286" y="6396"/>
                  <a:pt x="4286" y="5987"/>
                </a:cubicBezTo>
                <a:cubicBezTo>
                  <a:pt x="4286" y="5546"/>
                  <a:pt x="4033" y="5105"/>
                  <a:pt x="3592" y="4979"/>
                </a:cubicBezTo>
                <a:lnTo>
                  <a:pt x="3592" y="4254"/>
                </a:lnTo>
                <a:close/>
                <a:moveTo>
                  <a:pt x="5294" y="1"/>
                </a:moveTo>
                <a:cubicBezTo>
                  <a:pt x="4033" y="1"/>
                  <a:pt x="2994" y="946"/>
                  <a:pt x="2836" y="2143"/>
                </a:cubicBezTo>
                <a:cubicBezTo>
                  <a:pt x="2427" y="2301"/>
                  <a:pt x="2143" y="2710"/>
                  <a:pt x="2143" y="3151"/>
                </a:cubicBezTo>
                <a:lnTo>
                  <a:pt x="2143" y="3687"/>
                </a:lnTo>
                <a:cubicBezTo>
                  <a:pt x="914" y="4128"/>
                  <a:pt x="1" y="5294"/>
                  <a:pt x="1" y="6680"/>
                </a:cubicBezTo>
                <a:lnTo>
                  <a:pt x="1" y="8822"/>
                </a:lnTo>
                <a:cubicBezTo>
                  <a:pt x="1" y="10555"/>
                  <a:pt x="1419" y="11973"/>
                  <a:pt x="3151" y="11973"/>
                </a:cubicBezTo>
                <a:cubicBezTo>
                  <a:pt x="4884" y="11973"/>
                  <a:pt x="6302" y="10555"/>
                  <a:pt x="6302" y="8822"/>
                </a:cubicBezTo>
                <a:lnTo>
                  <a:pt x="6302" y="6680"/>
                </a:lnTo>
                <a:cubicBezTo>
                  <a:pt x="6302" y="5294"/>
                  <a:pt x="5451" y="4128"/>
                  <a:pt x="4191" y="3687"/>
                </a:cubicBezTo>
                <a:lnTo>
                  <a:pt x="4191" y="3151"/>
                </a:lnTo>
                <a:cubicBezTo>
                  <a:pt x="4191" y="2710"/>
                  <a:pt x="3907" y="2301"/>
                  <a:pt x="3529" y="2143"/>
                </a:cubicBezTo>
                <a:cubicBezTo>
                  <a:pt x="3624" y="1293"/>
                  <a:pt x="4380" y="662"/>
                  <a:pt x="5262" y="662"/>
                </a:cubicBezTo>
                <a:cubicBezTo>
                  <a:pt x="6239" y="662"/>
                  <a:pt x="7026" y="1450"/>
                  <a:pt x="7026" y="2427"/>
                </a:cubicBezTo>
                <a:lnTo>
                  <a:pt x="7026" y="8413"/>
                </a:lnTo>
                <a:cubicBezTo>
                  <a:pt x="7026" y="9200"/>
                  <a:pt x="7657" y="9830"/>
                  <a:pt x="8444" y="9830"/>
                </a:cubicBezTo>
                <a:cubicBezTo>
                  <a:pt x="9232" y="9830"/>
                  <a:pt x="9862" y="9200"/>
                  <a:pt x="9862" y="8413"/>
                </a:cubicBezTo>
                <a:lnTo>
                  <a:pt x="9862" y="6239"/>
                </a:lnTo>
                <a:cubicBezTo>
                  <a:pt x="10240" y="6081"/>
                  <a:pt x="10555" y="5703"/>
                  <a:pt x="10555" y="5262"/>
                </a:cubicBezTo>
                <a:lnTo>
                  <a:pt x="10555" y="3844"/>
                </a:lnTo>
                <a:cubicBezTo>
                  <a:pt x="10555" y="3687"/>
                  <a:pt x="10397" y="3529"/>
                  <a:pt x="10208" y="3529"/>
                </a:cubicBezTo>
                <a:lnTo>
                  <a:pt x="9862" y="3529"/>
                </a:lnTo>
                <a:lnTo>
                  <a:pt x="9862" y="2458"/>
                </a:lnTo>
                <a:cubicBezTo>
                  <a:pt x="9862" y="2269"/>
                  <a:pt x="9704" y="2112"/>
                  <a:pt x="9515" y="2112"/>
                </a:cubicBezTo>
                <a:cubicBezTo>
                  <a:pt x="9295" y="2112"/>
                  <a:pt x="9137" y="2269"/>
                  <a:pt x="9137" y="2458"/>
                </a:cubicBezTo>
                <a:lnTo>
                  <a:pt x="9137" y="3529"/>
                </a:lnTo>
                <a:lnTo>
                  <a:pt x="8791" y="3529"/>
                </a:lnTo>
                <a:cubicBezTo>
                  <a:pt x="8602" y="3529"/>
                  <a:pt x="8444" y="3687"/>
                  <a:pt x="8444" y="3876"/>
                </a:cubicBezTo>
                <a:lnTo>
                  <a:pt x="8444" y="5294"/>
                </a:lnTo>
                <a:cubicBezTo>
                  <a:pt x="8444" y="5766"/>
                  <a:pt x="8728" y="6176"/>
                  <a:pt x="9137" y="6302"/>
                </a:cubicBezTo>
                <a:lnTo>
                  <a:pt x="9137" y="8444"/>
                </a:lnTo>
                <a:cubicBezTo>
                  <a:pt x="9137" y="8854"/>
                  <a:pt x="8822" y="9169"/>
                  <a:pt x="8444" y="9169"/>
                </a:cubicBezTo>
                <a:cubicBezTo>
                  <a:pt x="8035" y="9169"/>
                  <a:pt x="7720" y="8854"/>
                  <a:pt x="7720" y="8444"/>
                </a:cubicBezTo>
                <a:lnTo>
                  <a:pt x="7720" y="2458"/>
                </a:lnTo>
                <a:cubicBezTo>
                  <a:pt x="7720" y="1103"/>
                  <a:pt x="6617" y="1"/>
                  <a:pt x="5294" y="1"/>
                </a:cubicBezTo>
                <a:close/>
              </a:path>
            </a:pathLst>
          </a:custGeom>
          <a:solidFill>
            <a:srgbClr val="545E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can AI impact Quizlet? </a:t>
            </a:r>
            <a:endParaRPr b="1"/>
          </a:p>
        </p:txBody>
      </p:sp>
      <p:graphicFrame>
        <p:nvGraphicFramePr>
          <p:cNvPr id="127" name="Google Shape;127;p17"/>
          <p:cNvGraphicFramePr/>
          <p:nvPr/>
        </p:nvGraphicFramePr>
        <p:xfrm>
          <a:off x="3465675" y="734475"/>
          <a:ext cx="3000000" cy="3000000"/>
        </p:xfrm>
        <a:graphic>
          <a:graphicData uri="http://schemas.openxmlformats.org/drawingml/2006/table">
            <a:tbl>
              <a:tblPr>
                <a:noFill/>
                <a:tableStyleId>{745DECAE-AF05-4114-87ED-6FBF75A8A45C}</a:tableStyleId>
              </a:tblPr>
              <a:tblGrid>
                <a:gridCol w="871525"/>
                <a:gridCol w="3707750"/>
              </a:tblGrid>
              <a:tr h="233825">
                <a:tc>
                  <a:txBody>
                    <a:bodyPr/>
                    <a:lstStyle/>
                    <a:p>
                      <a:pPr indent="0" lvl="0" marL="0" rtl="0" algn="l">
                        <a:spcBef>
                          <a:spcPts val="0"/>
                        </a:spcBef>
                        <a:spcAft>
                          <a:spcPts val="0"/>
                        </a:spcAft>
                        <a:buNone/>
                      </a:pPr>
                      <a:r>
                        <a:rPr b="1" lang="en" sz="800">
                          <a:latin typeface="Times New Roman"/>
                          <a:ea typeface="Times New Roman"/>
                          <a:cs typeface="Times New Roman"/>
                          <a:sym typeface="Times New Roman"/>
                        </a:rPr>
                        <a:t>Use Case </a:t>
                      </a:r>
                      <a:endParaRPr b="1" sz="8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800">
                          <a:latin typeface="Times New Roman"/>
                          <a:ea typeface="Times New Roman"/>
                          <a:cs typeface="Times New Roman"/>
                          <a:sym typeface="Times New Roman"/>
                        </a:rPr>
                        <a:t>UC-1 </a:t>
                      </a:r>
                      <a:r>
                        <a:rPr lang="en" sz="800">
                          <a:latin typeface="Times New Roman"/>
                          <a:ea typeface="Times New Roman"/>
                          <a:cs typeface="Times New Roman"/>
                          <a:sym typeface="Times New Roman"/>
                        </a:rPr>
                        <a:t>AI Quiz Generation</a:t>
                      </a:r>
                      <a:endParaRPr b="1" sz="800">
                        <a:latin typeface="Times New Roman"/>
                        <a:ea typeface="Times New Roman"/>
                        <a:cs typeface="Times New Roman"/>
                        <a:sym typeface="Times New Roman"/>
                      </a:endParaRPr>
                    </a:p>
                  </a:txBody>
                  <a:tcPr marT="63500" marB="63500" marR="63500" marL="63500"/>
                </a:tc>
              </a:tr>
              <a:tr h="233825">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User</a:t>
                      </a:r>
                      <a:endParaRPr sz="8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Student</a:t>
                      </a:r>
                      <a:endParaRPr sz="800">
                        <a:latin typeface="Times New Roman"/>
                        <a:ea typeface="Times New Roman"/>
                        <a:cs typeface="Times New Roman"/>
                        <a:sym typeface="Times New Roman"/>
                      </a:endParaRPr>
                    </a:p>
                  </a:txBody>
                  <a:tcPr marT="63500" marB="63500" marR="63500" marL="63500"/>
                </a:tc>
              </a:tr>
              <a:tr h="349275">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Pre-condition</a:t>
                      </a:r>
                      <a:endParaRPr sz="8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 The student has an active Quizlet account.</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 Relevant study materials are available.</a:t>
                      </a:r>
                      <a:endParaRPr sz="800">
                        <a:latin typeface="Times New Roman"/>
                        <a:ea typeface="Times New Roman"/>
                        <a:cs typeface="Times New Roman"/>
                        <a:sym typeface="Times New Roman"/>
                      </a:endParaRPr>
                    </a:p>
                  </a:txBody>
                  <a:tcPr marT="63500" marB="63500" marR="63500" marL="63500"/>
                </a:tc>
              </a:tr>
              <a:tr h="349275">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Post-condition</a:t>
                      </a:r>
                      <a:endParaRPr sz="8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 The student receives a dynamically AI generated quiz.</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 - Performance analytics are updated.</a:t>
                      </a:r>
                      <a:endParaRPr sz="800">
                        <a:latin typeface="Times New Roman"/>
                        <a:ea typeface="Times New Roman"/>
                        <a:cs typeface="Times New Roman"/>
                        <a:sym typeface="Times New Roman"/>
                      </a:endParaRPr>
                    </a:p>
                  </a:txBody>
                  <a:tcPr marT="63500" marB="63500" marR="63500" marL="63500"/>
                </a:tc>
              </a:tr>
              <a:tr h="2373850">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Main Scenario/Basic Path</a:t>
                      </a:r>
                      <a:endParaRPr sz="800">
                        <a:latin typeface="Times New Roman"/>
                        <a:ea typeface="Times New Roman"/>
                        <a:cs typeface="Times New Roman"/>
                        <a:sym typeface="Times New Roman"/>
                      </a:endParaRPr>
                    </a:p>
                  </a:txBody>
                  <a:tcPr marT="63500" marB="63500" marR="63500" marL="63500"/>
                </a:tc>
                <a:tc>
                  <a:txBody>
                    <a:bodyPr/>
                    <a:lstStyle/>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The student logs into their Quizlet account.</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b="1" lang="en" sz="900">
                          <a:latin typeface="Times New Roman"/>
                          <a:ea typeface="Times New Roman"/>
                          <a:cs typeface="Times New Roman"/>
                          <a:sym typeface="Times New Roman"/>
                        </a:rPr>
                        <a:t>The AI system analyses the student's past quiz performances, study habits, and proficiency levels.</a:t>
                      </a:r>
                      <a:endParaRPr b="1" sz="900">
                        <a:latin typeface="Times New Roman"/>
                        <a:ea typeface="Times New Roman"/>
                        <a:cs typeface="Times New Roman"/>
                        <a:sym typeface="Times New Roman"/>
                      </a:endParaRPr>
                    </a:p>
                    <a:p>
                      <a:pPr indent="-285750" lvl="0" marL="457200" rtl="0" algn="l">
                        <a:spcBef>
                          <a:spcPts val="0"/>
                        </a:spcBef>
                        <a:spcAft>
                          <a:spcPts val="0"/>
                        </a:spcAft>
                        <a:buSzPts val="900"/>
                        <a:buAutoNum type="arabicPeriod"/>
                      </a:pPr>
                      <a:r>
                        <a:rPr b="1" lang="en" sz="900">
                          <a:latin typeface="Times New Roman"/>
                          <a:ea typeface="Times New Roman"/>
                          <a:cs typeface="Times New Roman"/>
                          <a:sym typeface="Times New Roman"/>
                        </a:rPr>
                        <a:t>The system’s</a:t>
                      </a:r>
                      <a:r>
                        <a:rPr b="1" lang="en" sz="900">
                          <a:latin typeface="Times New Roman"/>
                          <a:ea typeface="Times New Roman"/>
                          <a:cs typeface="Times New Roman"/>
                          <a:sym typeface="Times New Roman"/>
                        </a:rPr>
                        <a:t> </a:t>
                      </a:r>
                      <a:r>
                        <a:rPr b="1" lang="en" sz="900">
                          <a:latin typeface="Times New Roman"/>
                          <a:ea typeface="Times New Roman"/>
                          <a:cs typeface="Times New Roman"/>
                          <a:sym typeface="Times New Roman"/>
                        </a:rPr>
                        <a:t>AI algorithms dynamically generate a quiz by selecting questions from the available study materials.</a:t>
                      </a:r>
                      <a:endParaRPr b="1" sz="900">
                        <a:latin typeface="Times New Roman"/>
                        <a:ea typeface="Times New Roman"/>
                        <a:cs typeface="Times New Roman"/>
                        <a:sym typeface="Times New Roman"/>
                      </a:endParaRPr>
                    </a:p>
                    <a:p>
                      <a:pPr indent="-285750" lvl="1" marL="914400" rtl="0" algn="l">
                        <a:spcBef>
                          <a:spcPts val="0"/>
                        </a:spcBef>
                        <a:spcAft>
                          <a:spcPts val="0"/>
                        </a:spcAft>
                        <a:buSzPts val="900"/>
                        <a:buFont typeface="Times New Roman"/>
                        <a:buChar char="○"/>
                      </a:pPr>
                      <a:r>
                        <a:rPr lang="en" sz="900">
                          <a:latin typeface="Times New Roman"/>
                          <a:ea typeface="Times New Roman"/>
                          <a:cs typeface="Times New Roman"/>
                          <a:sym typeface="Times New Roman"/>
                        </a:rPr>
                        <a:t>The difficulty level of questions is adjusted based on the student's historical performance.</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The system presents the quiz to the student, providing a mix of question types (e.g., multiple choice, true/false, short answer).</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The student answers the quiz questions.</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b="1" lang="en" sz="900">
                          <a:latin typeface="Times New Roman"/>
                          <a:ea typeface="Times New Roman"/>
                          <a:cs typeface="Times New Roman"/>
                          <a:sym typeface="Times New Roman"/>
                        </a:rPr>
                        <a:t>The system provides AI generated instant feedback on correctness and offers explanations for incorrect answers.</a:t>
                      </a:r>
                      <a:endParaRPr b="1" sz="900">
                        <a:latin typeface="Times New Roman"/>
                        <a:ea typeface="Times New Roman"/>
                        <a:cs typeface="Times New Roman"/>
                        <a:sym typeface="Times New Roman"/>
                      </a:endParaRPr>
                    </a:p>
                    <a:p>
                      <a:pPr indent="-285750" lvl="0" marL="457200" rtl="0" algn="l">
                        <a:spcBef>
                          <a:spcPts val="0"/>
                        </a:spcBef>
                        <a:spcAft>
                          <a:spcPts val="0"/>
                        </a:spcAft>
                        <a:buSzPts val="900"/>
                        <a:buAutoNum type="arabicPeriod"/>
                      </a:pPr>
                      <a:r>
                        <a:rPr lang="en" sz="900">
                          <a:latin typeface="Times New Roman"/>
                          <a:ea typeface="Times New Roman"/>
                          <a:cs typeface="Times New Roman"/>
                          <a:sym typeface="Times New Roman"/>
                        </a:rPr>
                        <a:t>The system</a:t>
                      </a:r>
                      <a:r>
                        <a:rPr b="1" lang="en" sz="900">
                          <a:latin typeface="Times New Roman"/>
                          <a:ea typeface="Times New Roman"/>
                          <a:cs typeface="Times New Roman"/>
                          <a:sym typeface="Times New Roman"/>
                        </a:rPr>
                        <a:t> </a:t>
                      </a:r>
                      <a:r>
                        <a:rPr lang="en" sz="900">
                          <a:latin typeface="Times New Roman"/>
                          <a:ea typeface="Times New Roman"/>
                          <a:cs typeface="Times New Roman"/>
                          <a:sym typeface="Times New Roman"/>
                        </a:rPr>
                        <a:t>updates the student's performance analytics, identifying strengths and weaknesses in specific topics or concepts.</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AutoNum type="arabicPeriod"/>
                      </a:pPr>
                      <a:r>
                        <a:rPr lang="en" sz="900">
                          <a:latin typeface="Times New Roman"/>
                          <a:ea typeface="Times New Roman"/>
                          <a:cs typeface="Times New Roman"/>
                          <a:sym typeface="Times New Roman"/>
                        </a:rPr>
                        <a:t>Based on the quiz results, the </a:t>
                      </a:r>
                      <a:r>
                        <a:rPr lang="en" sz="900">
                          <a:latin typeface="Times New Roman"/>
                          <a:ea typeface="Times New Roman"/>
                          <a:cs typeface="Times New Roman"/>
                          <a:sym typeface="Times New Roman"/>
                        </a:rPr>
                        <a:t>system may recommend additional study materials or direct the student to specific areas for improvement.</a:t>
                      </a:r>
                      <a:endParaRPr sz="900">
                        <a:latin typeface="Times New Roman"/>
                        <a:ea typeface="Times New Roman"/>
                        <a:cs typeface="Times New Roman"/>
                        <a:sym typeface="Times New Roman"/>
                      </a:endParaRPr>
                    </a:p>
                  </a:txBody>
                  <a:tcPr marT="63500" marB="63500" marR="63500" marL="63500"/>
                </a:tc>
              </a:tr>
              <a:tr h="568875">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Other</a:t>
                      </a:r>
                      <a:endParaRPr sz="800">
                        <a:latin typeface="Times New Roman"/>
                        <a:ea typeface="Times New Roman"/>
                        <a:cs typeface="Times New Roman"/>
                        <a:sym typeface="Times New Roman"/>
                      </a:endParaRPr>
                    </a:p>
                  </a:txBody>
                  <a:tcPr marT="63500" marB="63500" marR="63500" marL="63500"/>
                </a:tc>
                <a:tc>
                  <a:txBody>
                    <a:bodyPr/>
                    <a:lstStyle/>
                    <a:p>
                      <a:pPr indent="-279400" lvl="0" marL="457200" rtl="0" algn="l">
                        <a:spcBef>
                          <a:spcPts val="0"/>
                        </a:spcBef>
                        <a:spcAft>
                          <a:spcPts val="0"/>
                        </a:spcAft>
                        <a:buSzPts val="800"/>
                        <a:buFont typeface="Times New Roman"/>
                        <a:buChar char="●"/>
                      </a:pPr>
                      <a:r>
                        <a:rPr lang="en" sz="800">
                          <a:latin typeface="Times New Roman"/>
                          <a:ea typeface="Times New Roman"/>
                          <a:cs typeface="Times New Roman"/>
                          <a:sym typeface="Times New Roman"/>
                        </a:rPr>
                        <a:t>The system ensures that questions are diverse, covering various aspects</a:t>
                      </a:r>
                      <a:endParaRPr sz="800">
                        <a:latin typeface="Times New Roman"/>
                        <a:ea typeface="Times New Roman"/>
                        <a:cs typeface="Times New Roman"/>
                        <a:sym typeface="Times New Roman"/>
                      </a:endParaRPr>
                    </a:p>
                    <a:p>
                      <a:pPr indent="-279400" lvl="0" marL="457200" rtl="0" algn="l">
                        <a:spcBef>
                          <a:spcPts val="0"/>
                        </a:spcBef>
                        <a:spcAft>
                          <a:spcPts val="0"/>
                        </a:spcAft>
                        <a:buSzPts val="800"/>
                        <a:buFont typeface="Times New Roman"/>
                        <a:buChar char="●"/>
                      </a:pPr>
                      <a:r>
                        <a:rPr lang="en" sz="800">
                          <a:latin typeface="Times New Roman"/>
                          <a:ea typeface="Times New Roman"/>
                          <a:cs typeface="Times New Roman"/>
                          <a:sym typeface="Times New Roman"/>
                        </a:rPr>
                        <a:t>AI continuously adapts to the student's progress, refining the learning path</a:t>
                      </a:r>
                      <a:endParaRPr sz="800">
                        <a:latin typeface="Times New Roman"/>
                        <a:ea typeface="Times New Roman"/>
                        <a:cs typeface="Times New Roman"/>
                        <a:sym typeface="Times New Roman"/>
                      </a:endParaRPr>
                    </a:p>
                  </a:txBody>
                  <a:tcPr marT="63500" marB="63500" marR="63500" marL="63500"/>
                </a:tc>
              </a:tr>
            </a:tbl>
          </a:graphicData>
        </a:graphic>
      </p:graphicFrame>
      <p:sp>
        <p:nvSpPr>
          <p:cNvPr id="128" name="Google Shape;128;p17"/>
          <p:cNvSpPr txBox="1"/>
          <p:nvPr/>
        </p:nvSpPr>
        <p:spPr>
          <a:xfrm>
            <a:off x="99425" y="936625"/>
            <a:ext cx="3747900" cy="6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lt2"/>
                </a:solidFill>
                <a:latin typeface="Times New Roman"/>
                <a:ea typeface="Times New Roman"/>
                <a:cs typeface="Times New Roman"/>
                <a:sym typeface="Times New Roman"/>
              </a:rPr>
              <a:t>(UC-1) AI Quiz Generation</a:t>
            </a:r>
            <a:endParaRPr b="1" sz="1700">
              <a:solidFill>
                <a:schemeClr val="lt2"/>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lt2"/>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lt2"/>
              </a:solidFill>
              <a:latin typeface="Times New Roman"/>
              <a:ea typeface="Times New Roman"/>
              <a:cs typeface="Times New Roman"/>
              <a:sym typeface="Times New Roman"/>
            </a:endParaRPr>
          </a:p>
        </p:txBody>
      </p:sp>
      <p:sp>
        <p:nvSpPr>
          <p:cNvPr id="129" name="Google Shape;129;p17"/>
          <p:cNvSpPr txBox="1"/>
          <p:nvPr/>
        </p:nvSpPr>
        <p:spPr>
          <a:xfrm>
            <a:off x="127050" y="1810200"/>
            <a:ext cx="3527100" cy="28713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lt2"/>
              </a:buClr>
              <a:buSzPts val="1700"/>
              <a:buFont typeface="Times New Roman"/>
              <a:buChar char="●"/>
            </a:pPr>
            <a:r>
              <a:rPr lang="en" sz="1700">
                <a:solidFill>
                  <a:schemeClr val="lt2"/>
                </a:solidFill>
                <a:latin typeface="Times New Roman"/>
                <a:ea typeface="Times New Roman"/>
                <a:cs typeface="Times New Roman"/>
                <a:sym typeface="Times New Roman"/>
              </a:rPr>
              <a:t>AI Generated quiz questions</a:t>
            </a:r>
            <a:endParaRPr sz="1700">
              <a:solidFill>
                <a:schemeClr val="lt2"/>
              </a:solidFill>
              <a:latin typeface="Times New Roman"/>
              <a:ea typeface="Times New Roman"/>
              <a:cs typeface="Times New Roman"/>
              <a:sym typeface="Times New Roman"/>
            </a:endParaRPr>
          </a:p>
          <a:p>
            <a:pPr indent="-336550" lvl="1" marL="914400" rtl="0" algn="l">
              <a:spcBef>
                <a:spcPts val="0"/>
              </a:spcBef>
              <a:spcAft>
                <a:spcPts val="0"/>
              </a:spcAft>
              <a:buClr>
                <a:schemeClr val="lt2"/>
              </a:buClr>
              <a:buSzPts val="1700"/>
              <a:buFont typeface="Times New Roman"/>
              <a:buChar char="○"/>
            </a:pPr>
            <a:r>
              <a:rPr lang="en" sz="1700">
                <a:solidFill>
                  <a:schemeClr val="lt2"/>
                </a:solidFill>
                <a:latin typeface="Times New Roman"/>
                <a:ea typeface="Times New Roman"/>
                <a:cs typeface="Times New Roman"/>
                <a:sym typeface="Times New Roman"/>
              </a:rPr>
              <a:t>Questions derived from material online, or previously uploaded</a:t>
            </a:r>
            <a:endParaRPr sz="1700">
              <a:solidFill>
                <a:schemeClr val="lt2"/>
              </a:solidFill>
              <a:latin typeface="Times New Roman"/>
              <a:ea typeface="Times New Roman"/>
              <a:cs typeface="Times New Roman"/>
              <a:sym typeface="Times New Roman"/>
            </a:endParaRPr>
          </a:p>
          <a:p>
            <a:pPr indent="-336550" lvl="0" marL="457200" rtl="0" algn="l">
              <a:spcBef>
                <a:spcPts val="0"/>
              </a:spcBef>
              <a:spcAft>
                <a:spcPts val="0"/>
              </a:spcAft>
              <a:buClr>
                <a:schemeClr val="lt2"/>
              </a:buClr>
              <a:buSzPts val="1700"/>
              <a:buFont typeface="Times New Roman"/>
              <a:buChar char="●"/>
            </a:pPr>
            <a:r>
              <a:rPr lang="en" sz="1700">
                <a:solidFill>
                  <a:schemeClr val="lt2"/>
                </a:solidFill>
                <a:latin typeface="Times New Roman"/>
                <a:ea typeface="Times New Roman"/>
                <a:cs typeface="Times New Roman"/>
                <a:sym typeface="Times New Roman"/>
              </a:rPr>
              <a:t>AI generated instant feedback/recommendations</a:t>
            </a:r>
            <a:endParaRPr sz="1700">
              <a:solidFill>
                <a:schemeClr val="lt2"/>
              </a:solidFill>
              <a:latin typeface="Times New Roman"/>
              <a:ea typeface="Times New Roman"/>
              <a:cs typeface="Times New Roman"/>
              <a:sym typeface="Times New Roman"/>
            </a:endParaRPr>
          </a:p>
        </p:txBody>
      </p:sp>
      <p:sp>
        <p:nvSpPr>
          <p:cNvPr id="130" name="Google Shape;130;p17"/>
          <p:cNvSpPr/>
          <p:nvPr/>
        </p:nvSpPr>
        <p:spPr>
          <a:xfrm>
            <a:off x="8176075" y="2267250"/>
            <a:ext cx="41400" cy="1518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131" name="Google Shape;131;p17"/>
          <p:cNvSpPr/>
          <p:nvPr/>
        </p:nvSpPr>
        <p:spPr>
          <a:xfrm>
            <a:off x="8176075" y="2758675"/>
            <a:ext cx="41400" cy="4182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132" name="Google Shape;132;p17"/>
          <p:cNvSpPr/>
          <p:nvPr/>
        </p:nvSpPr>
        <p:spPr>
          <a:xfrm>
            <a:off x="8176075" y="3518475"/>
            <a:ext cx="41400" cy="7626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133" name="Google Shape;133;p17"/>
          <p:cNvSpPr txBox="1"/>
          <p:nvPr/>
        </p:nvSpPr>
        <p:spPr>
          <a:xfrm>
            <a:off x="8176075" y="2191350"/>
            <a:ext cx="891900" cy="1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0000"/>
                </a:solidFill>
                <a:latin typeface="Times New Roman"/>
                <a:ea typeface="Times New Roman"/>
                <a:cs typeface="Times New Roman"/>
                <a:sym typeface="Times New Roman"/>
              </a:rPr>
              <a:t>AI detection</a:t>
            </a:r>
            <a:endParaRPr b="1" sz="1000">
              <a:solidFill>
                <a:srgbClr val="FF0000"/>
              </a:solidFill>
              <a:latin typeface="Times New Roman"/>
              <a:ea typeface="Times New Roman"/>
              <a:cs typeface="Times New Roman"/>
              <a:sym typeface="Times New Roman"/>
            </a:endParaRPr>
          </a:p>
        </p:txBody>
      </p:sp>
      <p:sp>
        <p:nvSpPr>
          <p:cNvPr id="134" name="Google Shape;134;p17"/>
          <p:cNvSpPr txBox="1"/>
          <p:nvPr/>
        </p:nvSpPr>
        <p:spPr>
          <a:xfrm>
            <a:off x="8176075" y="2758663"/>
            <a:ext cx="891900" cy="1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0000"/>
                </a:solidFill>
                <a:latin typeface="Times New Roman"/>
                <a:ea typeface="Times New Roman"/>
                <a:cs typeface="Times New Roman"/>
                <a:sym typeface="Times New Roman"/>
              </a:rPr>
              <a:t>AI generated Quiz</a:t>
            </a:r>
            <a:endParaRPr b="1" sz="1000">
              <a:solidFill>
                <a:srgbClr val="FF0000"/>
              </a:solidFill>
              <a:latin typeface="Times New Roman"/>
              <a:ea typeface="Times New Roman"/>
              <a:cs typeface="Times New Roman"/>
              <a:sym typeface="Times New Roman"/>
            </a:endParaRPr>
          </a:p>
        </p:txBody>
      </p:sp>
      <p:sp>
        <p:nvSpPr>
          <p:cNvPr id="135" name="Google Shape;135;p17"/>
          <p:cNvSpPr txBox="1"/>
          <p:nvPr/>
        </p:nvSpPr>
        <p:spPr>
          <a:xfrm>
            <a:off x="8272400" y="3670313"/>
            <a:ext cx="891900" cy="1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0000"/>
                </a:solidFill>
                <a:latin typeface="Times New Roman"/>
                <a:ea typeface="Times New Roman"/>
                <a:cs typeface="Times New Roman"/>
                <a:sym typeface="Times New Roman"/>
              </a:rPr>
              <a:t>AI generated Feedback</a:t>
            </a:r>
            <a:endParaRPr b="1" sz="1000">
              <a:solidFill>
                <a:srgbClr val="FF0000"/>
              </a:solidFill>
              <a:latin typeface="Times New Roman"/>
              <a:ea typeface="Times New Roman"/>
              <a:cs typeface="Times New Roman"/>
              <a:sym typeface="Times New Roman"/>
            </a:endParaRPr>
          </a:p>
        </p:txBody>
      </p:sp>
      <p:pic>
        <p:nvPicPr>
          <p:cNvPr id="136" name="Google Shape;136;p17"/>
          <p:cNvPicPr preferRelativeResize="0"/>
          <p:nvPr/>
        </p:nvPicPr>
        <p:blipFill>
          <a:blip r:embed="rId3">
            <a:alphaModFix/>
          </a:blip>
          <a:stretch>
            <a:fillRect/>
          </a:stretch>
        </p:blipFill>
        <p:spPr>
          <a:xfrm>
            <a:off x="0" y="3294866"/>
            <a:ext cx="4337198" cy="188171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Other Use-Cases</a:t>
            </a:r>
            <a:endParaRPr b="1"/>
          </a:p>
        </p:txBody>
      </p:sp>
      <p:graphicFrame>
        <p:nvGraphicFramePr>
          <p:cNvPr id="142" name="Google Shape;142;p18"/>
          <p:cNvGraphicFramePr/>
          <p:nvPr/>
        </p:nvGraphicFramePr>
        <p:xfrm>
          <a:off x="525350" y="750200"/>
          <a:ext cx="3000000" cy="3000000"/>
        </p:xfrm>
        <a:graphic>
          <a:graphicData uri="http://schemas.openxmlformats.org/drawingml/2006/table">
            <a:tbl>
              <a:tblPr>
                <a:noFill/>
                <a:tableStyleId>{CEEACBEE-F22F-4CAD-BE63-19C224E3AC1D}</a:tableStyleId>
              </a:tblPr>
              <a:tblGrid>
                <a:gridCol w="1011375"/>
                <a:gridCol w="2260625"/>
                <a:gridCol w="1301275"/>
                <a:gridCol w="3751525"/>
              </a:tblGrid>
              <a:tr h="370975">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Use Case</a:t>
                      </a:r>
                      <a:endParaRPr b="1" sz="1200">
                        <a:latin typeface="Times New Roman"/>
                        <a:ea typeface="Times New Roman"/>
                        <a:cs typeface="Times New Roman"/>
                        <a:sym typeface="Times New Roman"/>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Name</a:t>
                      </a:r>
                      <a:endParaRPr b="1"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User</a:t>
                      </a:r>
                      <a:endParaRPr b="1"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Result</a:t>
                      </a:r>
                      <a:endParaRPr b="1" sz="1200">
                        <a:latin typeface="Times New Roman"/>
                        <a:ea typeface="Times New Roman"/>
                        <a:cs typeface="Times New Roman"/>
                        <a:sym typeface="Times New Roman"/>
                      </a:endParaRPr>
                    </a:p>
                  </a:txBody>
                  <a:tcPr marT="91425" marB="91425" marR="91425" marL="91425"/>
                </a:tc>
              </a:tr>
              <a:tr h="5564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UC-1</a:t>
                      </a:r>
                      <a:endParaRPr sz="1200">
                        <a:latin typeface="Times New Roman"/>
                        <a:ea typeface="Times New Roman"/>
                        <a:cs typeface="Times New Roman"/>
                        <a:sym typeface="Times New Roman"/>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AI Quiz Generation</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Student</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AI - generated quiz questions &amp; Recommended Feedback</a:t>
                      </a:r>
                      <a:endParaRPr sz="1200">
                        <a:latin typeface="Times New Roman"/>
                        <a:ea typeface="Times New Roman"/>
                        <a:cs typeface="Times New Roman"/>
                        <a:sym typeface="Times New Roman"/>
                      </a:endParaRPr>
                    </a:p>
                  </a:txBody>
                  <a:tcPr marT="91425" marB="91425" marR="91425" marL="91425"/>
                </a:tc>
              </a:tr>
              <a:tr h="5721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UC-2</a:t>
                      </a:r>
                      <a:endParaRPr sz="1200">
                        <a:latin typeface="Times New Roman"/>
                        <a:ea typeface="Times New Roman"/>
                        <a:cs typeface="Times New Roman"/>
                        <a:sym typeface="Times New Roman"/>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Student Performance Dashboard</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Student</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Student dashboard, with AI generated feedback</a:t>
                      </a:r>
                      <a:endParaRPr sz="1200">
                        <a:latin typeface="Times New Roman"/>
                        <a:ea typeface="Times New Roman"/>
                        <a:cs typeface="Times New Roman"/>
                        <a:sym typeface="Times New Roman"/>
                      </a:endParaRPr>
                    </a:p>
                  </a:txBody>
                  <a:tcPr marT="91425" marB="91425" marR="91425" marL="91425"/>
                </a:tc>
              </a:tr>
              <a:tr h="93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UC-3</a:t>
                      </a:r>
                      <a:endParaRPr sz="1200">
                        <a:latin typeface="Times New Roman"/>
                        <a:ea typeface="Times New Roman"/>
                        <a:cs typeface="Times New Roman"/>
                        <a:sym typeface="Times New Roman"/>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Flashcard Recommendation</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Student</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AI system generates a set of flashcards that specifically target the identified knowledge gaps.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tc>
              </a:tr>
              <a:tr h="129852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UC-4</a:t>
                      </a:r>
                      <a:endParaRPr sz="1200">
                        <a:latin typeface="Times New Roman"/>
                        <a:ea typeface="Times New Roman"/>
                        <a:cs typeface="Times New Roman"/>
                        <a:sym typeface="Times New Roman"/>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Uploaded textbook ML</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Student</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The ML model processes the uploaded textbook, extracting key concepts, definitions, and questions.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tc>
              </a:tr>
              <a:tr h="4277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UC-5</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Managerial KPI Dashboard</a:t>
                      </a:r>
                      <a:endParaRPr sz="1200">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Manager</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KPIs on how this AI implementations impacts users, AI recommendations on system performance, and user-usage</a:t>
                      </a:r>
                      <a:endParaRPr sz="12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Entity Relationship Diagram (Picture of ERD)</a:t>
            </a:r>
            <a:endParaRPr b="1"/>
          </a:p>
        </p:txBody>
      </p:sp>
      <p:pic>
        <p:nvPicPr>
          <p:cNvPr id="148" name="Google Shape;148;p19"/>
          <p:cNvPicPr preferRelativeResize="0"/>
          <p:nvPr/>
        </p:nvPicPr>
        <p:blipFill>
          <a:blip r:embed="rId3">
            <a:alphaModFix/>
          </a:blip>
          <a:stretch>
            <a:fillRect/>
          </a:stretch>
        </p:blipFill>
        <p:spPr>
          <a:xfrm>
            <a:off x="667098" y="749300"/>
            <a:ext cx="8476903" cy="4394199"/>
          </a:xfrm>
          <a:prstGeom prst="rect">
            <a:avLst/>
          </a:prstGeom>
          <a:noFill/>
          <a:ln>
            <a:noFill/>
          </a:ln>
        </p:spPr>
      </p:pic>
      <p:pic>
        <p:nvPicPr>
          <p:cNvPr id="149" name="Google Shape;149;p19"/>
          <p:cNvPicPr preferRelativeResize="0"/>
          <p:nvPr/>
        </p:nvPicPr>
        <p:blipFill>
          <a:blip r:embed="rId4">
            <a:alphaModFix/>
          </a:blip>
          <a:stretch>
            <a:fillRect/>
          </a:stretch>
        </p:blipFill>
        <p:spPr>
          <a:xfrm flipH="1">
            <a:off x="-1" y="70150"/>
            <a:ext cx="1862450" cy="281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0"/>
          <p:cNvPicPr preferRelativeResize="0"/>
          <p:nvPr/>
        </p:nvPicPr>
        <p:blipFill>
          <a:blip r:embed="rId3">
            <a:alphaModFix/>
          </a:blip>
          <a:stretch>
            <a:fillRect/>
          </a:stretch>
        </p:blipFill>
        <p:spPr>
          <a:xfrm>
            <a:off x="5082099" y="1600200"/>
            <a:ext cx="4061901" cy="3276600"/>
          </a:xfrm>
          <a:prstGeom prst="rect">
            <a:avLst/>
          </a:prstGeom>
          <a:noFill/>
          <a:ln>
            <a:noFill/>
          </a:ln>
        </p:spPr>
      </p:pic>
      <p:sp>
        <p:nvSpPr>
          <p:cNvPr id="155" name="Google Shape;155;p2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sources (Austin)</a:t>
            </a:r>
            <a:endParaRPr/>
          </a:p>
        </p:txBody>
      </p:sp>
      <p:pic>
        <p:nvPicPr>
          <p:cNvPr id="156" name="Google Shape;156;p20"/>
          <p:cNvPicPr preferRelativeResize="0"/>
          <p:nvPr/>
        </p:nvPicPr>
        <p:blipFill>
          <a:blip r:embed="rId4">
            <a:alphaModFix/>
          </a:blip>
          <a:stretch>
            <a:fillRect/>
          </a:stretch>
        </p:blipFill>
        <p:spPr>
          <a:xfrm>
            <a:off x="0" y="1600200"/>
            <a:ext cx="5082100" cy="3508438"/>
          </a:xfrm>
          <a:prstGeom prst="rect">
            <a:avLst/>
          </a:prstGeom>
          <a:noFill/>
          <a:ln>
            <a:noFill/>
          </a:ln>
        </p:spPr>
      </p:pic>
      <p:pic>
        <p:nvPicPr>
          <p:cNvPr id="157" name="Google Shape;157;p20"/>
          <p:cNvPicPr preferRelativeResize="0"/>
          <p:nvPr/>
        </p:nvPicPr>
        <p:blipFill>
          <a:blip r:embed="rId5">
            <a:alphaModFix/>
          </a:blip>
          <a:stretch>
            <a:fillRect/>
          </a:stretch>
        </p:blipFill>
        <p:spPr>
          <a:xfrm>
            <a:off x="4572000" y="2928400"/>
            <a:ext cx="2857646" cy="1948400"/>
          </a:xfrm>
          <a:prstGeom prst="rect">
            <a:avLst/>
          </a:prstGeom>
          <a:noFill/>
          <a:ln>
            <a:noFill/>
          </a:ln>
        </p:spPr>
      </p:pic>
      <p:pic>
        <p:nvPicPr>
          <p:cNvPr id="158" name="Google Shape;158;p20"/>
          <p:cNvPicPr preferRelativeResize="0"/>
          <p:nvPr/>
        </p:nvPicPr>
        <p:blipFill>
          <a:blip r:embed="rId6">
            <a:alphaModFix/>
          </a:blip>
          <a:stretch>
            <a:fillRect/>
          </a:stretch>
        </p:blipFill>
        <p:spPr>
          <a:xfrm>
            <a:off x="12" y="519342"/>
            <a:ext cx="3480197" cy="15062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can AI impact Quizlet? </a:t>
            </a:r>
            <a:endParaRPr b="1"/>
          </a:p>
        </p:txBody>
      </p:sp>
      <p:sp>
        <p:nvSpPr>
          <p:cNvPr id="164" name="Google Shape;164;p21"/>
          <p:cNvSpPr txBox="1"/>
          <p:nvPr/>
        </p:nvSpPr>
        <p:spPr>
          <a:xfrm>
            <a:off x="296700" y="619050"/>
            <a:ext cx="3747900" cy="6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2"/>
                </a:solidFill>
                <a:latin typeface="Times New Roman"/>
                <a:ea typeface="Times New Roman"/>
                <a:cs typeface="Times New Roman"/>
                <a:sym typeface="Times New Roman"/>
              </a:rPr>
              <a:t>(UC-1) AI Quiz Generation Queries</a:t>
            </a:r>
            <a:endParaRPr b="1" sz="1800">
              <a:solidFill>
                <a:schemeClr val="lt2"/>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lt2"/>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lt2"/>
              </a:solidFill>
              <a:latin typeface="Times New Roman"/>
              <a:ea typeface="Times New Roman"/>
              <a:cs typeface="Times New Roman"/>
              <a:sym typeface="Times New Roman"/>
            </a:endParaRPr>
          </a:p>
        </p:txBody>
      </p:sp>
      <p:graphicFrame>
        <p:nvGraphicFramePr>
          <p:cNvPr id="165" name="Google Shape;165;p21"/>
          <p:cNvGraphicFramePr/>
          <p:nvPr/>
        </p:nvGraphicFramePr>
        <p:xfrm>
          <a:off x="296700" y="1160075"/>
          <a:ext cx="3000000" cy="3000000"/>
        </p:xfrm>
        <a:graphic>
          <a:graphicData uri="http://schemas.openxmlformats.org/drawingml/2006/table">
            <a:tbl>
              <a:tblPr>
                <a:noFill/>
                <a:tableStyleId>{745DECAE-AF05-4114-87ED-6FBF75A8A45C}</a:tableStyleId>
              </a:tblPr>
              <a:tblGrid>
                <a:gridCol w="2675200"/>
                <a:gridCol w="2675200"/>
              </a:tblGrid>
              <a:tr h="267400">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Function</a:t>
                      </a:r>
                      <a:endParaRPr b="1"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SQL QUERY</a:t>
                      </a:r>
                      <a:endParaRPr b="1" sz="1000">
                        <a:latin typeface="Times New Roman"/>
                        <a:ea typeface="Times New Roman"/>
                        <a:cs typeface="Times New Roman"/>
                        <a:sym typeface="Times New Roman"/>
                      </a:endParaRPr>
                    </a:p>
                  </a:txBody>
                  <a:tcPr marT="63500" marB="63500" marR="63500" marL="63500"/>
                </a:tc>
              </a:tr>
              <a:tr h="4591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Check login info </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(Username:: Robert pass: password) </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SELECT * FROM user WHERE Username == “Robert” AND password == “password”;</a:t>
                      </a:r>
                      <a:endParaRPr sz="1000">
                        <a:solidFill>
                          <a:schemeClr val="dk2"/>
                        </a:solidFill>
                        <a:latin typeface="Times New Roman"/>
                        <a:ea typeface="Times New Roman"/>
                        <a:cs typeface="Times New Roman"/>
                        <a:sym typeface="Times New Roman"/>
                      </a:endParaRPr>
                    </a:p>
                  </a:txBody>
                  <a:tcPr marT="63500" marB="63500" marR="63500" marL="63500"/>
                </a:tc>
              </a:tr>
              <a:tr h="4591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Retrieve the frequency of each flashcard set in each user’s  flashcard access history</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SELECT count(*) FROM FlashcardHistory </a:t>
                      </a:r>
                      <a:endParaRPr sz="10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GROUP BY UserID, Flashcard_Set_ID;</a:t>
                      </a:r>
                      <a:endParaRPr sz="1000">
                        <a:solidFill>
                          <a:schemeClr val="dk2"/>
                        </a:solidFill>
                        <a:latin typeface="Times New Roman"/>
                        <a:ea typeface="Times New Roman"/>
                        <a:cs typeface="Times New Roman"/>
                        <a:sym typeface="Times New Roman"/>
                      </a:endParaRPr>
                    </a:p>
                  </a:txBody>
                  <a:tcPr marT="63500" marB="63500" marR="63500" marL="63500"/>
                </a:tc>
              </a:tr>
              <a:tr h="85085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Retrieve most frequently taken quiz for a certain user (UserID = 9999)</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SELECT q.QuizID FROM SessionID s JOIN Quiz q ON s.SessionID = q.SessionID </a:t>
                      </a:r>
                      <a:endParaRPr sz="10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WHERE  s.UserID = “9999”</a:t>
                      </a:r>
                      <a:endParaRPr sz="10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ORDER BY count(q.QuizID) DESC</a:t>
                      </a:r>
                      <a:endParaRPr sz="10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LIMIT 1;</a:t>
                      </a:r>
                      <a:endParaRPr sz="1000">
                        <a:solidFill>
                          <a:schemeClr val="dk2"/>
                        </a:solidFill>
                        <a:latin typeface="Times New Roman"/>
                        <a:ea typeface="Times New Roman"/>
                        <a:cs typeface="Times New Roman"/>
                        <a:sym typeface="Times New Roman"/>
                      </a:endParaRPr>
                    </a:p>
                  </a:txBody>
                  <a:tcPr marT="63500" marB="63500" marR="63500" marL="63500"/>
                </a:tc>
              </a:tr>
              <a:tr h="85085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Retrieve the list of flashcards pertaining to the subject Law in the user’s flashcard access history (UserID = 9999)</a:t>
                      </a:r>
                      <a:br>
                        <a:rPr lang="en" sz="1000">
                          <a:latin typeface="Times New Roman"/>
                          <a:ea typeface="Times New Roman"/>
                          <a:cs typeface="Times New Roman"/>
                          <a:sym typeface="Times New Roman"/>
                        </a:rPr>
                      </a:b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SELECT * FROM FlashcardSet WHERE Subject = “Law AND CreatedBy = “9999”;</a:t>
                      </a:r>
                      <a:endParaRPr sz="1000">
                        <a:solidFill>
                          <a:schemeClr val="dk2"/>
                        </a:solidFill>
                        <a:latin typeface="Times New Roman"/>
                        <a:ea typeface="Times New Roman"/>
                        <a:cs typeface="Times New Roman"/>
                        <a:sym typeface="Times New Roman"/>
                      </a:endParaRPr>
                    </a:p>
                  </a:txBody>
                  <a:tcPr marT="63500" marB="63500" marR="63500" marL="63500"/>
                </a:tc>
              </a:tr>
              <a:tr h="74962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Choose the most popular flashcard set from user’s flashcard set history for informing quiz generation (UserID = 9999)</a:t>
                      </a:r>
                      <a:endParaRPr sz="1000">
                        <a:solidFill>
                          <a:srgbClr val="FF0000"/>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SELECT Flashcard_Set_ID FROM FlashcardHistory WHERE UserID = 9999</a:t>
                      </a:r>
                      <a:endParaRPr sz="10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GROUP BY UserID, Flashcard_Set_ID </a:t>
                      </a:r>
                      <a:endParaRPr sz="10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ORDER BY count(Flashcard_Set_ID);</a:t>
                      </a:r>
                      <a:endParaRPr sz="1000">
                        <a:solidFill>
                          <a:schemeClr val="dk2"/>
                        </a:solidFill>
                        <a:latin typeface="Times New Roman"/>
                        <a:ea typeface="Times New Roman"/>
                        <a:cs typeface="Times New Roman"/>
                        <a:sym typeface="Times New Roman"/>
                      </a:endParaRPr>
                    </a:p>
                  </a:txBody>
                  <a:tcPr marT="63500" marB="63500" marR="63500" marL="63500"/>
                </a:tc>
              </a:tr>
            </a:tbl>
          </a:graphicData>
        </a:graphic>
      </p:graphicFrame>
      <p:pic>
        <p:nvPicPr>
          <p:cNvPr id="166" name="Google Shape;166;p21"/>
          <p:cNvPicPr preferRelativeResize="0"/>
          <p:nvPr/>
        </p:nvPicPr>
        <p:blipFill>
          <a:blip r:embed="rId3">
            <a:alphaModFix/>
          </a:blip>
          <a:stretch>
            <a:fillRect/>
          </a:stretch>
        </p:blipFill>
        <p:spPr>
          <a:xfrm flipH="1">
            <a:off x="5647110" y="0"/>
            <a:ext cx="3405191"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