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58" r:id="rId6"/>
    <p:sldId id="270" r:id="rId7"/>
    <p:sldId id="273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1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052"/>
  </p:normalViewPr>
  <p:slideViewPr>
    <p:cSldViewPr snapToGrid="0" snapToObjects="1">
      <p:cViewPr varScale="1">
        <p:scale>
          <a:sx n="88" d="100"/>
          <a:sy n="88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137-1EA8-624D-A8ED-C72C504415FD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4E517-87DE-8F4D-A3F1-3CF16CD3FF7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815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2195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963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990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5761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762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416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357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246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421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Python 版本不能太高</a:t>
            </a:r>
            <a:r>
              <a:rPr lang="zh-CN" altLang="en-US" dirty="0"/>
              <a:t>，至少 </a:t>
            </a:r>
            <a:r>
              <a:rPr lang="en-US" altLang="zh-CN" dirty="0"/>
              <a:t>3.9</a:t>
            </a:r>
            <a:r>
              <a:rPr lang="zh-CN" altLang="en-US" dirty="0"/>
              <a:t> 不行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86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955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133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298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E517-87DE-8F4D-A3F1-3CF16CD3FF73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894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8F23-F1FD-3A48-B049-DFD8E594B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858" y="1155817"/>
            <a:ext cx="9902283" cy="20555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22092-25C8-6543-8954-2475CE0F9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4664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 b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C4AE-2D5A-A147-B967-8CEE494F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666D-72D3-B244-8732-776CD0A4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EDD0-EC01-2E42-8F69-EAD85D3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05780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63C3-946C-3342-BE8B-C3F09041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CB2F7-88AE-C74E-81E4-6079220FB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6174-7D14-F74B-AAA7-8891C753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9BF9-0500-724B-926D-80E7A565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6EDD-FF84-1B41-A23E-340D99FF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78737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E768B-0AED-A245-AA68-9E8023AD6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F731D-7B29-B94B-8B30-357B1AE89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07BC-194C-4C40-AEFA-B3B3415A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B8A8-597D-9C41-8C0D-3D81AC6C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1768-F4A4-0845-965A-B98AB7AD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95996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A505-4086-5849-A869-BE78345E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173"/>
          </a:xfrm>
          <a:prstGeom prst="rect">
            <a:avLst/>
          </a:prstGeo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C14B-0F1B-644B-B0C8-403D4CFA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>
              <a:lnSpc>
                <a:spcPct val="150000"/>
              </a:lnSpc>
              <a:defRPr sz="28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>
              <a:lnSpc>
                <a:spcPct val="150000"/>
              </a:lnSpc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>
              <a:lnSpc>
                <a:spcPct val="150000"/>
              </a:lnSpc>
              <a:defRPr sz="2000"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>
              <a:lnSpc>
                <a:spcPct val="150000"/>
              </a:lnSpc>
              <a:defRPr sz="2000">
                <a:latin typeface="DengXian" panose="02010600030101010101" pitchFamily="2" charset="-122"/>
                <a:ea typeface="DengXian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998F-26E5-AF42-8A9E-AD1C3560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1A22-614F-5B41-8CC9-59D5C5BD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7F417-DF92-C447-BC90-55C188D3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77005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13B9-4A10-A741-BCC1-C825E710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60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ED04C-7A1D-0D43-9CAC-BB4888795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DDD4-C81B-6D41-8A9F-7DE641C2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8FAB-572B-6046-9E99-D07B7686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FD15-A0EC-704A-9E63-DCFBBAB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18635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CBD9-FD9C-E84A-9103-BDDA11309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8685"/>
            <a:ext cx="5181600" cy="464827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05928-364F-1642-82B4-878C9FBE5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8685"/>
            <a:ext cx="5181600" cy="464827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8166D-08A2-7F47-A830-351D5084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FD9D-35B0-B04B-A134-011AA1F0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8FA7-B8FF-414E-AEE1-8C0C4025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8CC777-7A24-1C4D-AEEC-C26ED6F1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1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555325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AC80-4661-D142-BE7D-F9D7E419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5985"/>
            <a:ext cx="5157787" cy="613898"/>
          </a:xfrm>
        </p:spPr>
        <p:txBody>
          <a:bodyPr anchor="b"/>
          <a:lstStyle>
            <a:lvl1pPr marL="0" indent="0">
              <a:buNone/>
              <a:defRPr sz="24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EA937-C682-8746-9E37-DD8AB09E7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6570"/>
            <a:ext cx="5157787" cy="3893093"/>
          </a:xfr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EC8A3-19C0-A04A-B1CF-1B29CF3C7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5985"/>
            <a:ext cx="5183188" cy="613898"/>
          </a:xfrm>
        </p:spPr>
        <p:txBody>
          <a:bodyPr anchor="b"/>
          <a:lstStyle>
            <a:lvl1pPr marL="0" indent="0">
              <a:buNone/>
              <a:defRPr sz="24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62B4D-CA84-4A4C-B679-51FF92E0D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6570"/>
            <a:ext cx="5183188" cy="3893093"/>
          </a:xfr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DC722-4A0F-D14E-BCE3-38971434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61EBB-3D15-5A4E-BA22-0D7C8EDF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31248-15E6-A44C-B6F2-DD1923F2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8C56CC-2624-2E44-BF9A-58FF607A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173"/>
          </a:xfrm>
          <a:prstGeom prst="rect">
            <a:avLst/>
          </a:prstGeo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51498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49AE0-C2CA-FF4C-B2A4-F576E570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86427-18ED-994F-B235-931992F4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723B3-6B8D-734A-A8EB-2A56F4C7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592D11-7317-014A-9870-83334DDC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1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61391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296F1-E952-E84E-8EC2-18B0126E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6C465-FC4B-C34C-9EA9-4F4F6F70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3835A-CA78-C54A-AF90-3CA431F3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11647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630B-7DAE-794E-A712-36DF7062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83D5-CB90-B240-9D64-89AE1B35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14099-DC17-8349-9FC3-9A8B3959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7A61D-AFF2-6A40-9853-FA2A75D3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2848D-3E5A-7F49-B1FB-18D8BA1D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2D924-8DEA-3C45-8D70-C6C9AC5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00210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E923-66E8-254F-9A34-3BCADA29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3A54A-CEEC-5B4D-8EA1-0325F98DB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7049-6648-B443-AD4C-105F6B6B9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1800A-FD24-E048-A190-FAD10A92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669D-5851-0840-9CB9-AC6669EF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93E31-B837-4F40-BA52-5F3A8EAA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60946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F4B2F-809E-A74C-AF09-4878572A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A6B5B-0EA8-B646-97D7-D407E623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F0C7-F831-024E-994A-9B94A56E2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5940-4C52-784D-ABD7-F7C181D00C98}" type="datetimeFigureOut">
              <a:rPr lang="en-CN" smtClean="0"/>
              <a:t>2021/3/9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2894-461F-504E-B003-D7D918C3E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DCB7-8B4C-B644-9E22-6B4B53DD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60F3-4BA9-144F-ADFF-D75360639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913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hanwu/How-To-Ask-Questions-The-Smart-Way/blob/master/README-zh_CN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vinberg.gitbook.io/nju-network-lab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F0FD-B3DA-8E48-B73B-84A3BBE74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sz="7200" b="1" dirty="0"/>
              <a:t>Computer Network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D695-9D4D-C54B-8684-78AB4452D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r>
              <a:rPr lang="zh-CN" altLang="en-US" sz="4400" b="0" dirty="0"/>
              <a:t> </a:t>
            </a:r>
            <a:r>
              <a:rPr lang="en-US" altLang="zh-CN" sz="4400" b="0" dirty="0"/>
              <a:t>&amp;</a:t>
            </a:r>
            <a:r>
              <a:rPr lang="zh-CN" altLang="en-US" sz="4400" b="0" dirty="0"/>
              <a:t> </a:t>
            </a:r>
            <a:r>
              <a:rPr lang="en-US" altLang="zh-CN" sz="4400" b="0" dirty="0"/>
              <a:t>Lab-1</a:t>
            </a:r>
          </a:p>
        </p:txBody>
      </p:sp>
    </p:spTree>
    <p:extLst>
      <p:ext uri="{BB962C8B-B14F-4D97-AF65-F5344CB8AC3E}">
        <p14:creationId xmlns:p14="http://schemas.microsoft.com/office/powerpoint/2010/main" val="157187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5424-FE6F-8342-BA7F-40774ABC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Git &amp;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1C72-86B7-B14B-8290-415B5A43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Git</a:t>
            </a:r>
            <a:r>
              <a:rPr lang="zh-CN" altLang="en-US" dirty="0"/>
              <a:t>：代码版本控制系统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：</a:t>
            </a:r>
            <a:r>
              <a:rPr lang="zh-CN" altLang="en-US" strike="sngStrike" dirty="0"/>
              <a:t>全球最大同性交友平台</a:t>
            </a:r>
            <a:r>
              <a:rPr lang="zh-CN" altLang="en-US" dirty="0"/>
              <a:t> 代码托管平台</a:t>
            </a:r>
            <a:endParaRPr lang="en-US" altLang="zh-CN" dirty="0"/>
          </a:p>
          <a:p>
            <a:r>
              <a:rPr lang="zh-CN" altLang="en-US" dirty="0"/>
              <a:t> 你至少需要掌握的基本操作：</a:t>
            </a:r>
            <a:endParaRPr lang="en-US" altLang="zh-CN" dirty="0"/>
          </a:p>
          <a:p>
            <a:pPr lvl="1"/>
            <a:r>
              <a:rPr lang="en-US" dirty="0"/>
              <a:t>git </a:t>
            </a:r>
            <a:r>
              <a:rPr lang="en-US" b="1" dirty="0"/>
              <a:t>clone</a:t>
            </a:r>
            <a:r>
              <a:rPr lang="en-US" dirty="0"/>
              <a:t>, git </a:t>
            </a:r>
            <a:r>
              <a:rPr lang="en-US" b="1" dirty="0"/>
              <a:t>add</a:t>
            </a:r>
            <a:r>
              <a:rPr lang="en-US" dirty="0"/>
              <a:t>, git </a:t>
            </a:r>
            <a:r>
              <a:rPr lang="en-US" b="1" dirty="0"/>
              <a:t>commit</a:t>
            </a:r>
            <a:r>
              <a:rPr lang="en-US" dirty="0"/>
              <a:t>, git </a:t>
            </a:r>
            <a:r>
              <a:rPr lang="en-US" b="1" dirty="0"/>
              <a:t>push</a:t>
            </a:r>
            <a:r>
              <a:rPr lang="en-US" dirty="0"/>
              <a:t> (, git </a:t>
            </a:r>
            <a:r>
              <a:rPr lang="en-US" b="1" dirty="0"/>
              <a:t>pull </a:t>
            </a:r>
            <a:r>
              <a:rPr lang="en-US" dirty="0"/>
              <a:t>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759388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E4CB-7F86-9142-B1E8-2D5DB43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Mininet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8C32-F18E-2C4C-8543-051469DE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可以在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上</a:t>
            </a:r>
            <a:r>
              <a:rPr lang="en-CN" dirty="0"/>
              <a:t>创建虚拟网络</a:t>
            </a:r>
          </a:p>
          <a:p>
            <a:pPr lvl="1"/>
            <a:r>
              <a:rPr lang="en-CN" dirty="0"/>
              <a:t>用进程模拟网络设备</a:t>
            </a:r>
          </a:p>
          <a:p>
            <a:pPr lvl="1"/>
            <a:r>
              <a:rPr lang="en-CN" dirty="0"/>
              <a:t>利用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zh-CN" altLang="en-US" b="1" dirty="0"/>
              <a:t>网络命名空间</a:t>
            </a:r>
            <a:r>
              <a:rPr lang="zh-CN" altLang="en-US" dirty="0"/>
              <a:t>实现网络设备的隔离</a:t>
            </a:r>
            <a:endParaRPr lang="en-CN" dirty="0"/>
          </a:p>
          <a:p>
            <a:pPr lvl="1"/>
            <a:r>
              <a:rPr lang="en-CN" dirty="0"/>
              <a:t>可创建虚拟主机</a:t>
            </a:r>
            <a:r>
              <a:rPr lang="zh-CN" altLang="en-US" dirty="0"/>
              <a:t>、交换器、控制器、链路</a:t>
            </a:r>
            <a:endParaRPr lang="en-US" altLang="zh-CN" dirty="0"/>
          </a:p>
          <a:p>
            <a:pPr lvl="1"/>
            <a:r>
              <a:rPr lang="zh-CN" altLang="en-US" dirty="0"/>
              <a:t>不适合模拟大规模网络</a:t>
            </a:r>
            <a:endParaRPr lang="en-US" altLang="zh-CN" dirty="0"/>
          </a:p>
          <a:p>
            <a:r>
              <a:rPr lang="zh-CN" altLang="en-US" dirty="0"/>
              <a:t>主语言为 </a:t>
            </a:r>
            <a:r>
              <a:rPr lang="en-US" altLang="zh-CN" dirty="0"/>
              <a:t>Python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414586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89C5-16F9-1E4C-B5D7-D08F3D7B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Switchyard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0BFF-5712-1D46-A150-89635503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实现虚拟单机网络设备的开发</a:t>
            </a:r>
            <a:r>
              <a:rPr lang="zh-CN" altLang="en-US" dirty="0"/>
              <a:t>、测试框架</a:t>
            </a:r>
            <a:endParaRPr lang="en-US" altLang="zh-CN" dirty="0"/>
          </a:p>
          <a:p>
            <a:r>
              <a:rPr lang="zh-CN" altLang="en-US" dirty="0"/>
              <a:t>你可以利用这个框架提供的 </a:t>
            </a:r>
            <a:r>
              <a:rPr lang="en-US" altLang="zh-CN" dirty="0"/>
              <a:t>API</a:t>
            </a:r>
            <a:r>
              <a:rPr lang="zh-CN" altLang="en-US" dirty="0"/>
              <a:t> 方便地编写一个网络设备的逻辑，例如实现一个交换机、路由器，并进行测试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3.6</a:t>
            </a:r>
            <a:r>
              <a:rPr lang="zh-CN" altLang="en-US" dirty="0"/>
              <a:t>，版本不能超过 </a:t>
            </a:r>
            <a:r>
              <a:rPr lang="en-US" altLang="zh-CN" dirty="0"/>
              <a:t>3.8</a:t>
            </a:r>
          </a:p>
          <a:p>
            <a:r>
              <a:rPr lang="zh-CN" altLang="en-US" dirty="0"/>
              <a:t>是整个实验编程过程中你主要使用的框架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032788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C2CA-7EE8-9E44-8BF0-37F9F46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95C3-082F-1742-BE12-EAE15E5A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最常使用的网络协议分析工具</a:t>
            </a:r>
          </a:p>
          <a:p>
            <a:r>
              <a:rPr lang="en-CN" dirty="0"/>
              <a:t>可以抓取机器发送和接收的数据包</a:t>
            </a:r>
            <a:r>
              <a:rPr lang="zh-CN" altLang="en-US" dirty="0"/>
              <a:t>，进行解析</a:t>
            </a:r>
            <a:endParaRPr lang="en-US" altLang="zh-CN" dirty="0"/>
          </a:p>
          <a:p>
            <a:r>
              <a:rPr lang="zh-CN" altLang="en-US" b="1" dirty="0"/>
              <a:t>不推荐</a:t>
            </a:r>
            <a:r>
              <a:rPr lang="zh-CN" altLang="en-US" dirty="0"/>
              <a:t>官方手册，本身使用不复杂，且网上资源丰富，可以自己查阅教程、博客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7086369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DE87-FD6C-B149-BBBB-36FE88C6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示意图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D48E18B-4421-EE42-8C2D-F60544EF81C5}"/>
              </a:ext>
            </a:extLst>
          </p:cNvPr>
          <p:cNvGrpSpPr/>
          <p:nvPr/>
        </p:nvGrpSpPr>
        <p:grpSpPr>
          <a:xfrm>
            <a:off x="1230573" y="1042989"/>
            <a:ext cx="9730853" cy="5122784"/>
            <a:chOff x="1230573" y="1042989"/>
            <a:chExt cx="9730853" cy="512278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6CE35-4086-E84B-BB64-B2E94D1F52F6}"/>
                </a:ext>
              </a:extLst>
            </p:cNvPr>
            <p:cNvSpPr/>
            <p:nvPr/>
          </p:nvSpPr>
          <p:spPr>
            <a:xfrm>
              <a:off x="1230573" y="1042989"/>
              <a:ext cx="9730853" cy="5122784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accent2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823666-336B-C542-882E-669E813B54C5}"/>
                </a:ext>
              </a:extLst>
            </p:cNvPr>
            <p:cNvSpPr txBox="1"/>
            <p:nvPr/>
          </p:nvSpPr>
          <p:spPr>
            <a:xfrm>
              <a:off x="3435256" y="1403661"/>
              <a:ext cx="15501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3200" dirty="0">
                  <a:solidFill>
                    <a:schemeClr val="accent2">
                      <a:lumMod val="50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Mininet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EC26632-A79A-5E45-B7AD-CD16A9006F78}"/>
                </a:ext>
              </a:extLst>
            </p:cNvPr>
            <p:cNvGrpSpPr/>
            <p:nvPr/>
          </p:nvGrpSpPr>
          <p:grpSpPr>
            <a:xfrm>
              <a:off x="3179929" y="1710308"/>
              <a:ext cx="6911453" cy="3571782"/>
              <a:chOff x="3179929" y="1710308"/>
              <a:chExt cx="6911453" cy="3571782"/>
            </a:xfrm>
          </p:grpSpPr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9257373A-0A74-224B-9F69-778F8A792FC5}"/>
                  </a:ext>
                </a:extLst>
              </p:cNvPr>
              <p:cNvCxnSpPr>
                <a:cxnSpLocks/>
                <a:stCxn id="5" idx="1"/>
                <a:endCxn id="36" idx="2"/>
              </p:cNvCxnSpPr>
              <p:nvPr/>
            </p:nvCxnSpPr>
            <p:spPr>
              <a:xfrm rot="10800000">
                <a:off x="4049975" y="3035581"/>
                <a:ext cx="1381907" cy="658298"/>
              </a:xfrm>
              <a:prstGeom prst="curvedConnector2">
                <a:avLst/>
              </a:prstGeom>
              <a:ln w="31750">
                <a:solidFill>
                  <a:schemeClr val="accent6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FA1CC6-EEBD-814B-9549-2FCAF6ADCB73}"/>
                  </a:ext>
                </a:extLst>
              </p:cNvPr>
              <p:cNvSpPr txBox="1"/>
              <p:nvPr/>
            </p:nvSpPr>
            <p:spPr>
              <a:xfrm>
                <a:off x="3179929" y="2512361"/>
                <a:ext cx="17400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2800" dirty="0">
                    <a:solidFill>
                      <a:schemeClr val="accent6">
                        <a:lumMod val="50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Wireshark</a:t>
                </a:r>
              </a:p>
            </p:txBody>
          </p:sp>
          <p:cxnSp>
            <p:nvCxnSpPr>
              <p:cNvPr id="37" name="Curved Connector 36">
                <a:extLst>
                  <a:ext uri="{FF2B5EF4-FFF2-40B4-BE49-F238E27FC236}">
                    <a16:creationId xmlns:a16="http://schemas.microsoft.com/office/drawing/2014/main" id="{A1AA1701-5643-E742-8648-FCE7FEB079F1}"/>
                  </a:ext>
                </a:extLst>
              </p:cNvPr>
              <p:cNvCxnSpPr>
                <a:cxnSpLocks/>
                <a:stCxn id="7" idx="0"/>
                <a:endCxn id="42" idx="2"/>
              </p:cNvCxnSpPr>
              <p:nvPr/>
            </p:nvCxnSpPr>
            <p:spPr>
              <a:xfrm rot="5400000" flipH="1" flipV="1">
                <a:off x="8185303" y="3380539"/>
                <a:ext cx="1369211" cy="702857"/>
              </a:xfrm>
              <a:prstGeom prst="curvedConnector3">
                <a:avLst>
                  <a:gd name="adj1" fmla="val 46870"/>
                </a:avLst>
              </a:prstGeom>
              <a:ln w="31750">
                <a:solidFill>
                  <a:schemeClr val="accent6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A688180B-30E0-5C46-997F-E135981978E9}"/>
                  </a:ext>
                </a:extLst>
              </p:cNvPr>
              <p:cNvCxnSpPr>
                <a:cxnSpLocks/>
                <a:stCxn id="5" idx="3"/>
                <a:endCxn id="42" idx="1"/>
              </p:cNvCxnSpPr>
              <p:nvPr/>
            </p:nvCxnSpPr>
            <p:spPr>
              <a:xfrm flipV="1">
                <a:off x="7492693" y="2785751"/>
                <a:ext cx="858599" cy="908128"/>
              </a:xfrm>
              <a:prstGeom prst="curvedConnector3">
                <a:avLst>
                  <a:gd name="adj1" fmla="val 3407"/>
                </a:avLst>
              </a:prstGeom>
              <a:ln w="31750">
                <a:solidFill>
                  <a:schemeClr val="accent6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1F3D9A-D2B5-8444-9E1C-5074CAE5CAE7}"/>
                  </a:ext>
                </a:extLst>
              </p:cNvPr>
              <p:cNvSpPr txBox="1"/>
              <p:nvPr/>
            </p:nvSpPr>
            <p:spPr>
              <a:xfrm>
                <a:off x="8351292" y="2524141"/>
                <a:ext cx="17400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2800" dirty="0">
                    <a:solidFill>
                      <a:schemeClr val="accent6">
                        <a:lumMod val="50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Wireshark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E9015A2-F620-7C46-9506-4BE20BDA1F0B}"/>
                  </a:ext>
                </a:extLst>
              </p:cNvPr>
              <p:cNvGrpSpPr/>
              <p:nvPr/>
            </p:nvGrpSpPr>
            <p:grpSpPr>
              <a:xfrm>
                <a:off x="3179929" y="1710308"/>
                <a:ext cx="6368957" cy="3571782"/>
                <a:chOff x="3179929" y="1710308"/>
                <a:chExt cx="6368957" cy="3571782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1DD2B96-E7DF-134B-8597-32C4EE9B2C27}"/>
                    </a:ext>
                  </a:extLst>
                </p:cNvPr>
                <p:cNvSpPr/>
                <p:nvPr/>
              </p:nvSpPr>
              <p:spPr>
                <a:xfrm>
                  <a:off x="5431881" y="3304918"/>
                  <a:ext cx="2060812" cy="777922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8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Switchyard</a:t>
                  </a:r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5E52188-88FB-4043-949F-19A2E845251D}"/>
                    </a:ext>
                  </a:extLst>
                </p:cNvPr>
                <p:cNvSpPr/>
                <p:nvPr/>
              </p:nvSpPr>
              <p:spPr>
                <a:xfrm>
                  <a:off x="3179929" y="4504168"/>
                  <a:ext cx="2060812" cy="777922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8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Switchyard</a:t>
                  </a:r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DF1B773C-61AE-B34A-B7B0-675579177691}"/>
                    </a:ext>
                  </a:extLst>
                </p:cNvPr>
                <p:cNvSpPr/>
                <p:nvPr/>
              </p:nvSpPr>
              <p:spPr>
                <a:xfrm>
                  <a:off x="7488074" y="4416572"/>
                  <a:ext cx="2060812" cy="777922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8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Switchyard</a:t>
                  </a:r>
                </a:p>
              </p:txBody>
            </p:sp>
            <p:cxnSp>
              <p:nvCxnSpPr>
                <p:cNvPr id="10" name="Curved Connector 9">
                  <a:extLst>
                    <a:ext uri="{FF2B5EF4-FFF2-40B4-BE49-F238E27FC236}">
                      <a16:creationId xmlns:a16="http://schemas.microsoft.com/office/drawing/2014/main" id="{6ECB0691-1D19-6B44-8733-B706F67ADF37}"/>
                    </a:ext>
                  </a:extLst>
                </p:cNvPr>
                <p:cNvCxnSpPr>
                  <a:cxnSpLocks/>
                  <a:stCxn id="5" idx="1"/>
                  <a:endCxn id="6" idx="0"/>
                </p:cNvCxnSpPr>
                <p:nvPr/>
              </p:nvCxnSpPr>
              <p:spPr>
                <a:xfrm rot="10800000" flipV="1">
                  <a:off x="4210335" y="3693878"/>
                  <a:ext cx="1221546" cy="810289"/>
                </a:xfrm>
                <a:prstGeom prst="curvedConnector2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urved Connector 12">
                  <a:extLst>
                    <a:ext uri="{FF2B5EF4-FFF2-40B4-BE49-F238E27FC236}">
                      <a16:creationId xmlns:a16="http://schemas.microsoft.com/office/drawing/2014/main" id="{7100CED4-2B7B-4242-8EC6-5CCC963F35EF}"/>
                    </a:ext>
                  </a:extLst>
                </p:cNvPr>
                <p:cNvCxnSpPr>
                  <a:cxnSpLocks/>
                  <a:stCxn id="5" idx="3"/>
                  <a:endCxn id="7" idx="0"/>
                </p:cNvCxnSpPr>
                <p:nvPr/>
              </p:nvCxnSpPr>
              <p:spPr>
                <a:xfrm>
                  <a:off x="7492693" y="3693879"/>
                  <a:ext cx="1025787" cy="722693"/>
                </a:xfrm>
                <a:prstGeom prst="curvedConnector2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36A63154-1FC8-8144-9D30-593DB6C3A413}"/>
                    </a:ext>
                  </a:extLst>
                </p:cNvPr>
                <p:cNvSpPr/>
                <p:nvPr/>
              </p:nvSpPr>
              <p:spPr>
                <a:xfrm>
                  <a:off x="5417025" y="1710308"/>
                  <a:ext cx="2060812" cy="777922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8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Switchyard</a:t>
                  </a:r>
                </a:p>
              </p:txBody>
            </p:sp>
            <p:cxnSp>
              <p:nvCxnSpPr>
                <p:cNvPr id="60" name="Curved Connector 59">
                  <a:extLst>
                    <a:ext uri="{FF2B5EF4-FFF2-40B4-BE49-F238E27FC236}">
                      <a16:creationId xmlns:a16="http://schemas.microsoft.com/office/drawing/2014/main" id="{20CD6F77-D822-E145-85A9-2B588E418141}"/>
                    </a:ext>
                  </a:extLst>
                </p:cNvPr>
                <p:cNvCxnSpPr>
                  <a:cxnSpLocks/>
                  <a:stCxn id="57" idx="2"/>
                  <a:endCxn id="5" idx="0"/>
                </p:cNvCxnSpPr>
                <p:nvPr/>
              </p:nvCxnSpPr>
              <p:spPr>
                <a:xfrm rot="16200000" flipH="1">
                  <a:off x="6046515" y="2889146"/>
                  <a:ext cx="816688" cy="14856"/>
                </a:xfrm>
                <a:prstGeom prst="curvedConnector3">
                  <a:avLst>
                    <a:gd name="adj1" fmla="val 50000"/>
                  </a:avLst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Curved Connector 67">
                <a:extLst>
                  <a:ext uri="{FF2B5EF4-FFF2-40B4-BE49-F238E27FC236}">
                    <a16:creationId xmlns:a16="http://schemas.microsoft.com/office/drawing/2014/main" id="{F1BBE1C1-7212-7142-B249-101A89660A6C}"/>
                  </a:ext>
                </a:extLst>
              </p:cNvPr>
              <p:cNvCxnSpPr>
                <a:cxnSpLocks/>
                <a:stCxn id="57" idx="2"/>
                <a:endCxn id="36" idx="3"/>
              </p:cNvCxnSpPr>
              <p:nvPr/>
            </p:nvCxnSpPr>
            <p:spPr>
              <a:xfrm rot="5400000">
                <a:off x="5540855" y="1867394"/>
                <a:ext cx="285741" cy="1527412"/>
              </a:xfrm>
              <a:prstGeom prst="curvedConnector2">
                <a:avLst/>
              </a:prstGeom>
              <a:ln w="31750">
                <a:solidFill>
                  <a:schemeClr val="accent6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204191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0EBB-4ADD-2E4D-A53F-0064C75E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代码获取与提交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7E3F-2FBE-474E-BA0C-081DB6C7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834688" cy="46380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N" dirty="0"/>
              <a:t>我们使用</a:t>
            </a:r>
            <a:r>
              <a:rPr lang="zh-CN" altLang="en-US" dirty="0"/>
              <a:t> </a:t>
            </a:r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Classroom</a:t>
            </a:r>
            <a:r>
              <a:rPr lang="zh-CN" altLang="en-US" dirty="0"/>
              <a:t> 进行作业分发和收集</a:t>
            </a:r>
            <a:endParaRPr lang="en-US" altLang="zh-CN" dirty="0"/>
          </a:p>
          <a:p>
            <a:r>
              <a:rPr lang="zh-CN" altLang="en-US" dirty="0"/>
              <a:t>每一次实验会为你生成一个 </a:t>
            </a:r>
            <a:r>
              <a:rPr lang="en-US" altLang="zh-CN" dirty="0"/>
              <a:t>GitHub</a:t>
            </a:r>
            <a:r>
              <a:rPr lang="zh-CN" altLang="en-US" dirty="0"/>
              <a:t> 仓库</a:t>
            </a:r>
            <a:r>
              <a:rPr lang="en-US" altLang="zh-CN" dirty="0"/>
              <a:t> (repository)</a:t>
            </a:r>
          </a:p>
          <a:p>
            <a:r>
              <a:rPr lang="en-US" dirty="0" err="1"/>
              <a:t>你可以克隆</a:t>
            </a:r>
            <a:r>
              <a:rPr lang="en-US" dirty="0"/>
              <a:t> (</a:t>
            </a:r>
            <a:r>
              <a:rPr lang="en-US" altLang="zh-CN" dirty="0"/>
              <a:t>clone) </a:t>
            </a:r>
            <a:r>
              <a:rPr lang="en-US" dirty="0" err="1"/>
              <a:t>到本地进行编辑</a:t>
            </a:r>
            <a:endParaRPr lang="en-US" dirty="0"/>
          </a:p>
          <a:p>
            <a:r>
              <a:rPr lang="en-US" dirty="0" err="1"/>
              <a:t>完成后同步</a:t>
            </a:r>
            <a:r>
              <a:rPr lang="en-US" altLang="zh-CN" dirty="0"/>
              <a:t> (push) </a:t>
            </a:r>
            <a:r>
              <a:rPr lang="zh-CN" altLang="en-US" dirty="0"/>
              <a:t>到 </a:t>
            </a:r>
            <a:r>
              <a:rPr lang="en-US" altLang="zh-CN" dirty="0"/>
              <a:t>GitHub</a:t>
            </a:r>
            <a:r>
              <a:rPr lang="zh-CN" altLang="en-US" dirty="0"/>
              <a:t> 仓库，我们就可以收到你的代码</a:t>
            </a:r>
            <a:endParaRPr lang="en-US" altLang="zh-CN" dirty="0"/>
          </a:p>
          <a:p>
            <a:r>
              <a:rPr lang="zh-CN" altLang="en-US" dirty="0"/>
              <a:t>可以多次 </a:t>
            </a:r>
            <a:r>
              <a:rPr lang="en-US" altLang="zh-CN" dirty="0"/>
              <a:t>push</a:t>
            </a:r>
            <a:r>
              <a:rPr lang="zh-CN" altLang="en-US" dirty="0"/>
              <a:t>，以</a:t>
            </a:r>
            <a:r>
              <a:rPr lang="zh-CN" altLang="en-CN" dirty="0"/>
              <a:t>主分支</a:t>
            </a:r>
            <a:r>
              <a:rPr lang="zh-CN" altLang="en-US" dirty="0"/>
              <a:t>（</a:t>
            </a:r>
            <a:r>
              <a:rPr lang="en-US" altLang="zh-CN" dirty="0"/>
              <a:t>master</a:t>
            </a:r>
            <a:r>
              <a:rPr lang="zh-CN" altLang="en-US" dirty="0"/>
              <a:t>）上的最后一次提交为准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08491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61E8-1A52-DE4C-A367-E57928DC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注意事项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273C-AA83-3642-8985-DA2310A8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所有细节参考实验手册，以手册为准</a:t>
            </a:r>
            <a:endParaRPr lang="en-US" altLang="zh-CN" dirty="0"/>
          </a:p>
          <a:p>
            <a:pPr lvl="1"/>
            <a:r>
              <a:rPr lang="zh-CN" altLang="en-US" dirty="0"/>
              <a:t>但手册不是金科玉律，如果你的确发现了问题，欢迎指出</a:t>
            </a:r>
            <a:endParaRPr lang="en-US" altLang="zh-CN" dirty="0"/>
          </a:p>
          <a:p>
            <a:r>
              <a:rPr lang="zh-CN" altLang="en-US" dirty="0"/>
              <a:t>去年的实验使用了 </a:t>
            </a:r>
            <a:r>
              <a:rPr lang="en-US" altLang="zh-CN" dirty="0"/>
              <a:t>NJU</a:t>
            </a:r>
            <a:r>
              <a:rPr lang="zh-CN" altLang="en-US" dirty="0"/>
              <a:t> </a:t>
            </a:r>
            <a:r>
              <a:rPr lang="en-US" altLang="zh-CN" dirty="0"/>
              <a:t>GitLab</a:t>
            </a:r>
            <a:r>
              <a:rPr lang="zh-CN" altLang="en-US" dirty="0"/>
              <a:t> 进行作业收发，我们今年改用了 </a:t>
            </a:r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Classroom</a:t>
            </a:r>
            <a:r>
              <a:rPr lang="zh-CN" altLang="en-US" dirty="0"/>
              <a:t>，因此网盘资源中的</a:t>
            </a:r>
            <a:r>
              <a:rPr lang="zh-CN" altLang="en-US" b="1" dirty="0"/>
              <a:t>演示视频</a:t>
            </a:r>
            <a:r>
              <a:rPr lang="zh-CN" altLang="en-US" dirty="0"/>
              <a:t>的第一部分和最后一部分不再适用</a:t>
            </a:r>
            <a:endParaRPr lang="en-US" altLang="zh-CN" dirty="0"/>
          </a:p>
          <a:p>
            <a:r>
              <a:rPr lang="zh-CN" altLang="en-US" dirty="0"/>
              <a:t>最后一个实验部署尚未完成，手册还会持续更新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241892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F74F-8008-3342-B2F5-327A6BA8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Lab</a:t>
            </a:r>
            <a:r>
              <a:rPr lang="en-US" altLang="zh-CN" dirty="0"/>
              <a:t>-1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F846-EF09-0B4F-9BE7-76DAA66D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N" dirty="0"/>
              <a:t>第一次实验为熟悉实验流程</a:t>
            </a:r>
            <a:r>
              <a:rPr lang="zh-CN" altLang="en-US" dirty="0"/>
              <a:t>，内容有：</a:t>
            </a:r>
            <a:endParaRPr lang="en-US" altLang="zh-CN" dirty="0"/>
          </a:p>
          <a:p>
            <a:r>
              <a:rPr lang="zh-CN" altLang="en-US" dirty="0"/>
              <a:t>安装配置好环境</a:t>
            </a:r>
            <a:endParaRPr lang="en-US" altLang="zh-CN" dirty="0"/>
          </a:p>
          <a:p>
            <a:r>
              <a:rPr lang="zh-CN" altLang="en-US" dirty="0"/>
              <a:t>获取并修改几处代码</a:t>
            </a:r>
            <a:endParaRPr lang="en-US" altLang="zh-CN" dirty="0"/>
          </a:p>
          <a:p>
            <a:r>
              <a:rPr lang="en-CN" dirty="0"/>
              <a:t>运行程序并抓包</a:t>
            </a:r>
          </a:p>
          <a:p>
            <a:r>
              <a:rPr lang="en-CN" dirty="0"/>
              <a:t>写实验报告</a:t>
            </a:r>
            <a:r>
              <a:rPr lang="zh-CN" altLang="en-US" dirty="0"/>
              <a:t>，和代码一并提交</a:t>
            </a:r>
            <a:endParaRPr lang="en-US" altLang="zh-CN" dirty="0"/>
          </a:p>
          <a:p>
            <a:pPr marL="0" indent="0">
              <a:buNone/>
            </a:pPr>
            <a:r>
              <a:rPr lang="en-US" dirty="0" err="1"/>
              <a:t>以上内容</a:t>
            </a:r>
            <a:r>
              <a:rPr lang="en-CN" dirty="0"/>
              <a:t>手册中有详细的说明</a:t>
            </a:r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191360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D2EA-A270-4842-BCE9-0AC9CC0B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/>
          <a:lstStyle/>
          <a:p>
            <a:pPr algn="ctr"/>
            <a:r>
              <a:rPr lang="en-CN" dirty="0"/>
              <a:t>欢迎提问</a:t>
            </a:r>
          </a:p>
        </p:txBody>
      </p:sp>
    </p:spTree>
    <p:extLst>
      <p:ext uri="{BB962C8B-B14F-4D97-AF65-F5344CB8AC3E}">
        <p14:creationId xmlns:p14="http://schemas.microsoft.com/office/powerpoint/2010/main" val="6605125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ECDE-9ED4-E24D-BD8F-F712DDB9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71BF-389A-1340-B0C0-DC2706C6F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介绍实验</a:t>
            </a:r>
            <a:endParaRPr lang="en-US" altLang="zh-CN" dirty="0"/>
          </a:p>
          <a:p>
            <a:r>
              <a:rPr lang="zh-CN" altLang="en-US" dirty="0"/>
              <a:t>收发作业</a:t>
            </a:r>
            <a:endParaRPr lang="en-US" altLang="zh-CN" dirty="0"/>
          </a:p>
          <a:p>
            <a:r>
              <a:rPr lang="zh-CN" altLang="en-US" dirty="0"/>
              <a:t>答疑、验收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521411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0FE7-E90A-1146-94F2-F539D458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基本原则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6708-FF32-8A44-A393-3555DADD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✅ </a:t>
            </a:r>
            <a:r>
              <a:rPr lang="zh-CN" altLang="en-US" dirty="0"/>
              <a:t>探讨问题，交流观点 </a:t>
            </a:r>
            <a:endParaRPr lang="en-US" altLang="zh-CN" dirty="0"/>
          </a:p>
          <a:p>
            <a:r>
              <a:rPr lang="en-US" altLang="zh-CN" dirty="0"/>
              <a:t>🈲 </a:t>
            </a:r>
            <a:r>
              <a:rPr lang="zh-CN" altLang="en-US" dirty="0">
                <a:solidFill>
                  <a:srgbClr val="C00000"/>
                </a:solidFill>
              </a:rPr>
              <a:t>交流代码、抄袭网上的代码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if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 </a:t>
            </a:r>
            <a:r>
              <a:rPr lang="zh-CN" altLang="en-US" dirty="0">
                <a:solidFill>
                  <a:srgbClr val="C00000"/>
                </a:solidFill>
              </a:rPr>
              <a:t>抄袭 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3200" dirty="0">
                <a:solidFill>
                  <a:srgbClr val="C00000"/>
                </a:solidFill>
              </a:rPr>
              <a:t>分数</a:t>
            </a:r>
            <a:r>
              <a:rPr lang="en-US" altLang="zh-CN" sz="3200" dirty="0">
                <a:solidFill>
                  <a:srgbClr val="C00000"/>
                </a:solidFill>
              </a:rPr>
              <a:t> = 0;</a:t>
            </a:r>
          </a:p>
          <a:p>
            <a:r>
              <a:rPr lang="zh-CN" altLang="en-US" dirty="0"/>
              <a:t>不要有侥幸心理，我们只是笑而不语</a:t>
            </a:r>
            <a:endParaRPr lang="en-US" altLang="zh-CN" dirty="0"/>
          </a:p>
          <a:p>
            <a:r>
              <a:rPr lang="zh-CN" altLang="en-US" dirty="0"/>
              <a:t>你能在网上找到的代码，我们也能找到</a:t>
            </a:r>
            <a:endParaRPr lang="en-US" altLang="zh-CN" dirty="0"/>
          </a:p>
          <a:p>
            <a:pPr marL="457200" lvl="1" indent="0">
              <a:buNone/>
            </a:pPr>
            <a:endParaRPr lang="en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162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BCF-C3FC-DB4D-9BB2-3E46195B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提问与反馈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36F6-14E0-6549-A743-B31EEDAA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004"/>
            <a:ext cx="10762397" cy="4975960"/>
          </a:xfrm>
        </p:spPr>
        <p:txBody>
          <a:bodyPr>
            <a:normAutofit fontScale="92500" lnSpcReduction="10000"/>
          </a:bodyPr>
          <a:lstStyle/>
          <a:p>
            <a:r>
              <a:rPr lang="en-CN" dirty="0"/>
              <a:t>请尽可能遵守</a:t>
            </a:r>
            <a:r>
              <a:rPr lang="en-CN" dirty="0">
                <a:hlinkClick r:id="rId3"/>
              </a:rPr>
              <a:t>提问的智慧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 err="1"/>
              <a:t>提问前</a:t>
            </a:r>
            <a:r>
              <a:rPr lang="zh-CN" altLang="en-US" dirty="0"/>
              <a:t>：</a:t>
            </a:r>
            <a:r>
              <a:rPr lang="zh-CN" altLang="en-US" b="1" dirty="0"/>
              <a:t>三思而行</a:t>
            </a:r>
            <a:endParaRPr lang="en-US" altLang="zh-CN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阅读实验手册 </a:t>
            </a:r>
            <a:r>
              <a:rPr lang="en-US" altLang="zh-CN" dirty="0"/>
              <a:t>-&gt; </a:t>
            </a:r>
            <a:r>
              <a:rPr lang="zh-CN" altLang="en-US" dirty="0"/>
              <a:t>查看工具文档 </a:t>
            </a:r>
            <a:r>
              <a:rPr lang="en-US" altLang="zh-CN" dirty="0"/>
              <a:t>-&gt; Google/Bing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/>
              <a:t>提问</a:t>
            </a:r>
            <a:endParaRPr lang="en-US" altLang="zh-CN" dirty="0"/>
          </a:p>
          <a:p>
            <a:pPr lvl="1"/>
            <a:r>
              <a:rPr lang="zh-CN" altLang="en-US" dirty="0"/>
              <a:t>提问时：</a:t>
            </a:r>
            <a:r>
              <a:rPr lang="zh-CN" altLang="en-US" b="1" dirty="0"/>
              <a:t>灵魂六问</a:t>
            </a:r>
            <a:r>
              <a:rPr lang="en-US" altLang="zh-CN" b="1" dirty="0"/>
              <a:t>	</a:t>
            </a:r>
          </a:p>
          <a:p>
            <a:pPr marL="914400" lvl="2" indent="0">
              <a:lnSpc>
                <a:spcPct val="130000"/>
              </a:lnSpc>
              <a:buNone/>
            </a:pPr>
            <a:r>
              <a:rPr lang="zh-CN" altLang="en-US" sz="2800" dirty="0"/>
              <a:t>你的环境是什么 </a:t>
            </a:r>
            <a:r>
              <a:rPr lang="en-US" altLang="zh-CN" sz="2800" dirty="0"/>
              <a:t>+</a:t>
            </a:r>
            <a:r>
              <a:rPr lang="zh-CN" altLang="en-US" sz="2800" dirty="0"/>
              <a:t> 你要做什么 </a:t>
            </a:r>
            <a:r>
              <a:rPr lang="en-US" altLang="zh-CN" sz="2800" dirty="0"/>
              <a:t>+</a:t>
            </a:r>
            <a:r>
              <a:rPr lang="zh-CN" altLang="en-US" sz="2800" dirty="0"/>
              <a:t> 你参考了什么 </a:t>
            </a:r>
            <a:r>
              <a:rPr lang="en-US" altLang="zh-CN" sz="2800" dirty="0"/>
              <a:t>+</a:t>
            </a:r>
            <a:r>
              <a:rPr lang="zh-CN" altLang="en-US" sz="2800" dirty="0"/>
              <a:t> 你做了什么</a:t>
            </a:r>
            <a:r>
              <a:rPr lang="en-US" altLang="zh-CN" sz="2800" dirty="0"/>
              <a:t>+</a:t>
            </a:r>
          </a:p>
          <a:p>
            <a:pPr marL="914400" lvl="2" indent="0">
              <a:lnSpc>
                <a:spcPct val="130000"/>
              </a:lnSpc>
              <a:buNone/>
            </a:pPr>
            <a:r>
              <a:rPr lang="zh-CN" altLang="en-US" sz="2800" dirty="0"/>
              <a:t>你出现了什么问题 </a:t>
            </a:r>
            <a:r>
              <a:rPr lang="en-US" altLang="zh-CN" sz="2800" dirty="0"/>
              <a:t>+</a:t>
            </a:r>
            <a:r>
              <a:rPr lang="zh-CN" altLang="en-US" sz="2800" dirty="0"/>
              <a:t> 你尝试过哪些解决方案</a:t>
            </a:r>
            <a:endParaRPr lang="en-US" altLang="zh-CN" sz="2800" dirty="0"/>
          </a:p>
          <a:p>
            <a:r>
              <a:rPr lang="zh-CN" altLang="en-US" dirty="0"/>
              <a:t>低质量的提问，得到的也是低质量的回答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、</a:t>
            </a:r>
            <a:r>
              <a:rPr lang="en-US" altLang="zh-CN" dirty="0"/>
              <a:t>QQ</a:t>
            </a:r>
            <a:r>
              <a:rPr lang="zh-CN" altLang="en-US" dirty="0"/>
              <a:t> 群（你懂的，很</a:t>
            </a:r>
            <a:r>
              <a:rPr lang="en-US" altLang="zh-CN" dirty="0"/>
              <a:t>💦</a:t>
            </a:r>
            <a:r>
              <a:rPr lang="zh-CN" altLang="en-US" dirty="0"/>
              <a:t>）</a:t>
            </a:r>
            <a:endParaRPr lang="en-CN" altLang="zh-CN" dirty="0"/>
          </a:p>
        </p:txBody>
      </p:sp>
    </p:spTree>
    <p:extLst>
      <p:ext uri="{BB962C8B-B14F-4D97-AF65-F5344CB8AC3E}">
        <p14:creationId xmlns:p14="http://schemas.microsoft.com/office/powerpoint/2010/main" val="3833828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D09E-51C4-AE4C-A9A2-16EDE33D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实验</a:t>
            </a:r>
            <a:r>
              <a:rPr lang="en-CN" dirty="0"/>
              <a:t>概览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572D-3AFF-2B49-ABB2-11B45F23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926170" cy="4638095"/>
          </a:xfrm>
        </p:spPr>
        <p:txBody>
          <a:bodyPr>
            <a:normAutofit/>
          </a:bodyPr>
          <a:lstStyle/>
          <a:p>
            <a:r>
              <a:rPr lang="en-CN" dirty="0"/>
              <a:t>实验手册</a:t>
            </a:r>
            <a:r>
              <a:rPr lang="zh-CN" altLang="en-US" dirty="0"/>
              <a:t>：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3"/>
              </a:rPr>
              <a:t>https://pavinberg.gitbook.io/nju-network-lab/</a:t>
            </a:r>
            <a:endParaRPr lang="en-US" altLang="zh-CN" sz="2800" dirty="0"/>
          </a:p>
          <a:p>
            <a:r>
              <a:rPr lang="zh-CN" altLang="en-US" dirty="0"/>
              <a:t>编程实现交换机、路由器、可靠通信机制、广域网应用</a:t>
            </a:r>
            <a:endParaRPr lang="en-US" altLang="zh-CN" dirty="0"/>
          </a:p>
          <a:p>
            <a:r>
              <a:rPr lang="en-CN" dirty="0"/>
              <a:t>环境</a:t>
            </a:r>
            <a:r>
              <a:rPr lang="zh-CN" altLang="en-US" dirty="0"/>
              <a:t>：</a:t>
            </a: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18.04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 err="1"/>
              <a:t>编程语言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3.6</a:t>
            </a:r>
          </a:p>
          <a:p>
            <a:r>
              <a:rPr lang="en-US" dirty="0" err="1"/>
              <a:t>主要工具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Git&amp;GitHub</a:t>
            </a:r>
            <a:r>
              <a:rPr lang="zh-CN" altLang="en-US" dirty="0"/>
              <a:t>、</a:t>
            </a:r>
            <a:r>
              <a:rPr lang="en-US" altLang="zh-CN" dirty="0"/>
              <a:t>Mininet</a:t>
            </a:r>
            <a:r>
              <a:rPr lang="zh-CN" altLang="en-US" dirty="0"/>
              <a:t>、</a:t>
            </a:r>
            <a:r>
              <a:rPr lang="en-US" altLang="zh-CN" dirty="0"/>
              <a:t>Switchyard</a:t>
            </a:r>
            <a:r>
              <a:rPr lang="zh-CN" altLang="en-US" dirty="0"/>
              <a:t>、</a:t>
            </a:r>
            <a:r>
              <a:rPr lang="en-US" altLang="zh-CN" dirty="0"/>
              <a:t>Wireshark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947060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6D7B-4352-954C-8BCB-CFB35E74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关于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0E6D-F0C5-7748-9FFA-01AF7B8A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N" dirty="0"/>
              <a:t>你需要熟悉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的操作逻辑和基本操作命令</a:t>
            </a:r>
            <a:endParaRPr lang="en-US" altLang="zh-CN" dirty="0"/>
          </a:p>
          <a:p>
            <a:pPr lvl="1"/>
            <a:r>
              <a:rPr lang="en-US" dirty="0"/>
              <a:t>cd, mv, </a:t>
            </a:r>
            <a:r>
              <a:rPr lang="en-US" dirty="0" err="1"/>
              <a:t>mkdir</a:t>
            </a:r>
            <a:r>
              <a:rPr lang="en-US" dirty="0"/>
              <a:t>, ls, cp, </a:t>
            </a:r>
            <a:r>
              <a:rPr lang="en-US" dirty="0" err="1"/>
              <a:t>chmod</a:t>
            </a:r>
            <a:r>
              <a:rPr lang="en-US" dirty="0"/>
              <a:t> … …</a:t>
            </a:r>
            <a:endParaRPr lang="en-CN" dirty="0"/>
          </a:p>
          <a:p>
            <a:r>
              <a:rPr lang="en-US" dirty="0" err="1"/>
              <a:t>我们使用的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发行版是 </a:t>
            </a: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18.04</a:t>
            </a:r>
            <a:r>
              <a:rPr lang="zh-CN" altLang="en-US" dirty="0"/>
              <a:t>，其它发行版我们没有进行验证，但你可以进行尝试和探索</a:t>
            </a:r>
            <a:endParaRPr lang="en-US" altLang="zh-CN" dirty="0"/>
          </a:p>
          <a:p>
            <a:pPr lvl="1"/>
            <a:r>
              <a:rPr lang="en-US" altLang="zh-CN" dirty="0"/>
              <a:t>Mininet</a:t>
            </a:r>
            <a:r>
              <a:rPr lang="zh-CN" altLang="en-US" dirty="0"/>
              <a:t> 需要 </a:t>
            </a:r>
            <a:r>
              <a:rPr lang="en-US" altLang="zh-CN" dirty="0"/>
              <a:t>OS</a:t>
            </a:r>
            <a:r>
              <a:rPr lang="zh-CN" altLang="en-US" dirty="0"/>
              <a:t> 提供进程独立虚拟化的支持，因此你的 </a:t>
            </a:r>
            <a:r>
              <a:rPr lang="en-US" altLang="zh-CN" dirty="0"/>
              <a:t>OS</a:t>
            </a:r>
            <a:r>
              <a:rPr lang="zh-CN" altLang="en-US" dirty="0"/>
              <a:t> 要支持这一功能，这也是为什么 </a:t>
            </a:r>
            <a:r>
              <a:rPr lang="en-US" altLang="zh-CN" dirty="0"/>
              <a:t>macOS</a:t>
            </a:r>
            <a:r>
              <a:rPr lang="zh-CN" altLang="en-US" dirty="0"/>
              <a:t> 和 </a:t>
            </a:r>
            <a:r>
              <a:rPr lang="en-US" altLang="zh-CN" dirty="0"/>
              <a:t>Windows</a:t>
            </a:r>
            <a:r>
              <a:rPr lang="zh-CN" altLang="en-US" dirty="0"/>
              <a:t> 不能进行实验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586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D55F-6250-EB49-8339-8F569A9A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关于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0AA3-3771-5648-BF6F-78106716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我们提供了一个配置完整的</a:t>
            </a:r>
            <a:r>
              <a:rPr lang="zh-CN" altLang="en-US" dirty="0"/>
              <a:t> </a:t>
            </a: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18.04</a:t>
            </a:r>
            <a:r>
              <a:rPr lang="zh-CN" altLang="en-US" dirty="0"/>
              <a:t> 虚拟机</a:t>
            </a:r>
            <a:endParaRPr lang="en-US" altLang="zh-CN" dirty="0"/>
          </a:p>
          <a:p>
            <a:r>
              <a:rPr lang="zh-CN" altLang="en-US" dirty="0"/>
              <a:t>你可以使用的虚拟机管理软件有</a:t>
            </a:r>
            <a:endParaRPr lang="en-US" altLang="zh-CN" dirty="0"/>
          </a:p>
          <a:p>
            <a:pPr lvl="1"/>
            <a:r>
              <a:rPr lang="en-US" altLang="zh-CN" dirty="0"/>
              <a:t>VirtualBox</a:t>
            </a:r>
            <a:r>
              <a:rPr lang="zh-CN" altLang="en-US" dirty="0"/>
              <a:t>：开源免费，跨平台</a:t>
            </a:r>
            <a:endParaRPr lang="en-US" altLang="zh-CN" dirty="0"/>
          </a:p>
          <a:p>
            <a:pPr lvl="1"/>
            <a:r>
              <a:rPr lang="en-US" altLang="zh-CN" dirty="0"/>
              <a:t>VMware</a:t>
            </a:r>
            <a:r>
              <a:rPr lang="zh-CN" altLang="en-US" dirty="0"/>
              <a:t> </a:t>
            </a:r>
            <a:r>
              <a:rPr lang="en-US" altLang="zh-CN" dirty="0"/>
              <a:t>Workstation Player</a:t>
            </a:r>
            <a:r>
              <a:rPr lang="zh-CN" altLang="en-US" dirty="0"/>
              <a:t>：免费（</a:t>
            </a:r>
            <a:r>
              <a:rPr lang="en-US" altLang="zh-CN" dirty="0"/>
              <a:t>Win, Linux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VMware Fusion: macOS</a:t>
            </a:r>
            <a:r>
              <a:rPr lang="zh-CN" altLang="en-US" dirty="0"/>
              <a:t> </a:t>
            </a:r>
            <a:r>
              <a:rPr lang="en-US" altLang="zh-CN" dirty="0"/>
              <a:t>11.0.0+</a:t>
            </a:r>
            <a:r>
              <a:rPr lang="zh-CN" altLang="en-US" dirty="0"/>
              <a:t> </a:t>
            </a:r>
            <a:r>
              <a:rPr lang="en-US" altLang="zh-CN" dirty="0"/>
              <a:t>(Big Sur)</a:t>
            </a:r>
            <a:r>
              <a:rPr lang="zh-CN" altLang="en-US" dirty="0"/>
              <a:t> 免费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04411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918C-5380-6E4C-B77B-8E0A8FEF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关于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380D-F10B-AA4A-95BA-57B656F7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明确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是解释执行的动态类型语言，与 </a:t>
            </a:r>
            <a:r>
              <a:rPr lang="en-US" altLang="zh-CN" dirty="0"/>
              <a:t>C</a:t>
            </a:r>
            <a:r>
              <a:rPr lang="zh-CN" altLang="en-US" dirty="0"/>
              <a:t> 系语言非常不同</a:t>
            </a:r>
            <a:endParaRPr lang="en-US" dirty="0"/>
          </a:p>
          <a:p>
            <a:r>
              <a:rPr lang="en-US" dirty="0" err="1"/>
              <a:t>熟悉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3.6</a:t>
            </a:r>
            <a:r>
              <a:rPr lang="zh-CN" altLang="en-US" dirty="0"/>
              <a:t> </a:t>
            </a:r>
            <a:r>
              <a:rPr lang="en-CN" dirty="0"/>
              <a:t>基础语法</a:t>
            </a:r>
            <a:endParaRPr lang="en-US" dirty="0"/>
          </a:p>
          <a:p>
            <a:pPr lvl="1"/>
            <a:r>
              <a:rPr lang="zh-CN" altLang="en-US" sz="2600" dirty="0"/>
              <a:t>基本数据结构、流程控制、函数、文件读写、导入模块</a:t>
            </a:r>
            <a:endParaRPr lang="en-US" altLang="zh-CN" sz="2600" dirty="0"/>
          </a:p>
          <a:p>
            <a:pPr lvl="1"/>
            <a:r>
              <a:rPr lang="en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开始希望你能了解如何定义和使用类</a:t>
            </a:r>
            <a:endParaRPr lang="en-US" altLang="zh-CN" dirty="0"/>
          </a:p>
          <a:p>
            <a:pPr lvl="1"/>
            <a:r>
              <a:rPr lang="en-CN" dirty="0"/>
              <a:t>大概了解一下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2.7</a:t>
            </a:r>
            <a:r>
              <a:rPr lang="zh-CN" altLang="en-US" dirty="0"/>
              <a:t> 与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的区别</a:t>
            </a:r>
            <a:endParaRPr lang="en-US" altLang="zh-CN" dirty="0"/>
          </a:p>
          <a:p>
            <a:r>
              <a:rPr lang="zh-CN" altLang="en-US" dirty="0"/>
              <a:t>掌握 </a:t>
            </a:r>
            <a:r>
              <a:rPr lang="en-US" altLang="zh-CN" dirty="0"/>
              <a:t>Python</a:t>
            </a:r>
            <a:r>
              <a:rPr lang="zh-CN" altLang="en-US" dirty="0"/>
              <a:t> 工具：包管理 </a:t>
            </a:r>
            <a:r>
              <a:rPr lang="en-US" altLang="zh-CN" dirty="0"/>
              <a:t>pip</a:t>
            </a:r>
            <a:r>
              <a:rPr lang="zh-CN" altLang="en-US" dirty="0"/>
              <a:t>、虚拟环境 </a:t>
            </a:r>
            <a:r>
              <a:rPr lang="en-US" altLang="zh-CN" dirty="0" err="1"/>
              <a:t>venv</a:t>
            </a:r>
            <a:endParaRPr lang="en-US" altLang="zh-CN" dirty="0"/>
          </a:p>
          <a:p>
            <a:r>
              <a:rPr lang="en-CN" dirty="0"/>
              <a:t>掌握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CN" dirty="0"/>
              <a:t>命令行运行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程序</a:t>
            </a:r>
            <a:endParaRPr lang="en-US" altLang="zh-CN" dirty="0"/>
          </a:p>
          <a:p>
            <a:r>
              <a:rPr lang="zh-CN" altLang="en-US" dirty="0"/>
              <a:t>（可选）学会使用 </a:t>
            </a:r>
            <a:r>
              <a:rPr lang="en-US" altLang="zh-CN" dirty="0" err="1"/>
              <a:t>pdb</a:t>
            </a:r>
            <a:r>
              <a:rPr lang="zh-CN" altLang="en-US" dirty="0"/>
              <a:t> 进行 </a:t>
            </a:r>
            <a:r>
              <a:rPr lang="en-US" altLang="zh-CN" dirty="0"/>
              <a:t>debug</a:t>
            </a:r>
            <a:endParaRPr lang="en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15769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60AE-C03E-2446-88DD-2E22B53E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编辑器</a:t>
            </a:r>
            <a:r>
              <a:rPr lang="en-US" altLang="zh-CN" dirty="0"/>
              <a:t>/IDE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E348-9080-C644-95D8-076B78CB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不限，写得出代码就是好</a:t>
            </a:r>
            <a:r>
              <a:rPr lang="en-US" altLang="zh-CN" dirty="0"/>
              <a:t>🐱</a:t>
            </a:r>
            <a:endParaRPr lang="en-CN" dirty="0"/>
          </a:p>
          <a:p>
            <a:r>
              <a:rPr lang="en-CN" dirty="0"/>
              <a:t>推荐</a:t>
            </a:r>
            <a:r>
              <a:rPr lang="zh-CN" altLang="en-US" dirty="0"/>
              <a:t> </a:t>
            </a:r>
            <a:r>
              <a:rPr lang="en-CN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：目前最流行的编辑器，插件丰富，开源</a:t>
            </a:r>
            <a:endParaRPr lang="en-US" altLang="zh-CN" dirty="0"/>
          </a:p>
          <a:p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/>
              <a:t>PyCharm</a:t>
            </a:r>
            <a:r>
              <a:rPr lang="zh-CN" altLang="en-US" dirty="0"/>
              <a:t>、</a:t>
            </a:r>
            <a:r>
              <a:rPr lang="en-US" altLang="zh-CN" dirty="0"/>
              <a:t> 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</a:p>
          <a:p>
            <a:r>
              <a:rPr lang="zh-CN" altLang="en-US" dirty="0"/>
              <a:t>古老编辑器：</a:t>
            </a:r>
            <a:r>
              <a:rPr lang="en-US" altLang="zh-CN" dirty="0"/>
              <a:t>Vim</a:t>
            </a:r>
            <a:r>
              <a:rPr lang="zh-CN" altLang="en-US" dirty="0"/>
              <a:t>、</a:t>
            </a:r>
            <a:r>
              <a:rPr lang="en-US" altLang="zh-CN" dirty="0"/>
              <a:t>Emacs</a:t>
            </a:r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122471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782</Words>
  <Application>Microsoft Macintosh PowerPoint</Application>
  <PresentationFormat>Widescreen</PresentationFormat>
  <Paragraphs>115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DengXian</vt:lpstr>
      <vt:lpstr>Arial</vt:lpstr>
      <vt:lpstr>Calibri</vt:lpstr>
      <vt:lpstr>Calibri Light</vt:lpstr>
      <vt:lpstr>Office Theme</vt:lpstr>
      <vt:lpstr>Computer Network Lab</vt:lpstr>
      <vt:lpstr>实验课内容</vt:lpstr>
      <vt:lpstr>基本原则</vt:lpstr>
      <vt:lpstr>提问与反馈</vt:lpstr>
      <vt:lpstr>实验概览</vt:lpstr>
      <vt:lpstr>关于 Linux</vt:lpstr>
      <vt:lpstr>关于 VM</vt:lpstr>
      <vt:lpstr>关于 Python</vt:lpstr>
      <vt:lpstr>编辑器/IDE</vt:lpstr>
      <vt:lpstr>Git &amp; GitHub</vt:lpstr>
      <vt:lpstr>Mininet</vt:lpstr>
      <vt:lpstr>Switchyard</vt:lpstr>
      <vt:lpstr>Wireshark</vt:lpstr>
      <vt:lpstr>示意图</vt:lpstr>
      <vt:lpstr>代码获取与提交</vt:lpstr>
      <vt:lpstr>注意事项</vt:lpstr>
      <vt:lpstr>Lab-1</vt:lpstr>
      <vt:lpstr>欢迎提问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Lab</dc:title>
  <dc:creator>Yu Pavin</dc:creator>
  <cp:lastModifiedBy>Yu Pavin</cp:lastModifiedBy>
  <cp:revision>89</cp:revision>
  <dcterms:created xsi:type="dcterms:W3CDTF">2021-03-05T01:57:59Z</dcterms:created>
  <dcterms:modified xsi:type="dcterms:W3CDTF">2021-03-09T16:23:33Z</dcterms:modified>
</cp:coreProperties>
</file>