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9" r:id="rId2"/>
    <p:sldId id="256" r:id="rId3"/>
    <p:sldId id="273" r:id="rId4"/>
    <p:sldId id="274" r:id="rId5"/>
    <p:sldId id="275" r:id="rId6"/>
    <p:sldId id="276" r:id="rId7"/>
    <p:sldId id="289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5" r:id="rId16"/>
    <p:sldId id="286" r:id="rId17"/>
    <p:sldId id="290" r:id="rId18"/>
    <p:sldId id="287" r:id="rId19"/>
    <p:sldId id="288" r:id="rId20"/>
    <p:sldId id="27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197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054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956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00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1364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391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600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5578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603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910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712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950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082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67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923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291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199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11405" y="2450237"/>
            <a:ext cx="6078454" cy="1281799"/>
          </a:xfrm>
        </p:spPr>
        <p:txBody>
          <a:bodyPr>
            <a:normAutofit fontScale="90000"/>
          </a:bodyPr>
          <a:lstStyle/>
          <a:p>
            <a:r>
              <a:rPr lang="zh-CN" altLang="en-US" sz="4800" dirty="0"/>
              <a:t>网络课程实验 </a:t>
            </a:r>
            <a:br>
              <a:rPr lang="en-US" altLang="zh-CN" sz="4800" dirty="0"/>
            </a:br>
            <a:r>
              <a:rPr lang="en-US" altLang="zh-CN" sz="4800" dirty="0"/>
              <a:t>Lab1 </a:t>
            </a:r>
            <a:r>
              <a:rPr lang="zh-CN" altLang="en-US" sz="4800" dirty="0"/>
              <a:t>回顾 </a:t>
            </a:r>
            <a:r>
              <a:rPr lang="en-US" altLang="zh-CN" sz="4800" dirty="0"/>
              <a:t>&amp; Lab 2 </a:t>
            </a:r>
            <a:r>
              <a:rPr lang="zh-CN" altLang="en-US" sz="4800" dirty="0"/>
              <a:t>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845249" y="5895785"/>
            <a:ext cx="2346751" cy="69144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2021-3-20</a:t>
            </a:r>
          </a:p>
          <a:p>
            <a:r>
              <a:rPr lang="zh-CN" altLang="en-US" dirty="0"/>
              <a:t>郑浩</a:t>
            </a:r>
          </a:p>
        </p:txBody>
      </p:sp>
      <p:sp>
        <p:nvSpPr>
          <p:cNvPr id="9" name="半闭框 8"/>
          <p:cNvSpPr/>
          <p:nvPr/>
        </p:nvSpPr>
        <p:spPr>
          <a:xfrm rot="10800000">
            <a:off x="8963025" y="5267323"/>
            <a:ext cx="3228974" cy="1590675"/>
          </a:xfrm>
          <a:prstGeom prst="halfFrame">
            <a:avLst>
              <a:gd name="adj1" fmla="val 13150"/>
              <a:gd name="adj2" fmla="val 12903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-9525" y="-8890"/>
            <a:ext cx="1200150" cy="68662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>
            <a:extLst>
              <a:ext uri="{FF2B5EF4-FFF2-40B4-BE49-F238E27FC236}">
                <a16:creationId xmlns:a16="http://schemas.microsoft.com/office/drawing/2014/main" id="{BDD23C53-05F8-4CD9-B833-6B51FDC33D96}"/>
              </a:ext>
            </a:extLst>
          </p:cNvPr>
          <p:cNvSpPr/>
          <p:nvPr/>
        </p:nvSpPr>
        <p:spPr>
          <a:xfrm>
            <a:off x="2126582" y="2170430"/>
            <a:ext cx="1303020" cy="1343025"/>
          </a:xfrm>
          <a:prstGeom prst="halfFrame">
            <a:avLst>
              <a:gd name="adj1" fmla="val 16301"/>
              <a:gd name="adj2" fmla="val 1469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半闭框 11">
            <a:extLst>
              <a:ext uri="{FF2B5EF4-FFF2-40B4-BE49-F238E27FC236}">
                <a16:creationId xmlns:a16="http://schemas.microsoft.com/office/drawing/2014/main" id="{673781FB-20F0-4735-BC10-F12F129584F7}"/>
              </a:ext>
            </a:extLst>
          </p:cNvPr>
          <p:cNvSpPr/>
          <p:nvPr/>
        </p:nvSpPr>
        <p:spPr>
          <a:xfrm rot="10800000">
            <a:off x="9189619" y="2539365"/>
            <a:ext cx="1303020" cy="1343025"/>
          </a:xfrm>
          <a:prstGeom prst="halfFrame">
            <a:avLst>
              <a:gd name="adj1" fmla="val 16301"/>
              <a:gd name="adj2" fmla="val 1469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新月形 4">
            <a:extLst>
              <a:ext uri="{FF2B5EF4-FFF2-40B4-BE49-F238E27FC236}">
                <a16:creationId xmlns:a16="http://schemas.microsoft.com/office/drawing/2014/main" id="{29C8707F-E636-4B00-A5A7-1EA01B53E5FC}"/>
              </a:ext>
            </a:extLst>
          </p:cNvPr>
          <p:cNvSpPr/>
          <p:nvPr/>
        </p:nvSpPr>
        <p:spPr>
          <a:xfrm rot="2354613">
            <a:off x="9971172" y="5571623"/>
            <a:ext cx="323850" cy="561975"/>
          </a:xfrm>
          <a:prstGeom prst="mo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544FCB74-273B-485F-9CC6-01B953AAEC27}"/>
              </a:ext>
            </a:extLst>
          </p:cNvPr>
          <p:cNvSpPr/>
          <p:nvPr/>
        </p:nvSpPr>
        <p:spPr>
          <a:xfrm rot="10800000">
            <a:off x="9591675" y="0"/>
            <a:ext cx="2600324" cy="118110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4A6A6A3E-9CA6-43EE-BFE7-2AAC8E843613}"/>
              </a:ext>
            </a:extLst>
          </p:cNvPr>
          <p:cNvSpPr/>
          <p:nvPr/>
        </p:nvSpPr>
        <p:spPr>
          <a:xfrm>
            <a:off x="683579" y="2631736"/>
            <a:ext cx="109994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实际的</a:t>
            </a:r>
            <a:r>
              <a:rPr lang="en-US" altLang="zh-CN" sz="2000" dirty="0"/>
              <a:t>python</a:t>
            </a:r>
            <a:r>
              <a:rPr lang="zh-CN" altLang="en-US" sz="2000" dirty="0"/>
              <a:t>开发过程中，不同的项目对</a:t>
            </a:r>
            <a:r>
              <a:rPr lang="en-US" altLang="zh-CN" sz="2000" dirty="0"/>
              <a:t>python</a:t>
            </a:r>
            <a:r>
              <a:rPr lang="zh-CN" altLang="en-US" sz="2000" dirty="0"/>
              <a:t>版本，以及软件库之间的依赖关系有不同的需求。</a:t>
            </a:r>
            <a:endParaRPr lang="en-US" altLang="zh-CN" sz="2000" dirty="0"/>
          </a:p>
          <a:p>
            <a:r>
              <a:rPr lang="zh-CN" altLang="en-US" sz="2000" dirty="0"/>
              <a:t>不同项目</a:t>
            </a:r>
            <a:r>
              <a:rPr lang="en-US" altLang="zh-CN" sz="2000" dirty="0"/>
              <a:t>python</a:t>
            </a:r>
            <a:r>
              <a:rPr lang="zh-CN" altLang="en-US" sz="2000" dirty="0"/>
              <a:t>版本间的切换，依赖之间的冲突，使得</a:t>
            </a:r>
            <a:r>
              <a:rPr lang="en-US" altLang="zh-CN" sz="2000" dirty="0"/>
              <a:t>python</a:t>
            </a:r>
            <a:r>
              <a:rPr lang="zh-CN" altLang="en-US" sz="2000" dirty="0"/>
              <a:t>多项目的环境管理非常繁琐。</a:t>
            </a:r>
            <a:endParaRPr lang="en-US" altLang="zh-CN" sz="20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0680" y="502920"/>
            <a:ext cx="6192520" cy="778510"/>
          </a:xfrm>
        </p:spPr>
        <p:txBody>
          <a:bodyPr>
            <a:noAutofit/>
          </a:bodyPr>
          <a:lstStyle/>
          <a:p>
            <a:pPr algn="l"/>
            <a:r>
              <a:rPr lang="en-US" altLang="zh-CN" sz="4800" dirty="0"/>
              <a:t>Lab 1 </a:t>
            </a:r>
            <a:r>
              <a:rPr lang="zh-CN" altLang="en-US" sz="4800" dirty="0"/>
              <a:t>回顾 </a:t>
            </a:r>
          </a:p>
        </p:txBody>
      </p:sp>
      <p:sp>
        <p:nvSpPr>
          <p:cNvPr id="5" name="半闭框 4"/>
          <p:cNvSpPr/>
          <p:nvPr/>
        </p:nvSpPr>
        <p:spPr>
          <a:xfrm>
            <a:off x="0" y="0"/>
            <a:ext cx="12192000" cy="1390650"/>
          </a:xfrm>
          <a:prstGeom prst="halfFrame">
            <a:avLst>
              <a:gd name="adj1" fmla="val 16301"/>
              <a:gd name="adj2" fmla="val 1469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半闭框 6"/>
          <p:cNvSpPr/>
          <p:nvPr/>
        </p:nvSpPr>
        <p:spPr>
          <a:xfrm rot="10800000">
            <a:off x="6457949" y="5514972"/>
            <a:ext cx="5734049" cy="1343025"/>
          </a:xfrm>
          <a:prstGeom prst="halfFrame">
            <a:avLst>
              <a:gd name="adj1" fmla="val 16301"/>
              <a:gd name="adj2" fmla="val 1469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231" y="1573555"/>
            <a:ext cx="278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400" b="1" dirty="0"/>
              <a:t>python </a:t>
            </a:r>
            <a:r>
              <a:rPr lang="en-US" altLang="zh-CN" sz="2400" b="1" dirty="0" err="1"/>
              <a:t>venv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介绍</a:t>
            </a:r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F0F1EF72-5844-49E9-AF99-04639D7C416E}"/>
              </a:ext>
            </a:extLst>
          </p:cNvPr>
          <p:cNvSpPr/>
          <p:nvPr/>
        </p:nvSpPr>
        <p:spPr>
          <a:xfrm>
            <a:off x="0" y="5915025"/>
            <a:ext cx="1409700" cy="942976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新月形 10">
            <a:extLst>
              <a:ext uri="{FF2B5EF4-FFF2-40B4-BE49-F238E27FC236}">
                <a16:creationId xmlns:a16="http://schemas.microsoft.com/office/drawing/2014/main" id="{100D5B74-DC70-46DF-8295-EBD59CAF8EA7}"/>
              </a:ext>
            </a:extLst>
          </p:cNvPr>
          <p:cNvSpPr/>
          <p:nvPr/>
        </p:nvSpPr>
        <p:spPr>
          <a:xfrm rot="12834473">
            <a:off x="11591924" y="314325"/>
            <a:ext cx="323850" cy="561975"/>
          </a:xfrm>
          <a:prstGeom prst="mo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B3A0764-948A-452D-AEDD-D8DD5C433C33}"/>
              </a:ext>
            </a:extLst>
          </p:cNvPr>
          <p:cNvSpPr/>
          <p:nvPr/>
        </p:nvSpPr>
        <p:spPr>
          <a:xfrm>
            <a:off x="1210322" y="4419729"/>
            <a:ext cx="2979938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$ </a:t>
            </a:r>
            <a:r>
              <a:rPr lang="en-US" altLang="zh-CN" sz="2000" dirty="0">
                <a:solidFill>
                  <a:schemeClr val="bg1"/>
                </a:solidFill>
              </a:rPr>
              <a:t>python3 -m </a:t>
            </a:r>
            <a:r>
              <a:rPr lang="en-US" altLang="zh-CN" sz="2000" dirty="0" err="1">
                <a:solidFill>
                  <a:schemeClr val="bg1"/>
                </a:solidFill>
              </a:rPr>
              <a:t>venv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syenv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A1D9963-C2FE-4929-BDE2-FC67EC453B78}"/>
              </a:ext>
            </a:extLst>
          </p:cNvPr>
          <p:cNvSpPr/>
          <p:nvPr/>
        </p:nvSpPr>
        <p:spPr>
          <a:xfrm>
            <a:off x="1202924" y="4953870"/>
            <a:ext cx="3386832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$ </a:t>
            </a:r>
            <a:r>
              <a:rPr lang="en-US" altLang="zh-CN" sz="2000" dirty="0">
                <a:solidFill>
                  <a:schemeClr val="bg1"/>
                </a:solidFill>
              </a:rPr>
              <a:t>source ./</a:t>
            </a:r>
            <a:r>
              <a:rPr lang="en-US" altLang="zh-CN" sz="2000" dirty="0" err="1">
                <a:solidFill>
                  <a:schemeClr val="bg1"/>
                </a:solidFill>
              </a:rPr>
              <a:t>syenv</a:t>
            </a:r>
            <a:r>
              <a:rPr lang="en-US" altLang="zh-CN" sz="2000" dirty="0">
                <a:solidFill>
                  <a:schemeClr val="bg1"/>
                </a:solidFill>
              </a:rPr>
              <a:t>/bin/activate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064BA8D-854D-446D-817D-4EA231C1587B}"/>
              </a:ext>
            </a:extLst>
          </p:cNvPr>
          <p:cNvSpPr txBox="1"/>
          <p:nvPr/>
        </p:nvSpPr>
        <p:spPr>
          <a:xfrm>
            <a:off x="678709" y="2027797"/>
            <a:ext cx="11315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venv</a:t>
            </a:r>
            <a:r>
              <a:rPr lang="en-US" altLang="zh-CN" sz="2400" dirty="0"/>
              <a:t> (virtual environment)</a:t>
            </a:r>
            <a:r>
              <a:rPr lang="zh-CN" altLang="en-US" sz="2400" dirty="0"/>
              <a:t>的引入是为了方便的</a:t>
            </a:r>
            <a:r>
              <a:rPr lang="zh-CN" altLang="en-US" sz="2400" dirty="0">
                <a:solidFill>
                  <a:srgbClr val="FF0000"/>
                </a:solidFill>
              </a:rPr>
              <a:t>对不同项目环境进行隔离。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7596FFA-6E11-4074-8FA5-CC23FB6BA58C}"/>
              </a:ext>
            </a:extLst>
          </p:cNvPr>
          <p:cNvSpPr txBox="1"/>
          <p:nvPr/>
        </p:nvSpPr>
        <p:spPr>
          <a:xfrm>
            <a:off x="4287915" y="4372981"/>
            <a:ext cx="6818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为</a:t>
            </a:r>
            <a:r>
              <a:rPr lang="en-US" altLang="zh-CN" sz="2400" dirty="0"/>
              <a:t>switchyard </a:t>
            </a:r>
            <a:r>
              <a:rPr lang="zh-CN" altLang="en-US" sz="2400" dirty="0"/>
              <a:t>项目创建一个名为</a:t>
            </a:r>
            <a:r>
              <a:rPr lang="en-US" altLang="zh-CN" sz="2400" dirty="0" err="1"/>
              <a:t>syenv</a:t>
            </a:r>
            <a:r>
              <a:rPr lang="zh-CN" altLang="en-US" sz="2400" dirty="0"/>
              <a:t>的虚拟环境</a:t>
            </a:r>
            <a:endParaRPr lang="en-US" altLang="zh-CN" sz="24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59E441D-1CB9-42D4-80B8-5E2581026DEC}"/>
              </a:ext>
            </a:extLst>
          </p:cNvPr>
          <p:cNvSpPr txBox="1"/>
          <p:nvPr/>
        </p:nvSpPr>
        <p:spPr>
          <a:xfrm>
            <a:off x="4732848" y="4933753"/>
            <a:ext cx="627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进入虚拟环境需要利用</a:t>
            </a:r>
            <a:r>
              <a:rPr lang="en-US" altLang="zh-CN" sz="2400" dirty="0"/>
              <a:t>source </a:t>
            </a:r>
            <a:r>
              <a:rPr lang="zh-CN" altLang="en-US" sz="2400" dirty="0"/>
              <a:t>激活虚拟</a:t>
            </a:r>
            <a:endParaRPr lang="en-US" altLang="zh-CN" sz="24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4577822-8D0E-47D6-9E2F-A22299F06734}"/>
              </a:ext>
            </a:extLst>
          </p:cNvPr>
          <p:cNvSpPr/>
          <p:nvPr/>
        </p:nvSpPr>
        <p:spPr>
          <a:xfrm>
            <a:off x="1186647" y="5479131"/>
            <a:ext cx="7841943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$ </a:t>
            </a:r>
            <a:r>
              <a:rPr lang="en-US" altLang="zh-CN" sz="2000" dirty="0">
                <a:solidFill>
                  <a:schemeClr val="bg1"/>
                </a:solidFill>
              </a:rPr>
              <a:t>python3 -m pip install </a:t>
            </a:r>
            <a:r>
              <a:rPr lang="en-US" altLang="zh-CN" sz="2000" dirty="0" err="1">
                <a:solidFill>
                  <a:schemeClr val="bg1"/>
                </a:solidFill>
              </a:rPr>
              <a:t>git+https</a:t>
            </a:r>
            <a:r>
              <a:rPr lang="en-US" altLang="zh-CN" sz="2000" dirty="0">
                <a:solidFill>
                  <a:schemeClr val="bg1"/>
                </a:solidFill>
              </a:rPr>
              <a:t>://gitee.com/</a:t>
            </a:r>
            <a:r>
              <a:rPr lang="en-US" altLang="zh-CN" sz="2000" dirty="0" err="1">
                <a:solidFill>
                  <a:schemeClr val="bg1"/>
                </a:solidFill>
              </a:rPr>
              <a:t>pavinberg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switchyard.git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A9508C9-970D-4F72-A17D-F8D69AE8BAC0}"/>
              </a:ext>
            </a:extLst>
          </p:cNvPr>
          <p:cNvSpPr txBox="1"/>
          <p:nvPr/>
        </p:nvSpPr>
        <p:spPr>
          <a:xfrm>
            <a:off x="1067851" y="6027186"/>
            <a:ext cx="4720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 </a:t>
            </a:r>
            <a:r>
              <a:rPr lang="en-US" altLang="zh-CN" sz="2400" dirty="0" err="1"/>
              <a:t>syenv</a:t>
            </a:r>
            <a:r>
              <a:rPr lang="zh-CN" altLang="en-US" sz="2400" dirty="0"/>
              <a:t>虚拟环境中安装</a:t>
            </a:r>
            <a:r>
              <a:rPr lang="en-US" altLang="zh-CN" sz="2400" dirty="0"/>
              <a:t>switchyard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072A8D4-1F23-4CED-B484-B682865A28B1}"/>
              </a:ext>
            </a:extLst>
          </p:cNvPr>
          <p:cNvSpPr/>
          <p:nvPr/>
        </p:nvSpPr>
        <p:spPr>
          <a:xfrm>
            <a:off x="701336" y="3414161"/>
            <a:ext cx="1092841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FF0000"/>
                </a:solidFill>
              </a:rPr>
              <a:t>venv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zh-CN" altLang="en-US" sz="2000" dirty="0">
                <a:solidFill>
                  <a:srgbClr val="FF0000"/>
                </a:solidFill>
              </a:rPr>
              <a:t>为不同项目创建相互隔离的虚拟运行环境，每个虚拟环境可以有独立的软件环境和依赖关系。</a:t>
            </a:r>
            <a:endParaRPr lang="en-US" altLang="zh-CN" dirty="0"/>
          </a:p>
          <a:p>
            <a:r>
              <a:rPr lang="zh-CN" altLang="en-US" dirty="0"/>
              <a:t>注</a:t>
            </a:r>
            <a:r>
              <a:rPr lang="en-US" altLang="zh-CN" dirty="0"/>
              <a:t>: python </a:t>
            </a:r>
            <a:r>
              <a:rPr lang="en-US" altLang="zh-CN" dirty="0" err="1"/>
              <a:t>venv</a:t>
            </a:r>
            <a:r>
              <a:rPr lang="en-US" altLang="zh-CN" dirty="0"/>
              <a:t> </a:t>
            </a:r>
            <a:r>
              <a:rPr lang="zh-CN" altLang="en-US" dirty="0"/>
              <a:t>只能进行同一个版本的虚拟环境创建，多版本</a:t>
            </a:r>
            <a:r>
              <a:rPr lang="en-US" altLang="zh-CN" dirty="0"/>
              <a:t>python</a:t>
            </a:r>
            <a:r>
              <a:rPr lang="zh-CN" altLang="en-US" dirty="0"/>
              <a:t>的管理可以使用</a:t>
            </a:r>
            <a:r>
              <a:rPr lang="en-US" altLang="zh-CN" dirty="0" err="1"/>
              <a:t>conda</a:t>
            </a:r>
            <a:r>
              <a:rPr lang="en-US" altLang="zh-CN" dirty="0"/>
              <a:t>, </a:t>
            </a:r>
            <a:r>
              <a:rPr lang="en-US" altLang="zh-CN" dirty="0" err="1"/>
              <a:t>pyenv</a:t>
            </a:r>
            <a:r>
              <a:rPr lang="zh-CN" altLang="en-US" dirty="0"/>
              <a:t>等工具</a:t>
            </a:r>
            <a:endParaRPr lang="en-US" altLang="zh-CN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A346FEB-5272-4D15-91FC-7B4FDAB4EA5D}"/>
              </a:ext>
            </a:extLst>
          </p:cNvPr>
          <p:cNvSpPr txBox="1"/>
          <p:nvPr/>
        </p:nvSpPr>
        <p:spPr>
          <a:xfrm>
            <a:off x="1832809" y="3294344"/>
            <a:ext cx="8394267" cy="83099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00"/>
                </a:solidFill>
              </a:rPr>
              <a:t>所以，当系统提示找不到命令时，请确认是否处于正确的虚拟环境中，是否在当前虚拟环境中安装了</a:t>
            </a:r>
            <a:r>
              <a:rPr lang="en-US" altLang="zh-CN" sz="2400" dirty="0">
                <a:solidFill>
                  <a:srgbClr val="FFFF00"/>
                </a:solidFill>
              </a:rPr>
              <a:t>switchyard.</a:t>
            </a:r>
          </a:p>
        </p:txBody>
      </p:sp>
    </p:spTree>
    <p:extLst>
      <p:ext uri="{BB962C8B-B14F-4D97-AF65-F5344CB8AC3E}">
        <p14:creationId xmlns:p14="http://schemas.microsoft.com/office/powerpoint/2010/main" val="20921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7" grpId="0" animBg="1"/>
      <p:bldP spid="48" grpId="0" animBg="1"/>
      <p:bldP spid="52" grpId="0"/>
      <p:bldP spid="53" grpId="0"/>
      <p:bldP spid="55" grpId="0" animBg="1"/>
      <p:bldP spid="57" grpId="0"/>
      <p:bldP spid="22" grpId="0"/>
      <p:bldP spid="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12758" y="2899890"/>
            <a:ext cx="5827056" cy="778510"/>
          </a:xfrm>
        </p:spPr>
        <p:txBody>
          <a:bodyPr>
            <a:noAutofit/>
          </a:bodyPr>
          <a:lstStyle/>
          <a:p>
            <a:pPr algn="l"/>
            <a:r>
              <a:rPr lang="en-US" altLang="zh-CN" sz="4800" dirty="0"/>
              <a:t>Lab 2  Learning Switch</a:t>
            </a:r>
            <a:r>
              <a:rPr lang="zh-CN" altLang="en-US" sz="4800" dirty="0"/>
              <a:t> </a:t>
            </a:r>
          </a:p>
        </p:txBody>
      </p:sp>
      <p:sp>
        <p:nvSpPr>
          <p:cNvPr id="5" name="半闭框 4"/>
          <p:cNvSpPr/>
          <p:nvPr/>
        </p:nvSpPr>
        <p:spPr>
          <a:xfrm>
            <a:off x="0" y="0"/>
            <a:ext cx="12192000" cy="1390650"/>
          </a:xfrm>
          <a:prstGeom prst="halfFrame">
            <a:avLst>
              <a:gd name="adj1" fmla="val 16301"/>
              <a:gd name="adj2" fmla="val 1469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半闭框 6"/>
          <p:cNvSpPr/>
          <p:nvPr/>
        </p:nvSpPr>
        <p:spPr>
          <a:xfrm rot="10800000">
            <a:off x="6457949" y="5514972"/>
            <a:ext cx="5734049" cy="1343025"/>
          </a:xfrm>
          <a:prstGeom prst="halfFrame">
            <a:avLst>
              <a:gd name="adj1" fmla="val 16301"/>
              <a:gd name="adj2" fmla="val 1469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F0F1EF72-5844-49E9-AF99-04639D7C416E}"/>
              </a:ext>
            </a:extLst>
          </p:cNvPr>
          <p:cNvSpPr/>
          <p:nvPr/>
        </p:nvSpPr>
        <p:spPr>
          <a:xfrm>
            <a:off x="0" y="5915025"/>
            <a:ext cx="1409700" cy="942976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新月形 10">
            <a:extLst>
              <a:ext uri="{FF2B5EF4-FFF2-40B4-BE49-F238E27FC236}">
                <a16:creationId xmlns:a16="http://schemas.microsoft.com/office/drawing/2014/main" id="{100D5B74-DC70-46DF-8295-EBD59CAF8EA7}"/>
              </a:ext>
            </a:extLst>
          </p:cNvPr>
          <p:cNvSpPr/>
          <p:nvPr/>
        </p:nvSpPr>
        <p:spPr>
          <a:xfrm rot="12834473">
            <a:off x="11591924" y="314325"/>
            <a:ext cx="323850" cy="561975"/>
          </a:xfrm>
          <a:prstGeom prst="mo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49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半闭框 4"/>
          <p:cNvSpPr/>
          <p:nvPr/>
        </p:nvSpPr>
        <p:spPr>
          <a:xfrm>
            <a:off x="0" y="0"/>
            <a:ext cx="12192000" cy="1390650"/>
          </a:xfrm>
          <a:prstGeom prst="halfFrame">
            <a:avLst>
              <a:gd name="adj1" fmla="val 16301"/>
              <a:gd name="adj2" fmla="val 1469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半闭框 6"/>
          <p:cNvSpPr/>
          <p:nvPr/>
        </p:nvSpPr>
        <p:spPr>
          <a:xfrm rot="10800000">
            <a:off x="6457949" y="5514972"/>
            <a:ext cx="5734049" cy="1343025"/>
          </a:xfrm>
          <a:prstGeom prst="halfFrame">
            <a:avLst>
              <a:gd name="adj1" fmla="val 16301"/>
              <a:gd name="adj2" fmla="val 1469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F0F1EF72-5844-49E9-AF99-04639D7C416E}"/>
              </a:ext>
            </a:extLst>
          </p:cNvPr>
          <p:cNvSpPr/>
          <p:nvPr/>
        </p:nvSpPr>
        <p:spPr>
          <a:xfrm>
            <a:off x="0" y="5915025"/>
            <a:ext cx="1409700" cy="942976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新月形 10">
            <a:extLst>
              <a:ext uri="{FF2B5EF4-FFF2-40B4-BE49-F238E27FC236}">
                <a16:creationId xmlns:a16="http://schemas.microsoft.com/office/drawing/2014/main" id="{100D5B74-DC70-46DF-8295-EBD59CAF8EA7}"/>
              </a:ext>
            </a:extLst>
          </p:cNvPr>
          <p:cNvSpPr/>
          <p:nvPr/>
        </p:nvSpPr>
        <p:spPr>
          <a:xfrm rot="12834473">
            <a:off x="11591924" y="314325"/>
            <a:ext cx="323850" cy="561975"/>
          </a:xfrm>
          <a:prstGeom prst="mo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25927B8-5FB8-406F-BFEB-68CD9BA4A343}"/>
              </a:ext>
            </a:extLst>
          </p:cNvPr>
          <p:cNvSpPr txBox="1"/>
          <p:nvPr/>
        </p:nvSpPr>
        <p:spPr>
          <a:xfrm>
            <a:off x="970195" y="1502534"/>
            <a:ext cx="5111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tx2">
                    <a:lumMod val="50000"/>
                  </a:schemeClr>
                </a:solidFill>
              </a:rPr>
              <a:t>Hub </a:t>
            </a:r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</a:rPr>
              <a:t>的功能是什么，有什么问题？</a:t>
            </a:r>
            <a:endParaRPr lang="en-US" altLang="zh-CN" sz="2400" b="1" dirty="0">
              <a:solidFill>
                <a:schemeClr val="tx2">
                  <a:lumMod val="50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2CD3EAC-E21E-4F63-936B-2560EE29E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779" y="2417442"/>
            <a:ext cx="3665695" cy="1955492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B397FC23-E9A6-433D-A211-AA6B9A352B0E}"/>
              </a:ext>
            </a:extLst>
          </p:cNvPr>
          <p:cNvGrpSpPr/>
          <p:nvPr/>
        </p:nvGrpSpPr>
        <p:grpSpPr>
          <a:xfrm>
            <a:off x="6564633" y="1930479"/>
            <a:ext cx="4301802" cy="3085406"/>
            <a:chOff x="6529122" y="1433329"/>
            <a:chExt cx="4301802" cy="3085406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6F68EEEF-D9DF-43AD-B911-DEAA7CC3F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29122" y="2048765"/>
              <a:ext cx="4301802" cy="2469970"/>
            </a:xfrm>
            <a:prstGeom prst="rect">
              <a:avLst/>
            </a:prstGeom>
          </p:spPr>
        </p:pic>
        <p:pic>
          <p:nvPicPr>
            <p:cNvPr id="1026" name="Picture 2" descr="我是傻子表情包- 搜狗图片搜索">
              <a:extLst>
                <a:ext uri="{FF2B5EF4-FFF2-40B4-BE49-F238E27FC236}">
                  <a16:creationId xmlns:a16="http://schemas.microsoft.com/office/drawing/2014/main" id="{01FE02BD-6907-434C-A960-E4733909B7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606" y="1433329"/>
              <a:ext cx="1483309" cy="1478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445E7903-A599-41E8-A5A7-3C608E1D58F0}"/>
              </a:ext>
            </a:extLst>
          </p:cNvPr>
          <p:cNvSpPr txBox="1"/>
          <p:nvPr/>
        </p:nvSpPr>
        <p:spPr>
          <a:xfrm>
            <a:off x="1113717" y="5410190"/>
            <a:ext cx="10089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flood 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会产生额外的数据包，当网络拓扑变大是，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flood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会产生广播风暴，造成网络拥塞，阻碍了网络规模的变大。</a:t>
            </a:r>
            <a:endParaRPr lang="en-US" altLang="zh-CN" sz="2400" dirty="0">
              <a:solidFill>
                <a:schemeClr val="tx2">
                  <a:lumMod val="50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C03A1EA5-C2A0-4269-B727-4B7032894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80" y="502920"/>
            <a:ext cx="6192520" cy="778510"/>
          </a:xfrm>
        </p:spPr>
        <p:txBody>
          <a:bodyPr>
            <a:noAutofit/>
          </a:bodyPr>
          <a:lstStyle/>
          <a:p>
            <a:pPr algn="l"/>
            <a:r>
              <a:rPr lang="en-US" altLang="zh-CN" sz="4800" dirty="0"/>
              <a:t>Lab 2 </a:t>
            </a:r>
            <a:r>
              <a:rPr lang="zh-CN" altLang="en-US" sz="4800" dirty="0"/>
              <a:t>介绍 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3983BA6-BC55-4B44-AC4D-E9F5151ADE43}"/>
              </a:ext>
            </a:extLst>
          </p:cNvPr>
          <p:cNvSpPr/>
          <p:nvPr/>
        </p:nvSpPr>
        <p:spPr>
          <a:xfrm>
            <a:off x="2707689" y="4509856"/>
            <a:ext cx="568171" cy="568171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3DEB387-F271-4145-B516-36016A24778F}"/>
              </a:ext>
            </a:extLst>
          </p:cNvPr>
          <p:cNvSpPr/>
          <p:nvPr/>
        </p:nvSpPr>
        <p:spPr>
          <a:xfrm>
            <a:off x="7618520" y="4529091"/>
            <a:ext cx="568171" cy="568171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4515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AA53A31-20E3-4DC6-914D-B3AA5B020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671" y="1820779"/>
            <a:ext cx="5320580" cy="3802697"/>
          </a:xfrm>
          <a:prstGeom prst="rect">
            <a:avLst/>
          </a:prstGeom>
        </p:spPr>
      </p:pic>
      <p:sp>
        <p:nvSpPr>
          <p:cNvPr id="5" name="半闭框 4"/>
          <p:cNvSpPr/>
          <p:nvPr/>
        </p:nvSpPr>
        <p:spPr>
          <a:xfrm>
            <a:off x="0" y="0"/>
            <a:ext cx="12192000" cy="1390650"/>
          </a:xfrm>
          <a:prstGeom prst="halfFrame">
            <a:avLst>
              <a:gd name="adj1" fmla="val 16301"/>
              <a:gd name="adj2" fmla="val 1469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半闭框 6"/>
          <p:cNvSpPr/>
          <p:nvPr/>
        </p:nvSpPr>
        <p:spPr>
          <a:xfrm rot="10800000">
            <a:off x="6457949" y="5514972"/>
            <a:ext cx="5734049" cy="1343025"/>
          </a:xfrm>
          <a:prstGeom prst="halfFrame">
            <a:avLst>
              <a:gd name="adj1" fmla="val 16301"/>
              <a:gd name="adj2" fmla="val 1469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F0F1EF72-5844-49E9-AF99-04639D7C416E}"/>
              </a:ext>
            </a:extLst>
          </p:cNvPr>
          <p:cNvSpPr/>
          <p:nvPr/>
        </p:nvSpPr>
        <p:spPr>
          <a:xfrm>
            <a:off x="0" y="5915025"/>
            <a:ext cx="1409700" cy="942976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新月形 10">
            <a:extLst>
              <a:ext uri="{FF2B5EF4-FFF2-40B4-BE49-F238E27FC236}">
                <a16:creationId xmlns:a16="http://schemas.microsoft.com/office/drawing/2014/main" id="{100D5B74-DC70-46DF-8295-EBD59CAF8EA7}"/>
              </a:ext>
            </a:extLst>
          </p:cNvPr>
          <p:cNvSpPr/>
          <p:nvPr/>
        </p:nvSpPr>
        <p:spPr>
          <a:xfrm rot="12834473">
            <a:off x="11591924" y="314325"/>
            <a:ext cx="323850" cy="561975"/>
          </a:xfrm>
          <a:prstGeom prst="mo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25927B8-5FB8-406F-BFEB-68CD9BA4A343}"/>
              </a:ext>
            </a:extLst>
          </p:cNvPr>
          <p:cNvSpPr txBox="1"/>
          <p:nvPr/>
        </p:nvSpPr>
        <p:spPr>
          <a:xfrm>
            <a:off x="952440" y="1440391"/>
            <a:ext cx="6620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tx2">
                    <a:lumMod val="50000"/>
                  </a:schemeClr>
                </a:solidFill>
              </a:rPr>
              <a:t>Learning Switch </a:t>
            </a:r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</a:rPr>
              <a:t>基本原理：</a:t>
            </a:r>
            <a:endParaRPr lang="en-US" altLang="zh-CN" sz="2400" b="1" dirty="0">
              <a:solidFill>
                <a:schemeClr val="tx2">
                  <a:lumMod val="50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       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在转发过程中学习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Mac-Interface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的映射。</a:t>
            </a:r>
            <a:endParaRPr lang="zh-CN" altLang="en-US" sz="2400" dirty="0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C03A1EA5-C2A0-4269-B727-4B7032894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80" y="502920"/>
            <a:ext cx="6192520" cy="778510"/>
          </a:xfrm>
        </p:spPr>
        <p:txBody>
          <a:bodyPr>
            <a:noAutofit/>
          </a:bodyPr>
          <a:lstStyle/>
          <a:p>
            <a:pPr algn="l"/>
            <a:r>
              <a:rPr lang="en-US" altLang="zh-CN" sz="4800" dirty="0"/>
              <a:t>Lab 2 </a:t>
            </a:r>
            <a:r>
              <a:rPr lang="zh-CN" altLang="en-US" sz="4800" dirty="0"/>
              <a:t>介绍 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D6885D2-8AA8-46B1-8588-33AC6F592B25}"/>
              </a:ext>
            </a:extLst>
          </p:cNvPr>
          <p:cNvSpPr/>
          <p:nvPr/>
        </p:nvSpPr>
        <p:spPr>
          <a:xfrm>
            <a:off x="3009531" y="5974671"/>
            <a:ext cx="568171" cy="568171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146226B-8B70-40D2-B81F-0AF09874A41F}"/>
              </a:ext>
            </a:extLst>
          </p:cNvPr>
          <p:cNvSpPr/>
          <p:nvPr/>
        </p:nvSpPr>
        <p:spPr>
          <a:xfrm>
            <a:off x="9243134" y="5967273"/>
            <a:ext cx="568171" cy="568171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0D2070-3F17-44FD-BF33-DE348BC60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62" y="2783304"/>
            <a:ext cx="5502013" cy="280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3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E83151F-AFF2-47DF-B08D-2FB8A2892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60" y="2432482"/>
            <a:ext cx="5873647" cy="321652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F924360-DD63-463C-991B-EA6C1D91C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209" y="1844842"/>
            <a:ext cx="5238063" cy="3981914"/>
          </a:xfrm>
          <a:prstGeom prst="rect">
            <a:avLst/>
          </a:prstGeom>
        </p:spPr>
      </p:pic>
      <p:sp>
        <p:nvSpPr>
          <p:cNvPr id="5" name="半闭框 4"/>
          <p:cNvSpPr/>
          <p:nvPr/>
        </p:nvSpPr>
        <p:spPr>
          <a:xfrm>
            <a:off x="0" y="0"/>
            <a:ext cx="12192000" cy="1390650"/>
          </a:xfrm>
          <a:prstGeom prst="halfFrame">
            <a:avLst>
              <a:gd name="adj1" fmla="val 16301"/>
              <a:gd name="adj2" fmla="val 1469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半闭框 6"/>
          <p:cNvSpPr/>
          <p:nvPr/>
        </p:nvSpPr>
        <p:spPr>
          <a:xfrm rot="10800000">
            <a:off x="6457949" y="5514972"/>
            <a:ext cx="5734049" cy="1343025"/>
          </a:xfrm>
          <a:prstGeom prst="halfFrame">
            <a:avLst>
              <a:gd name="adj1" fmla="val 16301"/>
              <a:gd name="adj2" fmla="val 1469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F0F1EF72-5844-49E9-AF99-04639D7C416E}"/>
              </a:ext>
            </a:extLst>
          </p:cNvPr>
          <p:cNvSpPr/>
          <p:nvPr/>
        </p:nvSpPr>
        <p:spPr>
          <a:xfrm>
            <a:off x="0" y="5915025"/>
            <a:ext cx="1409700" cy="942976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新月形 10">
            <a:extLst>
              <a:ext uri="{FF2B5EF4-FFF2-40B4-BE49-F238E27FC236}">
                <a16:creationId xmlns:a16="http://schemas.microsoft.com/office/drawing/2014/main" id="{100D5B74-DC70-46DF-8295-EBD59CAF8EA7}"/>
              </a:ext>
            </a:extLst>
          </p:cNvPr>
          <p:cNvSpPr/>
          <p:nvPr/>
        </p:nvSpPr>
        <p:spPr>
          <a:xfrm rot="12834473">
            <a:off x="11591924" y="314325"/>
            <a:ext cx="323850" cy="561975"/>
          </a:xfrm>
          <a:prstGeom prst="mo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C03A1EA5-C2A0-4269-B727-4B7032894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80" y="502920"/>
            <a:ext cx="6192520" cy="778510"/>
          </a:xfrm>
        </p:spPr>
        <p:txBody>
          <a:bodyPr>
            <a:noAutofit/>
          </a:bodyPr>
          <a:lstStyle/>
          <a:p>
            <a:pPr algn="l"/>
            <a:r>
              <a:rPr lang="en-US" altLang="zh-CN" sz="4800" dirty="0"/>
              <a:t>Lab 2 </a:t>
            </a:r>
            <a:r>
              <a:rPr lang="zh-CN" altLang="en-US" sz="4800" dirty="0"/>
              <a:t>介绍 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1B1C5C1-97A7-4A97-8FAC-437E28CB0912}"/>
              </a:ext>
            </a:extLst>
          </p:cNvPr>
          <p:cNvSpPr/>
          <p:nvPr/>
        </p:nvSpPr>
        <p:spPr>
          <a:xfrm>
            <a:off x="3089430" y="5974672"/>
            <a:ext cx="568171" cy="568171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AACE6D8-2EC9-4D7E-8469-3507DDAF90B2}"/>
              </a:ext>
            </a:extLst>
          </p:cNvPr>
          <p:cNvSpPr/>
          <p:nvPr/>
        </p:nvSpPr>
        <p:spPr>
          <a:xfrm>
            <a:off x="9367421" y="5967274"/>
            <a:ext cx="568171" cy="568171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4</a:t>
            </a:r>
            <a:endParaRPr lang="zh-CN" altLang="en-US" sz="28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FA1AEC-A500-40DB-A30B-E11180B72BA8}"/>
              </a:ext>
            </a:extLst>
          </p:cNvPr>
          <p:cNvSpPr txBox="1"/>
          <p:nvPr/>
        </p:nvSpPr>
        <p:spPr>
          <a:xfrm>
            <a:off x="952440" y="1440391"/>
            <a:ext cx="6620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tx2">
                    <a:lumMod val="50000"/>
                  </a:schemeClr>
                </a:solidFill>
              </a:rPr>
              <a:t>Learning Switch </a:t>
            </a:r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</a:rPr>
              <a:t>基本原理：</a:t>
            </a:r>
            <a:endParaRPr lang="en-US" altLang="zh-CN" sz="2400" b="1" dirty="0">
              <a:solidFill>
                <a:schemeClr val="tx2">
                  <a:lumMod val="50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       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在转发过程中学习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Mac-Interface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的映射。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8425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F794194-D0BE-4275-95A5-0A09C064F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424" y="2338737"/>
            <a:ext cx="6915536" cy="3404337"/>
          </a:xfrm>
          <a:prstGeom prst="rect">
            <a:avLst/>
          </a:prstGeom>
        </p:spPr>
      </p:pic>
      <p:sp>
        <p:nvSpPr>
          <p:cNvPr id="5" name="半闭框 4"/>
          <p:cNvSpPr/>
          <p:nvPr/>
        </p:nvSpPr>
        <p:spPr>
          <a:xfrm>
            <a:off x="0" y="0"/>
            <a:ext cx="12192000" cy="1390650"/>
          </a:xfrm>
          <a:prstGeom prst="halfFrame">
            <a:avLst>
              <a:gd name="adj1" fmla="val 16301"/>
              <a:gd name="adj2" fmla="val 1469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半闭框 6"/>
          <p:cNvSpPr/>
          <p:nvPr/>
        </p:nvSpPr>
        <p:spPr>
          <a:xfrm rot="10800000">
            <a:off x="6457949" y="5514972"/>
            <a:ext cx="5734049" cy="1343025"/>
          </a:xfrm>
          <a:prstGeom prst="halfFrame">
            <a:avLst>
              <a:gd name="adj1" fmla="val 16301"/>
              <a:gd name="adj2" fmla="val 1469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F0F1EF72-5844-49E9-AF99-04639D7C416E}"/>
              </a:ext>
            </a:extLst>
          </p:cNvPr>
          <p:cNvSpPr/>
          <p:nvPr/>
        </p:nvSpPr>
        <p:spPr>
          <a:xfrm>
            <a:off x="0" y="5915025"/>
            <a:ext cx="1409700" cy="942976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新月形 10">
            <a:extLst>
              <a:ext uri="{FF2B5EF4-FFF2-40B4-BE49-F238E27FC236}">
                <a16:creationId xmlns:a16="http://schemas.microsoft.com/office/drawing/2014/main" id="{100D5B74-DC70-46DF-8295-EBD59CAF8EA7}"/>
              </a:ext>
            </a:extLst>
          </p:cNvPr>
          <p:cNvSpPr/>
          <p:nvPr/>
        </p:nvSpPr>
        <p:spPr>
          <a:xfrm rot="12834473">
            <a:off x="11591924" y="314325"/>
            <a:ext cx="323850" cy="561975"/>
          </a:xfrm>
          <a:prstGeom prst="mo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C03A1EA5-C2A0-4269-B727-4B7032894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80" y="502920"/>
            <a:ext cx="6192520" cy="778510"/>
          </a:xfrm>
        </p:spPr>
        <p:txBody>
          <a:bodyPr>
            <a:noAutofit/>
          </a:bodyPr>
          <a:lstStyle/>
          <a:p>
            <a:pPr algn="l"/>
            <a:r>
              <a:rPr lang="en-US" altLang="zh-CN" sz="4800" dirty="0"/>
              <a:t>Lab 2 </a:t>
            </a:r>
            <a:r>
              <a:rPr lang="zh-CN" altLang="en-US" sz="4800" dirty="0"/>
              <a:t>介绍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FA1AEC-A500-40DB-A30B-E11180B72BA8}"/>
              </a:ext>
            </a:extLst>
          </p:cNvPr>
          <p:cNvSpPr txBox="1"/>
          <p:nvPr/>
        </p:nvSpPr>
        <p:spPr>
          <a:xfrm>
            <a:off x="766007" y="1413758"/>
            <a:ext cx="10339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50000"/>
                  </a:schemeClr>
                </a:solidFill>
              </a:rPr>
              <a:t>Learning Switch </a:t>
            </a:r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</a:rPr>
              <a:t>的</a:t>
            </a:r>
            <a:r>
              <a:rPr lang="en-US" altLang="zh-CN" sz="2400" b="1" dirty="0">
                <a:solidFill>
                  <a:schemeClr val="tx2">
                    <a:lumMod val="50000"/>
                  </a:schemeClr>
                </a:solidFill>
              </a:rPr>
              <a:t>Timeout</a:t>
            </a:r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</a:rPr>
              <a:t>机制：</a:t>
            </a:r>
            <a:endParaRPr lang="en-US" altLang="zh-CN" sz="2400" b="1" dirty="0">
              <a:solidFill>
                <a:schemeClr val="tx2">
                  <a:lumMod val="50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400" dirty="0">
              <a:solidFill>
                <a:schemeClr val="tx2">
                  <a:lumMod val="50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2DF6D9-D48B-45DE-B502-C5D36EB283FA}"/>
              </a:ext>
            </a:extLst>
          </p:cNvPr>
          <p:cNvSpPr/>
          <p:nvPr/>
        </p:nvSpPr>
        <p:spPr>
          <a:xfrm>
            <a:off x="889868" y="5534561"/>
            <a:ext cx="107390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</a:rPr>
              <a:t>子任务内容：</a:t>
            </a:r>
            <a:endParaRPr lang="en-US" altLang="zh-CN" sz="2000" b="1" dirty="0">
              <a:solidFill>
                <a:schemeClr val="tx2">
                  <a:lumMod val="50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</a:rPr>
              <a:t>         1.  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</a:rPr>
              <a:t>参照实验手册流程图以及你对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</a:rPr>
              <a:t>Timeout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</a:rPr>
              <a:t>机制的理解，设计一个包含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</a:rPr>
              <a:t>Timeout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</a:rPr>
              <a:t>机制的学习表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</a:rPr>
              <a:t>         2.  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</a:rPr>
              <a:t>思考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</a:rPr>
              <a:t>Timeout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</a:rPr>
              <a:t>的引入，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</a:rPr>
              <a:t>Learning Switch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</a:rPr>
              <a:t>的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</a:rPr>
              <a:t>学习过程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</a:rPr>
              <a:t>和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</a:rPr>
              <a:t>转发过程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</a:rPr>
              <a:t>有怎样的变化。</a:t>
            </a:r>
            <a:endParaRPr lang="en-US" altLang="zh-CN" sz="2000" dirty="0">
              <a:solidFill>
                <a:schemeClr val="tx2">
                  <a:lumMod val="50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4C20F70-5096-4C46-91E3-EE9C3AD7F502}"/>
              </a:ext>
            </a:extLst>
          </p:cNvPr>
          <p:cNvSpPr/>
          <p:nvPr/>
        </p:nvSpPr>
        <p:spPr>
          <a:xfrm>
            <a:off x="1352364" y="1889593"/>
            <a:ext cx="89723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</a:rPr>
              <a:t>为了适应网络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</a:rPr>
              <a:t>Topo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</a:rPr>
              <a:t>结构的变动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</a:rPr>
              <a:t>，需要为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</a:rPr>
              <a:t>Table Entry 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</a:rPr>
              <a:t>设置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</a:rPr>
              <a:t>Timeout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</a:rPr>
              <a:t>，例如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</a:rPr>
              <a:t>10s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</a:rPr>
              <a:t>。</a:t>
            </a:r>
            <a:endParaRPr lang="en-US" altLang="zh-CN" sz="20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</a:rPr>
              <a:t>当一个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</a:rPr>
              <a:t>Table Entry 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</a:rPr>
              <a:t>超过 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</a:rPr>
              <a:t>10s 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</a:rPr>
              <a:t>没有被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</a:rPr>
              <a:t>Hit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</a:rPr>
              <a:t>，认为该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</a:rPr>
              <a:t>Entry 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</a:rPr>
              <a:t>过期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</a:rPr>
              <a:t>失效。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5273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半闭框 4"/>
          <p:cNvSpPr/>
          <p:nvPr/>
        </p:nvSpPr>
        <p:spPr>
          <a:xfrm>
            <a:off x="0" y="0"/>
            <a:ext cx="12192000" cy="1390650"/>
          </a:xfrm>
          <a:prstGeom prst="halfFrame">
            <a:avLst>
              <a:gd name="adj1" fmla="val 16301"/>
              <a:gd name="adj2" fmla="val 1469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半闭框 6"/>
          <p:cNvSpPr/>
          <p:nvPr/>
        </p:nvSpPr>
        <p:spPr>
          <a:xfrm rot="10800000">
            <a:off x="6457949" y="5514972"/>
            <a:ext cx="5734049" cy="1343025"/>
          </a:xfrm>
          <a:prstGeom prst="halfFrame">
            <a:avLst>
              <a:gd name="adj1" fmla="val 16301"/>
              <a:gd name="adj2" fmla="val 1469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F0F1EF72-5844-49E9-AF99-04639D7C416E}"/>
              </a:ext>
            </a:extLst>
          </p:cNvPr>
          <p:cNvSpPr/>
          <p:nvPr/>
        </p:nvSpPr>
        <p:spPr>
          <a:xfrm>
            <a:off x="0" y="5915025"/>
            <a:ext cx="1409700" cy="942976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新月形 10">
            <a:extLst>
              <a:ext uri="{FF2B5EF4-FFF2-40B4-BE49-F238E27FC236}">
                <a16:creationId xmlns:a16="http://schemas.microsoft.com/office/drawing/2014/main" id="{100D5B74-DC70-46DF-8295-EBD59CAF8EA7}"/>
              </a:ext>
            </a:extLst>
          </p:cNvPr>
          <p:cNvSpPr/>
          <p:nvPr/>
        </p:nvSpPr>
        <p:spPr>
          <a:xfrm rot="12834473">
            <a:off x="11591924" y="314325"/>
            <a:ext cx="323850" cy="561975"/>
          </a:xfrm>
          <a:prstGeom prst="mo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C03A1EA5-C2A0-4269-B727-4B7032894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80" y="502920"/>
            <a:ext cx="6192520" cy="778510"/>
          </a:xfrm>
        </p:spPr>
        <p:txBody>
          <a:bodyPr>
            <a:noAutofit/>
          </a:bodyPr>
          <a:lstStyle/>
          <a:p>
            <a:pPr algn="l"/>
            <a:r>
              <a:rPr lang="en-US" altLang="zh-CN" sz="4800" dirty="0"/>
              <a:t>Lab 2 </a:t>
            </a:r>
            <a:r>
              <a:rPr lang="zh-CN" altLang="en-US" sz="4800" dirty="0"/>
              <a:t>介绍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FA1AEC-A500-40DB-A30B-E11180B72BA8}"/>
              </a:ext>
            </a:extLst>
          </p:cNvPr>
          <p:cNvSpPr txBox="1"/>
          <p:nvPr/>
        </p:nvSpPr>
        <p:spPr>
          <a:xfrm>
            <a:off x="961316" y="1440391"/>
            <a:ext cx="10339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50000"/>
                  </a:schemeClr>
                </a:solidFill>
              </a:rPr>
              <a:t>Learning Switch </a:t>
            </a:r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</a:rPr>
              <a:t>的替换机制：</a:t>
            </a:r>
            <a:endParaRPr lang="en-US" altLang="zh-CN" sz="2400" dirty="0">
              <a:solidFill>
                <a:schemeClr val="tx2">
                  <a:lumMod val="50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4C20F70-5096-4C46-91E3-EE9C3AD7F502}"/>
              </a:ext>
            </a:extLst>
          </p:cNvPr>
          <p:cNvSpPr/>
          <p:nvPr/>
        </p:nvSpPr>
        <p:spPr>
          <a:xfrm>
            <a:off x="1624147" y="2009234"/>
            <a:ext cx="94850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交换机内部的内存空间是十分昂贵的，学习表的容量并不是无穷大。</a:t>
            </a:r>
            <a:endParaRPr lang="en-US" altLang="zh-CN" sz="2400" dirty="0"/>
          </a:p>
          <a:p>
            <a:r>
              <a:rPr lang="zh-CN" altLang="en-US" sz="2400" dirty="0"/>
              <a:t>当</a:t>
            </a:r>
            <a:r>
              <a:rPr lang="en-US" altLang="zh-CN" sz="2400" dirty="0"/>
              <a:t>Learning Table </a:t>
            </a:r>
            <a:r>
              <a:rPr lang="zh-CN" altLang="en-US" sz="2400" dirty="0"/>
              <a:t>变满时，需要设计一个替换策略来为新的</a:t>
            </a:r>
            <a:r>
              <a:rPr lang="en-US" altLang="zh-CN" sz="2400" dirty="0"/>
              <a:t>Table Entry </a:t>
            </a:r>
            <a:r>
              <a:rPr lang="zh-CN" altLang="en-US" sz="2400" dirty="0"/>
              <a:t>腾出空间。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1BA83D9-1F14-4DE2-9926-EDB19BAE20CE}"/>
              </a:ext>
            </a:extLst>
          </p:cNvPr>
          <p:cNvSpPr/>
          <p:nvPr/>
        </p:nvSpPr>
        <p:spPr>
          <a:xfrm>
            <a:off x="938306" y="3489238"/>
            <a:ext cx="98018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替换策略</a:t>
            </a:r>
            <a:r>
              <a:rPr lang="zh-CN" altLang="en-US" sz="2400" dirty="0"/>
              <a:t>是一个经典问题 </a:t>
            </a:r>
            <a:r>
              <a:rPr lang="en-US" altLang="zh-CN" sz="2400" dirty="0"/>
              <a:t>(</a:t>
            </a:r>
            <a:r>
              <a:rPr lang="zh-CN" altLang="en-US" sz="2400" dirty="0"/>
              <a:t>例如操作系统 </a:t>
            </a:r>
            <a:r>
              <a:rPr lang="en-US" altLang="zh-CN" sz="2400" dirty="0"/>
              <a:t>Cache</a:t>
            </a:r>
            <a:r>
              <a:rPr lang="zh-CN" altLang="en-US" sz="2400" dirty="0"/>
              <a:t>的替换</a:t>
            </a:r>
            <a:r>
              <a:rPr lang="en-US" altLang="zh-CN" sz="2400" dirty="0"/>
              <a:t>)</a:t>
            </a:r>
            <a:r>
              <a:rPr lang="zh-CN" altLang="en-US" sz="2400" dirty="0"/>
              <a:t>，经典算法有</a:t>
            </a:r>
            <a:r>
              <a:rPr lang="en-US" altLang="zh-CN" sz="2400" dirty="0"/>
              <a:t>FIFO, LRU</a:t>
            </a:r>
            <a:r>
              <a:rPr lang="zh-CN" altLang="en-US" sz="2400" dirty="0"/>
              <a:t>等等。不同的替换策略会对系统产生显著的影响。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C83EAF-720E-4AEA-B82E-B5FA8CDAE019}"/>
              </a:ext>
            </a:extLst>
          </p:cNvPr>
          <p:cNvSpPr/>
          <p:nvPr/>
        </p:nvSpPr>
        <p:spPr>
          <a:xfrm>
            <a:off x="1635904" y="4520370"/>
            <a:ext cx="8903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/>
              <a:t>好的替换策略：</a:t>
            </a:r>
            <a:r>
              <a:rPr lang="zh-CN" altLang="en-US" sz="2400" dirty="0"/>
              <a:t>应该尽可能减少 </a:t>
            </a:r>
            <a:r>
              <a:rPr lang="en-US" altLang="zh-CN" sz="2400" dirty="0"/>
              <a:t>Table Miss</a:t>
            </a:r>
            <a:r>
              <a:rPr lang="zh-CN" altLang="en-US" sz="2400" dirty="0"/>
              <a:t>，将更多的</a:t>
            </a:r>
            <a:r>
              <a:rPr lang="en-US" altLang="zh-CN" sz="2400" b="1" dirty="0">
                <a:solidFill>
                  <a:srgbClr val="FF0000"/>
                </a:solidFill>
              </a:rPr>
              <a:t>Hot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Entry</a:t>
            </a:r>
            <a:r>
              <a:rPr lang="zh-CN" altLang="en-US" sz="2400" dirty="0"/>
              <a:t>存于表结构当中。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51D162-25B3-443A-917B-39B816685E9E}"/>
              </a:ext>
            </a:extLst>
          </p:cNvPr>
          <p:cNvSpPr/>
          <p:nvPr/>
        </p:nvSpPr>
        <p:spPr>
          <a:xfrm>
            <a:off x="1596423" y="5488428"/>
            <a:ext cx="94405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/>
              <a:t>坏的替换策略：</a:t>
            </a:r>
            <a:r>
              <a:rPr lang="zh-CN" altLang="en-US" sz="2400" dirty="0"/>
              <a:t>刚替换下的</a:t>
            </a:r>
            <a:r>
              <a:rPr lang="en-US" altLang="zh-CN" sz="2400" dirty="0"/>
              <a:t>Table Entry</a:t>
            </a:r>
            <a:r>
              <a:rPr lang="zh-CN" altLang="en-US" sz="2400" dirty="0"/>
              <a:t>，下几次访问又需要用到，造成不断的</a:t>
            </a:r>
            <a:r>
              <a:rPr lang="en-US" altLang="zh-CN" sz="2400" dirty="0"/>
              <a:t>Table Miss</a:t>
            </a:r>
            <a:r>
              <a:rPr lang="zh-CN" altLang="en-US" sz="2400" dirty="0"/>
              <a:t>和替换。</a:t>
            </a:r>
          </a:p>
        </p:txBody>
      </p:sp>
    </p:spTree>
    <p:extLst>
      <p:ext uri="{BB962C8B-B14F-4D97-AF65-F5344CB8AC3E}">
        <p14:creationId xmlns:p14="http://schemas.microsoft.com/office/powerpoint/2010/main" val="77993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半闭框 4"/>
          <p:cNvSpPr/>
          <p:nvPr/>
        </p:nvSpPr>
        <p:spPr>
          <a:xfrm>
            <a:off x="0" y="0"/>
            <a:ext cx="12192000" cy="1390650"/>
          </a:xfrm>
          <a:prstGeom prst="halfFrame">
            <a:avLst>
              <a:gd name="adj1" fmla="val 16301"/>
              <a:gd name="adj2" fmla="val 1469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半闭框 6"/>
          <p:cNvSpPr/>
          <p:nvPr/>
        </p:nvSpPr>
        <p:spPr>
          <a:xfrm rot="10800000">
            <a:off x="6457949" y="5514972"/>
            <a:ext cx="5734049" cy="1343025"/>
          </a:xfrm>
          <a:prstGeom prst="halfFrame">
            <a:avLst>
              <a:gd name="adj1" fmla="val 16301"/>
              <a:gd name="adj2" fmla="val 1469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F0F1EF72-5844-49E9-AF99-04639D7C416E}"/>
              </a:ext>
            </a:extLst>
          </p:cNvPr>
          <p:cNvSpPr/>
          <p:nvPr/>
        </p:nvSpPr>
        <p:spPr>
          <a:xfrm>
            <a:off x="0" y="5915025"/>
            <a:ext cx="1409700" cy="942976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新月形 10">
            <a:extLst>
              <a:ext uri="{FF2B5EF4-FFF2-40B4-BE49-F238E27FC236}">
                <a16:creationId xmlns:a16="http://schemas.microsoft.com/office/drawing/2014/main" id="{100D5B74-DC70-46DF-8295-EBD59CAF8EA7}"/>
              </a:ext>
            </a:extLst>
          </p:cNvPr>
          <p:cNvSpPr/>
          <p:nvPr/>
        </p:nvSpPr>
        <p:spPr>
          <a:xfrm rot="12834473">
            <a:off x="11591924" y="314325"/>
            <a:ext cx="323850" cy="561975"/>
          </a:xfrm>
          <a:prstGeom prst="mo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C03A1EA5-C2A0-4269-B727-4B7032894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80" y="502920"/>
            <a:ext cx="6192520" cy="778510"/>
          </a:xfrm>
        </p:spPr>
        <p:txBody>
          <a:bodyPr>
            <a:noAutofit/>
          </a:bodyPr>
          <a:lstStyle/>
          <a:p>
            <a:pPr algn="l"/>
            <a:r>
              <a:rPr lang="en-US" altLang="zh-CN" sz="4800" dirty="0"/>
              <a:t>Lab 2 </a:t>
            </a:r>
            <a:r>
              <a:rPr lang="zh-CN" altLang="en-US" sz="4800" dirty="0"/>
              <a:t>介绍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FA1AEC-A500-40DB-A30B-E11180B72BA8}"/>
              </a:ext>
            </a:extLst>
          </p:cNvPr>
          <p:cNvSpPr txBox="1"/>
          <p:nvPr/>
        </p:nvSpPr>
        <p:spPr>
          <a:xfrm>
            <a:off x="961316" y="1440391"/>
            <a:ext cx="10339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50000"/>
                  </a:schemeClr>
                </a:solidFill>
              </a:rPr>
              <a:t>LRU </a:t>
            </a:r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</a:rPr>
              <a:t>替换算法：</a:t>
            </a:r>
            <a:endParaRPr lang="en-US" altLang="zh-CN" sz="2400" dirty="0">
              <a:solidFill>
                <a:schemeClr val="tx2">
                  <a:lumMod val="50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B3ACCB-1834-4FD6-8440-B611179B6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9" y="2527634"/>
            <a:ext cx="106680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9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半闭框 4"/>
          <p:cNvSpPr/>
          <p:nvPr/>
        </p:nvSpPr>
        <p:spPr>
          <a:xfrm>
            <a:off x="0" y="0"/>
            <a:ext cx="12192000" cy="1390650"/>
          </a:xfrm>
          <a:prstGeom prst="halfFrame">
            <a:avLst>
              <a:gd name="adj1" fmla="val 16301"/>
              <a:gd name="adj2" fmla="val 1469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半闭框 6"/>
          <p:cNvSpPr/>
          <p:nvPr/>
        </p:nvSpPr>
        <p:spPr>
          <a:xfrm rot="10800000">
            <a:off x="6457949" y="5514972"/>
            <a:ext cx="5734049" cy="1343025"/>
          </a:xfrm>
          <a:prstGeom prst="halfFrame">
            <a:avLst>
              <a:gd name="adj1" fmla="val 16301"/>
              <a:gd name="adj2" fmla="val 1469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F0F1EF72-5844-49E9-AF99-04639D7C416E}"/>
              </a:ext>
            </a:extLst>
          </p:cNvPr>
          <p:cNvSpPr/>
          <p:nvPr/>
        </p:nvSpPr>
        <p:spPr>
          <a:xfrm>
            <a:off x="0" y="5915025"/>
            <a:ext cx="1409700" cy="942976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新月形 10">
            <a:extLst>
              <a:ext uri="{FF2B5EF4-FFF2-40B4-BE49-F238E27FC236}">
                <a16:creationId xmlns:a16="http://schemas.microsoft.com/office/drawing/2014/main" id="{100D5B74-DC70-46DF-8295-EBD59CAF8EA7}"/>
              </a:ext>
            </a:extLst>
          </p:cNvPr>
          <p:cNvSpPr/>
          <p:nvPr/>
        </p:nvSpPr>
        <p:spPr>
          <a:xfrm rot="12834473">
            <a:off x="11591924" y="314325"/>
            <a:ext cx="323850" cy="561975"/>
          </a:xfrm>
          <a:prstGeom prst="mo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C03A1EA5-C2A0-4269-B727-4B7032894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80" y="502920"/>
            <a:ext cx="6192520" cy="778510"/>
          </a:xfrm>
        </p:spPr>
        <p:txBody>
          <a:bodyPr>
            <a:noAutofit/>
          </a:bodyPr>
          <a:lstStyle/>
          <a:p>
            <a:pPr algn="l"/>
            <a:r>
              <a:rPr lang="en-US" altLang="zh-CN" sz="4800" dirty="0"/>
              <a:t>Lab 2 </a:t>
            </a:r>
            <a:r>
              <a:rPr lang="zh-CN" altLang="en-US" sz="4800" dirty="0"/>
              <a:t>介绍 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4C3AD83-1EA5-41F3-99C5-94DE99764C60}"/>
              </a:ext>
            </a:extLst>
          </p:cNvPr>
          <p:cNvSpPr/>
          <p:nvPr/>
        </p:nvSpPr>
        <p:spPr>
          <a:xfrm>
            <a:off x="902173" y="3421271"/>
            <a:ext cx="107390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</a:rPr>
              <a:t>子任务内容：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针对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Learning Switch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分别实现两种替换策略（</a:t>
            </a:r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</a:rPr>
              <a:t>均需实现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）：</a:t>
            </a:r>
            <a:endParaRPr lang="en-US" altLang="zh-CN" sz="2400" dirty="0">
              <a:solidFill>
                <a:schemeClr val="tx2">
                  <a:lumMod val="50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         1. 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基于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LRU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算法的的替换策略：将最近最少使用的表项驱逐。</a:t>
            </a:r>
            <a:endParaRPr lang="en-US" altLang="zh-CN" sz="2400" dirty="0">
              <a:solidFill>
                <a:schemeClr val="tx2">
                  <a:lumMod val="50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         2. 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基于流量大小的替换策略：将流量规模最小的表项驱逐。</a:t>
            </a:r>
            <a:endParaRPr lang="en-US" altLang="zh-C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B95CDE4-57E7-4B7C-8E3F-79DD85D539DF}"/>
              </a:ext>
            </a:extLst>
          </p:cNvPr>
          <p:cNvSpPr/>
          <p:nvPr/>
        </p:nvSpPr>
        <p:spPr>
          <a:xfrm>
            <a:off x="975221" y="4956555"/>
            <a:ext cx="107344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</a:rPr>
              <a:t>思考：</a:t>
            </a:r>
            <a:endParaRPr lang="en-US" altLang="zh-CN" sz="2400" b="1" dirty="0">
              <a:solidFill>
                <a:schemeClr val="tx2">
                  <a:lumMod val="50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         1. 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不同的替换策略应当如何设计学习表（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Learning Table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）？</a:t>
            </a:r>
            <a:endParaRPr lang="en-US" altLang="zh-CN" sz="2400" dirty="0">
              <a:solidFill>
                <a:schemeClr val="tx2">
                  <a:lumMod val="50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         2. </a:t>
            </a:r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</a:rPr>
              <a:t>*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当实现替换策略时，你是否考虑到性能方面的问题？将你的思考和解决方案写入实验报告。</a:t>
            </a:r>
            <a:endParaRPr lang="en-US" altLang="zh-C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0DEE19F-C9E2-42CD-A17A-4B4279794166}"/>
              </a:ext>
            </a:extLst>
          </p:cNvPr>
          <p:cNvSpPr txBox="1"/>
          <p:nvPr/>
        </p:nvSpPr>
        <p:spPr>
          <a:xfrm>
            <a:off x="961316" y="1440391"/>
            <a:ext cx="10339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50000"/>
                  </a:schemeClr>
                </a:solidFill>
              </a:rPr>
              <a:t>Learning Switch </a:t>
            </a:r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</a:rPr>
              <a:t>的替换机制：</a:t>
            </a:r>
            <a:endParaRPr lang="en-US" altLang="zh-CN" sz="2400" dirty="0">
              <a:solidFill>
                <a:schemeClr val="tx2">
                  <a:lumMod val="50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EE8FDB9-C998-4F54-BDDA-9C7EB5B9E604}"/>
              </a:ext>
            </a:extLst>
          </p:cNvPr>
          <p:cNvSpPr/>
          <p:nvPr/>
        </p:nvSpPr>
        <p:spPr>
          <a:xfrm>
            <a:off x="1624147" y="2009234"/>
            <a:ext cx="94850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交换机内部的内存空间是十分昂贵的，学习表的容量并不是无穷大。</a:t>
            </a:r>
            <a:endParaRPr lang="en-US" altLang="zh-CN" sz="2400" dirty="0"/>
          </a:p>
          <a:p>
            <a:r>
              <a:rPr lang="zh-CN" altLang="en-US" sz="2400" dirty="0"/>
              <a:t>当</a:t>
            </a:r>
            <a:r>
              <a:rPr lang="en-US" altLang="zh-CN" sz="2400" dirty="0"/>
              <a:t>Learning Table </a:t>
            </a:r>
            <a:r>
              <a:rPr lang="zh-CN" altLang="en-US" sz="2400" dirty="0"/>
              <a:t>变满时，需要设计一个替换策略来为新的</a:t>
            </a:r>
            <a:r>
              <a:rPr lang="en-US" altLang="zh-CN" sz="2400" dirty="0"/>
              <a:t>Table Entry </a:t>
            </a:r>
            <a:r>
              <a:rPr lang="zh-CN" altLang="en-US" sz="2400" dirty="0"/>
              <a:t>腾出空间。</a:t>
            </a:r>
          </a:p>
        </p:txBody>
      </p:sp>
    </p:spTree>
    <p:extLst>
      <p:ext uri="{BB962C8B-B14F-4D97-AF65-F5344CB8AC3E}">
        <p14:creationId xmlns:p14="http://schemas.microsoft.com/office/powerpoint/2010/main" val="120455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半闭框 4"/>
          <p:cNvSpPr/>
          <p:nvPr/>
        </p:nvSpPr>
        <p:spPr>
          <a:xfrm>
            <a:off x="0" y="0"/>
            <a:ext cx="12192000" cy="1390650"/>
          </a:xfrm>
          <a:prstGeom prst="halfFrame">
            <a:avLst>
              <a:gd name="adj1" fmla="val 16301"/>
              <a:gd name="adj2" fmla="val 1469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半闭框 6"/>
          <p:cNvSpPr/>
          <p:nvPr/>
        </p:nvSpPr>
        <p:spPr>
          <a:xfrm rot="10800000">
            <a:off x="6457949" y="5514972"/>
            <a:ext cx="5734049" cy="1343025"/>
          </a:xfrm>
          <a:prstGeom prst="halfFrame">
            <a:avLst>
              <a:gd name="adj1" fmla="val 16301"/>
              <a:gd name="adj2" fmla="val 1469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F0F1EF72-5844-49E9-AF99-04639D7C416E}"/>
              </a:ext>
            </a:extLst>
          </p:cNvPr>
          <p:cNvSpPr/>
          <p:nvPr/>
        </p:nvSpPr>
        <p:spPr>
          <a:xfrm>
            <a:off x="0" y="5915025"/>
            <a:ext cx="1409700" cy="942976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新月形 10">
            <a:extLst>
              <a:ext uri="{FF2B5EF4-FFF2-40B4-BE49-F238E27FC236}">
                <a16:creationId xmlns:a16="http://schemas.microsoft.com/office/drawing/2014/main" id="{100D5B74-DC70-46DF-8295-EBD59CAF8EA7}"/>
              </a:ext>
            </a:extLst>
          </p:cNvPr>
          <p:cNvSpPr/>
          <p:nvPr/>
        </p:nvSpPr>
        <p:spPr>
          <a:xfrm rot="12834473">
            <a:off x="11591924" y="314325"/>
            <a:ext cx="323850" cy="561975"/>
          </a:xfrm>
          <a:prstGeom prst="mo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C03A1EA5-C2A0-4269-B727-4B7032894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80" y="502920"/>
            <a:ext cx="6192520" cy="778510"/>
          </a:xfrm>
        </p:spPr>
        <p:txBody>
          <a:bodyPr>
            <a:noAutofit/>
          </a:bodyPr>
          <a:lstStyle/>
          <a:p>
            <a:pPr algn="l"/>
            <a:r>
              <a:rPr lang="en-US" altLang="zh-CN" sz="4800" dirty="0"/>
              <a:t>Lab 2 </a:t>
            </a:r>
            <a:r>
              <a:rPr lang="zh-CN" altLang="en-US" sz="4800" dirty="0"/>
              <a:t>介绍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0DEE19F-C9E2-42CD-A17A-4B4279794166}"/>
              </a:ext>
            </a:extLst>
          </p:cNvPr>
          <p:cNvSpPr txBox="1"/>
          <p:nvPr/>
        </p:nvSpPr>
        <p:spPr>
          <a:xfrm>
            <a:off x="953295" y="1608833"/>
            <a:ext cx="1033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</a:rPr>
              <a:t>截止日期：</a:t>
            </a:r>
            <a:r>
              <a:rPr lang="en-US" altLang="zh-CN" sz="2400" b="1" dirty="0">
                <a:solidFill>
                  <a:schemeClr val="tx2">
                    <a:lumMod val="50000"/>
                  </a:schemeClr>
                </a:solidFill>
              </a:rPr>
              <a:t>4</a:t>
            </a:r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</a:rPr>
              <a:t>月</a:t>
            </a:r>
            <a:r>
              <a:rPr lang="en-US" altLang="zh-CN" sz="2400" b="1" dirty="0">
                <a:solidFill>
                  <a:schemeClr val="tx2">
                    <a:lumMod val="50000"/>
                  </a:schemeClr>
                </a:solidFill>
              </a:rPr>
              <a:t>7</a:t>
            </a:r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</a:rPr>
              <a:t>日</a:t>
            </a:r>
            <a:endParaRPr lang="zh-CN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EE8FDB9-C998-4F54-BDDA-9C7EB5B9E604}"/>
              </a:ext>
            </a:extLst>
          </p:cNvPr>
          <p:cNvSpPr/>
          <p:nvPr/>
        </p:nvSpPr>
        <p:spPr>
          <a:xfrm>
            <a:off x="934336" y="2283117"/>
            <a:ext cx="1043795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提示：</a:t>
            </a:r>
            <a:endParaRPr lang="en-US" altLang="zh-CN" sz="2400" b="1" dirty="0"/>
          </a:p>
          <a:p>
            <a:endParaRPr lang="en-US" altLang="zh-CN" sz="2400" b="1" dirty="0"/>
          </a:p>
          <a:p>
            <a:pPr marL="457200" indent="-457200">
              <a:buAutoNum type="arabicPeriod"/>
            </a:pPr>
            <a:r>
              <a:rPr lang="zh-CN" altLang="en-US" sz="2400" dirty="0"/>
              <a:t>群里提问，一定要提供尽可能多的信息，这样方便助教定位你问题发生的原因。</a:t>
            </a:r>
            <a:endParaRPr lang="en-US" altLang="zh-CN" sz="2400" dirty="0"/>
          </a:p>
          <a:p>
            <a:pPr marL="457200" indent="-457200">
              <a:buAutoNum type="arabicPeriod"/>
            </a:pPr>
            <a:endParaRPr lang="en-US" altLang="zh-CN" sz="2400" b="1" dirty="0"/>
          </a:p>
          <a:p>
            <a:pPr marL="457200" indent="-457200">
              <a:buAutoNum type="arabicPeriod"/>
            </a:pPr>
            <a:r>
              <a:rPr lang="zh-CN" altLang="en-US" sz="2400" dirty="0"/>
              <a:t>提问前，最好搜索一下群聊天记录，一些问题总是被重复提问。比如：作业</a:t>
            </a:r>
            <a:r>
              <a:rPr lang="en-US" altLang="zh-CN" sz="2400" dirty="0"/>
              <a:t>DDL</a:t>
            </a:r>
            <a:r>
              <a:rPr lang="zh-CN" altLang="en-US" sz="2400" dirty="0"/>
              <a:t>是那一天？</a:t>
            </a:r>
            <a:endParaRPr lang="en-US" altLang="zh-CN" sz="2400" dirty="0"/>
          </a:p>
          <a:p>
            <a:pPr marL="457200" indent="-457200">
              <a:buAutoNum type="arabicPeriod"/>
            </a:pPr>
            <a:endParaRPr lang="en-US" altLang="zh-CN" sz="2400" b="1" dirty="0"/>
          </a:p>
          <a:p>
            <a:pPr marL="457200" indent="-457200">
              <a:buAutoNum type="arabicPeriod"/>
            </a:pPr>
            <a:r>
              <a:rPr lang="zh-CN" altLang="en-US" sz="2400" dirty="0"/>
              <a:t>强烈建议大家抽空系统学习</a:t>
            </a:r>
            <a:r>
              <a:rPr lang="en-US" altLang="zh-CN" sz="2400" dirty="0"/>
              <a:t>git[1], python</a:t>
            </a:r>
            <a:r>
              <a:rPr lang="zh-CN" altLang="en-US" sz="2400" dirty="0"/>
              <a:t>等相关工具的使用。</a:t>
            </a:r>
            <a:endParaRPr lang="en-US" altLang="zh-CN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0CE5716-7910-41E1-9183-8725A5A57AE7}"/>
              </a:ext>
            </a:extLst>
          </p:cNvPr>
          <p:cNvSpPr/>
          <p:nvPr/>
        </p:nvSpPr>
        <p:spPr>
          <a:xfrm>
            <a:off x="1371458" y="6005290"/>
            <a:ext cx="5552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[1]</a:t>
            </a:r>
            <a:r>
              <a:rPr lang="zh-CN" altLang="en-US" dirty="0"/>
              <a:t>https://www.liaoxuefeng.com/wiki/896043488029600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823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0680" y="502920"/>
            <a:ext cx="6192520" cy="778510"/>
          </a:xfrm>
        </p:spPr>
        <p:txBody>
          <a:bodyPr>
            <a:noAutofit/>
          </a:bodyPr>
          <a:lstStyle/>
          <a:p>
            <a:pPr algn="l"/>
            <a:r>
              <a:rPr lang="en-US" altLang="zh-CN" sz="4800" dirty="0"/>
              <a:t>Lab 1 </a:t>
            </a:r>
            <a:r>
              <a:rPr lang="zh-CN" altLang="en-US" sz="4800" dirty="0"/>
              <a:t>回顾 </a:t>
            </a:r>
          </a:p>
        </p:txBody>
      </p:sp>
      <p:sp>
        <p:nvSpPr>
          <p:cNvPr id="5" name="半闭框 4"/>
          <p:cNvSpPr/>
          <p:nvPr/>
        </p:nvSpPr>
        <p:spPr>
          <a:xfrm>
            <a:off x="0" y="0"/>
            <a:ext cx="12192000" cy="1390650"/>
          </a:xfrm>
          <a:prstGeom prst="halfFrame">
            <a:avLst>
              <a:gd name="adj1" fmla="val 16301"/>
              <a:gd name="adj2" fmla="val 1469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半闭框 6"/>
          <p:cNvSpPr/>
          <p:nvPr/>
        </p:nvSpPr>
        <p:spPr>
          <a:xfrm rot="10800000">
            <a:off x="6457949" y="5514972"/>
            <a:ext cx="5734049" cy="1343025"/>
          </a:xfrm>
          <a:prstGeom prst="halfFrame">
            <a:avLst>
              <a:gd name="adj1" fmla="val 16301"/>
              <a:gd name="adj2" fmla="val 1469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08050" y="1591310"/>
            <a:ext cx="10770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通过虚拟机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真机 搭建了 </a:t>
            </a:r>
            <a:r>
              <a:rPr lang="en-US" altLang="zh-CN" sz="2400" dirty="0">
                <a:solidFill>
                  <a:srgbClr val="FF0000"/>
                </a:solidFill>
              </a:rPr>
              <a:t>Linux OS + </a:t>
            </a:r>
            <a:r>
              <a:rPr lang="en-US" altLang="zh-CN" sz="2400" dirty="0" err="1">
                <a:solidFill>
                  <a:srgbClr val="FF0000"/>
                </a:solidFill>
              </a:rPr>
              <a:t>Mininet</a:t>
            </a:r>
            <a:r>
              <a:rPr lang="en-US" altLang="zh-CN" sz="2400" dirty="0">
                <a:solidFill>
                  <a:srgbClr val="FF0000"/>
                </a:solidFill>
              </a:rPr>
              <a:t> + Switchyard + Wireshark 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实验环境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F0F1EF72-5844-49E9-AF99-04639D7C416E}"/>
              </a:ext>
            </a:extLst>
          </p:cNvPr>
          <p:cNvSpPr/>
          <p:nvPr/>
        </p:nvSpPr>
        <p:spPr>
          <a:xfrm>
            <a:off x="0" y="5915025"/>
            <a:ext cx="1409700" cy="942976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新月形 10">
            <a:extLst>
              <a:ext uri="{FF2B5EF4-FFF2-40B4-BE49-F238E27FC236}">
                <a16:creationId xmlns:a16="http://schemas.microsoft.com/office/drawing/2014/main" id="{100D5B74-DC70-46DF-8295-EBD59CAF8EA7}"/>
              </a:ext>
            </a:extLst>
          </p:cNvPr>
          <p:cNvSpPr/>
          <p:nvPr/>
        </p:nvSpPr>
        <p:spPr>
          <a:xfrm rot="12834473">
            <a:off x="11591924" y="314325"/>
            <a:ext cx="323850" cy="561975"/>
          </a:xfrm>
          <a:prstGeom prst="mo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4FD8197-E4AB-412F-9AB2-58D7479353AF}"/>
              </a:ext>
            </a:extLst>
          </p:cNvPr>
          <p:cNvSpPr/>
          <p:nvPr/>
        </p:nvSpPr>
        <p:spPr>
          <a:xfrm>
            <a:off x="1251285" y="5430252"/>
            <a:ext cx="4411577" cy="78606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Hardware Windows / Mac OS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0DC825-5993-459C-9158-560A08962E33}"/>
              </a:ext>
            </a:extLst>
          </p:cNvPr>
          <p:cNvSpPr txBox="1"/>
          <p:nvPr/>
        </p:nvSpPr>
        <p:spPr>
          <a:xfrm>
            <a:off x="7956885" y="2422358"/>
            <a:ext cx="272715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安装 </a:t>
            </a:r>
            <a:r>
              <a:rPr lang="en-US" altLang="zh-CN" dirty="0"/>
              <a:t>VirtualBox / VMware 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8DB71E6-702A-44B2-8045-4C43E41AB992}"/>
              </a:ext>
            </a:extLst>
          </p:cNvPr>
          <p:cNvSpPr/>
          <p:nvPr/>
        </p:nvSpPr>
        <p:spPr>
          <a:xfrm>
            <a:off x="1909011" y="4692316"/>
            <a:ext cx="3753853" cy="6737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Virtual Box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57CB941-7551-408D-9797-E733B09B236C}"/>
              </a:ext>
            </a:extLst>
          </p:cNvPr>
          <p:cNvSpPr txBox="1"/>
          <p:nvPr/>
        </p:nvSpPr>
        <p:spPr>
          <a:xfrm>
            <a:off x="7948864" y="2839454"/>
            <a:ext cx="3232484" cy="3769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导入虚拟机镜像</a:t>
            </a:r>
            <a:r>
              <a:rPr lang="en-US" altLang="zh-CN" dirty="0" err="1"/>
              <a:t>switchyard.ova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8F9CDF6-0ECB-4E3B-A6E7-D3B72AA25E95}"/>
              </a:ext>
            </a:extLst>
          </p:cNvPr>
          <p:cNvSpPr/>
          <p:nvPr/>
        </p:nvSpPr>
        <p:spPr>
          <a:xfrm>
            <a:off x="2542673" y="3962400"/>
            <a:ext cx="3096127" cy="6737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Ubuntu 18.04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E60B6D-B8D4-43A1-8354-4B899B8DC5AB}"/>
              </a:ext>
            </a:extLst>
          </p:cNvPr>
          <p:cNvSpPr txBox="1"/>
          <p:nvPr/>
        </p:nvSpPr>
        <p:spPr>
          <a:xfrm>
            <a:off x="7948864" y="3272590"/>
            <a:ext cx="3232484" cy="3769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配置和运行实验环境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1103219-BF2C-4F3F-B2CA-C37BFA070F66}"/>
              </a:ext>
            </a:extLst>
          </p:cNvPr>
          <p:cNvSpPr/>
          <p:nvPr/>
        </p:nvSpPr>
        <p:spPr>
          <a:xfrm>
            <a:off x="3248526" y="2630907"/>
            <a:ext cx="2382252" cy="12753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C0718B-FEFD-41CB-AF70-64C908071713}"/>
              </a:ext>
            </a:extLst>
          </p:cNvPr>
          <p:cNvSpPr txBox="1"/>
          <p:nvPr/>
        </p:nvSpPr>
        <p:spPr>
          <a:xfrm>
            <a:off x="3835155" y="2849732"/>
            <a:ext cx="1242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Mininet</a:t>
            </a:r>
            <a:endParaRPr lang="en-US" altLang="zh-CN" b="1" dirty="0"/>
          </a:p>
          <a:p>
            <a:r>
              <a:rPr lang="en-US" altLang="zh-CN" b="1" dirty="0"/>
              <a:t>Switchyard</a:t>
            </a:r>
          </a:p>
          <a:p>
            <a:r>
              <a:rPr lang="en-US" altLang="zh-CN" b="1" dirty="0"/>
              <a:t>Wireshark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 animBg="1"/>
      <p:bldP spid="4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半闭框 4"/>
          <p:cNvSpPr/>
          <p:nvPr/>
        </p:nvSpPr>
        <p:spPr>
          <a:xfrm>
            <a:off x="3705225" y="2303780"/>
            <a:ext cx="1303020" cy="1343025"/>
          </a:xfrm>
          <a:prstGeom prst="halfFrame">
            <a:avLst>
              <a:gd name="adj1" fmla="val 16301"/>
              <a:gd name="adj2" fmla="val 1469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半闭框 3"/>
          <p:cNvSpPr/>
          <p:nvPr/>
        </p:nvSpPr>
        <p:spPr>
          <a:xfrm rot="10800000">
            <a:off x="7019925" y="2967990"/>
            <a:ext cx="1303020" cy="1343025"/>
          </a:xfrm>
          <a:prstGeom prst="halfFrame">
            <a:avLst>
              <a:gd name="adj1" fmla="val 16301"/>
              <a:gd name="adj2" fmla="val 1469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91636" y="2684145"/>
            <a:ext cx="2444901" cy="1200329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7200" b="1" dirty="0">
                <a:ln/>
                <a:solidFill>
                  <a:schemeClr val="tx2">
                    <a:lumMod val="75000"/>
                  </a:schemeClr>
                </a:solidFill>
                <a:effectLst/>
              </a:rPr>
              <a:t>Q &amp; A</a:t>
            </a:r>
            <a:endParaRPr lang="zh-CN" altLang="en-US" sz="7200" b="1" dirty="0">
              <a:ln/>
              <a:solidFill>
                <a:schemeClr val="tx2">
                  <a:lumMod val="75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04FD8197-E4AB-412F-9AB2-58D7479353AF}"/>
              </a:ext>
            </a:extLst>
          </p:cNvPr>
          <p:cNvSpPr/>
          <p:nvPr/>
        </p:nvSpPr>
        <p:spPr>
          <a:xfrm>
            <a:off x="1251285" y="5430252"/>
            <a:ext cx="4411577" cy="78606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Hardware Windows / Mac OS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8DB71E6-702A-44B2-8045-4C43E41AB992}"/>
              </a:ext>
            </a:extLst>
          </p:cNvPr>
          <p:cNvSpPr/>
          <p:nvPr/>
        </p:nvSpPr>
        <p:spPr>
          <a:xfrm>
            <a:off x="1882376" y="4683439"/>
            <a:ext cx="3753853" cy="6737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Virtual Box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8F9CDF6-0ECB-4E3B-A6E7-D3B72AA25E95}"/>
              </a:ext>
            </a:extLst>
          </p:cNvPr>
          <p:cNvSpPr/>
          <p:nvPr/>
        </p:nvSpPr>
        <p:spPr>
          <a:xfrm>
            <a:off x="2542673" y="3962400"/>
            <a:ext cx="3096127" cy="6737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Ubuntu 18.04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1103219-BF2C-4F3F-B2CA-C37BFA070F66}"/>
              </a:ext>
            </a:extLst>
          </p:cNvPr>
          <p:cNvSpPr/>
          <p:nvPr/>
        </p:nvSpPr>
        <p:spPr>
          <a:xfrm>
            <a:off x="834500" y="2379215"/>
            <a:ext cx="5965796" cy="40659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0680" y="502920"/>
            <a:ext cx="6192520" cy="778510"/>
          </a:xfrm>
        </p:spPr>
        <p:txBody>
          <a:bodyPr>
            <a:noAutofit/>
          </a:bodyPr>
          <a:lstStyle/>
          <a:p>
            <a:pPr algn="l"/>
            <a:r>
              <a:rPr lang="en-US" altLang="zh-CN" sz="4800" dirty="0"/>
              <a:t>Lab 1 </a:t>
            </a:r>
            <a:r>
              <a:rPr lang="zh-CN" altLang="en-US" sz="4800" dirty="0"/>
              <a:t>回顾 </a:t>
            </a:r>
          </a:p>
        </p:txBody>
      </p:sp>
      <p:sp>
        <p:nvSpPr>
          <p:cNvPr id="5" name="半闭框 4"/>
          <p:cNvSpPr/>
          <p:nvPr/>
        </p:nvSpPr>
        <p:spPr>
          <a:xfrm>
            <a:off x="0" y="0"/>
            <a:ext cx="12192000" cy="1390650"/>
          </a:xfrm>
          <a:prstGeom prst="halfFrame">
            <a:avLst>
              <a:gd name="adj1" fmla="val 16301"/>
              <a:gd name="adj2" fmla="val 1469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半闭框 6"/>
          <p:cNvSpPr/>
          <p:nvPr/>
        </p:nvSpPr>
        <p:spPr>
          <a:xfrm rot="10800000">
            <a:off x="6457949" y="5514972"/>
            <a:ext cx="5734049" cy="1343025"/>
          </a:xfrm>
          <a:prstGeom prst="halfFrame">
            <a:avLst>
              <a:gd name="adj1" fmla="val 16301"/>
              <a:gd name="adj2" fmla="val 1469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08050" y="1591310"/>
            <a:ext cx="10770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通过虚拟机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真机 搭建了 </a:t>
            </a:r>
            <a:r>
              <a:rPr lang="en-US" altLang="zh-CN" sz="2400" dirty="0">
                <a:solidFill>
                  <a:srgbClr val="FF0000"/>
                </a:solidFill>
              </a:rPr>
              <a:t>Linux OS + </a:t>
            </a:r>
            <a:r>
              <a:rPr lang="en-US" altLang="zh-CN" sz="2400" dirty="0" err="1">
                <a:solidFill>
                  <a:srgbClr val="FF0000"/>
                </a:solidFill>
              </a:rPr>
              <a:t>Mininet</a:t>
            </a:r>
            <a:r>
              <a:rPr lang="en-US" altLang="zh-CN" sz="2400" dirty="0">
                <a:solidFill>
                  <a:srgbClr val="FF0000"/>
                </a:solidFill>
              </a:rPr>
              <a:t> + Switchyard + Wireshark 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实验环境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F0F1EF72-5844-49E9-AF99-04639D7C416E}"/>
              </a:ext>
            </a:extLst>
          </p:cNvPr>
          <p:cNvSpPr/>
          <p:nvPr/>
        </p:nvSpPr>
        <p:spPr>
          <a:xfrm>
            <a:off x="0" y="5915025"/>
            <a:ext cx="1409700" cy="942976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新月形 10">
            <a:extLst>
              <a:ext uri="{FF2B5EF4-FFF2-40B4-BE49-F238E27FC236}">
                <a16:creationId xmlns:a16="http://schemas.microsoft.com/office/drawing/2014/main" id="{100D5B74-DC70-46DF-8295-EBD59CAF8EA7}"/>
              </a:ext>
            </a:extLst>
          </p:cNvPr>
          <p:cNvSpPr/>
          <p:nvPr/>
        </p:nvSpPr>
        <p:spPr>
          <a:xfrm rot="12834473">
            <a:off x="11591924" y="314325"/>
            <a:ext cx="323850" cy="561975"/>
          </a:xfrm>
          <a:prstGeom prst="mo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0DC825-5993-459C-9158-560A08962E33}"/>
              </a:ext>
            </a:extLst>
          </p:cNvPr>
          <p:cNvSpPr txBox="1"/>
          <p:nvPr/>
        </p:nvSpPr>
        <p:spPr>
          <a:xfrm>
            <a:off x="7956885" y="2422358"/>
            <a:ext cx="272715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安装 </a:t>
            </a:r>
            <a:r>
              <a:rPr lang="en-US" altLang="zh-CN" dirty="0"/>
              <a:t>VirtualBox / VMware 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57CB941-7551-408D-9797-E733B09B236C}"/>
              </a:ext>
            </a:extLst>
          </p:cNvPr>
          <p:cNvSpPr txBox="1"/>
          <p:nvPr/>
        </p:nvSpPr>
        <p:spPr>
          <a:xfrm>
            <a:off x="7948864" y="2839454"/>
            <a:ext cx="3232484" cy="3769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导入虚拟机镜像</a:t>
            </a:r>
            <a:r>
              <a:rPr lang="en-US" altLang="zh-CN" dirty="0" err="1"/>
              <a:t>switchyard.ova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E60B6D-B8D4-43A1-8354-4B899B8DC5AB}"/>
              </a:ext>
            </a:extLst>
          </p:cNvPr>
          <p:cNvSpPr txBox="1"/>
          <p:nvPr/>
        </p:nvSpPr>
        <p:spPr>
          <a:xfrm>
            <a:off x="7948864" y="3272590"/>
            <a:ext cx="3232484" cy="3769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配置和运行实验环境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CDE2CC-B389-4761-9174-E1C36E4BBF3F}"/>
              </a:ext>
            </a:extLst>
          </p:cNvPr>
          <p:cNvSpPr txBox="1"/>
          <p:nvPr/>
        </p:nvSpPr>
        <p:spPr>
          <a:xfrm>
            <a:off x="2831976" y="2459114"/>
            <a:ext cx="202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Ubuntu 18.04</a:t>
            </a:r>
            <a:endParaRPr lang="zh-CN" altLang="en-US" sz="24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94B1A5-B52E-4D38-AC68-097D4FD5ABD9}"/>
              </a:ext>
            </a:extLst>
          </p:cNvPr>
          <p:cNvSpPr txBox="1"/>
          <p:nvPr/>
        </p:nvSpPr>
        <p:spPr>
          <a:xfrm>
            <a:off x="7941466" y="3993159"/>
            <a:ext cx="359155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实验</a:t>
            </a:r>
            <a:r>
              <a:rPr lang="en-US" altLang="zh-CN" dirty="0"/>
              <a:t>&amp;</a:t>
            </a:r>
            <a:r>
              <a:rPr lang="zh-CN" altLang="en-US" dirty="0"/>
              <a:t>测试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B4D3BD3-7FEC-4EC1-A5D5-0412D21663D9}"/>
              </a:ext>
            </a:extLst>
          </p:cNvPr>
          <p:cNvSpPr txBox="1"/>
          <p:nvPr/>
        </p:nvSpPr>
        <p:spPr>
          <a:xfrm>
            <a:off x="8663513" y="3996119"/>
            <a:ext cx="250459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（优先）</a:t>
            </a:r>
            <a:endParaRPr lang="en-US" altLang="zh-CN" dirty="0"/>
          </a:p>
          <a:p>
            <a:pPr algn="ctr"/>
            <a:r>
              <a:rPr lang="en-US" altLang="zh-CN" dirty="0" err="1"/>
              <a:t>TestScenario</a:t>
            </a:r>
            <a:r>
              <a:rPr lang="en-US" altLang="zh-CN" dirty="0"/>
              <a:t> </a:t>
            </a:r>
            <a:r>
              <a:rPr lang="zh-CN" altLang="en-US" dirty="0"/>
              <a:t>测试用例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BFFFC33-7493-4393-8C54-E9E3DB996563}"/>
              </a:ext>
            </a:extLst>
          </p:cNvPr>
          <p:cNvSpPr/>
          <p:nvPr/>
        </p:nvSpPr>
        <p:spPr>
          <a:xfrm>
            <a:off x="1521040" y="3123590"/>
            <a:ext cx="4622307" cy="6463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$ </a:t>
            </a:r>
            <a:r>
              <a:rPr lang="en-US" altLang="zh-CN" dirty="0" err="1">
                <a:solidFill>
                  <a:schemeClr val="bg1"/>
                </a:solidFill>
              </a:rPr>
              <a:t>swyard</a:t>
            </a:r>
            <a:r>
              <a:rPr lang="en-US" altLang="zh-CN" dirty="0">
                <a:solidFill>
                  <a:schemeClr val="bg1"/>
                </a:solidFill>
              </a:rPr>
              <a:t> -t examples/myhub_testscenario.py examples/myhub.py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D356E8D-02F1-4AC8-8946-6A7FF0484649}"/>
              </a:ext>
            </a:extLst>
          </p:cNvPr>
          <p:cNvGrpSpPr/>
          <p:nvPr/>
        </p:nvGrpSpPr>
        <p:grpSpPr>
          <a:xfrm>
            <a:off x="1447062" y="5069152"/>
            <a:ext cx="1216241" cy="532660"/>
            <a:chOff x="2530136" y="4829455"/>
            <a:chExt cx="1216241" cy="532660"/>
          </a:xfrm>
        </p:grpSpPr>
        <p:sp>
          <p:nvSpPr>
            <p:cNvPr id="22" name="圆柱形 21">
              <a:extLst>
                <a:ext uri="{FF2B5EF4-FFF2-40B4-BE49-F238E27FC236}">
                  <a16:creationId xmlns:a16="http://schemas.microsoft.com/office/drawing/2014/main" id="{DBE3665C-3328-4BA1-9827-27C3E510920A}"/>
                </a:ext>
              </a:extLst>
            </p:cNvPr>
            <p:cNvSpPr/>
            <p:nvPr/>
          </p:nvSpPr>
          <p:spPr>
            <a:xfrm>
              <a:off x="2530136" y="4829455"/>
              <a:ext cx="1216240" cy="532660"/>
            </a:xfrm>
            <a:prstGeom prst="can">
              <a:avLst>
                <a:gd name="adj" fmla="val 4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2240386-7C82-4B9A-97E1-5CB201EDF2D8}"/>
                </a:ext>
              </a:extLst>
            </p:cNvPr>
            <p:cNvSpPr txBox="1"/>
            <p:nvPr/>
          </p:nvSpPr>
          <p:spPr>
            <a:xfrm>
              <a:off x="2583402" y="4972500"/>
              <a:ext cx="1162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myhub.py</a:t>
              </a:r>
              <a:endParaRPr lang="zh-CN" altLang="en-US" dirty="0"/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10144B02-8375-4CF2-91E6-C9BFB6D47387}"/>
              </a:ext>
            </a:extLst>
          </p:cNvPr>
          <p:cNvSpPr/>
          <p:nvPr/>
        </p:nvSpPr>
        <p:spPr>
          <a:xfrm>
            <a:off x="1376040" y="4341182"/>
            <a:ext cx="1455938" cy="42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TestScenario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3B4E0C96-76FE-40CC-AF0D-98FB45DF66E5}"/>
              </a:ext>
            </a:extLst>
          </p:cNvPr>
          <p:cNvCxnSpPr>
            <a:cxnSpLocks/>
            <a:stCxn id="25" idx="3"/>
            <a:endCxn id="23" idx="3"/>
          </p:cNvCxnSpPr>
          <p:nvPr/>
        </p:nvCxnSpPr>
        <p:spPr>
          <a:xfrm flipH="1">
            <a:off x="2663303" y="4554246"/>
            <a:ext cx="168675" cy="842617"/>
          </a:xfrm>
          <a:prstGeom prst="bentConnector3">
            <a:avLst>
              <a:gd name="adj1" fmla="val -1355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F694C300-DA82-4B43-B013-A3DA54BD4199}"/>
              </a:ext>
            </a:extLst>
          </p:cNvPr>
          <p:cNvCxnSpPr>
            <a:cxnSpLocks/>
            <a:stCxn id="25" idx="1"/>
            <a:endCxn id="22" idx="2"/>
          </p:cNvCxnSpPr>
          <p:nvPr/>
        </p:nvCxnSpPr>
        <p:spPr>
          <a:xfrm rot="10800000" flipH="1" flipV="1">
            <a:off x="1376040" y="4554246"/>
            <a:ext cx="71022" cy="781236"/>
          </a:xfrm>
          <a:prstGeom prst="bentConnector3">
            <a:avLst>
              <a:gd name="adj1" fmla="val -3218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图片 63">
            <a:extLst>
              <a:ext uri="{FF2B5EF4-FFF2-40B4-BE49-F238E27FC236}">
                <a16:creationId xmlns:a16="http://schemas.microsoft.com/office/drawing/2014/main" id="{93F1F996-102F-4497-96CB-FC056DEBC4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189" y="4011135"/>
            <a:ext cx="2704036" cy="190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5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 animBg="1"/>
      <p:bldP spid="20" grpId="0" animBg="1"/>
      <p:bldP spid="21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908050" y="1591310"/>
            <a:ext cx="10770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通过虚拟机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真机 搭建了 </a:t>
            </a:r>
            <a:r>
              <a:rPr lang="en-US" altLang="zh-CN" sz="2400" dirty="0">
                <a:solidFill>
                  <a:srgbClr val="FF0000"/>
                </a:solidFill>
              </a:rPr>
              <a:t>Linux OS + </a:t>
            </a:r>
            <a:r>
              <a:rPr lang="en-US" altLang="zh-CN" sz="2400" dirty="0" err="1">
                <a:solidFill>
                  <a:srgbClr val="FF0000"/>
                </a:solidFill>
              </a:rPr>
              <a:t>Mininet</a:t>
            </a:r>
            <a:r>
              <a:rPr lang="en-US" altLang="zh-CN" sz="2400" dirty="0">
                <a:solidFill>
                  <a:srgbClr val="FF0000"/>
                </a:solidFill>
              </a:rPr>
              <a:t> + Switchyard + Wireshark 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实验环境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0680" y="502920"/>
            <a:ext cx="6192520" cy="778510"/>
          </a:xfrm>
        </p:spPr>
        <p:txBody>
          <a:bodyPr>
            <a:noAutofit/>
          </a:bodyPr>
          <a:lstStyle/>
          <a:p>
            <a:pPr algn="l"/>
            <a:r>
              <a:rPr lang="en-US" altLang="zh-CN" sz="4800" dirty="0"/>
              <a:t>Lab 1 </a:t>
            </a:r>
            <a:r>
              <a:rPr lang="zh-CN" altLang="en-US" sz="4800" dirty="0"/>
              <a:t>回顾 </a:t>
            </a:r>
          </a:p>
        </p:txBody>
      </p:sp>
      <p:sp>
        <p:nvSpPr>
          <p:cNvPr id="5" name="半闭框 4"/>
          <p:cNvSpPr/>
          <p:nvPr/>
        </p:nvSpPr>
        <p:spPr>
          <a:xfrm>
            <a:off x="0" y="0"/>
            <a:ext cx="12192000" cy="1390650"/>
          </a:xfrm>
          <a:prstGeom prst="halfFrame">
            <a:avLst>
              <a:gd name="adj1" fmla="val 16301"/>
              <a:gd name="adj2" fmla="val 1469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半闭框 6"/>
          <p:cNvSpPr/>
          <p:nvPr/>
        </p:nvSpPr>
        <p:spPr>
          <a:xfrm rot="10800000">
            <a:off x="6457949" y="5514972"/>
            <a:ext cx="5734049" cy="1343025"/>
          </a:xfrm>
          <a:prstGeom prst="halfFrame">
            <a:avLst>
              <a:gd name="adj1" fmla="val 16301"/>
              <a:gd name="adj2" fmla="val 1469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F0F1EF72-5844-49E9-AF99-04639D7C416E}"/>
              </a:ext>
            </a:extLst>
          </p:cNvPr>
          <p:cNvSpPr/>
          <p:nvPr/>
        </p:nvSpPr>
        <p:spPr>
          <a:xfrm>
            <a:off x="0" y="5915025"/>
            <a:ext cx="1409700" cy="942976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新月形 10">
            <a:extLst>
              <a:ext uri="{FF2B5EF4-FFF2-40B4-BE49-F238E27FC236}">
                <a16:creationId xmlns:a16="http://schemas.microsoft.com/office/drawing/2014/main" id="{100D5B74-DC70-46DF-8295-EBD59CAF8EA7}"/>
              </a:ext>
            </a:extLst>
          </p:cNvPr>
          <p:cNvSpPr/>
          <p:nvPr/>
        </p:nvSpPr>
        <p:spPr>
          <a:xfrm rot="12834473">
            <a:off x="11591924" y="314325"/>
            <a:ext cx="323850" cy="561975"/>
          </a:xfrm>
          <a:prstGeom prst="mo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4FD8197-E4AB-412F-9AB2-58D7479353AF}"/>
              </a:ext>
            </a:extLst>
          </p:cNvPr>
          <p:cNvSpPr/>
          <p:nvPr/>
        </p:nvSpPr>
        <p:spPr>
          <a:xfrm>
            <a:off x="1251285" y="5430252"/>
            <a:ext cx="4411577" cy="78606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Hardware Windows / Mac OS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0DC825-5993-459C-9158-560A08962E33}"/>
              </a:ext>
            </a:extLst>
          </p:cNvPr>
          <p:cNvSpPr txBox="1"/>
          <p:nvPr/>
        </p:nvSpPr>
        <p:spPr>
          <a:xfrm>
            <a:off x="7956885" y="2422358"/>
            <a:ext cx="272715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安装 </a:t>
            </a:r>
            <a:r>
              <a:rPr lang="en-US" altLang="zh-CN" dirty="0"/>
              <a:t>VirtualBox / VMware 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8DB71E6-702A-44B2-8045-4C43E41AB992}"/>
              </a:ext>
            </a:extLst>
          </p:cNvPr>
          <p:cNvSpPr/>
          <p:nvPr/>
        </p:nvSpPr>
        <p:spPr>
          <a:xfrm>
            <a:off x="985734" y="4674561"/>
            <a:ext cx="3753853" cy="6737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Virtual Box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57CB941-7551-408D-9797-E733B09B236C}"/>
              </a:ext>
            </a:extLst>
          </p:cNvPr>
          <p:cNvSpPr txBox="1"/>
          <p:nvPr/>
        </p:nvSpPr>
        <p:spPr>
          <a:xfrm>
            <a:off x="7948864" y="2839454"/>
            <a:ext cx="3232484" cy="3769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导入虚拟机镜像</a:t>
            </a:r>
            <a:r>
              <a:rPr lang="en-US" altLang="zh-CN" dirty="0" err="1"/>
              <a:t>switchyard.ova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8F9CDF6-0ECB-4E3B-A6E7-D3B72AA25E95}"/>
              </a:ext>
            </a:extLst>
          </p:cNvPr>
          <p:cNvSpPr/>
          <p:nvPr/>
        </p:nvSpPr>
        <p:spPr>
          <a:xfrm>
            <a:off x="2542673" y="3962400"/>
            <a:ext cx="3096127" cy="6737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Ubuntu 18.04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E60B6D-B8D4-43A1-8354-4B899B8DC5AB}"/>
              </a:ext>
            </a:extLst>
          </p:cNvPr>
          <p:cNvSpPr txBox="1"/>
          <p:nvPr/>
        </p:nvSpPr>
        <p:spPr>
          <a:xfrm>
            <a:off x="7948864" y="3272590"/>
            <a:ext cx="3232484" cy="3769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配置和运行实验环境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1103219-BF2C-4F3F-B2CA-C37BFA070F66}"/>
              </a:ext>
            </a:extLst>
          </p:cNvPr>
          <p:cNvSpPr/>
          <p:nvPr/>
        </p:nvSpPr>
        <p:spPr>
          <a:xfrm>
            <a:off x="834500" y="2379215"/>
            <a:ext cx="5965796" cy="40659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CDE2CC-B389-4761-9174-E1C36E4BBF3F}"/>
              </a:ext>
            </a:extLst>
          </p:cNvPr>
          <p:cNvSpPr txBox="1"/>
          <p:nvPr/>
        </p:nvSpPr>
        <p:spPr>
          <a:xfrm>
            <a:off x="2831976" y="2459114"/>
            <a:ext cx="202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Ubuntu 18.04</a:t>
            </a:r>
            <a:endParaRPr lang="zh-CN" altLang="en-US" sz="24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94B1A5-B52E-4D38-AC68-097D4FD5ABD9}"/>
              </a:ext>
            </a:extLst>
          </p:cNvPr>
          <p:cNvSpPr txBox="1"/>
          <p:nvPr/>
        </p:nvSpPr>
        <p:spPr>
          <a:xfrm>
            <a:off x="7941466" y="3993159"/>
            <a:ext cx="359155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实验</a:t>
            </a:r>
            <a:r>
              <a:rPr lang="en-US" altLang="zh-CN" dirty="0"/>
              <a:t>&amp;</a:t>
            </a:r>
            <a:r>
              <a:rPr lang="zh-CN" altLang="en-US" dirty="0"/>
              <a:t>测试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B4D3BD3-7FEC-4EC1-A5D5-0412D21663D9}"/>
              </a:ext>
            </a:extLst>
          </p:cNvPr>
          <p:cNvSpPr txBox="1"/>
          <p:nvPr/>
        </p:nvSpPr>
        <p:spPr>
          <a:xfrm>
            <a:off x="8663513" y="3996119"/>
            <a:ext cx="250459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（优先）</a:t>
            </a:r>
            <a:endParaRPr lang="en-US" altLang="zh-CN" dirty="0"/>
          </a:p>
          <a:p>
            <a:pPr algn="ctr"/>
            <a:r>
              <a:rPr lang="en-US" altLang="zh-CN" dirty="0" err="1"/>
              <a:t>TestScenario</a:t>
            </a:r>
            <a:r>
              <a:rPr lang="en-US" altLang="zh-CN" dirty="0"/>
              <a:t> </a:t>
            </a:r>
            <a:r>
              <a:rPr lang="zh-CN" altLang="en-US" dirty="0"/>
              <a:t>测试用例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BFFFC33-7493-4393-8C54-E9E3DB996563}"/>
              </a:ext>
            </a:extLst>
          </p:cNvPr>
          <p:cNvSpPr/>
          <p:nvPr/>
        </p:nvSpPr>
        <p:spPr>
          <a:xfrm>
            <a:off x="1521040" y="3123590"/>
            <a:ext cx="4622307" cy="6463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$ </a:t>
            </a:r>
            <a:r>
              <a:rPr lang="en-US" altLang="zh-CN" dirty="0" err="1">
                <a:solidFill>
                  <a:schemeClr val="bg1"/>
                </a:solidFill>
              </a:rPr>
              <a:t>swyard</a:t>
            </a:r>
            <a:r>
              <a:rPr lang="en-US" altLang="zh-CN" dirty="0">
                <a:solidFill>
                  <a:schemeClr val="bg1"/>
                </a:solidFill>
              </a:rPr>
              <a:t> -t examples/myhub_testscenario.py examples/myhub.py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D356E8D-02F1-4AC8-8946-6A7FF0484649}"/>
              </a:ext>
            </a:extLst>
          </p:cNvPr>
          <p:cNvGrpSpPr/>
          <p:nvPr/>
        </p:nvGrpSpPr>
        <p:grpSpPr>
          <a:xfrm>
            <a:off x="1447062" y="5069152"/>
            <a:ext cx="1216241" cy="532660"/>
            <a:chOff x="2530136" y="4829455"/>
            <a:chExt cx="1216241" cy="532660"/>
          </a:xfrm>
        </p:grpSpPr>
        <p:sp>
          <p:nvSpPr>
            <p:cNvPr id="22" name="圆柱形 21">
              <a:extLst>
                <a:ext uri="{FF2B5EF4-FFF2-40B4-BE49-F238E27FC236}">
                  <a16:creationId xmlns:a16="http://schemas.microsoft.com/office/drawing/2014/main" id="{DBE3665C-3328-4BA1-9827-27C3E510920A}"/>
                </a:ext>
              </a:extLst>
            </p:cNvPr>
            <p:cNvSpPr/>
            <p:nvPr/>
          </p:nvSpPr>
          <p:spPr>
            <a:xfrm>
              <a:off x="2530136" y="4829455"/>
              <a:ext cx="1216240" cy="532660"/>
            </a:xfrm>
            <a:prstGeom prst="can">
              <a:avLst>
                <a:gd name="adj" fmla="val 4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2240386-7C82-4B9A-97E1-5CB201EDF2D8}"/>
                </a:ext>
              </a:extLst>
            </p:cNvPr>
            <p:cNvSpPr txBox="1"/>
            <p:nvPr/>
          </p:nvSpPr>
          <p:spPr>
            <a:xfrm>
              <a:off x="2583402" y="4972500"/>
              <a:ext cx="1162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myhub.py</a:t>
              </a:r>
              <a:endParaRPr lang="zh-CN" altLang="en-US" dirty="0"/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10144B02-8375-4CF2-91E6-C9BFB6D47387}"/>
              </a:ext>
            </a:extLst>
          </p:cNvPr>
          <p:cNvSpPr/>
          <p:nvPr/>
        </p:nvSpPr>
        <p:spPr>
          <a:xfrm>
            <a:off x="1376040" y="4341182"/>
            <a:ext cx="1455938" cy="42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TestScenario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3B4E0C96-76FE-40CC-AF0D-98FB45DF66E5}"/>
              </a:ext>
            </a:extLst>
          </p:cNvPr>
          <p:cNvCxnSpPr>
            <a:cxnSpLocks/>
            <a:stCxn id="25" idx="3"/>
            <a:endCxn id="23" idx="3"/>
          </p:cNvCxnSpPr>
          <p:nvPr/>
        </p:nvCxnSpPr>
        <p:spPr>
          <a:xfrm flipH="1">
            <a:off x="2663303" y="4554246"/>
            <a:ext cx="168675" cy="842617"/>
          </a:xfrm>
          <a:prstGeom prst="bentConnector3">
            <a:avLst>
              <a:gd name="adj1" fmla="val -1355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F694C300-DA82-4B43-B013-A3DA54BD4199}"/>
              </a:ext>
            </a:extLst>
          </p:cNvPr>
          <p:cNvCxnSpPr>
            <a:cxnSpLocks/>
            <a:stCxn id="25" idx="1"/>
            <a:endCxn id="22" idx="2"/>
          </p:cNvCxnSpPr>
          <p:nvPr/>
        </p:nvCxnSpPr>
        <p:spPr>
          <a:xfrm rot="10800000" flipH="1" flipV="1">
            <a:off x="1376040" y="4554246"/>
            <a:ext cx="71022" cy="781236"/>
          </a:xfrm>
          <a:prstGeom prst="bentConnector3">
            <a:avLst>
              <a:gd name="adj1" fmla="val -3218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图片 63">
            <a:extLst>
              <a:ext uri="{FF2B5EF4-FFF2-40B4-BE49-F238E27FC236}">
                <a16:creationId xmlns:a16="http://schemas.microsoft.com/office/drawing/2014/main" id="{93F1F996-102F-4497-96CB-FC056DEBC4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82" y="1233995"/>
            <a:ext cx="7478175" cy="5264460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3BF12EB7-9607-4E7D-98FF-0DD05372F61E}"/>
              </a:ext>
            </a:extLst>
          </p:cNvPr>
          <p:cNvSpPr/>
          <p:nvPr/>
        </p:nvSpPr>
        <p:spPr>
          <a:xfrm>
            <a:off x="603682" y="1535837"/>
            <a:ext cx="4492101" cy="923278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885D5FB-58B1-4BBA-AA42-ACE5B03311E6}"/>
              </a:ext>
            </a:extLst>
          </p:cNvPr>
          <p:cNvSpPr/>
          <p:nvPr/>
        </p:nvSpPr>
        <p:spPr>
          <a:xfrm>
            <a:off x="614039" y="3000652"/>
            <a:ext cx="2573043" cy="1020931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E09C9C97-D610-4F71-A5E3-F252FF9F9BA0}"/>
              </a:ext>
            </a:extLst>
          </p:cNvPr>
          <p:cNvSpPr/>
          <p:nvPr/>
        </p:nvSpPr>
        <p:spPr>
          <a:xfrm>
            <a:off x="615518" y="4261281"/>
            <a:ext cx="4187301" cy="887768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62052B3-0C65-445D-BFCE-7347B94E94F8}"/>
              </a:ext>
            </a:extLst>
          </p:cNvPr>
          <p:cNvSpPr/>
          <p:nvPr/>
        </p:nvSpPr>
        <p:spPr>
          <a:xfrm>
            <a:off x="608121" y="5317725"/>
            <a:ext cx="4221331" cy="843378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87E62DA-87B1-4157-8551-10117E4E37B2}"/>
              </a:ext>
            </a:extLst>
          </p:cNvPr>
          <p:cNvSpPr txBox="1"/>
          <p:nvPr/>
        </p:nvSpPr>
        <p:spPr>
          <a:xfrm>
            <a:off x="5308845" y="1580224"/>
            <a:ext cx="2059619" cy="92333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给</a:t>
            </a:r>
            <a:r>
              <a:rPr lang="en-US" altLang="zh-CN" dirty="0" err="1">
                <a:solidFill>
                  <a:srgbClr val="FFFF00"/>
                </a:solidFill>
              </a:rPr>
              <a:t>myhub</a:t>
            </a:r>
            <a:r>
              <a:rPr lang="zh-CN" altLang="en-US" dirty="0">
                <a:solidFill>
                  <a:srgbClr val="FFFF00"/>
                </a:solidFill>
              </a:rPr>
              <a:t>添加接口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>
                <a:solidFill>
                  <a:srgbClr val="FFFF00"/>
                </a:solidFill>
              </a:rPr>
              <a:t>与</a:t>
            </a:r>
            <a:r>
              <a:rPr lang="en-US" altLang="zh-CN" dirty="0" err="1">
                <a:solidFill>
                  <a:srgbClr val="FFFF00"/>
                </a:solidFill>
              </a:rPr>
              <a:t>Mininet</a:t>
            </a:r>
            <a:r>
              <a:rPr lang="zh-CN" altLang="en-US" dirty="0">
                <a:solidFill>
                  <a:srgbClr val="FFFF00"/>
                </a:solidFill>
              </a:rPr>
              <a:t>中的配置并无强关联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C8F967C-2A03-4C94-9F22-E9AA2123D3AD}"/>
              </a:ext>
            </a:extLst>
          </p:cNvPr>
          <p:cNvSpPr txBox="1"/>
          <p:nvPr/>
        </p:nvSpPr>
        <p:spPr>
          <a:xfrm>
            <a:off x="3685711" y="3064274"/>
            <a:ext cx="2484270" cy="36933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预先自定义一个数据包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F7A19A1-3207-4663-BF70-AB5D7D849E4D}"/>
              </a:ext>
            </a:extLst>
          </p:cNvPr>
          <p:cNvSpPr txBox="1"/>
          <p:nvPr/>
        </p:nvSpPr>
        <p:spPr>
          <a:xfrm>
            <a:off x="4918229" y="4021585"/>
            <a:ext cx="2503502" cy="92333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将数据包从某一个接口输入，如果环境配置正确必然成功。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1298735-8DBF-4D44-AF5F-FEA3BFCE34FC}"/>
              </a:ext>
            </a:extLst>
          </p:cNvPr>
          <p:cNvSpPr txBox="1"/>
          <p:nvPr/>
        </p:nvSpPr>
        <p:spPr>
          <a:xfrm>
            <a:off x="4884196" y="5239306"/>
            <a:ext cx="2794987" cy="120032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期待数据包从</a:t>
            </a:r>
            <a:r>
              <a:rPr lang="en-US" altLang="zh-CN" dirty="0">
                <a:solidFill>
                  <a:srgbClr val="FFFF00"/>
                </a:solidFill>
              </a:rPr>
              <a:t>eth0</a:t>
            </a:r>
            <a:r>
              <a:rPr lang="zh-CN" altLang="en-US" dirty="0">
                <a:solidFill>
                  <a:srgbClr val="FFFF00"/>
                </a:solidFill>
              </a:rPr>
              <a:t>发出，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>
                <a:solidFill>
                  <a:srgbClr val="FFFF00"/>
                </a:solidFill>
              </a:rPr>
              <a:t>用于检验</a:t>
            </a:r>
            <a:r>
              <a:rPr lang="en-US" altLang="zh-CN" dirty="0">
                <a:solidFill>
                  <a:srgbClr val="FFFF00"/>
                </a:solidFill>
              </a:rPr>
              <a:t>switchyard</a:t>
            </a:r>
            <a:r>
              <a:rPr lang="zh-CN" altLang="en-US" dirty="0">
                <a:solidFill>
                  <a:srgbClr val="FFFF00"/>
                </a:solidFill>
              </a:rPr>
              <a:t>代码转发逻辑是否正确。校验输出端口，数据包内容等等。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E687FC44-2F17-4558-A008-7B74598F20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633" y="1280972"/>
            <a:ext cx="8266093" cy="3663890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1CA65528-B693-4049-9E7D-9F38439D3D33}"/>
              </a:ext>
            </a:extLst>
          </p:cNvPr>
          <p:cNvSpPr txBox="1"/>
          <p:nvPr/>
        </p:nvSpPr>
        <p:spPr>
          <a:xfrm>
            <a:off x="1367161" y="4936713"/>
            <a:ext cx="9268288" cy="83099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00"/>
                </a:solidFill>
              </a:rPr>
              <a:t>相信测试用例将是后面实验不断陪伴着你的好朋友</a:t>
            </a:r>
            <a:r>
              <a:rPr lang="en-US" altLang="zh-CN" sz="2400" dirty="0">
                <a:solidFill>
                  <a:srgbClr val="FFFF00"/>
                </a:solidFill>
              </a:rPr>
              <a:t>~</a:t>
            </a:r>
          </a:p>
          <a:p>
            <a:r>
              <a:rPr lang="zh-CN" altLang="en-US" sz="2400" dirty="0">
                <a:solidFill>
                  <a:srgbClr val="FFFF00"/>
                </a:solidFill>
              </a:rPr>
              <a:t>如果遇到</a:t>
            </a:r>
            <a:r>
              <a:rPr lang="en-US" altLang="zh-CN" sz="2400" dirty="0">
                <a:solidFill>
                  <a:srgbClr val="FFFF00"/>
                </a:solidFill>
              </a:rPr>
              <a:t>Failed</a:t>
            </a:r>
            <a:r>
              <a:rPr lang="zh-CN" altLang="en-US" sz="2400" dirty="0">
                <a:solidFill>
                  <a:srgbClr val="FFFF00"/>
                </a:solidFill>
              </a:rPr>
              <a:t>，不要急于求助，要认真阅读提示，优先独立思考！</a:t>
            </a:r>
            <a:endParaRPr lang="en-US" altLang="zh-CN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987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 animBg="1"/>
      <p:bldP spid="28" grpId="0" animBg="1"/>
      <p:bldP spid="29" grpId="0" animBg="1"/>
      <p:bldP spid="17" grpId="0" animBg="1"/>
      <p:bldP spid="31" grpId="0" animBg="1"/>
      <p:bldP spid="33" grpId="0" animBg="1"/>
      <p:bldP spid="34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0680" y="502920"/>
            <a:ext cx="6192520" cy="778510"/>
          </a:xfrm>
        </p:spPr>
        <p:txBody>
          <a:bodyPr>
            <a:noAutofit/>
          </a:bodyPr>
          <a:lstStyle/>
          <a:p>
            <a:pPr algn="l"/>
            <a:r>
              <a:rPr lang="en-US" altLang="zh-CN" sz="4800" dirty="0"/>
              <a:t>Lab 1 </a:t>
            </a:r>
            <a:r>
              <a:rPr lang="zh-CN" altLang="en-US" sz="4800" dirty="0"/>
              <a:t>回顾 </a:t>
            </a:r>
          </a:p>
        </p:txBody>
      </p:sp>
      <p:sp>
        <p:nvSpPr>
          <p:cNvPr id="5" name="半闭框 4"/>
          <p:cNvSpPr/>
          <p:nvPr/>
        </p:nvSpPr>
        <p:spPr>
          <a:xfrm>
            <a:off x="0" y="0"/>
            <a:ext cx="12192000" cy="1390650"/>
          </a:xfrm>
          <a:prstGeom prst="halfFrame">
            <a:avLst>
              <a:gd name="adj1" fmla="val 16301"/>
              <a:gd name="adj2" fmla="val 1469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半闭框 6"/>
          <p:cNvSpPr/>
          <p:nvPr/>
        </p:nvSpPr>
        <p:spPr>
          <a:xfrm rot="10800000">
            <a:off x="6457949" y="5514972"/>
            <a:ext cx="5734049" cy="1343025"/>
          </a:xfrm>
          <a:prstGeom prst="halfFrame">
            <a:avLst>
              <a:gd name="adj1" fmla="val 16301"/>
              <a:gd name="adj2" fmla="val 1469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08050" y="1591310"/>
            <a:ext cx="10770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通过虚拟机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真机 搭建了 </a:t>
            </a:r>
            <a:r>
              <a:rPr lang="en-US" altLang="zh-CN" sz="2400" dirty="0">
                <a:solidFill>
                  <a:srgbClr val="FF0000"/>
                </a:solidFill>
              </a:rPr>
              <a:t>Linux OS + </a:t>
            </a:r>
            <a:r>
              <a:rPr lang="en-US" altLang="zh-CN" sz="2400" dirty="0" err="1">
                <a:solidFill>
                  <a:srgbClr val="FF0000"/>
                </a:solidFill>
              </a:rPr>
              <a:t>Mininet</a:t>
            </a:r>
            <a:r>
              <a:rPr lang="en-US" altLang="zh-CN" sz="2400" dirty="0">
                <a:solidFill>
                  <a:srgbClr val="FF0000"/>
                </a:solidFill>
              </a:rPr>
              <a:t> + Switchyard + Wireshark 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实验环境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F0F1EF72-5844-49E9-AF99-04639D7C416E}"/>
              </a:ext>
            </a:extLst>
          </p:cNvPr>
          <p:cNvSpPr/>
          <p:nvPr/>
        </p:nvSpPr>
        <p:spPr>
          <a:xfrm>
            <a:off x="0" y="5915025"/>
            <a:ext cx="1409700" cy="942976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新月形 10">
            <a:extLst>
              <a:ext uri="{FF2B5EF4-FFF2-40B4-BE49-F238E27FC236}">
                <a16:creationId xmlns:a16="http://schemas.microsoft.com/office/drawing/2014/main" id="{100D5B74-DC70-46DF-8295-EBD59CAF8EA7}"/>
              </a:ext>
            </a:extLst>
          </p:cNvPr>
          <p:cNvSpPr/>
          <p:nvPr/>
        </p:nvSpPr>
        <p:spPr>
          <a:xfrm rot="12834473">
            <a:off x="11591924" y="314325"/>
            <a:ext cx="323850" cy="561975"/>
          </a:xfrm>
          <a:prstGeom prst="mo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4FD8197-E4AB-412F-9AB2-58D7479353AF}"/>
              </a:ext>
            </a:extLst>
          </p:cNvPr>
          <p:cNvSpPr/>
          <p:nvPr/>
        </p:nvSpPr>
        <p:spPr>
          <a:xfrm>
            <a:off x="1251285" y="5430252"/>
            <a:ext cx="4411577" cy="78606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Hardware Windows / Mac OS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0DC825-5993-459C-9158-560A08962E33}"/>
              </a:ext>
            </a:extLst>
          </p:cNvPr>
          <p:cNvSpPr txBox="1"/>
          <p:nvPr/>
        </p:nvSpPr>
        <p:spPr>
          <a:xfrm>
            <a:off x="7956885" y="2422358"/>
            <a:ext cx="272715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安装 </a:t>
            </a:r>
            <a:r>
              <a:rPr lang="en-US" altLang="zh-CN" dirty="0"/>
              <a:t>VirtualBox / VMware 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8DB71E6-702A-44B2-8045-4C43E41AB992}"/>
              </a:ext>
            </a:extLst>
          </p:cNvPr>
          <p:cNvSpPr/>
          <p:nvPr/>
        </p:nvSpPr>
        <p:spPr>
          <a:xfrm>
            <a:off x="985734" y="4674561"/>
            <a:ext cx="3753853" cy="6737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Virtual Box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57CB941-7551-408D-9797-E733B09B236C}"/>
              </a:ext>
            </a:extLst>
          </p:cNvPr>
          <p:cNvSpPr txBox="1"/>
          <p:nvPr/>
        </p:nvSpPr>
        <p:spPr>
          <a:xfrm>
            <a:off x="7948864" y="2839454"/>
            <a:ext cx="3232484" cy="3769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导入虚拟机镜像</a:t>
            </a:r>
            <a:r>
              <a:rPr lang="en-US" altLang="zh-CN" dirty="0" err="1"/>
              <a:t>switchyard.ova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8F9CDF6-0ECB-4E3B-A6E7-D3B72AA25E95}"/>
              </a:ext>
            </a:extLst>
          </p:cNvPr>
          <p:cNvSpPr/>
          <p:nvPr/>
        </p:nvSpPr>
        <p:spPr>
          <a:xfrm>
            <a:off x="2542673" y="3962400"/>
            <a:ext cx="3096127" cy="6737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Ubuntu 18.04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E60B6D-B8D4-43A1-8354-4B899B8DC5AB}"/>
              </a:ext>
            </a:extLst>
          </p:cNvPr>
          <p:cNvSpPr txBox="1"/>
          <p:nvPr/>
        </p:nvSpPr>
        <p:spPr>
          <a:xfrm>
            <a:off x="7948864" y="3272590"/>
            <a:ext cx="3232484" cy="3769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配置和运行实验环境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1103219-BF2C-4F3F-B2CA-C37BFA070F66}"/>
              </a:ext>
            </a:extLst>
          </p:cNvPr>
          <p:cNvSpPr/>
          <p:nvPr/>
        </p:nvSpPr>
        <p:spPr>
          <a:xfrm>
            <a:off x="834500" y="2379215"/>
            <a:ext cx="5965796" cy="40659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CDE2CC-B389-4761-9174-E1C36E4BBF3F}"/>
              </a:ext>
            </a:extLst>
          </p:cNvPr>
          <p:cNvSpPr txBox="1"/>
          <p:nvPr/>
        </p:nvSpPr>
        <p:spPr>
          <a:xfrm>
            <a:off x="2831976" y="2459114"/>
            <a:ext cx="202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Ubuntu 18.04</a:t>
            </a:r>
            <a:endParaRPr lang="zh-CN" altLang="en-US" sz="24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94B1A5-B52E-4D38-AC68-097D4FD5ABD9}"/>
              </a:ext>
            </a:extLst>
          </p:cNvPr>
          <p:cNvSpPr txBox="1"/>
          <p:nvPr/>
        </p:nvSpPr>
        <p:spPr>
          <a:xfrm>
            <a:off x="7941466" y="3993159"/>
            <a:ext cx="359155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实验</a:t>
            </a:r>
            <a:r>
              <a:rPr lang="en-US" altLang="zh-CN" dirty="0"/>
              <a:t>&amp;</a:t>
            </a:r>
            <a:r>
              <a:rPr lang="zh-CN" altLang="en-US" dirty="0"/>
              <a:t>测试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B4D3BD3-7FEC-4EC1-A5D5-0412D21663D9}"/>
              </a:ext>
            </a:extLst>
          </p:cNvPr>
          <p:cNvSpPr txBox="1"/>
          <p:nvPr/>
        </p:nvSpPr>
        <p:spPr>
          <a:xfrm>
            <a:off x="8663513" y="3996119"/>
            <a:ext cx="250459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（优先）</a:t>
            </a:r>
            <a:endParaRPr lang="en-US" altLang="zh-CN" dirty="0"/>
          </a:p>
          <a:p>
            <a:pPr algn="ctr"/>
            <a:r>
              <a:rPr lang="en-US" altLang="zh-CN" dirty="0" err="1"/>
              <a:t>TestScenario</a:t>
            </a:r>
            <a:r>
              <a:rPr lang="en-US" altLang="zh-CN" dirty="0"/>
              <a:t> </a:t>
            </a:r>
            <a:r>
              <a:rPr lang="zh-CN" altLang="en-US" dirty="0"/>
              <a:t>测试用例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DC902BC-B481-490A-9F38-CFD6067E0D34}"/>
              </a:ext>
            </a:extLst>
          </p:cNvPr>
          <p:cNvSpPr txBox="1"/>
          <p:nvPr/>
        </p:nvSpPr>
        <p:spPr>
          <a:xfrm>
            <a:off x="8673870" y="4832100"/>
            <a:ext cx="2504593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(</a:t>
            </a:r>
            <a:r>
              <a:rPr lang="zh-CN" altLang="en-US" dirty="0"/>
              <a:t>然后）</a:t>
            </a:r>
            <a:endParaRPr lang="en-US" altLang="zh-CN" dirty="0"/>
          </a:p>
          <a:p>
            <a:pPr algn="ctr"/>
            <a:r>
              <a:rPr lang="en-US" altLang="zh-CN" dirty="0" err="1"/>
              <a:t>Mininet</a:t>
            </a:r>
            <a:r>
              <a:rPr lang="en-US" altLang="zh-CN" dirty="0"/>
              <a:t> </a:t>
            </a:r>
            <a:r>
              <a:rPr lang="zh-CN" altLang="en-US" dirty="0"/>
              <a:t>仿真部署测试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355E09E-AFB7-4B88-9BDA-1FE045AE4F3F}"/>
              </a:ext>
            </a:extLst>
          </p:cNvPr>
          <p:cNvSpPr/>
          <p:nvPr/>
        </p:nvSpPr>
        <p:spPr>
          <a:xfrm>
            <a:off x="1538795" y="3034813"/>
            <a:ext cx="4622307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$ </a:t>
            </a:r>
            <a:r>
              <a:rPr lang="en-US" altLang="zh-CN" dirty="0" err="1">
                <a:solidFill>
                  <a:schemeClr val="bg1"/>
                </a:solidFill>
              </a:rPr>
              <a:t>sudo</a:t>
            </a:r>
            <a:r>
              <a:rPr lang="en-US" altLang="zh-CN" dirty="0">
                <a:solidFill>
                  <a:schemeClr val="bg1"/>
                </a:solidFill>
              </a:rPr>
              <a:t> python examples/start_mininet.py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10BE985-0E15-44D3-ADCE-CE296739D77F}"/>
              </a:ext>
            </a:extLst>
          </p:cNvPr>
          <p:cNvSpPr/>
          <p:nvPr/>
        </p:nvSpPr>
        <p:spPr>
          <a:xfrm>
            <a:off x="4336742" y="3613210"/>
            <a:ext cx="2312633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&lt;</a:t>
            </a:r>
            <a:r>
              <a:rPr lang="en-US" altLang="zh-CN" dirty="0" err="1">
                <a:solidFill>
                  <a:schemeClr val="bg1"/>
                </a:solidFill>
              </a:rPr>
              <a:t>mininet</a:t>
            </a:r>
            <a:r>
              <a:rPr lang="en-US" altLang="zh-CN" dirty="0">
                <a:solidFill>
                  <a:schemeClr val="bg1"/>
                </a:solidFill>
              </a:rPr>
              <a:t>&gt;$ </a:t>
            </a:r>
            <a:r>
              <a:rPr lang="en-US" altLang="zh-CN" dirty="0" err="1">
                <a:solidFill>
                  <a:schemeClr val="bg1"/>
                </a:solidFill>
              </a:rPr>
              <a:t>xterm</a:t>
            </a:r>
            <a:r>
              <a:rPr lang="en-US" altLang="zh-CN" dirty="0">
                <a:solidFill>
                  <a:schemeClr val="bg1"/>
                </a:solidFill>
              </a:rPr>
              <a:t> hub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EE66623-4873-4C36-BDD0-ED86D91828C4}"/>
              </a:ext>
            </a:extLst>
          </p:cNvPr>
          <p:cNvSpPr/>
          <p:nvPr/>
        </p:nvSpPr>
        <p:spPr>
          <a:xfrm>
            <a:off x="4666696" y="4031942"/>
            <a:ext cx="2115844" cy="6463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&lt;</a:t>
            </a:r>
            <a:r>
              <a:rPr lang="en-US" altLang="zh-CN" dirty="0" err="1">
                <a:solidFill>
                  <a:schemeClr val="bg1"/>
                </a:solidFill>
              </a:rPr>
              <a:t>xterm</a:t>
            </a:r>
            <a:r>
              <a:rPr lang="en-US" altLang="zh-CN" dirty="0">
                <a:solidFill>
                  <a:schemeClr val="bg1"/>
                </a:solidFill>
              </a:rPr>
              <a:t>&gt;$  </a:t>
            </a:r>
            <a:r>
              <a:rPr lang="en-US" altLang="zh-CN" dirty="0" err="1">
                <a:solidFill>
                  <a:schemeClr val="bg1"/>
                </a:solidFill>
              </a:rPr>
              <a:t>swyard</a:t>
            </a:r>
            <a:r>
              <a:rPr lang="en-US" altLang="zh-CN" dirty="0">
                <a:solidFill>
                  <a:schemeClr val="bg1"/>
                </a:solidFill>
              </a:rPr>
              <a:t> examples/myhub.py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F297D9B-F6BE-419A-8247-4B7167A8B948}"/>
              </a:ext>
            </a:extLst>
          </p:cNvPr>
          <p:cNvSpPr/>
          <p:nvPr/>
        </p:nvSpPr>
        <p:spPr>
          <a:xfrm>
            <a:off x="4311589" y="4742153"/>
            <a:ext cx="2312633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&lt;</a:t>
            </a:r>
            <a:r>
              <a:rPr lang="en-US" altLang="zh-CN" dirty="0" err="1">
                <a:solidFill>
                  <a:schemeClr val="bg1"/>
                </a:solidFill>
              </a:rPr>
              <a:t>mininet</a:t>
            </a:r>
            <a:r>
              <a:rPr lang="en-US" altLang="zh-CN" dirty="0">
                <a:solidFill>
                  <a:schemeClr val="bg1"/>
                </a:solidFill>
              </a:rPr>
              <a:t>&gt;$ </a:t>
            </a:r>
            <a:r>
              <a:rPr lang="en-US" altLang="zh-CN" dirty="0" err="1">
                <a:solidFill>
                  <a:schemeClr val="bg1"/>
                </a:solidFill>
              </a:rPr>
              <a:t>pingall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2F2A0860-D457-4A24-9BB9-8861F83892B3}"/>
              </a:ext>
            </a:extLst>
          </p:cNvPr>
          <p:cNvGrpSpPr/>
          <p:nvPr/>
        </p:nvGrpSpPr>
        <p:grpSpPr>
          <a:xfrm>
            <a:off x="1233996" y="3622090"/>
            <a:ext cx="2885243" cy="2503502"/>
            <a:chOff x="1233996" y="3622090"/>
            <a:chExt cx="2885243" cy="2503502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1596EB00-BC06-4672-A6DD-019A39B11335}"/>
                </a:ext>
              </a:extLst>
            </p:cNvPr>
            <p:cNvGrpSpPr/>
            <p:nvPr/>
          </p:nvGrpSpPr>
          <p:grpSpPr>
            <a:xfrm>
              <a:off x="1233996" y="3622090"/>
              <a:ext cx="2885243" cy="2503502"/>
              <a:chOff x="1233996" y="3622090"/>
              <a:chExt cx="2885243" cy="2503502"/>
            </a:xfrm>
          </p:grpSpPr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6142E22D-29C3-4572-BCC8-D5EADF757D63}"/>
                  </a:ext>
                </a:extLst>
              </p:cNvPr>
              <p:cNvSpPr/>
              <p:nvPr/>
            </p:nvSpPr>
            <p:spPr>
              <a:xfrm>
                <a:off x="1233996" y="3622090"/>
                <a:ext cx="2885243" cy="2503502"/>
              </a:xfrm>
              <a:prstGeom prst="roundRect">
                <a:avLst/>
              </a:prstGeom>
              <a:noFill/>
              <a:ln w="38100">
                <a:solidFill>
                  <a:srgbClr val="00206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DC5C932-E1A4-41E6-AAAB-991CEBEE153F}"/>
                  </a:ext>
                </a:extLst>
              </p:cNvPr>
              <p:cNvSpPr txBox="1"/>
              <p:nvPr/>
            </p:nvSpPr>
            <p:spPr>
              <a:xfrm>
                <a:off x="2114364" y="3622090"/>
                <a:ext cx="1259150" cy="463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err="1"/>
                  <a:t>Mininet</a:t>
                </a:r>
                <a:endParaRPr lang="zh-CN" altLang="en-US" sz="2400" b="1" dirty="0"/>
              </a:p>
            </p:txBody>
          </p:sp>
        </p:grp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FFF11300-EFB7-4281-9FBC-DBF739CC7E3C}"/>
                </a:ext>
              </a:extLst>
            </p:cNvPr>
            <p:cNvSpPr/>
            <p:nvPr/>
          </p:nvSpPr>
          <p:spPr>
            <a:xfrm>
              <a:off x="1358284" y="4161698"/>
              <a:ext cx="585926" cy="50602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S1</a:t>
              </a:r>
              <a:endParaRPr lang="zh-CN" altLang="en-US" dirty="0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EB524A40-D4B6-4C03-B1CD-084318AFF98A}"/>
                </a:ext>
              </a:extLst>
            </p:cNvPr>
            <p:cNvSpPr/>
            <p:nvPr/>
          </p:nvSpPr>
          <p:spPr>
            <a:xfrm>
              <a:off x="1342007" y="5330011"/>
              <a:ext cx="585926" cy="50602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S2</a:t>
              </a:r>
              <a:endParaRPr lang="zh-CN" altLang="en-US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2394DC8C-272C-4062-9E66-585899A3EE9C}"/>
                </a:ext>
              </a:extLst>
            </p:cNvPr>
            <p:cNvSpPr/>
            <p:nvPr/>
          </p:nvSpPr>
          <p:spPr>
            <a:xfrm>
              <a:off x="3385352" y="4749554"/>
              <a:ext cx="511945" cy="52526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F5CAFE5-BA81-45B4-8D33-16BE83F8A029}"/>
                </a:ext>
              </a:extLst>
            </p:cNvPr>
            <p:cNvCxnSpPr>
              <a:cxnSpLocks/>
              <a:stCxn id="17" idx="6"/>
              <a:endCxn id="33" idx="1"/>
            </p:cNvCxnSpPr>
            <p:nvPr/>
          </p:nvCxnSpPr>
          <p:spPr>
            <a:xfrm>
              <a:off x="1944210" y="4414712"/>
              <a:ext cx="439168" cy="412811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92B37FC5-374F-4DE8-8A34-59DD69A42FA4}"/>
                </a:ext>
              </a:extLst>
            </p:cNvPr>
            <p:cNvCxnSpPr>
              <a:cxnSpLocks/>
              <a:stCxn id="31" idx="6"/>
              <a:endCxn id="33" idx="3"/>
            </p:cNvCxnSpPr>
            <p:nvPr/>
          </p:nvCxnSpPr>
          <p:spPr>
            <a:xfrm flipV="1">
              <a:off x="1927933" y="5196846"/>
              <a:ext cx="455445" cy="386179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253BF7D9-F09A-4FF2-BBFA-EE715DC700DF}"/>
                </a:ext>
              </a:extLst>
            </p:cNvPr>
            <p:cNvCxnSpPr>
              <a:cxnSpLocks/>
              <a:stCxn id="33" idx="6"/>
              <a:endCxn id="34" idx="2"/>
            </p:cNvCxnSpPr>
            <p:nvPr/>
          </p:nvCxnSpPr>
          <p:spPr>
            <a:xfrm>
              <a:off x="3071673" y="5012185"/>
              <a:ext cx="313679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0F438CE1-8DA2-43B9-9D39-81E887690349}"/>
                </a:ext>
              </a:extLst>
            </p:cNvPr>
            <p:cNvGrpSpPr/>
            <p:nvPr/>
          </p:nvGrpSpPr>
          <p:grpSpPr>
            <a:xfrm>
              <a:off x="2265285" y="4751033"/>
              <a:ext cx="806388" cy="522303"/>
              <a:chOff x="2265285" y="4751033"/>
              <a:chExt cx="806388" cy="522303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B8327057-177F-4AE2-A014-8C8FBDE7931B}"/>
                  </a:ext>
                </a:extLst>
              </p:cNvPr>
              <p:cNvSpPr/>
              <p:nvPr/>
            </p:nvSpPr>
            <p:spPr>
              <a:xfrm>
                <a:off x="2459115" y="4909351"/>
                <a:ext cx="372862" cy="25745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3E469A27-D6C2-4E4A-BF09-B9F8A355F9A7}"/>
                  </a:ext>
                </a:extLst>
              </p:cNvPr>
              <p:cNvSpPr/>
              <p:nvPr/>
            </p:nvSpPr>
            <p:spPr>
              <a:xfrm>
                <a:off x="2265285" y="4751033"/>
                <a:ext cx="806388" cy="522303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hub</a:t>
                </a:r>
                <a:endParaRPr lang="zh-CN" altLang="en-US" dirty="0"/>
              </a:p>
            </p:txBody>
          </p:sp>
        </p:grpSp>
      </p:grp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5055288C-B89A-4435-9F8C-6E0E043CEEC0}"/>
              </a:ext>
            </a:extLst>
          </p:cNvPr>
          <p:cNvSpPr/>
          <p:nvPr/>
        </p:nvSpPr>
        <p:spPr>
          <a:xfrm>
            <a:off x="2086253" y="4607512"/>
            <a:ext cx="1189608" cy="3018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73C2B0A-9753-4A67-AC7E-3764EFB26636}"/>
              </a:ext>
            </a:extLst>
          </p:cNvPr>
          <p:cNvSpPr/>
          <p:nvPr/>
        </p:nvSpPr>
        <p:spPr>
          <a:xfrm>
            <a:off x="4305670" y="5202315"/>
            <a:ext cx="2308194" cy="9144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E36CB24-041D-4065-8593-4DA34CBA1251}"/>
              </a:ext>
            </a:extLst>
          </p:cNvPr>
          <p:cNvSpPr txBox="1"/>
          <p:nvPr/>
        </p:nvSpPr>
        <p:spPr>
          <a:xfrm>
            <a:off x="4305671" y="5175682"/>
            <a:ext cx="21661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client -&gt; X server1 server2 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hub -&gt; X </a:t>
            </a:r>
            <a:r>
              <a:rPr lang="en-US" altLang="zh-CN" sz="1400" dirty="0" err="1">
                <a:solidFill>
                  <a:schemeClr val="bg1"/>
                </a:solidFill>
              </a:rPr>
              <a:t>X</a:t>
            </a:r>
            <a:r>
              <a:rPr lang="en-US" altLang="zh-CN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</a:rPr>
              <a:t>X</a:t>
            </a:r>
            <a:r>
              <a:rPr lang="en-US" altLang="zh-CN" sz="1400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server1 -&gt; client X server2 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server2 -&gt; client X server1 </a:t>
            </a:r>
          </a:p>
          <a:p>
            <a:endParaRPr lang="zh-CN" altLang="en-US" sz="14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A71F8519-38C9-4F33-8FD8-0FE5B4F904ED}"/>
              </a:ext>
            </a:extLst>
          </p:cNvPr>
          <p:cNvSpPr txBox="1"/>
          <p:nvPr/>
        </p:nvSpPr>
        <p:spPr>
          <a:xfrm>
            <a:off x="2166151" y="4587618"/>
            <a:ext cx="144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switchyard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354307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66" grpId="0" animBg="1"/>
      <p:bldP spid="67" grpId="0" animBg="1"/>
      <p:bldP spid="68" grpId="0" animBg="1"/>
      <p:bldP spid="72" grpId="0" animBg="1"/>
      <p:bldP spid="81" grpId="0" animBg="1"/>
      <p:bldP spid="80" grpId="0"/>
      <p:bldP spid="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0680" y="502920"/>
            <a:ext cx="6192520" cy="778510"/>
          </a:xfrm>
        </p:spPr>
        <p:txBody>
          <a:bodyPr>
            <a:noAutofit/>
          </a:bodyPr>
          <a:lstStyle/>
          <a:p>
            <a:pPr algn="l"/>
            <a:r>
              <a:rPr lang="en-US" altLang="zh-CN" sz="4800" dirty="0"/>
              <a:t>Lab 1 </a:t>
            </a:r>
            <a:r>
              <a:rPr lang="zh-CN" altLang="en-US" sz="4800" dirty="0"/>
              <a:t>回顾 </a:t>
            </a:r>
          </a:p>
        </p:txBody>
      </p:sp>
      <p:sp>
        <p:nvSpPr>
          <p:cNvPr id="5" name="半闭框 4"/>
          <p:cNvSpPr/>
          <p:nvPr/>
        </p:nvSpPr>
        <p:spPr>
          <a:xfrm>
            <a:off x="0" y="0"/>
            <a:ext cx="12192000" cy="1390650"/>
          </a:xfrm>
          <a:prstGeom prst="halfFrame">
            <a:avLst>
              <a:gd name="adj1" fmla="val 16301"/>
              <a:gd name="adj2" fmla="val 1469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半闭框 6"/>
          <p:cNvSpPr/>
          <p:nvPr/>
        </p:nvSpPr>
        <p:spPr>
          <a:xfrm rot="10800000">
            <a:off x="6457949" y="5514972"/>
            <a:ext cx="5734049" cy="1343025"/>
          </a:xfrm>
          <a:prstGeom prst="halfFrame">
            <a:avLst>
              <a:gd name="adj1" fmla="val 16301"/>
              <a:gd name="adj2" fmla="val 1469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08050" y="1591310"/>
            <a:ext cx="10770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通过虚拟机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真机 搭建了 </a:t>
            </a:r>
            <a:r>
              <a:rPr lang="en-US" altLang="zh-CN" sz="2400" dirty="0">
                <a:solidFill>
                  <a:srgbClr val="FF0000"/>
                </a:solidFill>
              </a:rPr>
              <a:t>Linux OS + </a:t>
            </a:r>
            <a:r>
              <a:rPr lang="en-US" altLang="zh-CN" sz="2400" dirty="0" err="1">
                <a:solidFill>
                  <a:srgbClr val="FF0000"/>
                </a:solidFill>
              </a:rPr>
              <a:t>Mininet</a:t>
            </a:r>
            <a:r>
              <a:rPr lang="en-US" altLang="zh-CN" sz="2400" dirty="0">
                <a:solidFill>
                  <a:srgbClr val="FF0000"/>
                </a:solidFill>
              </a:rPr>
              <a:t> + Switchyard + Wireshark 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实验环境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F0F1EF72-5844-49E9-AF99-04639D7C416E}"/>
              </a:ext>
            </a:extLst>
          </p:cNvPr>
          <p:cNvSpPr/>
          <p:nvPr/>
        </p:nvSpPr>
        <p:spPr>
          <a:xfrm>
            <a:off x="0" y="5915025"/>
            <a:ext cx="1409700" cy="942976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新月形 10">
            <a:extLst>
              <a:ext uri="{FF2B5EF4-FFF2-40B4-BE49-F238E27FC236}">
                <a16:creationId xmlns:a16="http://schemas.microsoft.com/office/drawing/2014/main" id="{100D5B74-DC70-46DF-8295-EBD59CAF8EA7}"/>
              </a:ext>
            </a:extLst>
          </p:cNvPr>
          <p:cNvSpPr/>
          <p:nvPr/>
        </p:nvSpPr>
        <p:spPr>
          <a:xfrm rot="12834473">
            <a:off x="11591924" y="314325"/>
            <a:ext cx="323850" cy="561975"/>
          </a:xfrm>
          <a:prstGeom prst="mo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4FD8197-E4AB-412F-9AB2-58D7479353AF}"/>
              </a:ext>
            </a:extLst>
          </p:cNvPr>
          <p:cNvSpPr/>
          <p:nvPr/>
        </p:nvSpPr>
        <p:spPr>
          <a:xfrm>
            <a:off x="1251285" y="5430252"/>
            <a:ext cx="4411577" cy="78606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Hardware Windows / Mac OS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0DC825-5993-459C-9158-560A08962E33}"/>
              </a:ext>
            </a:extLst>
          </p:cNvPr>
          <p:cNvSpPr txBox="1"/>
          <p:nvPr/>
        </p:nvSpPr>
        <p:spPr>
          <a:xfrm>
            <a:off x="7956885" y="2422358"/>
            <a:ext cx="272715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安装 </a:t>
            </a:r>
            <a:r>
              <a:rPr lang="en-US" altLang="zh-CN" dirty="0"/>
              <a:t>VirtualBox / VMware 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8DB71E6-702A-44B2-8045-4C43E41AB992}"/>
              </a:ext>
            </a:extLst>
          </p:cNvPr>
          <p:cNvSpPr/>
          <p:nvPr/>
        </p:nvSpPr>
        <p:spPr>
          <a:xfrm>
            <a:off x="985734" y="4674561"/>
            <a:ext cx="3753853" cy="6737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Virtual Box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57CB941-7551-408D-9797-E733B09B236C}"/>
              </a:ext>
            </a:extLst>
          </p:cNvPr>
          <p:cNvSpPr txBox="1"/>
          <p:nvPr/>
        </p:nvSpPr>
        <p:spPr>
          <a:xfrm>
            <a:off x="7948864" y="2839454"/>
            <a:ext cx="3232484" cy="3769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导入虚拟机镜像</a:t>
            </a:r>
            <a:r>
              <a:rPr lang="en-US" altLang="zh-CN" dirty="0" err="1"/>
              <a:t>switchyard.ova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8F9CDF6-0ECB-4E3B-A6E7-D3B72AA25E95}"/>
              </a:ext>
            </a:extLst>
          </p:cNvPr>
          <p:cNvSpPr/>
          <p:nvPr/>
        </p:nvSpPr>
        <p:spPr>
          <a:xfrm>
            <a:off x="2542673" y="3962400"/>
            <a:ext cx="3096127" cy="6737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Ubuntu 18.04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E60B6D-B8D4-43A1-8354-4B899B8DC5AB}"/>
              </a:ext>
            </a:extLst>
          </p:cNvPr>
          <p:cNvSpPr txBox="1"/>
          <p:nvPr/>
        </p:nvSpPr>
        <p:spPr>
          <a:xfrm>
            <a:off x="7948864" y="3272590"/>
            <a:ext cx="3232484" cy="3769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配置和运行实验环境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1103219-BF2C-4F3F-B2CA-C37BFA070F66}"/>
              </a:ext>
            </a:extLst>
          </p:cNvPr>
          <p:cNvSpPr/>
          <p:nvPr/>
        </p:nvSpPr>
        <p:spPr>
          <a:xfrm>
            <a:off x="834500" y="2396970"/>
            <a:ext cx="5965796" cy="40659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CDE2CC-B389-4761-9174-E1C36E4BBF3F}"/>
              </a:ext>
            </a:extLst>
          </p:cNvPr>
          <p:cNvSpPr txBox="1"/>
          <p:nvPr/>
        </p:nvSpPr>
        <p:spPr>
          <a:xfrm>
            <a:off x="2831976" y="2459114"/>
            <a:ext cx="202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Ubuntu 18.04</a:t>
            </a:r>
            <a:endParaRPr lang="zh-CN" altLang="en-US" sz="24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94B1A5-B52E-4D38-AC68-097D4FD5ABD9}"/>
              </a:ext>
            </a:extLst>
          </p:cNvPr>
          <p:cNvSpPr txBox="1"/>
          <p:nvPr/>
        </p:nvSpPr>
        <p:spPr>
          <a:xfrm>
            <a:off x="7941466" y="3993159"/>
            <a:ext cx="359155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实验</a:t>
            </a:r>
            <a:r>
              <a:rPr lang="en-US" altLang="zh-CN" dirty="0"/>
              <a:t>&amp;</a:t>
            </a:r>
            <a:r>
              <a:rPr lang="zh-CN" altLang="en-US" dirty="0"/>
              <a:t>测试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B4D3BD3-7FEC-4EC1-A5D5-0412D21663D9}"/>
              </a:ext>
            </a:extLst>
          </p:cNvPr>
          <p:cNvSpPr txBox="1"/>
          <p:nvPr/>
        </p:nvSpPr>
        <p:spPr>
          <a:xfrm>
            <a:off x="8663513" y="3996119"/>
            <a:ext cx="250459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（优先）</a:t>
            </a:r>
            <a:endParaRPr lang="en-US" altLang="zh-CN" dirty="0"/>
          </a:p>
          <a:p>
            <a:pPr algn="ctr"/>
            <a:r>
              <a:rPr lang="en-US" altLang="zh-CN" dirty="0" err="1"/>
              <a:t>TestScenario</a:t>
            </a:r>
            <a:r>
              <a:rPr lang="en-US" altLang="zh-CN" dirty="0"/>
              <a:t> </a:t>
            </a:r>
            <a:r>
              <a:rPr lang="zh-CN" altLang="en-US" dirty="0"/>
              <a:t>测试用例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DC902BC-B481-490A-9F38-CFD6067E0D34}"/>
              </a:ext>
            </a:extLst>
          </p:cNvPr>
          <p:cNvSpPr txBox="1"/>
          <p:nvPr/>
        </p:nvSpPr>
        <p:spPr>
          <a:xfrm>
            <a:off x="8673870" y="4832100"/>
            <a:ext cx="2504593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(</a:t>
            </a:r>
            <a:r>
              <a:rPr lang="zh-CN" altLang="en-US" dirty="0"/>
              <a:t>然后）</a:t>
            </a:r>
            <a:endParaRPr lang="en-US" altLang="zh-CN" dirty="0"/>
          </a:p>
          <a:p>
            <a:pPr algn="ctr"/>
            <a:r>
              <a:rPr lang="en-US" altLang="zh-CN" dirty="0" err="1"/>
              <a:t>Mininet</a:t>
            </a:r>
            <a:r>
              <a:rPr lang="en-US" altLang="zh-CN" dirty="0"/>
              <a:t> </a:t>
            </a:r>
            <a:r>
              <a:rPr lang="zh-CN" altLang="en-US" dirty="0"/>
              <a:t>仿真部署测试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355E09E-AFB7-4B88-9BDA-1FE045AE4F3F}"/>
              </a:ext>
            </a:extLst>
          </p:cNvPr>
          <p:cNvSpPr/>
          <p:nvPr/>
        </p:nvSpPr>
        <p:spPr>
          <a:xfrm>
            <a:off x="1538795" y="3034813"/>
            <a:ext cx="4622307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$ </a:t>
            </a:r>
            <a:r>
              <a:rPr lang="en-US" altLang="zh-CN" dirty="0" err="1">
                <a:solidFill>
                  <a:schemeClr val="bg1"/>
                </a:solidFill>
              </a:rPr>
              <a:t>sudo</a:t>
            </a:r>
            <a:r>
              <a:rPr lang="en-US" altLang="zh-CN" dirty="0">
                <a:solidFill>
                  <a:schemeClr val="bg1"/>
                </a:solidFill>
              </a:rPr>
              <a:t> python examples/start_mininet.py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10BE985-0E15-44D3-ADCE-CE296739D77F}"/>
              </a:ext>
            </a:extLst>
          </p:cNvPr>
          <p:cNvSpPr/>
          <p:nvPr/>
        </p:nvSpPr>
        <p:spPr>
          <a:xfrm>
            <a:off x="4336742" y="3613210"/>
            <a:ext cx="2312633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&lt;</a:t>
            </a:r>
            <a:r>
              <a:rPr lang="en-US" altLang="zh-CN" dirty="0" err="1">
                <a:solidFill>
                  <a:schemeClr val="bg1"/>
                </a:solidFill>
              </a:rPr>
              <a:t>mininet</a:t>
            </a:r>
            <a:r>
              <a:rPr lang="en-US" altLang="zh-CN" dirty="0">
                <a:solidFill>
                  <a:schemeClr val="bg1"/>
                </a:solidFill>
              </a:rPr>
              <a:t>&gt;$ </a:t>
            </a:r>
            <a:r>
              <a:rPr lang="en-US" altLang="zh-CN" dirty="0" err="1">
                <a:solidFill>
                  <a:schemeClr val="bg1"/>
                </a:solidFill>
              </a:rPr>
              <a:t>xterm</a:t>
            </a:r>
            <a:r>
              <a:rPr lang="en-US" altLang="zh-CN" dirty="0">
                <a:solidFill>
                  <a:schemeClr val="bg1"/>
                </a:solidFill>
              </a:rPr>
              <a:t> hub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EE66623-4873-4C36-BDD0-ED86D91828C4}"/>
              </a:ext>
            </a:extLst>
          </p:cNvPr>
          <p:cNvSpPr/>
          <p:nvPr/>
        </p:nvSpPr>
        <p:spPr>
          <a:xfrm>
            <a:off x="4666696" y="4031942"/>
            <a:ext cx="2115844" cy="6463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&lt;</a:t>
            </a:r>
            <a:r>
              <a:rPr lang="en-US" altLang="zh-CN" dirty="0" err="1">
                <a:solidFill>
                  <a:schemeClr val="bg1"/>
                </a:solidFill>
              </a:rPr>
              <a:t>xterm</a:t>
            </a:r>
            <a:r>
              <a:rPr lang="en-US" altLang="zh-CN" dirty="0">
                <a:solidFill>
                  <a:schemeClr val="bg1"/>
                </a:solidFill>
              </a:rPr>
              <a:t>&gt;$  </a:t>
            </a:r>
            <a:r>
              <a:rPr lang="en-US" altLang="zh-CN" dirty="0" err="1">
                <a:solidFill>
                  <a:schemeClr val="bg1"/>
                </a:solidFill>
              </a:rPr>
              <a:t>swyard</a:t>
            </a:r>
            <a:r>
              <a:rPr lang="en-US" altLang="zh-CN" dirty="0">
                <a:solidFill>
                  <a:schemeClr val="bg1"/>
                </a:solidFill>
              </a:rPr>
              <a:t> examples/myhub.py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F297D9B-F6BE-419A-8247-4B7167A8B948}"/>
              </a:ext>
            </a:extLst>
          </p:cNvPr>
          <p:cNvSpPr/>
          <p:nvPr/>
        </p:nvSpPr>
        <p:spPr>
          <a:xfrm>
            <a:off x="4311589" y="4742153"/>
            <a:ext cx="2312633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&lt;</a:t>
            </a:r>
            <a:r>
              <a:rPr lang="en-US" altLang="zh-CN" dirty="0" err="1">
                <a:solidFill>
                  <a:schemeClr val="bg1"/>
                </a:solidFill>
              </a:rPr>
              <a:t>mininet</a:t>
            </a:r>
            <a:r>
              <a:rPr lang="en-US" altLang="zh-CN" dirty="0">
                <a:solidFill>
                  <a:schemeClr val="bg1"/>
                </a:solidFill>
              </a:rPr>
              <a:t>&gt;$ </a:t>
            </a:r>
            <a:r>
              <a:rPr lang="en-US" altLang="zh-CN" dirty="0" err="1">
                <a:solidFill>
                  <a:schemeClr val="bg1"/>
                </a:solidFill>
              </a:rPr>
              <a:t>pingall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2F2A0860-D457-4A24-9BB9-8861F83892B3}"/>
              </a:ext>
            </a:extLst>
          </p:cNvPr>
          <p:cNvGrpSpPr/>
          <p:nvPr/>
        </p:nvGrpSpPr>
        <p:grpSpPr>
          <a:xfrm>
            <a:off x="1233996" y="3622090"/>
            <a:ext cx="2885243" cy="2503502"/>
            <a:chOff x="1233996" y="3622090"/>
            <a:chExt cx="2885243" cy="2503502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1596EB00-BC06-4672-A6DD-019A39B11335}"/>
                </a:ext>
              </a:extLst>
            </p:cNvPr>
            <p:cNvGrpSpPr/>
            <p:nvPr/>
          </p:nvGrpSpPr>
          <p:grpSpPr>
            <a:xfrm>
              <a:off x="1233996" y="3622090"/>
              <a:ext cx="2885243" cy="2503502"/>
              <a:chOff x="1233996" y="3622090"/>
              <a:chExt cx="2885243" cy="2503502"/>
            </a:xfrm>
          </p:grpSpPr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6142E22D-29C3-4572-BCC8-D5EADF757D63}"/>
                  </a:ext>
                </a:extLst>
              </p:cNvPr>
              <p:cNvSpPr/>
              <p:nvPr/>
            </p:nvSpPr>
            <p:spPr>
              <a:xfrm>
                <a:off x="1233996" y="3622090"/>
                <a:ext cx="2885243" cy="2503502"/>
              </a:xfrm>
              <a:prstGeom prst="roundRect">
                <a:avLst/>
              </a:prstGeom>
              <a:noFill/>
              <a:ln w="38100">
                <a:solidFill>
                  <a:srgbClr val="00206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DC5C932-E1A4-41E6-AAAB-991CEBEE153F}"/>
                  </a:ext>
                </a:extLst>
              </p:cNvPr>
              <p:cNvSpPr txBox="1"/>
              <p:nvPr/>
            </p:nvSpPr>
            <p:spPr>
              <a:xfrm>
                <a:off x="2114364" y="3622090"/>
                <a:ext cx="1259150" cy="463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err="1"/>
                  <a:t>Mininet</a:t>
                </a:r>
                <a:endParaRPr lang="zh-CN" altLang="en-US" sz="2400" b="1" dirty="0"/>
              </a:p>
            </p:txBody>
          </p:sp>
        </p:grp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FFF11300-EFB7-4281-9FBC-DBF739CC7E3C}"/>
                </a:ext>
              </a:extLst>
            </p:cNvPr>
            <p:cNvSpPr/>
            <p:nvPr/>
          </p:nvSpPr>
          <p:spPr>
            <a:xfrm>
              <a:off x="1358284" y="4161698"/>
              <a:ext cx="585926" cy="50602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S1</a:t>
              </a:r>
              <a:endParaRPr lang="zh-CN" altLang="en-US" dirty="0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EB524A40-D4B6-4C03-B1CD-084318AFF98A}"/>
                </a:ext>
              </a:extLst>
            </p:cNvPr>
            <p:cNvSpPr/>
            <p:nvPr/>
          </p:nvSpPr>
          <p:spPr>
            <a:xfrm>
              <a:off x="1342007" y="5330011"/>
              <a:ext cx="585926" cy="50602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S2</a:t>
              </a:r>
              <a:endParaRPr lang="zh-CN" altLang="en-US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2394DC8C-272C-4062-9E66-585899A3EE9C}"/>
                </a:ext>
              </a:extLst>
            </p:cNvPr>
            <p:cNvSpPr/>
            <p:nvPr/>
          </p:nvSpPr>
          <p:spPr>
            <a:xfrm>
              <a:off x="3385352" y="4749554"/>
              <a:ext cx="511945" cy="52526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F5CAFE5-BA81-45B4-8D33-16BE83F8A029}"/>
                </a:ext>
              </a:extLst>
            </p:cNvPr>
            <p:cNvCxnSpPr>
              <a:cxnSpLocks/>
              <a:stCxn id="17" idx="6"/>
              <a:endCxn id="33" idx="1"/>
            </p:cNvCxnSpPr>
            <p:nvPr/>
          </p:nvCxnSpPr>
          <p:spPr>
            <a:xfrm>
              <a:off x="1944210" y="4414712"/>
              <a:ext cx="439168" cy="412811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92B37FC5-374F-4DE8-8A34-59DD69A42FA4}"/>
                </a:ext>
              </a:extLst>
            </p:cNvPr>
            <p:cNvCxnSpPr>
              <a:cxnSpLocks/>
              <a:stCxn id="31" idx="6"/>
              <a:endCxn id="33" idx="3"/>
            </p:cNvCxnSpPr>
            <p:nvPr/>
          </p:nvCxnSpPr>
          <p:spPr>
            <a:xfrm flipV="1">
              <a:off x="1927933" y="5196846"/>
              <a:ext cx="455445" cy="386179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253BF7D9-F09A-4FF2-BBFA-EE715DC700DF}"/>
                </a:ext>
              </a:extLst>
            </p:cNvPr>
            <p:cNvCxnSpPr>
              <a:cxnSpLocks/>
              <a:stCxn id="33" idx="6"/>
              <a:endCxn id="34" idx="2"/>
            </p:cNvCxnSpPr>
            <p:nvPr/>
          </p:nvCxnSpPr>
          <p:spPr>
            <a:xfrm>
              <a:off x="3071673" y="5012185"/>
              <a:ext cx="313679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0F438CE1-8DA2-43B9-9D39-81E887690349}"/>
                </a:ext>
              </a:extLst>
            </p:cNvPr>
            <p:cNvGrpSpPr/>
            <p:nvPr/>
          </p:nvGrpSpPr>
          <p:grpSpPr>
            <a:xfrm>
              <a:off x="2265285" y="4751033"/>
              <a:ext cx="806388" cy="522303"/>
              <a:chOff x="2265285" y="4751033"/>
              <a:chExt cx="806388" cy="522303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B8327057-177F-4AE2-A014-8C8FBDE7931B}"/>
                  </a:ext>
                </a:extLst>
              </p:cNvPr>
              <p:cNvSpPr/>
              <p:nvPr/>
            </p:nvSpPr>
            <p:spPr>
              <a:xfrm>
                <a:off x="2459115" y="4909351"/>
                <a:ext cx="372862" cy="25745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3E469A27-D6C2-4E4A-BF09-B9F8A355F9A7}"/>
                  </a:ext>
                </a:extLst>
              </p:cNvPr>
              <p:cNvSpPr/>
              <p:nvPr/>
            </p:nvSpPr>
            <p:spPr>
              <a:xfrm>
                <a:off x="2265285" y="4751033"/>
                <a:ext cx="806388" cy="522303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hub</a:t>
                </a:r>
                <a:endParaRPr lang="zh-CN" altLang="en-US" dirty="0"/>
              </a:p>
            </p:txBody>
          </p:sp>
        </p:grpSp>
      </p:grp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5055288C-B89A-4435-9F8C-6E0E043CEEC0}"/>
              </a:ext>
            </a:extLst>
          </p:cNvPr>
          <p:cNvSpPr/>
          <p:nvPr/>
        </p:nvSpPr>
        <p:spPr>
          <a:xfrm>
            <a:off x="2086253" y="4607512"/>
            <a:ext cx="1189608" cy="3018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8FE36D3-4C07-4661-922D-5726DF917520}"/>
              </a:ext>
            </a:extLst>
          </p:cNvPr>
          <p:cNvSpPr/>
          <p:nvPr/>
        </p:nvSpPr>
        <p:spPr>
          <a:xfrm>
            <a:off x="4323426" y="2441359"/>
            <a:ext cx="7084380" cy="397719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628BEA3-CCED-49DE-BD2E-22B0AE858292}"/>
              </a:ext>
            </a:extLst>
          </p:cNvPr>
          <p:cNvSpPr txBox="1"/>
          <p:nvPr/>
        </p:nvSpPr>
        <p:spPr>
          <a:xfrm>
            <a:off x="4438832" y="2610683"/>
            <a:ext cx="69600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FFFF00"/>
                </a:solidFill>
              </a:rPr>
              <a:t>pingall</a:t>
            </a:r>
            <a:r>
              <a:rPr lang="zh-CN" altLang="en-US" dirty="0">
                <a:solidFill>
                  <a:schemeClr val="bg1"/>
                </a:solidFill>
              </a:rPr>
              <a:t> 是 </a:t>
            </a:r>
            <a:r>
              <a:rPr lang="en-US" altLang="zh-CN" dirty="0" err="1">
                <a:solidFill>
                  <a:schemeClr val="bg1"/>
                </a:solidFill>
              </a:rPr>
              <a:t>mininet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内部命令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会从</a:t>
            </a:r>
            <a:r>
              <a:rPr lang="en-US" altLang="zh-CN" dirty="0" err="1">
                <a:solidFill>
                  <a:schemeClr val="bg1"/>
                </a:solidFill>
              </a:rPr>
              <a:t>mininet</a:t>
            </a:r>
            <a:r>
              <a:rPr lang="zh-CN" altLang="en-US" dirty="0">
                <a:solidFill>
                  <a:schemeClr val="bg1"/>
                </a:solidFill>
              </a:rPr>
              <a:t>中每一个节点向其他所有节点发起</a:t>
            </a:r>
            <a:r>
              <a:rPr lang="en-US" altLang="zh-CN" dirty="0">
                <a:solidFill>
                  <a:schemeClr val="bg1"/>
                </a:solidFill>
              </a:rPr>
              <a:t>ping</a:t>
            </a:r>
            <a:r>
              <a:rPr lang="zh-CN" altLang="en-US" dirty="0">
                <a:solidFill>
                  <a:schemeClr val="bg1"/>
                </a:solidFill>
              </a:rPr>
              <a:t>请求。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例如</a:t>
            </a:r>
            <a:r>
              <a:rPr lang="en-US" altLang="zh-CN" dirty="0">
                <a:solidFill>
                  <a:schemeClr val="bg1"/>
                </a:solidFill>
              </a:rPr>
              <a:t>,  client -&gt; X  server1  server2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从 </a:t>
            </a:r>
            <a:r>
              <a:rPr lang="en-US" altLang="zh-CN" dirty="0">
                <a:solidFill>
                  <a:schemeClr val="bg1"/>
                </a:solidFill>
              </a:rPr>
              <a:t>client </a:t>
            </a:r>
            <a:r>
              <a:rPr lang="zh-CN" altLang="en-US" dirty="0">
                <a:solidFill>
                  <a:schemeClr val="bg1"/>
                </a:solidFill>
              </a:rPr>
              <a:t>向 </a:t>
            </a:r>
            <a:r>
              <a:rPr lang="en-US" altLang="zh-CN" dirty="0">
                <a:solidFill>
                  <a:schemeClr val="bg1"/>
                </a:solidFill>
              </a:rPr>
              <a:t>hub, server1, server2</a:t>
            </a:r>
            <a:r>
              <a:rPr lang="zh-CN" altLang="en-US" dirty="0">
                <a:solidFill>
                  <a:schemeClr val="bg1"/>
                </a:solidFill>
              </a:rPr>
              <a:t>发起若干</a:t>
            </a:r>
            <a:r>
              <a:rPr lang="en-US" altLang="zh-CN" dirty="0">
                <a:solidFill>
                  <a:schemeClr val="bg1"/>
                </a:solidFill>
              </a:rPr>
              <a:t>ping</a:t>
            </a:r>
            <a:r>
              <a:rPr lang="zh-CN" altLang="en-US" dirty="0">
                <a:solidFill>
                  <a:schemeClr val="bg1"/>
                </a:solidFill>
              </a:rPr>
              <a:t>请求 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icmp</a:t>
            </a:r>
            <a:r>
              <a:rPr lang="zh-CN" altLang="en-US" dirty="0">
                <a:solidFill>
                  <a:schemeClr val="bg1"/>
                </a:solidFill>
              </a:rPr>
              <a:t>报文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其中 </a:t>
            </a:r>
            <a:r>
              <a:rPr lang="en-US" altLang="zh-CN" dirty="0">
                <a:solidFill>
                  <a:schemeClr val="bg1"/>
                </a:solidFill>
              </a:rPr>
              <a:t>server1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server2 </a:t>
            </a:r>
            <a:r>
              <a:rPr lang="zh-CN" altLang="en-US" dirty="0">
                <a:solidFill>
                  <a:schemeClr val="bg1"/>
                </a:solidFill>
              </a:rPr>
              <a:t>收到了请求并回复了</a:t>
            </a:r>
            <a:r>
              <a:rPr lang="en-US" altLang="zh-CN" dirty="0">
                <a:solidFill>
                  <a:schemeClr val="bg1"/>
                </a:solidFill>
              </a:rPr>
              <a:t>client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节点们无法向</a:t>
            </a:r>
            <a:r>
              <a:rPr lang="en-US" altLang="zh-CN" dirty="0">
                <a:solidFill>
                  <a:schemeClr val="bg1"/>
                </a:solidFill>
              </a:rPr>
              <a:t>hub</a:t>
            </a:r>
            <a:r>
              <a:rPr lang="zh-CN" altLang="en-US" dirty="0">
                <a:solidFill>
                  <a:schemeClr val="bg1"/>
                </a:solidFill>
              </a:rPr>
              <a:t>发起</a:t>
            </a:r>
            <a:r>
              <a:rPr lang="en-US" altLang="zh-CN" dirty="0">
                <a:solidFill>
                  <a:schemeClr val="bg1"/>
                </a:solidFill>
              </a:rPr>
              <a:t>ping.  hub </a:t>
            </a:r>
            <a:r>
              <a:rPr lang="zh-CN" altLang="en-US" dirty="0">
                <a:solidFill>
                  <a:schemeClr val="bg1"/>
                </a:solidFill>
              </a:rPr>
              <a:t>由于不具备网络层功能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节点们不知道它的</a:t>
            </a:r>
            <a:r>
              <a:rPr lang="en-US" altLang="zh-CN" dirty="0">
                <a:solidFill>
                  <a:schemeClr val="bg1"/>
                </a:solidFill>
              </a:rPr>
              <a:t>IP</a:t>
            </a:r>
            <a:r>
              <a:rPr lang="zh-CN" altLang="en-US" dirty="0">
                <a:solidFill>
                  <a:schemeClr val="bg1"/>
                </a:solidFill>
              </a:rPr>
              <a:t>地址，因此显示 </a:t>
            </a:r>
            <a:r>
              <a:rPr lang="en-US" altLang="zh-CN" dirty="0">
                <a:solidFill>
                  <a:schemeClr val="bg1"/>
                </a:solidFill>
              </a:rPr>
              <a:t>network unreachable 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rgbClr val="FFFF00"/>
                </a:solidFill>
              </a:rPr>
              <a:t>实验中，我们忽略与</a:t>
            </a:r>
            <a:r>
              <a:rPr lang="en-US" altLang="zh-CN" dirty="0">
                <a:solidFill>
                  <a:srgbClr val="FFFF00"/>
                </a:solidFill>
              </a:rPr>
              <a:t>hub</a:t>
            </a:r>
            <a:r>
              <a:rPr lang="zh-CN" altLang="en-US" dirty="0">
                <a:solidFill>
                  <a:srgbClr val="FFFF00"/>
                </a:solidFill>
              </a:rPr>
              <a:t>相关的</a:t>
            </a:r>
            <a:r>
              <a:rPr lang="en-US" altLang="zh-CN" dirty="0">
                <a:solidFill>
                  <a:srgbClr val="FFFF00"/>
                </a:solidFill>
              </a:rPr>
              <a:t>ping</a:t>
            </a:r>
            <a:r>
              <a:rPr lang="zh-CN" altLang="en-US" dirty="0">
                <a:solidFill>
                  <a:srgbClr val="FFFF00"/>
                </a:solidFill>
              </a:rPr>
              <a:t>信息。</a:t>
            </a:r>
            <a:endParaRPr lang="en-US" altLang="zh-CN" dirty="0">
              <a:solidFill>
                <a:srgbClr val="FFFF00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F0648AF-ADA8-4161-8F4D-83C7F643BF0C}"/>
              </a:ext>
            </a:extLst>
          </p:cNvPr>
          <p:cNvSpPr txBox="1"/>
          <p:nvPr/>
        </p:nvSpPr>
        <p:spPr>
          <a:xfrm>
            <a:off x="2166151" y="4587618"/>
            <a:ext cx="144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switchyard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060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0680" y="502920"/>
            <a:ext cx="6192520" cy="778510"/>
          </a:xfrm>
        </p:spPr>
        <p:txBody>
          <a:bodyPr>
            <a:noAutofit/>
          </a:bodyPr>
          <a:lstStyle/>
          <a:p>
            <a:pPr algn="l"/>
            <a:r>
              <a:rPr lang="en-US" altLang="zh-CN" sz="4800" dirty="0"/>
              <a:t>Lab 1 </a:t>
            </a:r>
            <a:r>
              <a:rPr lang="zh-CN" altLang="en-US" sz="4800" dirty="0"/>
              <a:t>回顾 </a:t>
            </a:r>
          </a:p>
        </p:txBody>
      </p:sp>
      <p:sp>
        <p:nvSpPr>
          <p:cNvPr id="5" name="半闭框 4"/>
          <p:cNvSpPr/>
          <p:nvPr/>
        </p:nvSpPr>
        <p:spPr>
          <a:xfrm>
            <a:off x="0" y="0"/>
            <a:ext cx="12192000" cy="1390650"/>
          </a:xfrm>
          <a:prstGeom prst="halfFrame">
            <a:avLst>
              <a:gd name="adj1" fmla="val 16301"/>
              <a:gd name="adj2" fmla="val 1469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半闭框 6"/>
          <p:cNvSpPr/>
          <p:nvPr/>
        </p:nvSpPr>
        <p:spPr>
          <a:xfrm rot="10800000">
            <a:off x="6457949" y="5514972"/>
            <a:ext cx="5734049" cy="1343025"/>
          </a:xfrm>
          <a:prstGeom prst="halfFrame">
            <a:avLst>
              <a:gd name="adj1" fmla="val 16301"/>
              <a:gd name="adj2" fmla="val 1469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08050" y="1591310"/>
            <a:ext cx="10770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通过虚拟机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真机 搭建了 </a:t>
            </a:r>
            <a:r>
              <a:rPr lang="en-US" altLang="zh-CN" sz="2400" dirty="0">
                <a:solidFill>
                  <a:srgbClr val="FF0000"/>
                </a:solidFill>
              </a:rPr>
              <a:t>Linux OS + </a:t>
            </a:r>
            <a:r>
              <a:rPr lang="en-US" altLang="zh-CN" sz="2400" dirty="0" err="1">
                <a:solidFill>
                  <a:srgbClr val="FF0000"/>
                </a:solidFill>
              </a:rPr>
              <a:t>Mininet</a:t>
            </a:r>
            <a:r>
              <a:rPr lang="en-US" altLang="zh-CN" sz="2400" dirty="0">
                <a:solidFill>
                  <a:srgbClr val="FF0000"/>
                </a:solidFill>
              </a:rPr>
              <a:t> + Switchyard + Wireshark 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实验环境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F0F1EF72-5844-49E9-AF99-04639D7C416E}"/>
              </a:ext>
            </a:extLst>
          </p:cNvPr>
          <p:cNvSpPr/>
          <p:nvPr/>
        </p:nvSpPr>
        <p:spPr>
          <a:xfrm>
            <a:off x="0" y="5915025"/>
            <a:ext cx="1409700" cy="942976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新月形 10">
            <a:extLst>
              <a:ext uri="{FF2B5EF4-FFF2-40B4-BE49-F238E27FC236}">
                <a16:creationId xmlns:a16="http://schemas.microsoft.com/office/drawing/2014/main" id="{100D5B74-DC70-46DF-8295-EBD59CAF8EA7}"/>
              </a:ext>
            </a:extLst>
          </p:cNvPr>
          <p:cNvSpPr/>
          <p:nvPr/>
        </p:nvSpPr>
        <p:spPr>
          <a:xfrm rot="12834473">
            <a:off x="11591924" y="314325"/>
            <a:ext cx="323850" cy="561975"/>
          </a:xfrm>
          <a:prstGeom prst="mo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4FD8197-E4AB-412F-9AB2-58D7479353AF}"/>
              </a:ext>
            </a:extLst>
          </p:cNvPr>
          <p:cNvSpPr/>
          <p:nvPr/>
        </p:nvSpPr>
        <p:spPr>
          <a:xfrm>
            <a:off x="1251285" y="5430252"/>
            <a:ext cx="4411577" cy="78606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Hardware Windows / Mac OS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0DC825-5993-459C-9158-560A08962E33}"/>
              </a:ext>
            </a:extLst>
          </p:cNvPr>
          <p:cNvSpPr txBox="1"/>
          <p:nvPr/>
        </p:nvSpPr>
        <p:spPr>
          <a:xfrm>
            <a:off x="7956885" y="2422358"/>
            <a:ext cx="272715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安装 </a:t>
            </a:r>
            <a:r>
              <a:rPr lang="en-US" altLang="zh-CN" dirty="0"/>
              <a:t>VirtualBox / VMware 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8DB71E6-702A-44B2-8045-4C43E41AB992}"/>
              </a:ext>
            </a:extLst>
          </p:cNvPr>
          <p:cNvSpPr/>
          <p:nvPr/>
        </p:nvSpPr>
        <p:spPr>
          <a:xfrm>
            <a:off x="985734" y="4674561"/>
            <a:ext cx="3753853" cy="6737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Virtual Box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57CB941-7551-408D-9797-E733B09B236C}"/>
              </a:ext>
            </a:extLst>
          </p:cNvPr>
          <p:cNvSpPr txBox="1"/>
          <p:nvPr/>
        </p:nvSpPr>
        <p:spPr>
          <a:xfrm>
            <a:off x="7948864" y="2839454"/>
            <a:ext cx="3232484" cy="3769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导入虚拟机镜像</a:t>
            </a:r>
            <a:r>
              <a:rPr lang="en-US" altLang="zh-CN" dirty="0" err="1"/>
              <a:t>switchyard.ova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8F9CDF6-0ECB-4E3B-A6E7-D3B72AA25E95}"/>
              </a:ext>
            </a:extLst>
          </p:cNvPr>
          <p:cNvSpPr/>
          <p:nvPr/>
        </p:nvSpPr>
        <p:spPr>
          <a:xfrm>
            <a:off x="2542673" y="3962400"/>
            <a:ext cx="3096127" cy="6737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Ubuntu 18.04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E60B6D-B8D4-43A1-8354-4B899B8DC5AB}"/>
              </a:ext>
            </a:extLst>
          </p:cNvPr>
          <p:cNvSpPr txBox="1"/>
          <p:nvPr/>
        </p:nvSpPr>
        <p:spPr>
          <a:xfrm>
            <a:off x="7948864" y="3272590"/>
            <a:ext cx="3232484" cy="3769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配置和运行实验环境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1103219-BF2C-4F3F-B2CA-C37BFA070F66}"/>
              </a:ext>
            </a:extLst>
          </p:cNvPr>
          <p:cNvSpPr/>
          <p:nvPr/>
        </p:nvSpPr>
        <p:spPr>
          <a:xfrm>
            <a:off x="834500" y="2379215"/>
            <a:ext cx="5965796" cy="40659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CDE2CC-B389-4761-9174-E1C36E4BBF3F}"/>
              </a:ext>
            </a:extLst>
          </p:cNvPr>
          <p:cNvSpPr txBox="1"/>
          <p:nvPr/>
        </p:nvSpPr>
        <p:spPr>
          <a:xfrm>
            <a:off x="2831976" y="2459114"/>
            <a:ext cx="202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Ubuntu 18.04</a:t>
            </a:r>
            <a:endParaRPr lang="zh-CN" altLang="en-US" sz="24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94B1A5-B52E-4D38-AC68-097D4FD5ABD9}"/>
              </a:ext>
            </a:extLst>
          </p:cNvPr>
          <p:cNvSpPr txBox="1"/>
          <p:nvPr/>
        </p:nvSpPr>
        <p:spPr>
          <a:xfrm>
            <a:off x="7941466" y="3993159"/>
            <a:ext cx="359155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实验</a:t>
            </a:r>
            <a:r>
              <a:rPr lang="en-US" altLang="zh-CN" dirty="0"/>
              <a:t>&amp;</a:t>
            </a:r>
            <a:r>
              <a:rPr lang="zh-CN" altLang="en-US" dirty="0"/>
              <a:t>测试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B4D3BD3-7FEC-4EC1-A5D5-0412D21663D9}"/>
              </a:ext>
            </a:extLst>
          </p:cNvPr>
          <p:cNvSpPr txBox="1"/>
          <p:nvPr/>
        </p:nvSpPr>
        <p:spPr>
          <a:xfrm>
            <a:off x="8663513" y="3996119"/>
            <a:ext cx="250459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（优先）</a:t>
            </a:r>
            <a:endParaRPr lang="en-US" altLang="zh-CN" dirty="0"/>
          </a:p>
          <a:p>
            <a:pPr algn="ctr"/>
            <a:r>
              <a:rPr lang="en-US" altLang="zh-CN" dirty="0" err="1"/>
              <a:t>TestScenario</a:t>
            </a:r>
            <a:r>
              <a:rPr lang="en-US" altLang="zh-CN" dirty="0"/>
              <a:t> </a:t>
            </a:r>
            <a:r>
              <a:rPr lang="zh-CN" altLang="en-US" dirty="0"/>
              <a:t>测试用例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DC902BC-B481-490A-9F38-CFD6067E0D34}"/>
              </a:ext>
            </a:extLst>
          </p:cNvPr>
          <p:cNvSpPr txBox="1"/>
          <p:nvPr/>
        </p:nvSpPr>
        <p:spPr>
          <a:xfrm>
            <a:off x="8673870" y="4832100"/>
            <a:ext cx="2504593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(</a:t>
            </a:r>
            <a:r>
              <a:rPr lang="zh-CN" altLang="en-US" dirty="0"/>
              <a:t>然后）</a:t>
            </a:r>
            <a:endParaRPr lang="en-US" altLang="zh-CN" dirty="0"/>
          </a:p>
          <a:p>
            <a:pPr algn="ctr"/>
            <a:r>
              <a:rPr lang="en-US" altLang="zh-CN" dirty="0" err="1"/>
              <a:t>Mininet</a:t>
            </a:r>
            <a:r>
              <a:rPr lang="en-US" altLang="zh-CN" dirty="0"/>
              <a:t> </a:t>
            </a:r>
            <a:r>
              <a:rPr lang="zh-CN" altLang="en-US" dirty="0"/>
              <a:t>仿真部署测试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355E09E-AFB7-4B88-9BDA-1FE045AE4F3F}"/>
              </a:ext>
            </a:extLst>
          </p:cNvPr>
          <p:cNvSpPr/>
          <p:nvPr/>
        </p:nvSpPr>
        <p:spPr>
          <a:xfrm>
            <a:off x="1538795" y="3034813"/>
            <a:ext cx="4622307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$ </a:t>
            </a:r>
            <a:r>
              <a:rPr lang="en-US" altLang="zh-CN" dirty="0" err="1">
                <a:solidFill>
                  <a:schemeClr val="bg1"/>
                </a:solidFill>
              </a:rPr>
              <a:t>sudo</a:t>
            </a:r>
            <a:r>
              <a:rPr lang="en-US" altLang="zh-CN" dirty="0">
                <a:solidFill>
                  <a:schemeClr val="bg1"/>
                </a:solidFill>
              </a:rPr>
              <a:t> python examples/start_mininet.py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10BE985-0E15-44D3-ADCE-CE296739D77F}"/>
              </a:ext>
            </a:extLst>
          </p:cNvPr>
          <p:cNvSpPr/>
          <p:nvPr/>
        </p:nvSpPr>
        <p:spPr>
          <a:xfrm>
            <a:off x="4336742" y="3613210"/>
            <a:ext cx="2312633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&lt;</a:t>
            </a:r>
            <a:r>
              <a:rPr lang="en-US" altLang="zh-CN" dirty="0" err="1">
                <a:solidFill>
                  <a:schemeClr val="bg1"/>
                </a:solidFill>
              </a:rPr>
              <a:t>mininet</a:t>
            </a:r>
            <a:r>
              <a:rPr lang="en-US" altLang="zh-CN" dirty="0">
                <a:solidFill>
                  <a:schemeClr val="bg1"/>
                </a:solidFill>
              </a:rPr>
              <a:t>&gt;$ </a:t>
            </a:r>
            <a:r>
              <a:rPr lang="en-US" altLang="zh-CN" dirty="0" err="1">
                <a:solidFill>
                  <a:schemeClr val="bg1"/>
                </a:solidFill>
              </a:rPr>
              <a:t>xterm</a:t>
            </a:r>
            <a:r>
              <a:rPr lang="en-US" altLang="zh-CN" dirty="0">
                <a:solidFill>
                  <a:schemeClr val="bg1"/>
                </a:solidFill>
              </a:rPr>
              <a:t> hub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EE66623-4873-4C36-BDD0-ED86D91828C4}"/>
              </a:ext>
            </a:extLst>
          </p:cNvPr>
          <p:cNvSpPr/>
          <p:nvPr/>
        </p:nvSpPr>
        <p:spPr>
          <a:xfrm>
            <a:off x="4666696" y="4031942"/>
            <a:ext cx="2115844" cy="6463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&lt;</a:t>
            </a:r>
            <a:r>
              <a:rPr lang="en-US" altLang="zh-CN" dirty="0" err="1">
                <a:solidFill>
                  <a:schemeClr val="bg1"/>
                </a:solidFill>
              </a:rPr>
              <a:t>xterm</a:t>
            </a:r>
            <a:r>
              <a:rPr lang="en-US" altLang="zh-CN" dirty="0">
                <a:solidFill>
                  <a:schemeClr val="bg1"/>
                </a:solidFill>
              </a:rPr>
              <a:t>&gt;$  </a:t>
            </a:r>
            <a:r>
              <a:rPr lang="en-US" altLang="zh-CN" dirty="0" err="1">
                <a:solidFill>
                  <a:schemeClr val="bg1"/>
                </a:solidFill>
              </a:rPr>
              <a:t>swyard</a:t>
            </a:r>
            <a:r>
              <a:rPr lang="en-US" altLang="zh-CN" dirty="0">
                <a:solidFill>
                  <a:schemeClr val="bg1"/>
                </a:solidFill>
              </a:rPr>
              <a:t> examples/myhub.py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F297D9B-F6BE-419A-8247-4B7167A8B948}"/>
              </a:ext>
            </a:extLst>
          </p:cNvPr>
          <p:cNvSpPr/>
          <p:nvPr/>
        </p:nvSpPr>
        <p:spPr>
          <a:xfrm>
            <a:off x="4311589" y="4742153"/>
            <a:ext cx="2312633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&lt;</a:t>
            </a:r>
            <a:r>
              <a:rPr lang="en-US" altLang="zh-CN" dirty="0" err="1">
                <a:solidFill>
                  <a:schemeClr val="bg1"/>
                </a:solidFill>
              </a:rPr>
              <a:t>mininet</a:t>
            </a:r>
            <a:r>
              <a:rPr lang="en-US" altLang="zh-CN" dirty="0">
                <a:solidFill>
                  <a:schemeClr val="bg1"/>
                </a:solidFill>
              </a:rPr>
              <a:t>&gt;$ </a:t>
            </a:r>
            <a:r>
              <a:rPr lang="en-US" altLang="zh-CN" dirty="0" err="1">
                <a:solidFill>
                  <a:schemeClr val="bg1"/>
                </a:solidFill>
              </a:rPr>
              <a:t>pingall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2F2A0860-D457-4A24-9BB9-8861F83892B3}"/>
              </a:ext>
            </a:extLst>
          </p:cNvPr>
          <p:cNvGrpSpPr/>
          <p:nvPr/>
        </p:nvGrpSpPr>
        <p:grpSpPr>
          <a:xfrm>
            <a:off x="1233996" y="3622090"/>
            <a:ext cx="2885243" cy="2503502"/>
            <a:chOff x="1233996" y="3622090"/>
            <a:chExt cx="2885243" cy="2503502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1596EB00-BC06-4672-A6DD-019A39B11335}"/>
                </a:ext>
              </a:extLst>
            </p:cNvPr>
            <p:cNvGrpSpPr/>
            <p:nvPr/>
          </p:nvGrpSpPr>
          <p:grpSpPr>
            <a:xfrm>
              <a:off x="1233996" y="3622090"/>
              <a:ext cx="2885243" cy="2503502"/>
              <a:chOff x="1233996" y="3622090"/>
              <a:chExt cx="2885243" cy="2503502"/>
            </a:xfrm>
          </p:grpSpPr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6142E22D-29C3-4572-BCC8-D5EADF757D63}"/>
                  </a:ext>
                </a:extLst>
              </p:cNvPr>
              <p:cNvSpPr/>
              <p:nvPr/>
            </p:nvSpPr>
            <p:spPr>
              <a:xfrm>
                <a:off x="1233996" y="3622090"/>
                <a:ext cx="2885243" cy="2503502"/>
              </a:xfrm>
              <a:prstGeom prst="roundRect">
                <a:avLst/>
              </a:prstGeom>
              <a:noFill/>
              <a:ln w="38100">
                <a:solidFill>
                  <a:srgbClr val="00206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DC5C932-E1A4-41E6-AAAB-991CEBEE153F}"/>
                  </a:ext>
                </a:extLst>
              </p:cNvPr>
              <p:cNvSpPr txBox="1"/>
              <p:nvPr/>
            </p:nvSpPr>
            <p:spPr>
              <a:xfrm>
                <a:off x="2114364" y="3622090"/>
                <a:ext cx="1259150" cy="463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err="1"/>
                  <a:t>Mininet</a:t>
                </a:r>
                <a:endParaRPr lang="zh-CN" altLang="en-US" sz="2400" b="1" dirty="0"/>
              </a:p>
            </p:txBody>
          </p:sp>
        </p:grp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FFF11300-EFB7-4281-9FBC-DBF739CC7E3C}"/>
                </a:ext>
              </a:extLst>
            </p:cNvPr>
            <p:cNvSpPr/>
            <p:nvPr/>
          </p:nvSpPr>
          <p:spPr>
            <a:xfrm>
              <a:off x="1358284" y="4161698"/>
              <a:ext cx="585926" cy="50602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S1</a:t>
              </a:r>
              <a:endParaRPr lang="zh-CN" altLang="en-US" dirty="0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EB524A40-D4B6-4C03-B1CD-084318AFF98A}"/>
                </a:ext>
              </a:extLst>
            </p:cNvPr>
            <p:cNvSpPr/>
            <p:nvPr/>
          </p:nvSpPr>
          <p:spPr>
            <a:xfrm>
              <a:off x="1342007" y="5330011"/>
              <a:ext cx="585926" cy="50602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S2</a:t>
              </a:r>
              <a:endParaRPr lang="zh-CN" altLang="en-US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2394DC8C-272C-4062-9E66-585899A3EE9C}"/>
                </a:ext>
              </a:extLst>
            </p:cNvPr>
            <p:cNvSpPr/>
            <p:nvPr/>
          </p:nvSpPr>
          <p:spPr>
            <a:xfrm>
              <a:off x="3385352" y="4749554"/>
              <a:ext cx="511945" cy="52526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F5CAFE5-BA81-45B4-8D33-16BE83F8A029}"/>
                </a:ext>
              </a:extLst>
            </p:cNvPr>
            <p:cNvCxnSpPr>
              <a:cxnSpLocks/>
              <a:stCxn id="17" idx="6"/>
              <a:endCxn id="33" idx="1"/>
            </p:cNvCxnSpPr>
            <p:nvPr/>
          </p:nvCxnSpPr>
          <p:spPr>
            <a:xfrm>
              <a:off x="1944210" y="4414712"/>
              <a:ext cx="439168" cy="412811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92B37FC5-374F-4DE8-8A34-59DD69A42FA4}"/>
                </a:ext>
              </a:extLst>
            </p:cNvPr>
            <p:cNvCxnSpPr>
              <a:cxnSpLocks/>
              <a:stCxn id="31" idx="6"/>
              <a:endCxn id="33" idx="3"/>
            </p:cNvCxnSpPr>
            <p:nvPr/>
          </p:nvCxnSpPr>
          <p:spPr>
            <a:xfrm flipV="1">
              <a:off x="1927933" y="5196846"/>
              <a:ext cx="455445" cy="386179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253BF7D9-F09A-4FF2-BBFA-EE715DC700DF}"/>
                </a:ext>
              </a:extLst>
            </p:cNvPr>
            <p:cNvCxnSpPr>
              <a:cxnSpLocks/>
              <a:stCxn id="33" idx="6"/>
              <a:endCxn id="34" idx="2"/>
            </p:cNvCxnSpPr>
            <p:nvPr/>
          </p:nvCxnSpPr>
          <p:spPr>
            <a:xfrm>
              <a:off x="3071673" y="5012185"/>
              <a:ext cx="313679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0F438CE1-8DA2-43B9-9D39-81E887690349}"/>
                </a:ext>
              </a:extLst>
            </p:cNvPr>
            <p:cNvGrpSpPr/>
            <p:nvPr/>
          </p:nvGrpSpPr>
          <p:grpSpPr>
            <a:xfrm>
              <a:off x="2265285" y="4751033"/>
              <a:ext cx="806388" cy="522303"/>
              <a:chOff x="2265285" y="4751033"/>
              <a:chExt cx="806388" cy="522303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B8327057-177F-4AE2-A014-8C8FBDE7931B}"/>
                  </a:ext>
                </a:extLst>
              </p:cNvPr>
              <p:cNvSpPr/>
              <p:nvPr/>
            </p:nvSpPr>
            <p:spPr>
              <a:xfrm>
                <a:off x="2459115" y="4909351"/>
                <a:ext cx="372862" cy="25745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3E469A27-D6C2-4E4A-BF09-B9F8A355F9A7}"/>
                  </a:ext>
                </a:extLst>
              </p:cNvPr>
              <p:cNvSpPr/>
              <p:nvPr/>
            </p:nvSpPr>
            <p:spPr>
              <a:xfrm>
                <a:off x="2265285" y="4751033"/>
                <a:ext cx="806388" cy="522303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hub</a:t>
                </a:r>
                <a:endParaRPr lang="zh-CN" altLang="en-US" dirty="0"/>
              </a:p>
            </p:txBody>
          </p:sp>
        </p:grpSp>
      </p:grp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5055288C-B89A-4435-9F8C-6E0E043CEEC0}"/>
              </a:ext>
            </a:extLst>
          </p:cNvPr>
          <p:cNvSpPr/>
          <p:nvPr/>
        </p:nvSpPr>
        <p:spPr>
          <a:xfrm>
            <a:off x="2086253" y="4607512"/>
            <a:ext cx="1189608" cy="3018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73C2B0A-9753-4A67-AC7E-3764EFB26636}"/>
              </a:ext>
            </a:extLst>
          </p:cNvPr>
          <p:cNvSpPr/>
          <p:nvPr/>
        </p:nvSpPr>
        <p:spPr>
          <a:xfrm>
            <a:off x="4305670" y="5202315"/>
            <a:ext cx="2308194" cy="9144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E36CB24-041D-4065-8593-4DA34CBA1251}"/>
              </a:ext>
            </a:extLst>
          </p:cNvPr>
          <p:cNvSpPr txBox="1"/>
          <p:nvPr/>
        </p:nvSpPr>
        <p:spPr>
          <a:xfrm>
            <a:off x="4305671" y="5175682"/>
            <a:ext cx="21661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client -&gt; X server1 server2 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hub -&gt; X </a:t>
            </a:r>
            <a:r>
              <a:rPr lang="en-US" altLang="zh-CN" sz="1400" dirty="0" err="1">
                <a:solidFill>
                  <a:schemeClr val="bg1"/>
                </a:solidFill>
              </a:rPr>
              <a:t>X</a:t>
            </a:r>
            <a:r>
              <a:rPr lang="en-US" altLang="zh-CN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</a:rPr>
              <a:t>X</a:t>
            </a:r>
            <a:r>
              <a:rPr lang="en-US" altLang="zh-CN" sz="1400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server1 -&gt; client X server2 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server2 -&gt; client X server1 </a:t>
            </a:r>
          </a:p>
          <a:p>
            <a:endParaRPr lang="zh-CN" altLang="en-US" sz="14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A71F8519-38C9-4F33-8FD8-0FE5B4F904ED}"/>
              </a:ext>
            </a:extLst>
          </p:cNvPr>
          <p:cNvSpPr txBox="1"/>
          <p:nvPr/>
        </p:nvSpPr>
        <p:spPr>
          <a:xfrm>
            <a:off x="2166151" y="4587618"/>
            <a:ext cx="144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switchyard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18930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0680" y="502920"/>
            <a:ext cx="6192520" cy="778510"/>
          </a:xfrm>
        </p:spPr>
        <p:txBody>
          <a:bodyPr>
            <a:noAutofit/>
          </a:bodyPr>
          <a:lstStyle/>
          <a:p>
            <a:pPr algn="l"/>
            <a:r>
              <a:rPr lang="en-US" altLang="zh-CN" sz="4800" dirty="0"/>
              <a:t>Lab 1 </a:t>
            </a:r>
            <a:r>
              <a:rPr lang="zh-CN" altLang="en-US" sz="4800" dirty="0"/>
              <a:t>回顾 </a:t>
            </a:r>
          </a:p>
        </p:txBody>
      </p:sp>
      <p:sp>
        <p:nvSpPr>
          <p:cNvPr id="5" name="半闭框 4"/>
          <p:cNvSpPr/>
          <p:nvPr/>
        </p:nvSpPr>
        <p:spPr>
          <a:xfrm>
            <a:off x="0" y="0"/>
            <a:ext cx="12192000" cy="1390650"/>
          </a:xfrm>
          <a:prstGeom prst="halfFrame">
            <a:avLst>
              <a:gd name="adj1" fmla="val 16301"/>
              <a:gd name="adj2" fmla="val 1469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半闭框 6"/>
          <p:cNvSpPr/>
          <p:nvPr/>
        </p:nvSpPr>
        <p:spPr>
          <a:xfrm rot="10800000">
            <a:off x="6457949" y="5514972"/>
            <a:ext cx="5734049" cy="1343025"/>
          </a:xfrm>
          <a:prstGeom prst="halfFrame">
            <a:avLst>
              <a:gd name="adj1" fmla="val 16301"/>
              <a:gd name="adj2" fmla="val 1469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08050" y="1591310"/>
            <a:ext cx="10770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通过虚拟机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真机 搭建了 </a:t>
            </a:r>
            <a:r>
              <a:rPr lang="en-US" altLang="zh-CN" sz="2400" dirty="0">
                <a:solidFill>
                  <a:srgbClr val="FF0000"/>
                </a:solidFill>
              </a:rPr>
              <a:t>Linux OS + </a:t>
            </a:r>
            <a:r>
              <a:rPr lang="en-US" altLang="zh-CN" sz="2400" dirty="0" err="1">
                <a:solidFill>
                  <a:srgbClr val="FF0000"/>
                </a:solidFill>
              </a:rPr>
              <a:t>Mininet</a:t>
            </a:r>
            <a:r>
              <a:rPr lang="en-US" altLang="zh-CN" sz="2400" dirty="0">
                <a:solidFill>
                  <a:srgbClr val="FF0000"/>
                </a:solidFill>
              </a:rPr>
              <a:t> + Switchyard + Wireshark 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实验环境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F0F1EF72-5844-49E9-AF99-04639D7C416E}"/>
              </a:ext>
            </a:extLst>
          </p:cNvPr>
          <p:cNvSpPr/>
          <p:nvPr/>
        </p:nvSpPr>
        <p:spPr>
          <a:xfrm>
            <a:off x="0" y="5915025"/>
            <a:ext cx="1409700" cy="942976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新月形 10">
            <a:extLst>
              <a:ext uri="{FF2B5EF4-FFF2-40B4-BE49-F238E27FC236}">
                <a16:creationId xmlns:a16="http://schemas.microsoft.com/office/drawing/2014/main" id="{100D5B74-DC70-46DF-8295-EBD59CAF8EA7}"/>
              </a:ext>
            </a:extLst>
          </p:cNvPr>
          <p:cNvSpPr/>
          <p:nvPr/>
        </p:nvSpPr>
        <p:spPr>
          <a:xfrm rot="12834473">
            <a:off x="11591924" y="314325"/>
            <a:ext cx="323850" cy="561975"/>
          </a:xfrm>
          <a:prstGeom prst="mo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4FD8197-E4AB-412F-9AB2-58D7479353AF}"/>
              </a:ext>
            </a:extLst>
          </p:cNvPr>
          <p:cNvSpPr/>
          <p:nvPr/>
        </p:nvSpPr>
        <p:spPr>
          <a:xfrm>
            <a:off x="1251285" y="5430252"/>
            <a:ext cx="4411577" cy="78606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Hardware Windows / Mac OS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0DC825-5993-459C-9158-560A08962E33}"/>
              </a:ext>
            </a:extLst>
          </p:cNvPr>
          <p:cNvSpPr txBox="1"/>
          <p:nvPr/>
        </p:nvSpPr>
        <p:spPr>
          <a:xfrm>
            <a:off x="7956885" y="2422358"/>
            <a:ext cx="272715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安装 </a:t>
            </a:r>
            <a:r>
              <a:rPr lang="en-US" altLang="zh-CN" dirty="0"/>
              <a:t>VirtualBox / VMware 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8DB71E6-702A-44B2-8045-4C43E41AB992}"/>
              </a:ext>
            </a:extLst>
          </p:cNvPr>
          <p:cNvSpPr/>
          <p:nvPr/>
        </p:nvSpPr>
        <p:spPr>
          <a:xfrm>
            <a:off x="985734" y="4674561"/>
            <a:ext cx="3753853" cy="6737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Virtual Box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57CB941-7551-408D-9797-E733B09B236C}"/>
              </a:ext>
            </a:extLst>
          </p:cNvPr>
          <p:cNvSpPr txBox="1"/>
          <p:nvPr/>
        </p:nvSpPr>
        <p:spPr>
          <a:xfrm>
            <a:off x="7948864" y="2839454"/>
            <a:ext cx="3232484" cy="3769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导入虚拟机镜像</a:t>
            </a:r>
            <a:r>
              <a:rPr lang="en-US" altLang="zh-CN" dirty="0" err="1"/>
              <a:t>switchyard.ova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8F9CDF6-0ECB-4E3B-A6E7-D3B72AA25E95}"/>
              </a:ext>
            </a:extLst>
          </p:cNvPr>
          <p:cNvSpPr/>
          <p:nvPr/>
        </p:nvSpPr>
        <p:spPr>
          <a:xfrm>
            <a:off x="2542673" y="3962400"/>
            <a:ext cx="3096127" cy="6737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Ubuntu 18.04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E60B6D-B8D4-43A1-8354-4B899B8DC5AB}"/>
              </a:ext>
            </a:extLst>
          </p:cNvPr>
          <p:cNvSpPr txBox="1"/>
          <p:nvPr/>
        </p:nvSpPr>
        <p:spPr>
          <a:xfrm>
            <a:off x="7948864" y="3272590"/>
            <a:ext cx="3232484" cy="3769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配置和运行实验环境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1103219-BF2C-4F3F-B2CA-C37BFA070F66}"/>
              </a:ext>
            </a:extLst>
          </p:cNvPr>
          <p:cNvSpPr/>
          <p:nvPr/>
        </p:nvSpPr>
        <p:spPr>
          <a:xfrm>
            <a:off x="834500" y="2379215"/>
            <a:ext cx="5965796" cy="40659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CDE2CC-B389-4761-9174-E1C36E4BBF3F}"/>
              </a:ext>
            </a:extLst>
          </p:cNvPr>
          <p:cNvSpPr txBox="1"/>
          <p:nvPr/>
        </p:nvSpPr>
        <p:spPr>
          <a:xfrm>
            <a:off x="2831976" y="2459114"/>
            <a:ext cx="202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Ubuntu 18.04</a:t>
            </a:r>
            <a:endParaRPr lang="zh-CN" altLang="en-US" sz="24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94B1A5-B52E-4D38-AC68-097D4FD5ABD9}"/>
              </a:ext>
            </a:extLst>
          </p:cNvPr>
          <p:cNvSpPr txBox="1"/>
          <p:nvPr/>
        </p:nvSpPr>
        <p:spPr>
          <a:xfrm>
            <a:off x="7941466" y="3993159"/>
            <a:ext cx="359155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实验</a:t>
            </a:r>
            <a:r>
              <a:rPr lang="en-US" altLang="zh-CN" dirty="0"/>
              <a:t>&amp;</a:t>
            </a:r>
            <a:r>
              <a:rPr lang="zh-CN" altLang="en-US" dirty="0"/>
              <a:t>测试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B4D3BD3-7FEC-4EC1-A5D5-0412D21663D9}"/>
              </a:ext>
            </a:extLst>
          </p:cNvPr>
          <p:cNvSpPr txBox="1"/>
          <p:nvPr/>
        </p:nvSpPr>
        <p:spPr>
          <a:xfrm>
            <a:off x="8663513" y="3996119"/>
            <a:ext cx="250459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（优先）</a:t>
            </a:r>
            <a:endParaRPr lang="en-US" altLang="zh-CN" dirty="0"/>
          </a:p>
          <a:p>
            <a:pPr algn="ctr"/>
            <a:r>
              <a:rPr lang="en-US" altLang="zh-CN" dirty="0" err="1"/>
              <a:t>TestScenario</a:t>
            </a:r>
            <a:r>
              <a:rPr lang="en-US" altLang="zh-CN" dirty="0"/>
              <a:t> </a:t>
            </a:r>
            <a:r>
              <a:rPr lang="zh-CN" altLang="en-US" dirty="0"/>
              <a:t>测试用例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DC902BC-B481-490A-9F38-CFD6067E0D34}"/>
              </a:ext>
            </a:extLst>
          </p:cNvPr>
          <p:cNvSpPr txBox="1"/>
          <p:nvPr/>
        </p:nvSpPr>
        <p:spPr>
          <a:xfrm>
            <a:off x="8673870" y="4832100"/>
            <a:ext cx="2504593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(</a:t>
            </a:r>
            <a:r>
              <a:rPr lang="zh-CN" altLang="en-US" dirty="0"/>
              <a:t>然后）</a:t>
            </a:r>
            <a:endParaRPr lang="en-US" altLang="zh-CN" dirty="0"/>
          </a:p>
          <a:p>
            <a:pPr algn="ctr"/>
            <a:r>
              <a:rPr lang="en-US" altLang="zh-CN" dirty="0" err="1"/>
              <a:t>Mininet</a:t>
            </a:r>
            <a:r>
              <a:rPr lang="en-US" altLang="zh-CN" dirty="0"/>
              <a:t> </a:t>
            </a:r>
            <a:r>
              <a:rPr lang="zh-CN" altLang="en-US" dirty="0"/>
              <a:t>仿真部署测试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355E09E-AFB7-4B88-9BDA-1FE045AE4F3F}"/>
              </a:ext>
            </a:extLst>
          </p:cNvPr>
          <p:cNvSpPr/>
          <p:nvPr/>
        </p:nvSpPr>
        <p:spPr>
          <a:xfrm>
            <a:off x="1538795" y="3034813"/>
            <a:ext cx="4622307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$ </a:t>
            </a:r>
            <a:r>
              <a:rPr lang="en-US" altLang="zh-CN" dirty="0" err="1">
                <a:solidFill>
                  <a:schemeClr val="bg1"/>
                </a:solidFill>
              </a:rPr>
              <a:t>sudo</a:t>
            </a:r>
            <a:r>
              <a:rPr lang="en-US" altLang="zh-CN" dirty="0">
                <a:solidFill>
                  <a:schemeClr val="bg1"/>
                </a:solidFill>
              </a:rPr>
              <a:t> python examples/start_mininet.py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10BE985-0E15-44D3-ADCE-CE296739D77F}"/>
              </a:ext>
            </a:extLst>
          </p:cNvPr>
          <p:cNvSpPr/>
          <p:nvPr/>
        </p:nvSpPr>
        <p:spPr>
          <a:xfrm>
            <a:off x="4336742" y="3613210"/>
            <a:ext cx="2312633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&lt;</a:t>
            </a:r>
            <a:r>
              <a:rPr lang="en-US" altLang="zh-CN" dirty="0" err="1">
                <a:solidFill>
                  <a:schemeClr val="bg1"/>
                </a:solidFill>
              </a:rPr>
              <a:t>mininet</a:t>
            </a:r>
            <a:r>
              <a:rPr lang="en-US" altLang="zh-CN" dirty="0">
                <a:solidFill>
                  <a:schemeClr val="bg1"/>
                </a:solidFill>
              </a:rPr>
              <a:t>&gt;$ </a:t>
            </a:r>
            <a:r>
              <a:rPr lang="en-US" altLang="zh-CN" dirty="0" err="1">
                <a:solidFill>
                  <a:schemeClr val="bg1"/>
                </a:solidFill>
              </a:rPr>
              <a:t>xterm</a:t>
            </a:r>
            <a:r>
              <a:rPr lang="en-US" altLang="zh-CN" dirty="0">
                <a:solidFill>
                  <a:schemeClr val="bg1"/>
                </a:solidFill>
              </a:rPr>
              <a:t> hub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EE66623-4873-4C36-BDD0-ED86D91828C4}"/>
              </a:ext>
            </a:extLst>
          </p:cNvPr>
          <p:cNvSpPr/>
          <p:nvPr/>
        </p:nvSpPr>
        <p:spPr>
          <a:xfrm>
            <a:off x="4666696" y="4031942"/>
            <a:ext cx="2115844" cy="6463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&lt;</a:t>
            </a:r>
            <a:r>
              <a:rPr lang="en-US" altLang="zh-CN" dirty="0" err="1">
                <a:solidFill>
                  <a:schemeClr val="bg1"/>
                </a:solidFill>
              </a:rPr>
              <a:t>xterm</a:t>
            </a:r>
            <a:r>
              <a:rPr lang="en-US" altLang="zh-CN" dirty="0">
                <a:solidFill>
                  <a:schemeClr val="bg1"/>
                </a:solidFill>
              </a:rPr>
              <a:t>&gt;$  </a:t>
            </a:r>
            <a:r>
              <a:rPr lang="en-US" altLang="zh-CN" dirty="0" err="1">
                <a:solidFill>
                  <a:schemeClr val="bg1"/>
                </a:solidFill>
              </a:rPr>
              <a:t>swyard</a:t>
            </a:r>
            <a:r>
              <a:rPr lang="en-US" altLang="zh-CN" dirty="0">
                <a:solidFill>
                  <a:schemeClr val="bg1"/>
                </a:solidFill>
              </a:rPr>
              <a:t> examples/myhub.py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F297D9B-F6BE-419A-8247-4B7167A8B948}"/>
              </a:ext>
            </a:extLst>
          </p:cNvPr>
          <p:cNvSpPr/>
          <p:nvPr/>
        </p:nvSpPr>
        <p:spPr>
          <a:xfrm>
            <a:off x="4311589" y="4742153"/>
            <a:ext cx="2312633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&lt;</a:t>
            </a:r>
            <a:r>
              <a:rPr lang="en-US" altLang="zh-CN" dirty="0" err="1">
                <a:solidFill>
                  <a:schemeClr val="bg1"/>
                </a:solidFill>
              </a:rPr>
              <a:t>mininet</a:t>
            </a:r>
            <a:r>
              <a:rPr lang="en-US" altLang="zh-CN" dirty="0">
                <a:solidFill>
                  <a:schemeClr val="bg1"/>
                </a:solidFill>
              </a:rPr>
              <a:t>&gt;$ </a:t>
            </a:r>
            <a:r>
              <a:rPr lang="en-US" altLang="zh-CN" dirty="0" err="1">
                <a:solidFill>
                  <a:schemeClr val="bg1"/>
                </a:solidFill>
              </a:rPr>
              <a:t>pingall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2F2A0860-D457-4A24-9BB9-8861F83892B3}"/>
              </a:ext>
            </a:extLst>
          </p:cNvPr>
          <p:cNvGrpSpPr/>
          <p:nvPr/>
        </p:nvGrpSpPr>
        <p:grpSpPr>
          <a:xfrm>
            <a:off x="1233996" y="3622090"/>
            <a:ext cx="2885243" cy="2503502"/>
            <a:chOff x="1233996" y="3622090"/>
            <a:chExt cx="2885243" cy="2503502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1596EB00-BC06-4672-A6DD-019A39B11335}"/>
                </a:ext>
              </a:extLst>
            </p:cNvPr>
            <p:cNvGrpSpPr/>
            <p:nvPr/>
          </p:nvGrpSpPr>
          <p:grpSpPr>
            <a:xfrm>
              <a:off x="1233996" y="3622090"/>
              <a:ext cx="2885243" cy="2503502"/>
              <a:chOff x="1233996" y="3622090"/>
              <a:chExt cx="2885243" cy="2503502"/>
            </a:xfrm>
          </p:grpSpPr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6142E22D-29C3-4572-BCC8-D5EADF757D63}"/>
                  </a:ext>
                </a:extLst>
              </p:cNvPr>
              <p:cNvSpPr/>
              <p:nvPr/>
            </p:nvSpPr>
            <p:spPr>
              <a:xfrm>
                <a:off x="1233996" y="3622090"/>
                <a:ext cx="2885243" cy="2503502"/>
              </a:xfrm>
              <a:prstGeom prst="roundRect">
                <a:avLst/>
              </a:prstGeom>
              <a:noFill/>
              <a:ln w="38100">
                <a:solidFill>
                  <a:srgbClr val="00206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DC5C932-E1A4-41E6-AAAB-991CEBEE153F}"/>
                  </a:ext>
                </a:extLst>
              </p:cNvPr>
              <p:cNvSpPr txBox="1"/>
              <p:nvPr/>
            </p:nvSpPr>
            <p:spPr>
              <a:xfrm>
                <a:off x="2114364" y="3622090"/>
                <a:ext cx="1259150" cy="463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err="1"/>
                  <a:t>Mininet</a:t>
                </a:r>
                <a:endParaRPr lang="zh-CN" altLang="en-US" sz="2400" b="1" dirty="0"/>
              </a:p>
            </p:txBody>
          </p:sp>
        </p:grp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FFF11300-EFB7-4281-9FBC-DBF739CC7E3C}"/>
                </a:ext>
              </a:extLst>
            </p:cNvPr>
            <p:cNvSpPr/>
            <p:nvPr/>
          </p:nvSpPr>
          <p:spPr>
            <a:xfrm>
              <a:off x="1358284" y="4161698"/>
              <a:ext cx="585926" cy="50602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S1</a:t>
              </a:r>
              <a:endParaRPr lang="zh-CN" altLang="en-US" dirty="0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EB524A40-D4B6-4C03-B1CD-084318AFF98A}"/>
                </a:ext>
              </a:extLst>
            </p:cNvPr>
            <p:cNvSpPr/>
            <p:nvPr/>
          </p:nvSpPr>
          <p:spPr>
            <a:xfrm>
              <a:off x="1342007" y="5330011"/>
              <a:ext cx="585926" cy="50602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S2</a:t>
              </a:r>
              <a:endParaRPr lang="zh-CN" altLang="en-US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2394DC8C-272C-4062-9E66-585899A3EE9C}"/>
                </a:ext>
              </a:extLst>
            </p:cNvPr>
            <p:cNvSpPr/>
            <p:nvPr/>
          </p:nvSpPr>
          <p:spPr>
            <a:xfrm>
              <a:off x="3385352" y="4749554"/>
              <a:ext cx="511945" cy="52526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F5CAFE5-BA81-45B4-8D33-16BE83F8A029}"/>
                </a:ext>
              </a:extLst>
            </p:cNvPr>
            <p:cNvCxnSpPr>
              <a:cxnSpLocks/>
              <a:stCxn id="17" idx="6"/>
              <a:endCxn id="33" idx="1"/>
            </p:cNvCxnSpPr>
            <p:nvPr/>
          </p:nvCxnSpPr>
          <p:spPr>
            <a:xfrm>
              <a:off x="1944210" y="4414712"/>
              <a:ext cx="439168" cy="412811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92B37FC5-374F-4DE8-8A34-59DD69A42FA4}"/>
                </a:ext>
              </a:extLst>
            </p:cNvPr>
            <p:cNvCxnSpPr>
              <a:cxnSpLocks/>
              <a:stCxn id="31" idx="6"/>
              <a:endCxn id="33" idx="3"/>
            </p:cNvCxnSpPr>
            <p:nvPr/>
          </p:nvCxnSpPr>
          <p:spPr>
            <a:xfrm flipV="1">
              <a:off x="1927933" y="5196846"/>
              <a:ext cx="455445" cy="386179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253BF7D9-F09A-4FF2-BBFA-EE715DC700DF}"/>
                </a:ext>
              </a:extLst>
            </p:cNvPr>
            <p:cNvCxnSpPr>
              <a:cxnSpLocks/>
              <a:stCxn id="33" idx="6"/>
              <a:endCxn id="34" idx="2"/>
            </p:cNvCxnSpPr>
            <p:nvPr/>
          </p:nvCxnSpPr>
          <p:spPr>
            <a:xfrm>
              <a:off x="3071673" y="5012185"/>
              <a:ext cx="313679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0F438CE1-8DA2-43B9-9D39-81E887690349}"/>
                </a:ext>
              </a:extLst>
            </p:cNvPr>
            <p:cNvGrpSpPr/>
            <p:nvPr/>
          </p:nvGrpSpPr>
          <p:grpSpPr>
            <a:xfrm>
              <a:off x="2265285" y="4751033"/>
              <a:ext cx="806388" cy="522303"/>
              <a:chOff x="2265285" y="4751033"/>
              <a:chExt cx="806388" cy="522303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B8327057-177F-4AE2-A014-8C8FBDE7931B}"/>
                  </a:ext>
                </a:extLst>
              </p:cNvPr>
              <p:cNvSpPr/>
              <p:nvPr/>
            </p:nvSpPr>
            <p:spPr>
              <a:xfrm>
                <a:off x="2459115" y="4909351"/>
                <a:ext cx="372862" cy="25745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3E469A27-D6C2-4E4A-BF09-B9F8A355F9A7}"/>
                  </a:ext>
                </a:extLst>
              </p:cNvPr>
              <p:cNvSpPr/>
              <p:nvPr/>
            </p:nvSpPr>
            <p:spPr>
              <a:xfrm>
                <a:off x="2265285" y="4751033"/>
                <a:ext cx="806388" cy="522303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hub</a:t>
                </a:r>
                <a:endParaRPr lang="zh-CN" altLang="en-US" dirty="0"/>
              </a:p>
            </p:txBody>
          </p:sp>
        </p:grpSp>
      </p:grpSp>
      <p:sp>
        <p:nvSpPr>
          <p:cNvPr id="81" name="矩形 80">
            <a:extLst>
              <a:ext uri="{FF2B5EF4-FFF2-40B4-BE49-F238E27FC236}">
                <a16:creationId xmlns:a16="http://schemas.microsoft.com/office/drawing/2014/main" id="{173C2B0A-9753-4A67-AC7E-3764EFB26636}"/>
              </a:ext>
            </a:extLst>
          </p:cNvPr>
          <p:cNvSpPr/>
          <p:nvPr/>
        </p:nvSpPr>
        <p:spPr>
          <a:xfrm>
            <a:off x="4305670" y="5202315"/>
            <a:ext cx="2308194" cy="9144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E36CB24-041D-4065-8593-4DA34CBA1251}"/>
              </a:ext>
            </a:extLst>
          </p:cNvPr>
          <p:cNvSpPr txBox="1"/>
          <p:nvPr/>
        </p:nvSpPr>
        <p:spPr>
          <a:xfrm>
            <a:off x="4305671" y="5175682"/>
            <a:ext cx="21661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client -&gt; X server1 server2 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hub -&gt; X </a:t>
            </a:r>
            <a:r>
              <a:rPr lang="en-US" altLang="zh-CN" sz="1400" dirty="0" err="1">
                <a:solidFill>
                  <a:schemeClr val="bg1"/>
                </a:solidFill>
              </a:rPr>
              <a:t>X</a:t>
            </a:r>
            <a:r>
              <a:rPr lang="en-US" altLang="zh-CN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</a:rPr>
              <a:t>X</a:t>
            </a:r>
            <a:r>
              <a:rPr lang="en-US" altLang="zh-CN" sz="1400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server1 -&gt; client X server2 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server2 -&gt; client X server1 </a:t>
            </a:r>
          </a:p>
          <a:p>
            <a:endParaRPr lang="zh-CN" altLang="en-US" sz="1400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5055288C-B89A-4435-9F8C-6E0E043CEEC0}"/>
              </a:ext>
            </a:extLst>
          </p:cNvPr>
          <p:cNvSpPr/>
          <p:nvPr/>
        </p:nvSpPr>
        <p:spPr>
          <a:xfrm>
            <a:off x="2343706" y="1029811"/>
            <a:ext cx="9303797" cy="5140170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AE560A3B-C352-40A4-AC70-98CD7E21F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367" y="1260629"/>
            <a:ext cx="6682878" cy="4279037"/>
          </a:xfrm>
          <a:prstGeom prst="rect">
            <a:avLst/>
          </a:prstGeom>
        </p:spPr>
      </p:pic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CA200BC8-8A7F-4DD6-B6E7-9C13650073AD}"/>
              </a:ext>
            </a:extLst>
          </p:cNvPr>
          <p:cNvSpPr/>
          <p:nvPr/>
        </p:nvSpPr>
        <p:spPr>
          <a:xfrm>
            <a:off x="3204840" y="1225119"/>
            <a:ext cx="3852908" cy="648070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9565B96-3045-4C5B-A0CF-08B163056F15}"/>
              </a:ext>
            </a:extLst>
          </p:cNvPr>
          <p:cNvSpPr txBox="1"/>
          <p:nvPr/>
        </p:nvSpPr>
        <p:spPr>
          <a:xfrm>
            <a:off x="7261932" y="1340528"/>
            <a:ext cx="2325951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循环尝试接收数据包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61CDB21B-A3B9-4F5D-8BFE-7C790392781E}"/>
              </a:ext>
            </a:extLst>
          </p:cNvPr>
          <p:cNvSpPr/>
          <p:nvPr/>
        </p:nvSpPr>
        <p:spPr>
          <a:xfrm>
            <a:off x="3169329" y="1865790"/>
            <a:ext cx="2246050" cy="815266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32FD6ED-71FD-473D-81B0-19A916EEA202}"/>
              </a:ext>
            </a:extLst>
          </p:cNvPr>
          <p:cNvSpPr txBox="1"/>
          <p:nvPr/>
        </p:nvSpPr>
        <p:spPr>
          <a:xfrm>
            <a:off x="5061751" y="2096610"/>
            <a:ext cx="6310545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没收到数据包跳过，收到</a:t>
            </a:r>
            <a:r>
              <a:rPr lang="en-US" altLang="zh-CN" dirty="0">
                <a:solidFill>
                  <a:srgbClr val="FFFF00"/>
                </a:solidFill>
              </a:rPr>
              <a:t>shutdown</a:t>
            </a:r>
            <a:r>
              <a:rPr lang="zh-CN" altLang="en-US" dirty="0">
                <a:solidFill>
                  <a:srgbClr val="FFFF00"/>
                </a:solidFill>
              </a:rPr>
              <a:t>信号跳出循环，关闭进程。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C2972A85-5E0A-4988-8D5C-3C9E71579DF9}"/>
              </a:ext>
            </a:extLst>
          </p:cNvPr>
          <p:cNvSpPr/>
          <p:nvPr/>
        </p:nvSpPr>
        <p:spPr>
          <a:xfrm>
            <a:off x="2904479" y="2781671"/>
            <a:ext cx="5307366" cy="1355323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5E9CCBA-6F22-46DE-9ABB-933A7D080162}"/>
              </a:ext>
            </a:extLst>
          </p:cNvPr>
          <p:cNvSpPr txBox="1"/>
          <p:nvPr/>
        </p:nvSpPr>
        <p:spPr>
          <a:xfrm>
            <a:off x="8346487" y="3046521"/>
            <a:ext cx="3194483" cy="92333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获取并解析数据包头部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>
                <a:solidFill>
                  <a:srgbClr val="FFFF00"/>
                </a:solidFill>
              </a:rPr>
              <a:t>（后面实验会对数据包进行相应修改）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6A0D0488-2F5C-4EEE-A288-7971EC0734D0}"/>
              </a:ext>
            </a:extLst>
          </p:cNvPr>
          <p:cNvSpPr/>
          <p:nvPr/>
        </p:nvSpPr>
        <p:spPr>
          <a:xfrm>
            <a:off x="2929630" y="4243526"/>
            <a:ext cx="5202315" cy="949911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7F52E0D-DAF9-438A-88CE-50AE9689CDAA}"/>
              </a:ext>
            </a:extLst>
          </p:cNvPr>
          <p:cNvSpPr txBox="1"/>
          <p:nvPr/>
        </p:nvSpPr>
        <p:spPr>
          <a:xfrm>
            <a:off x="8330211" y="4290874"/>
            <a:ext cx="3194483" cy="92333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利用</a:t>
            </a:r>
            <a:r>
              <a:rPr lang="en-US" altLang="zh-CN" dirty="0">
                <a:solidFill>
                  <a:srgbClr val="FFFF00"/>
                </a:solidFill>
              </a:rPr>
              <a:t>for</a:t>
            </a:r>
            <a:r>
              <a:rPr lang="zh-CN" altLang="en-US" dirty="0">
                <a:solidFill>
                  <a:srgbClr val="FFFF00"/>
                </a:solidFill>
              </a:rPr>
              <a:t>循环，将数据包从输入接口以外所有接口发送出去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>
                <a:solidFill>
                  <a:srgbClr val="FFFF00"/>
                </a:solidFill>
              </a:rPr>
              <a:t>（</a:t>
            </a:r>
            <a:r>
              <a:rPr lang="en-US" altLang="zh-CN" dirty="0">
                <a:solidFill>
                  <a:srgbClr val="FFFF00"/>
                </a:solidFill>
              </a:rPr>
              <a:t>flood</a:t>
            </a:r>
            <a:r>
              <a:rPr lang="zh-CN" altLang="en-US" dirty="0">
                <a:solidFill>
                  <a:srgbClr val="FFFF00"/>
                </a:solidFill>
              </a:rPr>
              <a:t>）。</a:t>
            </a:r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A519AD0-AAF7-4F0F-BE9C-64BDD38A9551}"/>
              </a:ext>
            </a:extLst>
          </p:cNvPr>
          <p:cNvSpPr txBox="1"/>
          <p:nvPr/>
        </p:nvSpPr>
        <p:spPr>
          <a:xfrm>
            <a:off x="4052654" y="5446452"/>
            <a:ext cx="6209932" cy="64633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myhub.py </a:t>
            </a:r>
            <a:r>
              <a:rPr lang="zh-CN" altLang="en-US" dirty="0">
                <a:solidFill>
                  <a:srgbClr val="FFFF00"/>
                </a:solidFill>
              </a:rPr>
              <a:t>是 </a:t>
            </a:r>
            <a:r>
              <a:rPr lang="en-US" altLang="zh-CN" dirty="0">
                <a:solidFill>
                  <a:srgbClr val="FFFF00"/>
                </a:solidFill>
              </a:rPr>
              <a:t>hub </a:t>
            </a:r>
            <a:r>
              <a:rPr lang="zh-CN" altLang="en-US" dirty="0">
                <a:solidFill>
                  <a:srgbClr val="FFFF00"/>
                </a:solidFill>
              </a:rPr>
              <a:t>的局部视角，只负责 </a:t>
            </a:r>
            <a:r>
              <a:rPr lang="en-US" altLang="zh-CN" dirty="0">
                <a:solidFill>
                  <a:srgbClr val="FFFF00"/>
                </a:solidFill>
              </a:rPr>
              <a:t>(</a:t>
            </a:r>
            <a:r>
              <a:rPr lang="zh-CN" altLang="en-US" dirty="0">
                <a:solidFill>
                  <a:srgbClr val="FFFF00"/>
                </a:solidFill>
              </a:rPr>
              <a:t>收 </a:t>
            </a:r>
            <a:r>
              <a:rPr lang="en-US" altLang="zh-CN" dirty="0">
                <a:solidFill>
                  <a:srgbClr val="FFFF00"/>
                </a:solidFill>
              </a:rPr>
              <a:t>– </a:t>
            </a:r>
            <a:r>
              <a:rPr lang="zh-CN" altLang="en-US" dirty="0">
                <a:solidFill>
                  <a:srgbClr val="FFFF00"/>
                </a:solidFill>
              </a:rPr>
              <a:t>查 </a:t>
            </a:r>
            <a:r>
              <a:rPr lang="en-US" altLang="zh-CN" dirty="0">
                <a:solidFill>
                  <a:srgbClr val="FFFF00"/>
                </a:solidFill>
              </a:rPr>
              <a:t>– </a:t>
            </a:r>
            <a:r>
              <a:rPr lang="zh-CN" altLang="en-US" dirty="0">
                <a:solidFill>
                  <a:srgbClr val="FFFF00"/>
                </a:solidFill>
              </a:rPr>
              <a:t>改</a:t>
            </a:r>
            <a:r>
              <a:rPr lang="en-US" altLang="zh-CN" dirty="0">
                <a:solidFill>
                  <a:srgbClr val="FFFF00"/>
                </a:solidFill>
              </a:rPr>
              <a:t> –</a:t>
            </a:r>
            <a:r>
              <a:rPr lang="zh-CN" altLang="en-US" dirty="0">
                <a:solidFill>
                  <a:srgbClr val="FFFF00"/>
                </a:solidFill>
              </a:rPr>
              <a:t>发</a:t>
            </a:r>
            <a:r>
              <a:rPr lang="en-US" altLang="zh-CN" dirty="0">
                <a:solidFill>
                  <a:srgbClr val="FFFF00"/>
                </a:solidFill>
              </a:rPr>
              <a:t>)</a:t>
            </a:r>
            <a:r>
              <a:rPr lang="zh-CN" altLang="en-US" dirty="0">
                <a:solidFill>
                  <a:srgbClr val="FFFF00"/>
                </a:solidFill>
              </a:rPr>
              <a:t> 经过它的数据包，只需要运行于</a:t>
            </a:r>
            <a:r>
              <a:rPr lang="en-US" altLang="zh-CN" dirty="0">
                <a:solidFill>
                  <a:srgbClr val="FFFF00"/>
                </a:solidFill>
              </a:rPr>
              <a:t> hub </a:t>
            </a:r>
            <a:r>
              <a:rPr lang="zh-CN" altLang="en-US" dirty="0">
                <a:solidFill>
                  <a:srgbClr val="FFFF00"/>
                </a:solidFill>
              </a:rPr>
              <a:t>节点即可 </a:t>
            </a:r>
            <a:r>
              <a:rPr lang="en-US" altLang="zh-CN" dirty="0">
                <a:solidFill>
                  <a:srgbClr val="FFFF00"/>
                </a:solidFill>
              </a:rPr>
              <a:t>(</a:t>
            </a:r>
            <a:r>
              <a:rPr lang="zh-CN" altLang="en-US" dirty="0">
                <a:solidFill>
                  <a:srgbClr val="FFFF00"/>
                </a:solidFill>
              </a:rPr>
              <a:t>通过 </a:t>
            </a:r>
            <a:r>
              <a:rPr lang="en-US" altLang="zh-CN" dirty="0" err="1">
                <a:solidFill>
                  <a:srgbClr val="FFFF00"/>
                </a:solidFill>
              </a:rPr>
              <a:t>xterm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zh-CN" altLang="en-US" dirty="0">
                <a:solidFill>
                  <a:srgbClr val="FFFF00"/>
                </a:solidFill>
              </a:rPr>
              <a:t>运行</a:t>
            </a:r>
            <a:r>
              <a:rPr lang="en-US" altLang="zh-CN" dirty="0">
                <a:solidFill>
                  <a:srgbClr val="FFFF00"/>
                </a:solidFill>
              </a:rPr>
              <a:t>)</a:t>
            </a:r>
            <a:r>
              <a:rPr lang="zh-CN" altLang="en-US" dirty="0">
                <a:solidFill>
                  <a:srgbClr val="FFFF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85230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0" grpId="0" animBg="1"/>
      <p:bldP spid="52" grpId="0" animBg="1"/>
      <p:bldP spid="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0680" y="502920"/>
            <a:ext cx="6192520" cy="778510"/>
          </a:xfrm>
        </p:spPr>
        <p:txBody>
          <a:bodyPr>
            <a:noAutofit/>
          </a:bodyPr>
          <a:lstStyle/>
          <a:p>
            <a:pPr algn="l"/>
            <a:r>
              <a:rPr lang="en-US" altLang="zh-CN" sz="4800" dirty="0"/>
              <a:t>Lab 1 </a:t>
            </a:r>
            <a:r>
              <a:rPr lang="zh-CN" altLang="en-US" sz="4800" dirty="0"/>
              <a:t>回顾 </a:t>
            </a:r>
          </a:p>
        </p:txBody>
      </p:sp>
      <p:sp>
        <p:nvSpPr>
          <p:cNvPr id="5" name="半闭框 4"/>
          <p:cNvSpPr/>
          <p:nvPr/>
        </p:nvSpPr>
        <p:spPr>
          <a:xfrm>
            <a:off x="0" y="0"/>
            <a:ext cx="12192000" cy="1390650"/>
          </a:xfrm>
          <a:prstGeom prst="halfFrame">
            <a:avLst>
              <a:gd name="adj1" fmla="val 16301"/>
              <a:gd name="adj2" fmla="val 1469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半闭框 6"/>
          <p:cNvSpPr/>
          <p:nvPr/>
        </p:nvSpPr>
        <p:spPr>
          <a:xfrm rot="10800000">
            <a:off x="6457949" y="5514972"/>
            <a:ext cx="5734049" cy="1343025"/>
          </a:xfrm>
          <a:prstGeom prst="halfFrame">
            <a:avLst>
              <a:gd name="adj1" fmla="val 16301"/>
              <a:gd name="adj2" fmla="val 1469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08050" y="1591310"/>
            <a:ext cx="10770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通过虚拟机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真机 搭建了 </a:t>
            </a:r>
            <a:r>
              <a:rPr lang="en-US" altLang="zh-CN" sz="2400" dirty="0">
                <a:solidFill>
                  <a:srgbClr val="FF0000"/>
                </a:solidFill>
              </a:rPr>
              <a:t>Linux OS + </a:t>
            </a:r>
            <a:r>
              <a:rPr lang="en-US" altLang="zh-CN" sz="2400" dirty="0" err="1">
                <a:solidFill>
                  <a:srgbClr val="FF0000"/>
                </a:solidFill>
              </a:rPr>
              <a:t>Mininet</a:t>
            </a:r>
            <a:r>
              <a:rPr lang="en-US" altLang="zh-CN" sz="2400" dirty="0">
                <a:solidFill>
                  <a:srgbClr val="FF0000"/>
                </a:solidFill>
              </a:rPr>
              <a:t> + Switchyard + Wireshark 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实验环境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F0F1EF72-5844-49E9-AF99-04639D7C416E}"/>
              </a:ext>
            </a:extLst>
          </p:cNvPr>
          <p:cNvSpPr/>
          <p:nvPr/>
        </p:nvSpPr>
        <p:spPr>
          <a:xfrm>
            <a:off x="0" y="5915025"/>
            <a:ext cx="1409700" cy="942976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新月形 10">
            <a:extLst>
              <a:ext uri="{FF2B5EF4-FFF2-40B4-BE49-F238E27FC236}">
                <a16:creationId xmlns:a16="http://schemas.microsoft.com/office/drawing/2014/main" id="{100D5B74-DC70-46DF-8295-EBD59CAF8EA7}"/>
              </a:ext>
            </a:extLst>
          </p:cNvPr>
          <p:cNvSpPr/>
          <p:nvPr/>
        </p:nvSpPr>
        <p:spPr>
          <a:xfrm rot="12834473">
            <a:off x="11591924" y="314325"/>
            <a:ext cx="323850" cy="561975"/>
          </a:xfrm>
          <a:prstGeom prst="mo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4FD8197-E4AB-412F-9AB2-58D7479353AF}"/>
              </a:ext>
            </a:extLst>
          </p:cNvPr>
          <p:cNvSpPr/>
          <p:nvPr/>
        </p:nvSpPr>
        <p:spPr>
          <a:xfrm>
            <a:off x="1251285" y="5430252"/>
            <a:ext cx="4411577" cy="78606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Hardware Windows / Mac OS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0DC825-5993-459C-9158-560A08962E33}"/>
              </a:ext>
            </a:extLst>
          </p:cNvPr>
          <p:cNvSpPr txBox="1"/>
          <p:nvPr/>
        </p:nvSpPr>
        <p:spPr>
          <a:xfrm>
            <a:off x="7956885" y="2422358"/>
            <a:ext cx="272715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安装 </a:t>
            </a:r>
            <a:r>
              <a:rPr lang="en-US" altLang="zh-CN" dirty="0"/>
              <a:t>VirtualBox / VMware 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8DB71E6-702A-44B2-8045-4C43E41AB992}"/>
              </a:ext>
            </a:extLst>
          </p:cNvPr>
          <p:cNvSpPr/>
          <p:nvPr/>
        </p:nvSpPr>
        <p:spPr>
          <a:xfrm>
            <a:off x="985734" y="4674561"/>
            <a:ext cx="3753853" cy="6737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Virtual Box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57CB941-7551-408D-9797-E733B09B236C}"/>
              </a:ext>
            </a:extLst>
          </p:cNvPr>
          <p:cNvSpPr txBox="1"/>
          <p:nvPr/>
        </p:nvSpPr>
        <p:spPr>
          <a:xfrm>
            <a:off x="7948864" y="2839454"/>
            <a:ext cx="3232484" cy="3769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导入虚拟机镜像</a:t>
            </a:r>
            <a:r>
              <a:rPr lang="en-US" altLang="zh-CN" dirty="0" err="1"/>
              <a:t>switchyard.ova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8F9CDF6-0ECB-4E3B-A6E7-D3B72AA25E95}"/>
              </a:ext>
            </a:extLst>
          </p:cNvPr>
          <p:cNvSpPr/>
          <p:nvPr/>
        </p:nvSpPr>
        <p:spPr>
          <a:xfrm>
            <a:off x="2542673" y="3962400"/>
            <a:ext cx="3096127" cy="6737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Ubuntu 18.04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E60B6D-B8D4-43A1-8354-4B899B8DC5AB}"/>
              </a:ext>
            </a:extLst>
          </p:cNvPr>
          <p:cNvSpPr txBox="1"/>
          <p:nvPr/>
        </p:nvSpPr>
        <p:spPr>
          <a:xfrm>
            <a:off x="7948864" y="3272590"/>
            <a:ext cx="3232484" cy="3769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配置和运行实验环境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1103219-BF2C-4F3F-B2CA-C37BFA070F66}"/>
              </a:ext>
            </a:extLst>
          </p:cNvPr>
          <p:cNvSpPr/>
          <p:nvPr/>
        </p:nvSpPr>
        <p:spPr>
          <a:xfrm>
            <a:off x="834500" y="2379215"/>
            <a:ext cx="5965796" cy="40659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CDE2CC-B389-4761-9174-E1C36E4BBF3F}"/>
              </a:ext>
            </a:extLst>
          </p:cNvPr>
          <p:cNvSpPr txBox="1"/>
          <p:nvPr/>
        </p:nvSpPr>
        <p:spPr>
          <a:xfrm>
            <a:off x="2831976" y="2459114"/>
            <a:ext cx="202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Ubuntu 18.04</a:t>
            </a:r>
            <a:endParaRPr lang="zh-CN" altLang="en-US" sz="24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94B1A5-B52E-4D38-AC68-097D4FD5ABD9}"/>
              </a:ext>
            </a:extLst>
          </p:cNvPr>
          <p:cNvSpPr txBox="1"/>
          <p:nvPr/>
        </p:nvSpPr>
        <p:spPr>
          <a:xfrm>
            <a:off x="7941466" y="3993159"/>
            <a:ext cx="359155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实验</a:t>
            </a:r>
            <a:r>
              <a:rPr lang="en-US" altLang="zh-CN" dirty="0"/>
              <a:t>&amp;</a:t>
            </a:r>
            <a:r>
              <a:rPr lang="zh-CN" altLang="en-US" dirty="0"/>
              <a:t>测试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B4D3BD3-7FEC-4EC1-A5D5-0412D21663D9}"/>
              </a:ext>
            </a:extLst>
          </p:cNvPr>
          <p:cNvSpPr txBox="1"/>
          <p:nvPr/>
        </p:nvSpPr>
        <p:spPr>
          <a:xfrm>
            <a:off x="8663513" y="3996119"/>
            <a:ext cx="250459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（优先）</a:t>
            </a:r>
            <a:endParaRPr lang="en-US" altLang="zh-CN" dirty="0"/>
          </a:p>
          <a:p>
            <a:pPr algn="ctr"/>
            <a:r>
              <a:rPr lang="en-US" altLang="zh-CN" dirty="0" err="1"/>
              <a:t>TestScenario</a:t>
            </a:r>
            <a:r>
              <a:rPr lang="en-US" altLang="zh-CN" dirty="0"/>
              <a:t> </a:t>
            </a:r>
            <a:r>
              <a:rPr lang="zh-CN" altLang="en-US" dirty="0"/>
              <a:t>测试用例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DC902BC-B481-490A-9F38-CFD6067E0D34}"/>
              </a:ext>
            </a:extLst>
          </p:cNvPr>
          <p:cNvSpPr txBox="1"/>
          <p:nvPr/>
        </p:nvSpPr>
        <p:spPr>
          <a:xfrm>
            <a:off x="8673871" y="4832100"/>
            <a:ext cx="2352195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(</a:t>
            </a:r>
            <a:r>
              <a:rPr lang="zh-CN" altLang="en-US" dirty="0"/>
              <a:t>然后）</a:t>
            </a:r>
            <a:endParaRPr lang="en-US" altLang="zh-CN" dirty="0"/>
          </a:p>
          <a:p>
            <a:pPr algn="ctr"/>
            <a:r>
              <a:rPr lang="en-US" altLang="zh-CN" dirty="0" err="1"/>
              <a:t>Mininet</a:t>
            </a:r>
            <a:r>
              <a:rPr lang="en-US" altLang="zh-CN" dirty="0"/>
              <a:t> </a:t>
            </a:r>
            <a:r>
              <a:rPr lang="zh-CN" altLang="en-US" dirty="0"/>
              <a:t>仿真部署测试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355E09E-AFB7-4B88-9BDA-1FE045AE4F3F}"/>
              </a:ext>
            </a:extLst>
          </p:cNvPr>
          <p:cNvSpPr/>
          <p:nvPr/>
        </p:nvSpPr>
        <p:spPr>
          <a:xfrm>
            <a:off x="1538795" y="3034813"/>
            <a:ext cx="4622307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$ </a:t>
            </a:r>
            <a:r>
              <a:rPr lang="en-US" altLang="zh-CN" dirty="0" err="1">
                <a:solidFill>
                  <a:schemeClr val="bg1"/>
                </a:solidFill>
              </a:rPr>
              <a:t>sudo</a:t>
            </a:r>
            <a:r>
              <a:rPr lang="en-US" altLang="zh-CN" dirty="0">
                <a:solidFill>
                  <a:schemeClr val="bg1"/>
                </a:solidFill>
              </a:rPr>
              <a:t> python examples/start_mininet.py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10BE985-0E15-44D3-ADCE-CE296739D77F}"/>
              </a:ext>
            </a:extLst>
          </p:cNvPr>
          <p:cNvSpPr/>
          <p:nvPr/>
        </p:nvSpPr>
        <p:spPr>
          <a:xfrm>
            <a:off x="4336742" y="3613210"/>
            <a:ext cx="2312633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&lt;</a:t>
            </a:r>
            <a:r>
              <a:rPr lang="en-US" altLang="zh-CN" dirty="0" err="1">
                <a:solidFill>
                  <a:schemeClr val="bg1"/>
                </a:solidFill>
              </a:rPr>
              <a:t>mininet</a:t>
            </a:r>
            <a:r>
              <a:rPr lang="en-US" altLang="zh-CN" dirty="0">
                <a:solidFill>
                  <a:schemeClr val="bg1"/>
                </a:solidFill>
              </a:rPr>
              <a:t>&gt;$ </a:t>
            </a:r>
            <a:r>
              <a:rPr lang="en-US" altLang="zh-CN" dirty="0" err="1">
                <a:solidFill>
                  <a:schemeClr val="bg1"/>
                </a:solidFill>
              </a:rPr>
              <a:t>xterm</a:t>
            </a:r>
            <a:r>
              <a:rPr lang="en-US" altLang="zh-CN" dirty="0">
                <a:solidFill>
                  <a:schemeClr val="bg1"/>
                </a:solidFill>
              </a:rPr>
              <a:t> hub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EE66623-4873-4C36-BDD0-ED86D91828C4}"/>
              </a:ext>
            </a:extLst>
          </p:cNvPr>
          <p:cNvSpPr/>
          <p:nvPr/>
        </p:nvSpPr>
        <p:spPr>
          <a:xfrm>
            <a:off x="4666696" y="4031942"/>
            <a:ext cx="2115844" cy="6463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&lt;</a:t>
            </a:r>
            <a:r>
              <a:rPr lang="en-US" altLang="zh-CN" dirty="0" err="1">
                <a:solidFill>
                  <a:schemeClr val="bg1"/>
                </a:solidFill>
              </a:rPr>
              <a:t>xterm</a:t>
            </a:r>
            <a:r>
              <a:rPr lang="en-US" altLang="zh-CN" dirty="0">
                <a:solidFill>
                  <a:schemeClr val="bg1"/>
                </a:solidFill>
              </a:rPr>
              <a:t>&gt;$  </a:t>
            </a:r>
            <a:r>
              <a:rPr lang="en-US" altLang="zh-CN" dirty="0" err="1">
                <a:solidFill>
                  <a:schemeClr val="bg1"/>
                </a:solidFill>
              </a:rPr>
              <a:t>swyard</a:t>
            </a:r>
            <a:r>
              <a:rPr lang="en-US" altLang="zh-CN" dirty="0">
                <a:solidFill>
                  <a:schemeClr val="bg1"/>
                </a:solidFill>
              </a:rPr>
              <a:t> examples/myhub.py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F297D9B-F6BE-419A-8247-4B7167A8B948}"/>
              </a:ext>
            </a:extLst>
          </p:cNvPr>
          <p:cNvSpPr/>
          <p:nvPr/>
        </p:nvSpPr>
        <p:spPr>
          <a:xfrm>
            <a:off x="4311589" y="4742153"/>
            <a:ext cx="2312633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&lt;</a:t>
            </a:r>
            <a:r>
              <a:rPr lang="en-US" altLang="zh-CN" dirty="0" err="1">
                <a:solidFill>
                  <a:schemeClr val="bg1"/>
                </a:solidFill>
              </a:rPr>
              <a:t>mininet</a:t>
            </a:r>
            <a:r>
              <a:rPr lang="en-US" altLang="zh-CN" dirty="0">
                <a:solidFill>
                  <a:schemeClr val="bg1"/>
                </a:solidFill>
              </a:rPr>
              <a:t>&gt;$ </a:t>
            </a:r>
            <a:r>
              <a:rPr lang="en-US" altLang="zh-CN" dirty="0" err="1">
                <a:solidFill>
                  <a:schemeClr val="bg1"/>
                </a:solidFill>
              </a:rPr>
              <a:t>pingall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2F2A0860-D457-4A24-9BB9-8861F83892B3}"/>
              </a:ext>
            </a:extLst>
          </p:cNvPr>
          <p:cNvGrpSpPr/>
          <p:nvPr/>
        </p:nvGrpSpPr>
        <p:grpSpPr>
          <a:xfrm>
            <a:off x="1233996" y="3622090"/>
            <a:ext cx="2885243" cy="2503502"/>
            <a:chOff x="1233996" y="3622090"/>
            <a:chExt cx="2885243" cy="2503502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1596EB00-BC06-4672-A6DD-019A39B11335}"/>
                </a:ext>
              </a:extLst>
            </p:cNvPr>
            <p:cNvGrpSpPr/>
            <p:nvPr/>
          </p:nvGrpSpPr>
          <p:grpSpPr>
            <a:xfrm>
              <a:off x="1233996" y="3622090"/>
              <a:ext cx="2885243" cy="2503502"/>
              <a:chOff x="1233996" y="3622090"/>
              <a:chExt cx="2885243" cy="2503502"/>
            </a:xfrm>
          </p:grpSpPr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6142E22D-29C3-4572-BCC8-D5EADF757D63}"/>
                  </a:ext>
                </a:extLst>
              </p:cNvPr>
              <p:cNvSpPr/>
              <p:nvPr/>
            </p:nvSpPr>
            <p:spPr>
              <a:xfrm>
                <a:off x="1233996" y="3622090"/>
                <a:ext cx="2885243" cy="2503502"/>
              </a:xfrm>
              <a:prstGeom prst="roundRect">
                <a:avLst/>
              </a:prstGeom>
              <a:noFill/>
              <a:ln w="38100">
                <a:solidFill>
                  <a:srgbClr val="00206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DC5C932-E1A4-41E6-AAAB-991CEBEE153F}"/>
                  </a:ext>
                </a:extLst>
              </p:cNvPr>
              <p:cNvSpPr txBox="1"/>
              <p:nvPr/>
            </p:nvSpPr>
            <p:spPr>
              <a:xfrm>
                <a:off x="2114364" y="3622090"/>
                <a:ext cx="1259150" cy="463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err="1"/>
                  <a:t>Mininet</a:t>
                </a:r>
                <a:endParaRPr lang="zh-CN" altLang="en-US" sz="2400" b="1" dirty="0"/>
              </a:p>
            </p:txBody>
          </p:sp>
        </p:grp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FFF11300-EFB7-4281-9FBC-DBF739CC7E3C}"/>
                </a:ext>
              </a:extLst>
            </p:cNvPr>
            <p:cNvSpPr/>
            <p:nvPr/>
          </p:nvSpPr>
          <p:spPr>
            <a:xfrm>
              <a:off x="1358284" y="4161698"/>
              <a:ext cx="585926" cy="50602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S1</a:t>
              </a:r>
              <a:endParaRPr lang="zh-CN" altLang="en-US" dirty="0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EB524A40-D4B6-4C03-B1CD-084318AFF98A}"/>
                </a:ext>
              </a:extLst>
            </p:cNvPr>
            <p:cNvSpPr/>
            <p:nvPr/>
          </p:nvSpPr>
          <p:spPr>
            <a:xfrm>
              <a:off x="1342007" y="5330011"/>
              <a:ext cx="585926" cy="50602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S2</a:t>
              </a:r>
              <a:endParaRPr lang="zh-CN" altLang="en-US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2394DC8C-272C-4062-9E66-585899A3EE9C}"/>
                </a:ext>
              </a:extLst>
            </p:cNvPr>
            <p:cNvSpPr/>
            <p:nvPr/>
          </p:nvSpPr>
          <p:spPr>
            <a:xfrm>
              <a:off x="3385352" y="4749554"/>
              <a:ext cx="511945" cy="52526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F5CAFE5-BA81-45B4-8D33-16BE83F8A029}"/>
                </a:ext>
              </a:extLst>
            </p:cNvPr>
            <p:cNvCxnSpPr>
              <a:cxnSpLocks/>
              <a:stCxn id="17" idx="6"/>
              <a:endCxn id="33" idx="1"/>
            </p:cNvCxnSpPr>
            <p:nvPr/>
          </p:nvCxnSpPr>
          <p:spPr>
            <a:xfrm>
              <a:off x="1944210" y="4414712"/>
              <a:ext cx="439168" cy="412811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253BF7D9-F09A-4FF2-BBFA-EE715DC700DF}"/>
                </a:ext>
              </a:extLst>
            </p:cNvPr>
            <p:cNvCxnSpPr>
              <a:cxnSpLocks/>
              <a:stCxn id="33" idx="6"/>
              <a:endCxn id="34" idx="2"/>
            </p:cNvCxnSpPr>
            <p:nvPr/>
          </p:nvCxnSpPr>
          <p:spPr>
            <a:xfrm>
              <a:off x="3071673" y="5012185"/>
              <a:ext cx="313679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0F438CE1-8DA2-43B9-9D39-81E887690349}"/>
                </a:ext>
              </a:extLst>
            </p:cNvPr>
            <p:cNvGrpSpPr/>
            <p:nvPr/>
          </p:nvGrpSpPr>
          <p:grpSpPr>
            <a:xfrm>
              <a:off x="2265285" y="4751033"/>
              <a:ext cx="806388" cy="522303"/>
              <a:chOff x="2265285" y="4751033"/>
              <a:chExt cx="806388" cy="522303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B8327057-177F-4AE2-A014-8C8FBDE7931B}"/>
                  </a:ext>
                </a:extLst>
              </p:cNvPr>
              <p:cNvSpPr/>
              <p:nvPr/>
            </p:nvSpPr>
            <p:spPr>
              <a:xfrm>
                <a:off x="2459115" y="4909351"/>
                <a:ext cx="372862" cy="25745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3E469A27-D6C2-4E4A-BF09-B9F8A355F9A7}"/>
                  </a:ext>
                </a:extLst>
              </p:cNvPr>
              <p:cNvSpPr/>
              <p:nvPr/>
            </p:nvSpPr>
            <p:spPr>
              <a:xfrm>
                <a:off x="2265285" y="4751033"/>
                <a:ext cx="806388" cy="522303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hub</a:t>
                </a:r>
                <a:endParaRPr lang="zh-CN" altLang="en-US" dirty="0"/>
              </a:p>
            </p:txBody>
          </p:sp>
        </p:grpSp>
      </p:grp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5055288C-B89A-4435-9F8C-6E0E043CEEC0}"/>
              </a:ext>
            </a:extLst>
          </p:cNvPr>
          <p:cNvSpPr/>
          <p:nvPr/>
        </p:nvSpPr>
        <p:spPr>
          <a:xfrm>
            <a:off x="2086253" y="4607512"/>
            <a:ext cx="1189608" cy="3018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73C2B0A-9753-4A67-AC7E-3764EFB26636}"/>
              </a:ext>
            </a:extLst>
          </p:cNvPr>
          <p:cNvSpPr/>
          <p:nvPr/>
        </p:nvSpPr>
        <p:spPr>
          <a:xfrm>
            <a:off x="4305670" y="5202315"/>
            <a:ext cx="2308194" cy="9144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E36CB24-041D-4065-8593-4DA34CBA1251}"/>
              </a:ext>
            </a:extLst>
          </p:cNvPr>
          <p:cNvSpPr txBox="1"/>
          <p:nvPr/>
        </p:nvSpPr>
        <p:spPr>
          <a:xfrm>
            <a:off x="4305671" y="5175682"/>
            <a:ext cx="21661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client -&gt; X server1 server2 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hub -&gt; X </a:t>
            </a:r>
            <a:r>
              <a:rPr lang="en-US" altLang="zh-CN" sz="1400" dirty="0" err="1">
                <a:solidFill>
                  <a:schemeClr val="bg1"/>
                </a:solidFill>
              </a:rPr>
              <a:t>X</a:t>
            </a:r>
            <a:r>
              <a:rPr lang="en-US" altLang="zh-CN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</a:rPr>
              <a:t>X</a:t>
            </a:r>
            <a:r>
              <a:rPr lang="en-US" altLang="zh-CN" sz="1400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server1 -&gt; client X server2 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server2 -&gt; client X server1 </a:t>
            </a:r>
          </a:p>
          <a:p>
            <a:endParaRPr lang="zh-CN" altLang="en-US" sz="14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A71F8519-38C9-4F33-8FD8-0FE5B4F904ED}"/>
              </a:ext>
            </a:extLst>
          </p:cNvPr>
          <p:cNvSpPr txBox="1"/>
          <p:nvPr/>
        </p:nvSpPr>
        <p:spPr>
          <a:xfrm>
            <a:off x="2166151" y="4587618"/>
            <a:ext cx="144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switchyard</a:t>
            </a:r>
            <a:endParaRPr lang="zh-CN" altLang="en-US" sz="1600" b="1" dirty="0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6EA4F142-FBF3-4613-80B6-DA3D62F1BB35}"/>
              </a:ext>
            </a:extLst>
          </p:cNvPr>
          <p:cNvSpPr/>
          <p:nvPr/>
        </p:nvSpPr>
        <p:spPr>
          <a:xfrm>
            <a:off x="2497584" y="5674314"/>
            <a:ext cx="1189608" cy="30184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bg1"/>
                </a:solidFill>
              </a:rPr>
              <a:t>wireshark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D48A46BC-9342-4780-A6DE-961092013722}"/>
              </a:ext>
            </a:extLst>
          </p:cNvPr>
          <p:cNvCxnSpPr>
            <a:cxnSpLocks/>
          </p:cNvCxnSpPr>
          <p:nvPr/>
        </p:nvCxnSpPr>
        <p:spPr>
          <a:xfrm flipV="1">
            <a:off x="1927933" y="5196846"/>
            <a:ext cx="455445" cy="38617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BAFB33A-9C38-415B-93E8-4D94E557A445}"/>
              </a:ext>
            </a:extLst>
          </p:cNvPr>
          <p:cNvCxnSpPr>
            <a:cxnSpLocks/>
            <a:stCxn id="43" idx="0"/>
            <a:endCxn id="33" idx="3"/>
          </p:cNvCxnSpPr>
          <p:nvPr/>
        </p:nvCxnSpPr>
        <p:spPr>
          <a:xfrm flipH="1" flipV="1">
            <a:off x="2383378" y="5196846"/>
            <a:ext cx="709010" cy="4774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10DF541-5AFF-43B9-BDE7-4F6AE80C9336}"/>
              </a:ext>
            </a:extLst>
          </p:cNvPr>
          <p:cNvCxnSpPr>
            <a:cxnSpLocks/>
            <a:stCxn id="43" idx="0"/>
            <a:endCxn id="31" idx="6"/>
          </p:cNvCxnSpPr>
          <p:nvPr/>
        </p:nvCxnSpPr>
        <p:spPr>
          <a:xfrm flipH="1" flipV="1">
            <a:off x="1927933" y="5583025"/>
            <a:ext cx="1164455" cy="912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D548B936-35EE-4244-8A45-871288C6A3B5}"/>
              </a:ext>
            </a:extLst>
          </p:cNvPr>
          <p:cNvCxnSpPr>
            <a:cxnSpLocks/>
            <a:stCxn id="43" idx="0"/>
            <a:endCxn id="34" idx="2"/>
          </p:cNvCxnSpPr>
          <p:nvPr/>
        </p:nvCxnSpPr>
        <p:spPr>
          <a:xfrm flipV="1">
            <a:off x="3092388" y="5012185"/>
            <a:ext cx="292964" cy="6621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3455F5E3-4BC6-4006-A401-1D3532AF9EB6}"/>
              </a:ext>
            </a:extLst>
          </p:cNvPr>
          <p:cNvCxnSpPr>
            <a:cxnSpLocks/>
            <a:stCxn id="43" idx="0"/>
            <a:endCxn id="33" idx="6"/>
          </p:cNvCxnSpPr>
          <p:nvPr/>
        </p:nvCxnSpPr>
        <p:spPr>
          <a:xfrm flipH="1" flipV="1">
            <a:off x="3071673" y="5012185"/>
            <a:ext cx="20715" cy="6621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B9B44F7-68EE-4550-AE24-5F5815EB478E}"/>
              </a:ext>
            </a:extLst>
          </p:cNvPr>
          <p:cNvCxnSpPr>
            <a:cxnSpLocks/>
            <a:stCxn id="43" idx="0"/>
            <a:endCxn id="17" idx="6"/>
          </p:cNvCxnSpPr>
          <p:nvPr/>
        </p:nvCxnSpPr>
        <p:spPr>
          <a:xfrm flipH="1" flipV="1">
            <a:off x="1944210" y="4414712"/>
            <a:ext cx="1148178" cy="12596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1074F0E1-078E-4028-A4F9-6F7B098DA803}"/>
              </a:ext>
            </a:extLst>
          </p:cNvPr>
          <p:cNvSpPr/>
          <p:nvPr/>
        </p:nvSpPr>
        <p:spPr>
          <a:xfrm>
            <a:off x="4082246" y="4477305"/>
            <a:ext cx="2957743" cy="36933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&lt;</a:t>
            </a:r>
            <a:r>
              <a:rPr lang="en-US" altLang="zh-CN" dirty="0" err="1">
                <a:solidFill>
                  <a:schemeClr val="bg1"/>
                </a:solidFill>
              </a:rPr>
              <a:t>mininet</a:t>
            </a:r>
            <a:r>
              <a:rPr lang="en-US" altLang="zh-CN" dirty="0">
                <a:solidFill>
                  <a:schemeClr val="bg1"/>
                </a:solidFill>
              </a:rPr>
              <a:t>&gt;$ hub </a:t>
            </a:r>
            <a:r>
              <a:rPr lang="en-US" altLang="zh-CN" dirty="0" err="1">
                <a:solidFill>
                  <a:schemeClr val="bg1"/>
                </a:solidFill>
              </a:rPr>
              <a:t>wireshark</a:t>
            </a:r>
            <a:r>
              <a:rPr lang="en-US" altLang="zh-CN" dirty="0">
                <a:solidFill>
                  <a:schemeClr val="bg1"/>
                </a:solidFill>
              </a:rPr>
              <a:t> &amp;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870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10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1816</Words>
  <Application>Microsoft Office PowerPoint</Application>
  <PresentationFormat>宽屏</PresentationFormat>
  <Paragraphs>274</Paragraphs>
  <Slides>20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Office 主题</vt:lpstr>
      <vt:lpstr>网络课程实验  Lab1 回顾 &amp; Lab 2 介绍</vt:lpstr>
      <vt:lpstr>Lab 1 回顾 </vt:lpstr>
      <vt:lpstr>Lab 1 回顾 </vt:lpstr>
      <vt:lpstr>Lab 1 回顾 </vt:lpstr>
      <vt:lpstr>Lab 1 回顾 </vt:lpstr>
      <vt:lpstr>Lab 1 回顾 </vt:lpstr>
      <vt:lpstr>Lab 1 回顾 </vt:lpstr>
      <vt:lpstr>Lab 1 回顾 </vt:lpstr>
      <vt:lpstr>Lab 1 回顾 </vt:lpstr>
      <vt:lpstr>Lab 1 回顾 </vt:lpstr>
      <vt:lpstr>Lab 2  Learning Switch </vt:lpstr>
      <vt:lpstr>Lab 2 介绍 </vt:lpstr>
      <vt:lpstr>Lab 2 介绍 </vt:lpstr>
      <vt:lpstr>Lab 2 介绍 </vt:lpstr>
      <vt:lpstr>Lab 2 介绍 </vt:lpstr>
      <vt:lpstr>Lab 2 介绍 </vt:lpstr>
      <vt:lpstr>Lab 2 介绍 </vt:lpstr>
      <vt:lpstr>Lab 2 介绍 </vt:lpstr>
      <vt:lpstr>Lab 2 介绍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</dc:title>
  <dc:creator/>
  <cp:lastModifiedBy>萌萌浩</cp:lastModifiedBy>
  <cp:revision>1122</cp:revision>
  <dcterms:created xsi:type="dcterms:W3CDTF">2020-02-15T02:39:00Z</dcterms:created>
  <dcterms:modified xsi:type="dcterms:W3CDTF">2021-03-24T01:51:41Z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