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4" r:id="rId2"/>
    <p:sldId id="288" r:id="rId3"/>
    <p:sldId id="294" r:id="rId4"/>
    <p:sldId id="287" r:id="rId5"/>
    <p:sldId id="291" r:id="rId6"/>
    <p:sldId id="289" r:id="rId7"/>
    <p:sldId id="295" r:id="rId8"/>
    <p:sldId id="292" r:id="rId9"/>
    <p:sldId id="296" r:id="rId10"/>
    <p:sldId id="290" r:id="rId11"/>
    <p:sldId id="29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howGuides="1">
      <p:cViewPr varScale="1">
        <p:scale>
          <a:sx n="107" d="100"/>
          <a:sy n="107" d="100"/>
        </p:scale>
        <p:origin x="1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6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3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8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5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9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1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314700" y="940460"/>
            <a:ext cx="5829300" cy="5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88415"/>
            <a:ext cx="3347883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57925"/>
            <a:ext cx="4572000" cy="5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73967" y="2746373"/>
            <a:ext cx="1640685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34130"/>
            <a:ext cx="1168325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238500" y="2971801"/>
            <a:ext cx="266700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45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372862" y="795200"/>
            <a:ext cx="479394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Lab 4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：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Forwarding Table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1002058" y="4028742"/>
            <a:ext cx="312703" cy="312701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1467354" y="4000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李多星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1002058" y="4735663"/>
            <a:ext cx="312703" cy="312701"/>
            <a:chOff x="891974" y="4415843"/>
            <a:chExt cx="450443" cy="45044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5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B6E43-5074-4284-B302-6CCA380E4E3C}"/>
              </a:ext>
            </a:extLst>
          </p:cNvPr>
          <p:cNvSpPr txBox="1"/>
          <p:nvPr/>
        </p:nvSpPr>
        <p:spPr>
          <a:xfrm>
            <a:off x="1467354" y="473936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2021.4.21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056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8" y="2276517"/>
            <a:ext cx="6496709" cy="40934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完成路由器的核心功能：路由和转发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接收和转发数据包，主要是如何查路由表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生成以太网头部，对于未知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地址，生成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Optional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：多线程回复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，需要更改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Swyard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为多线程分支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DDL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2021.5.8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Lab4</a:t>
            </a:r>
            <a:r>
              <a:rPr lang="zh-CN" altLang="en-US" sz="2800" b="1" dirty="0">
                <a:solidFill>
                  <a:schemeClr val="accent2"/>
                </a:solidFill>
              </a:rPr>
              <a:t>的目标</a:t>
            </a:r>
          </a:p>
        </p:txBody>
      </p:sp>
    </p:spTree>
    <p:extLst>
      <p:ext uri="{BB962C8B-B14F-4D97-AF65-F5344CB8AC3E}">
        <p14:creationId xmlns:p14="http://schemas.microsoft.com/office/powerpoint/2010/main" val="374954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A0942-6BE7-4F85-A8AA-719ADF9AC850}"/>
              </a:ext>
            </a:extLst>
          </p:cNvPr>
          <p:cNvSpPr txBox="1"/>
          <p:nvPr/>
        </p:nvSpPr>
        <p:spPr>
          <a:xfrm>
            <a:off x="3861113" y="3075057"/>
            <a:ext cx="220233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accent2"/>
                </a:solidFill>
              </a:rPr>
              <a:t>Q&amp;A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9" y="2276517"/>
            <a:ext cx="7434860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路由器的功能：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响应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			</a:t>
            </a:r>
            <a:r>
              <a:rPr lang="en-US" altLang="zh-CN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Lab3	Done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！</a:t>
            </a:r>
            <a:endParaRPr lang="en-US" altLang="zh-C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通过查找路由表转发收到的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Packet		</a:t>
            </a:r>
            <a:r>
              <a:rPr lang="en-US" altLang="zh-CN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Lab4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响应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生成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ICMP				</a:t>
            </a:r>
            <a:r>
              <a:rPr lang="en-US" altLang="zh-CN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Lab5</a:t>
            </a:r>
            <a:endParaRPr lang="en" altLang="zh-C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Lab 3-5: IPv4 </a:t>
            </a:r>
            <a:r>
              <a:rPr lang="zh-CN" altLang="en-US" sz="2800" b="1" dirty="0">
                <a:solidFill>
                  <a:schemeClr val="accent2"/>
                </a:solidFill>
              </a:rPr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0098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Lab 3-5: IPv4 </a:t>
            </a:r>
            <a:r>
              <a:rPr lang="zh-CN" altLang="en-US" sz="2800" b="1" dirty="0">
                <a:solidFill>
                  <a:schemeClr val="accent2"/>
                </a:solidFill>
              </a:rPr>
              <a:t>路由器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1049FA-0AD6-48CB-8C30-291008605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5" y="1846694"/>
            <a:ext cx="68865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8" y="2276517"/>
            <a:ext cx="6755546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找到目标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对应的端口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查找路由表、最大前缀匹配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生成以太网头部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找到下一跳的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地址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路由转发的流程</a:t>
            </a:r>
          </a:p>
        </p:txBody>
      </p:sp>
    </p:spTree>
    <p:extLst>
      <p:ext uri="{BB962C8B-B14F-4D97-AF65-F5344CB8AC3E}">
        <p14:creationId xmlns:p14="http://schemas.microsoft.com/office/powerpoint/2010/main" val="16370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路由表的结构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6BFF-81BD-4BA1-AAFF-412CEA88D6E0}"/>
              </a:ext>
            </a:extLst>
          </p:cNvPr>
          <p:cNvSpPr/>
          <p:nvPr/>
        </p:nvSpPr>
        <p:spPr>
          <a:xfrm>
            <a:off x="989859" y="4301483"/>
            <a:ext cx="7594847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内容的两个来源：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交换机自己的端口（若在此子网则说明和交换机在同一子网）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读取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forwarding_table.txt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文件（通过路由算法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OSPF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RIP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等生成，指向其他路由器，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实验不考虑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22175F-E5F0-4BF0-B5D4-B5FCB9C9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56735"/>
              </p:ext>
            </p:extLst>
          </p:nvPr>
        </p:nvGraphicFramePr>
        <p:xfrm>
          <a:off x="989860" y="2083246"/>
          <a:ext cx="7377344" cy="1933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4336">
                  <a:extLst>
                    <a:ext uri="{9D8B030D-6E8A-4147-A177-3AD203B41FA5}">
                      <a16:colId xmlns:a16="http://schemas.microsoft.com/office/drawing/2014/main" val="4052506166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2852081709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3743313700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2313496480"/>
                    </a:ext>
                  </a:extLst>
                </a:gridCol>
              </a:tblGrid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 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 Hop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55213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8119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172.16.1.0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03369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114.212.81.3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94891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最大前缀匹配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BF88C6-ADB9-4A52-8946-702A8A0E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07750"/>
              </p:ext>
            </p:extLst>
          </p:nvPr>
        </p:nvGraphicFramePr>
        <p:xfrm>
          <a:off x="989860" y="2083246"/>
          <a:ext cx="7377344" cy="1933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4336">
                  <a:extLst>
                    <a:ext uri="{9D8B030D-6E8A-4147-A177-3AD203B41FA5}">
                      <a16:colId xmlns:a16="http://schemas.microsoft.com/office/drawing/2014/main" val="4052506166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2852081709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3743313700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2313496480"/>
                    </a:ext>
                  </a:extLst>
                </a:gridCol>
              </a:tblGrid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 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 Hop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55213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8119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172.16.1.0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03369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114.212.81.3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94891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324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CBE761F-D24C-49CE-97AA-FBB08DB455B7}"/>
              </a:ext>
            </a:extLst>
          </p:cNvPr>
          <p:cNvSpPr/>
          <p:nvPr/>
        </p:nvSpPr>
        <p:spPr>
          <a:xfrm>
            <a:off x="989860" y="4381383"/>
            <a:ext cx="7452804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子网掩码的二进制表示中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的个数表示匹配的长度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255.255.0.0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长度为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匹配：目的地址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子网掩码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==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路由表中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子网掩码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选择匹配长度最大的表项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66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路由过程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2ADA27-87F9-4E3D-9EAD-CB3CE72C4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54239"/>
              </p:ext>
            </p:extLst>
          </p:nvPr>
        </p:nvGraphicFramePr>
        <p:xfrm>
          <a:off x="3675357" y="1638188"/>
          <a:ext cx="5295532" cy="1790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3883">
                  <a:extLst>
                    <a:ext uri="{9D8B030D-6E8A-4147-A177-3AD203B41FA5}">
                      <a16:colId xmlns:a16="http://schemas.microsoft.com/office/drawing/2014/main" val="4052506166"/>
                    </a:ext>
                  </a:extLst>
                </a:gridCol>
                <a:gridCol w="1323883">
                  <a:extLst>
                    <a:ext uri="{9D8B030D-6E8A-4147-A177-3AD203B41FA5}">
                      <a16:colId xmlns:a16="http://schemas.microsoft.com/office/drawing/2014/main" val="2852081709"/>
                    </a:ext>
                  </a:extLst>
                </a:gridCol>
                <a:gridCol w="1323883">
                  <a:extLst>
                    <a:ext uri="{9D8B030D-6E8A-4147-A177-3AD203B41FA5}">
                      <a16:colId xmlns:a16="http://schemas.microsoft.com/office/drawing/2014/main" val="3743313700"/>
                    </a:ext>
                  </a:extLst>
                </a:gridCol>
                <a:gridCol w="1323883">
                  <a:extLst>
                    <a:ext uri="{9D8B030D-6E8A-4147-A177-3AD203B41FA5}">
                      <a16:colId xmlns:a16="http://schemas.microsoft.com/office/drawing/2014/main" val="2313496480"/>
                    </a:ext>
                  </a:extLst>
                </a:gridCol>
              </a:tblGrid>
              <a:tr h="321973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 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 Hop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55213"/>
                  </a:ext>
                </a:extLst>
              </a:tr>
              <a:tr h="321973">
                <a:tc>
                  <a:txBody>
                    <a:bodyPr/>
                    <a:lstStyle/>
                    <a:p>
                      <a:r>
                        <a:rPr lang="en-US" altLang="zh-CN" dirty="0"/>
                        <a:t>172.16.1.0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8119"/>
                  </a:ext>
                </a:extLst>
              </a:tr>
              <a:tr h="32197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03369"/>
                  </a:ext>
                </a:extLst>
              </a:tr>
              <a:tr h="321973"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114.212.81.3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94891"/>
                  </a:ext>
                </a:extLst>
              </a:tr>
              <a:tr h="321973"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3243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CBCC8F-6B7D-4E13-8175-2297ED258A94}"/>
              </a:ext>
            </a:extLst>
          </p:cNvPr>
          <p:cNvCxnSpPr/>
          <p:nvPr/>
        </p:nvCxnSpPr>
        <p:spPr>
          <a:xfrm flipH="1">
            <a:off x="4119238" y="3429000"/>
            <a:ext cx="159799" cy="182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C03C0D4-86A5-4C6E-91FC-C9F72D8C2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0" y="2639349"/>
            <a:ext cx="68865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8" y="2276515"/>
            <a:ext cx="6933100" cy="2800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主要字段：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地址（发出端口）；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地址：是下一跳的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对应的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如果不在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Cache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里面，则发送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查找，对比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Lab2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交换机的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Flooding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，更加智能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其他字段按照手册即可补全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路由器转发需要新的以太网头部</a:t>
            </a:r>
          </a:p>
        </p:txBody>
      </p:sp>
    </p:spTree>
    <p:extLst>
      <p:ext uri="{BB962C8B-B14F-4D97-AF65-F5344CB8AC3E}">
        <p14:creationId xmlns:p14="http://schemas.microsoft.com/office/powerpoint/2010/main" val="218696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8" y="2276517"/>
            <a:ext cx="7190551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向对应端口（一个以太网范围）发送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请求，询问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地址，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注意：在网络层是一跳，不会被路由器转发</a:t>
            </a: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收到回复则生成以太网包头，转发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，缓存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地址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无回复则重复发送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31742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发送</a:t>
            </a:r>
            <a:r>
              <a:rPr lang="en-US" altLang="zh-CN" sz="2800" b="1" dirty="0">
                <a:solidFill>
                  <a:schemeClr val="accent2"/>
                </a:solidFill>
              </a:rPr>
              <a:t>ARP Request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35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2435</TotalTime>
  <Words>447</Words>
  <Application>Microsoft Macintosh PowerPoint</Application>
  <PresentationFormat>全屏显示(4:3)</PresentationFormat>
  <Paragraphs>132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李 多星</cp:lastModifiedBy>
  <cp:revision>376</cp:revision>
  <dcterms:created xsi:type="dcterms:W3CDTF">2017-09-22T08:16:39Z</dcterms:created>
  <dcterms:modified xsi:type="dcterms:W3CDTF">2021-04-20T16:04:43Z</dcterms:modified>
</cp:coreProperties>
</file>