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9" r:id="rId2"/>
    <p:sldId id="300" r:id="rId3"/>
    <p:sldId id="301" r:id="rId4"/>
    <p:sldId id="302" r:id="rId5"/>
    <p:sldId id="303" r:id="rId6"/>
    <p:sldId id="304" r:id="rId7"/>
    <p:sldId id="305" r:id="rId8"/>
    <p:sldId id="27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99361" y="2450237"/>
            <a:ext cx="8793278" cy="1281799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Computer Network Lab </a:t>
            </a:r>
            <a:br>
              <a:rPr lang="en-US" altLang="zh-CN" sz="4000" b="1" dirty="0"/>
            </a:br>
            <a:r>
              <a:rPr lang="en-US" altLang="zh-CN" sz="3600" dirty="0"/>
              <a:t>Introduction of Lab 5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845249" y="5895785"/>
            <a:ext cx="2346751" cy="691445"/>
          </a:xfrm>
        </p:spPr>
        <p:txBody>
          <a:bodyPr>
            <a:normAutofit fontScale="85000" lnSpcReduction="20000"/>
          </a:bodyPr>
          <a:lstStyle/>
          <a:p>
            <a:fld id="{39E43E9A-F6FD-4D90-8185-B5F725B83CB2}" type="datetime1">
              <a:rPr lang="en-US" altLang="zh-CN" smtClean="0"/>
              <a:t>5/5/2021</a:t>
            </a:fld>
            <a:endParaRPr lang="en-US" altLang="zh-CN" dirty="0"/>
          </a:p>
          <a:p>
            <a:r>
              <a:rPr lang="zh-CN" altLang="en-US" dirty="0"/>
              <a:t>王智彬</a:t>
            </a:r>
          </a:p>
        </p:txBody>
      </p:sp>
      <p:sp>
        <p:nvSpPr>
          <p:cNvPr id="9" name="半闭框 8"/>
          <p:cNvSpPr/>
          <p:nvPr/>
        </p:nvSpPr>
        <p:spPr>
          <a:xfrm rot="10800000">
            <a:off x="8963025" y="5267323"/>
            <a:ext cx="3228974" cy="1590675"/>
          </a:xfrm>
          <a:prstGeom prst="halfFrame">
            <a:avLst>
              <a:gd name="adj1" fmla="val 13150"/>
              <a:gd name="adj2" fmla="val 12903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-9525" y="-8890"/>
            <a:ext cx="1200150" cy="68662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>
            <a:extLst>
              <a:ext uri="{FF2B5EF4-FFF2-40B4-BE49-F238E27FC236}">
                <a16:creationId xmlns:a16="http://schemas.microsoft.com/office/drawing/2014/main" id="{BDD23C53-05F8-4CD9-B833-6B51FDC33D96}"/>
              </a:ext>
            </a:extLst>
          </p:cNvPr>
          <p:cNvSpPr/>
          <p:nvPr/>
        </p:nvSpPr>
        <p:spPr>
          <a:xfrm>
            <a:off x="2126582" y="2170430"/>
            <a:ext cx="1303020" cy="1343025"/>
          </a:xfrm>
          <a:prstGeom prst="halfFrame">
            <a:avLst>
              <a:gd name="adj1" fmla="val 16301"/>
              <a:gd name="adj2" fmla="val 1469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半闭框 11">
            <a:extLst>
              <a:ext uri="{FF2B5EF4-FFF2-40B4-BE49-F238E27FC236}">
                <a16:creationId xmlns:a16="http://schemas.microsoft.com/office/drawing/2014/main" id="{673781FB-20F0-4735-BC10-F12F129584F7}"/>
              </a:ext>
            </a:extLst>
          </p:cNvPr>
          <p:cNvSpPr/>
          <p:nvPr/>
        </p:nvSpPr>
        <p:spPr>
          <a:xfrm rot="10800000">
            <a:off x="9189619" y="2539365"/>
            <a:ext cx="1303020" cy="1343025"/>
          </a:xfrm>
          <a:prstGeom prst="halfFrame">
            <a:avLst>
              <a:gd name="adj1" fmla="val 16301"/>
              <a:gd name="adj2" fmla="val 1469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新月形 4">
            <a:extLst>
              <a:ext uri="{FF2B5EF4-FFF2-40B4-BE49-F238E27FC236}">
                <a16:creationId xmlns:a16="http://schemas.microsoft.com/office/drawing/2014/main" id="{29C8707F-E636-4B00-A5A7-1EA01B53E5FC}"/>
              </a:ext>
            </a:extLst>
          </p:cNvPr>
          <p:cNvSpPr/>
          <p:nvPr/>
        </p:nvSpPr>
        <p:spPr>
          <a:xfrm rot="2354613">
            <a:off x="9971172" y="5571623"/>
            <a:ext cx="323850" cy="561975"/>
          </a:xfrm>
          <a:prstGeom prst="mo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544FCB74-273B-485F-9CC6-01B953AAEC27}"/>
              </a:ext>
            </a:extLst>
          </p:cNvPr>
          <p:cNvSpPr/>
          <p:nvPr/>
        </p:nvSpPr>
        <p:spPr>
          <a:xfrm rot="10800000">
            <a:off x="9591675" y="0"/>
            <a:ext cx="2600324" cy="118110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0A194-9660-471E-8A2D-827C7DE8D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3-5: Router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738D860-D20A-4369-A576-25FF17ECC4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5195985"/>
              </p:ext>
            </p:extLst>
          </p:nvPr>
        </p:nvGraphicFramePr>
        <p:xfrm>
          <a:off x="838200" y="1825624"/>
          <a:ext cx="7453544" cy="40247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18868">
                  <a:extLst>
                    <a:ext uri="{9D8B030D-6E8A-4147-A177-3AD203B41FA5}">
                      <a16:colId xmlns:a16="http://schemas.microsoft.com/office/drawing/2014/main" val="1489870600"/>
                    </a:ext>
                  </a:extLst>
                </a:gridCol>
                <a:gridCol w="2934676">
                  <a:extLst>
                    <a:ext uri="{9D8B030D-6E8A-4147-A177-3AD203B41FA5}">
                      <a16:colId xmlns:a16="http://schemas.microsoft.com/office/drawing/2014/main" val="3913724485"/>
                    </a:ext>
                  </a:extLst>
                </a:gridCol>
              </a:tblGrid>
              <a:tr h="1341586">
                <a:tc>
                  <a:txBody>
                    <a:bodyPr/>
                    <a:lstStyle/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400" dirty="0"/>
                        <a:t>Lab 3: Respond to ARP</a:t>
                      </a:r>
                      <a:endParaRPr lang="zh-CN" altLang="en-US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zh-CN" altLang="en-US" sz="2400" b="1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✔</a:t>
                      </a:r>
                      <a:endParaRPr lang="zh-CN" altLang="en-US" sz="2400" u="none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193545"/>
                  </a:ext>
                </a:extLst>
              </a:tr>
              <a:tr h="1341586">
                <a:tc>
                  <a:txBody>
                    <a:bodyPr/>
                    <a:lstStyle/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400" dirty="0"/>
                        <a:t>Lab 4: Forwarding Packets</a:t>
                      </a:r>
                      <a:endParaRPr lang="zh-CN" altLang="en-US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zh-CN" altLang="en-US" sz="2400" b="1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✔</a:t>
                      </a:r>
                      <a:endParaRPr lang="zh-CN" altLang="en-US" sz="2400" u="none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6024963"/>
                  </a:ext>
                </a:extLst>
              </a:tr>
              <a:tr h="1341586">
                <a:tc>
                  <a:txBody>
                    <a:bodyPr/>
                    <a:lstStyle/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Lab 5: Respond to ICMP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1" algn="ctr"/>
                      <a:endParaRPr lang="zh-CN" altLang="en-US" sz="2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678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339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2A12D-89B0-46C7-879F-578CF6714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ICMP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F570B4-AC8E-48DA-8D81-5262A7300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030A0"/>
                </a:solidFill>
              </a:rPr>
              <a:t>Internet Control Message Protocol </a:t>
            </a:r>
            <a:r>
              <a:rPr lang="en-US" altLang="zh-CN" dirty="0"/>
              <a:t>(RFC 792)</a:t>
            </a:r>
          </a:p>
          <a:p>
            <a:endParaRPr lang="en-US" altLang="zh-CN" dirty="0"/>
          </a:p>
          <a:p>
            <a:r>
              <a:rPr lang="en-US" altLang="zh-CN" dirty="0"/>
              <a:t>Transfer of </a:t>
            </a:r>
            <a:r>
              <a:rPr lang="en-US" altLang="zh-CN" dirty="0">
                <a:solidFill>
                  <a:srgbClr val="FF0000"/>
                </a:solidFill>
              </a:rPr>
              <a:t>error and control </a:t>
            </a:r>
            <a:r>
              <a:rPr lang="en-US" altLang="zh-CN" dirty="0" err="1">
                <a:solidFill>
                  <a:srgbClr val="FF0000"/>
                </a:solidFill>
              </a:rPr>
              <a:t>msgs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among routers and hosts</a:t>
            </a:r>
          </a:p>
          <a:p>
            <a:pPr lvl="1"/>
            <a:r>
              <a:rPr lang="en-US" altLang="zh-CN" dirty="0"/>
              <a:t>Echo request and reply to facilitate diagnostic</a:t>
            </a:r>
          </a:p>
          <a:p>
            <a:pPr lvl="1"/>
            <a:r>
              <a:rPr lang="en-US" altLang="zh-CN" dirty="0"/>
              <a:t>Feedback about problems, e.g. </a:t>
            </a:r>
            <a:r>
              <a:rPr lang="en-US" altLang="zh-CN" b="1" dirty="0"/>
              <a:t>time to live </a:t>
            </a:r>
            <a:r>
              <a:rPr lang="en-US" altLang="zh-CN" dirty="0"/>
              <a:t>expired, unreachable host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7030A0"/>
                </a:solidFill>
              </a:rPr>
              <a:t>Encapsulated</a:t>
            </a:r>
            <a:r>
              <a:rPr lang="en-US" altLang="zh-CN" dirty="0"/>
              <a:t> in </a:t>
            </a:r>
            <a:r>
              <a:rPr lang="en-US" altLang="zh-CN" b="1" dirty="0"/>
              <a:t>IP datagram</a:t>
            </a:r>
          </a:p>
          <a:p>
            <a:pPr lvl="1"/>
            <a:r>
              <a:rPr lang="en-US" altLang="zh-CN" dirty="0"/>
              <a:t>Protocol type = 1</a:t>
            </a:r>
          </a:p>
          <a:p>
            <a:pPr lvl="1"/>
            <a:r>
              <a:rPr lang="en-US" altLang="zh-CN" dirty="0"/>
              <a:t>Not reliable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085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0F698-E315-4236-9EAA-D07CD005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ICMP Format</a:t>
            </a:r>
            <a:endParaRPr lang="zh-CN" altLang="en-US" dirty="0"/>
          </a:p>
        </p:txBody>
      </p:sp>
      <p:pic>
        <p:nvPicPr>
          <p:cNvPr id="4" name="Picture 1623">
            <a:extLst>
              <a:ext uri="{FF2B5EF4-FFF2-40B4-BE49-F238E27FC236}">
                <a16:creationId xmlns:a16="http://schemas.microsoft.com/office/drawing/2014/main" id="{8E6E46A0-CBBC-45FA-AE00-456DB76FFC9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3509" y="1597981"/>
            <a:ext cx="9522041" cy="3839882"/>
          </a:xfrm>
          <a:prstGeom prst="rect">
            <a:avLst/>
          </a:prstGeom>
        </p:spPr>
      </p:pic>
      <p:pic>
        <p:nvPicPr>
          <p:cNvPr id="5" name="Picture 1621">
            <a:extLst>
              <a:ext uri="{FF2B5EF4-FFF2-40B4-BE49-F238E27FC236}">
                <a16:creationId xmlns:a16="http://schemas.microsoft.com/office/drawing/2014/main" id="{BE2B5616-714B-4A9A-9E91-8ECD3E784EA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33977" y="5751318"/>
            <a:ext cx="5374640" cy="66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34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B5465-5328-4EF1-82D8-763E04880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ICMP Message Types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A240C4-F5AA-468A-A221-D4FF6155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en-US" altLang="zh-CN" dirty="0"/>
              <a:t>ICMP Messages</a:t>
            </a:r>
          </a:p>
          <a:p>
            <a:pPr lvl="1" fontAlgn="base"/>
            <a:r>
              <a:rPr lang="en-US" altLang="zh-CN" dirty="0"/>
              <a:t>Request/Reply</a:t>
            </a:r>
            <a:endParaRPr lang="zh-CN" altLang="zh-CN" dirty="0"/>
          </a:p>
          <a:p>
            <a:pPr lvl="2" fontAlgn="base"/>
            <a:r>
              <a:rPr lang="en-US" altLang="zh-CN" dirty="0"/>
              <a:t>Echo request/reply</a:t>
            </a:r>
            <a:endParaRPr lang="zh-CN" altLang="zh-CN" dirty="0"/>
          </a:p>
          <a:p>
            <a:pPr lvl="2" fontAlgn="base"/>
            <a:r>
              <a:rPr lang="en-US" altLang="zh-CN" dirty="0"/>
              <a:t>Timestamp request/reply</a:t>
            </a:r>
            <a:endParaRPr lang="zh-CN" altLang="zh-CN" dirty="0"/>
          </a:p>
          <a:p>
            <a:pPr lvl="2" fontAlgn="base"/>
            <a:r>
              <a:rPr lang="en-US" altLang="zh-CN" dirty="0" err="1"/>
              <a:t>Assress</a:t>
            </a:r>
            <a:r>
              <a:rPr lang="en-US" altLang="zh-CN" dirty="0"/>
              <a:t> mask request/reply</a:t>
            </a:r>
            <a:endParaRPr lang="zh-CN" altLang="zh-CN" dirty="0"/>
          </a:p>
          <a:p>
            <a:pPr lvl="2"/>
            <a:r>
              <a:rPr lang="en-US" altLang="zh-CN" dirty="0"/>
              <a:t>Router discovery/advertisement</a:t>
            </a:r>
            <a:endParaRPr lang="zh-CN" altLang="zh-CN" dirty="0"/>
          </a:p>
          <a:p>
            <a:pPr lvl="1" fontAlgn="base"/>
            <a:r>
              <a:rPr lang="en-US" altLang="zh-CN" dirty="0"/>
              <a:t>Error Reports</a:t>
            </a:r>
            <a:endParaRPr lang="zh-CN" altLang="zh-CN" dirty="0"/>
          </a:p>
          <a:p>
            <a:pPr lvl="2" fontAlgn="base"/>
            <a:r>
              <a:rPr lang="en-US" altLang="zh-CN" dirty="0"/>
              <a:t>Destination unreachable</a:t>
            </a:r>
            <a:endParaRPr lang="zh-CN" altLang="zh-CN" dirty="0"/>
          </a:p>
          <a:p>
            <a:pPr lvl="2" fontAlgn="base"/>
            <a:r>
              <a:rPr lang="en-US" altLang="zh-CN" dirty="0"/>
              <a:t>Source quench (congestion control)</a:t>
            </a:r>
            <a:endParaRPr lang="zh-CN" altLang="zh-CN" dirty="0"/>
          </a:p>
          <a:p>
            <a:pPr lvl="2" fontAlgn="base"/>
            <a:r>
              <a:rPr lang="en-US" altLang="zh-CN" dirty="0"/>
              <a:t>Parameters problem</a:t>
            </a:r>
            <a:endParaRPr lang="zh-CN" altLang="zh-CN" dirty="0"/>
          </a:p>
          <a:p>
            <a:pPr lvl="2" fontAlgn="base"/>
            <a:r>
              <a:rPr lang="en-US" altLang="zh-CN" dirty="0"/>
              <a:t>Redirection </a:t>
            </a:r>
            <a:endParaRPr lang="zh-CN" altLang="zh-CN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C508D60F-1C8B-44D3-A393-4536E4DE9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938458"/>
              </p:ext>
            </p:extLst>
          </p:nvPr>
        </p:nvGraphicFramePr>
        <p:xfrm>
          <a:off x="6658494" y="148378"/>
          <a:ext cx="5459858" cy="64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19378013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935496447"/>
                    </a:ext>
                  </a:extLst>
                </a:gridCol>
                <a:gridCol w="4091858">
                  <a:extLst>
                    <a:ext uri="{9D8B030D-6E8A-4147-A177-3AD203B41FA5}">
                      <a16:colId xmlns:a16="http://schemas.microsoft.com/office/drawing/2014/main" val="18981547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dirty="0"/>
                        <a:t>Types</a:t>
                      </a:r>
                    </a:p>
                  </a:txBody>
                  <a:tcPr marL="3820" marR="3820" marT="38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dirty="0"/>
                        <a:t>Codes</a:t>
                      </a:r>
                    </a:p>
                  </a:txBody>
                  <a:tcPr marL="3820" marR="3820" marT="38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/>
                        <a:t>Description</a:t>
                      </a:r>
                    </a:p>
                  </a:txBody>
                  <a:tcPr marL="3820" marR="3820" marT="38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5759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3820" marR="3820" marT="38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3820" marR="3820" marT="38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echo reply (ping)</a:t>
                      </a:r>
                    </a:p>
                  </a:txBody>
                  <a:tcPr marL="3820" marR="3820" marT="38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2032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3820" marR="3820" marT="38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3820" marR="3820" marT="38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dest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network unreachable</a:t>
                      </a:r>
                    </a:p>
                  </a:txBody>
                  <a:tcPr marL="3820" marR="3820" marT="38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2386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3820" marR="3820" marT="38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3820" marR="3820" marT="38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dest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host unreachable</a:t>
                      </a:r>
                    </a:p>
                  </a:txBody>
                  <a:tcPr marL="3820" marR="3820" marT="38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0607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dirty="0"/>
                        <a:t>3</a:t>
                      </a:r>
                    </a:p>
                  </a:txBody>
                  <a:tcPr marL="3820" marR="3820" marT="38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dirty="0"/>
                        <a:t>2</a:t>
                      </a:r>
                    </a:p>
                  </a:txBody>
                  <a:tcPr marL="3820" marR="3820" marT="38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 err="1"/>
                        <a:t>dest</a:t>
                      </a:r>
                      <a:r>
                        <a:rPr lang="en-US" dirty="0"/>
                        <a:t> protocol unreachable</a:t>
                      </a:r>
                    </a:p>
                  </a:txBody>
                  <a:tcPr marL="3820" marR="3820" marT="38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1462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3820" marR="3820" marT="38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3820" marR="3820" marT="38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dest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port unreachable</a:t>
                      </a:r>
                    </a:p>
                  </a:txBody>
                  <a:tcPr marL="3820" marR="3820" marT="38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6756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dirty="0"/>
                        <a:t>3</a:t>
                      </a:r>
                    </a:p>
                  </a:txBody>
                  <a:tcPr marL="3820" marR="3820" marT="38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dirty="0"/>
                        <a:t>6</a:t>
                      </a:r>
                    </a:p>
                  </a:txBody>
                  <a:tcPr marL="3820" marR="3820" marT="38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 err="1"/>
                        <a:t>dest</a:t>
                      </a:r>
                      <a:r>
                        <a:rPr lang="en-US" dirty="0"/>
                        <a:t> network unknown</a:t>
                      </a:r>
                    </a:p>
                  </a:txBody>
                  <a:tcPr marL="3820" marR="3820" marT="38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3004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/>
                        <a:t>3</a:t>
                      </a:r>
                    </a:p>
                  </a:txBody>
                  <a:tcPr marL="3820" marR="3820" marT="38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dirty="0"/>
                        <a:t>7</a:t>
                      </a:r>
                    </a:p>
                  </a:txBody>
                  <a:tcPr marL="3820" marR="3820" marT="38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 err="1"/>
                        <a:t>dest</a:t>
                      </a:r>
                      <a:r>
                        <a:rPr lang="en-US" dirty="0"/>
                        <a:t> host unknown</a:t>
                      </a:r>
                    </a:p>
                  </a:txBody>
                  <a:tcPr marL="3820" marR="3820" marT="38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4561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/>
                        <a:t>4</a:t>
                      </a:r>
                    </a:p>
                  </a:txBody>
                  <a:tcPr marL="3820" marR="3820" marT="38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dirty="0"/>
                        <a:t>0</a:t>
                      </a:r>
                    </a:p>
                  </a:txBody>
                  <a:tcPr marL="3820" marR="3820" marT="38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/>
                        <a:t>source quench (congestion control)</a:t>
                      </a:r>
                    </a:p>
                  </a:txBody>
                  <a:tcPr marL="3820" marR="3820" marT="38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90989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/>
                        <a:t>8</a:t>
                      </a:r>
                    </a:p>
                  </a:txBody>
                  <a:tcPr marL="3820" marR="3820" marT="38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dirty="0"/>
                        <a:t>0</a:t>
                      </a:r>
                    </a:p>
                  </a:txBody>
                  <a:tcPr marL="3820" marR="3820" marT="38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/>
                        <a:t>echo request (ping)</a:t>
                      </a:r>
                    </a:p>
                  </a:txBody>
                  <a:tcPr marL="3820" marR="3820" marT="38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2543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/>
                        <a:t>9</a:t>
                      </a:r>
                    </a:p>
                  </a:txBody>
                  <a:tcPr marL="3820" marR="3820" marT="38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dirty="0"/>
                        <a:t>0</a:t>
                      </a:r>
                    </a:p>
                  </a:txBody>
                  <a:tcPr marL="3820" marR="3820" marT="38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/>
                        <a:t>route advertisement</a:t>
                      </a:r>
                    </a:p>
                  </a:txBody>
                  <a:tcPr marL="3820" marR="3820" marT="38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283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/>
                        <a:t>10</a:t>
                      </a:r>
                    </a:p>
                  </a:txBody>
                  <a:tcPr marL="3820" marR="3820" marT="38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dirty="0"/>
                        <a:t>0</a:t>
                      </a:r>
                    </a:p>
                  </a:txBody>
                  <a:tcPr marL="3820" marR="3820" marT="38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/>
                        <a:t>router discovery</a:t>
                      </a:r>
                    </a:p>
                  </a:txBody>
                  <a:tcPr marL="3820" marR="3820" marT="38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0690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3820" marR="3820" marT="38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3820" marR="3820" marT="38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TTL expired</a:t>
                      </a:r>
                    </a:p>
                  </a:txBody>
                  <a:tcPr marL="3820" marR="3820" marT="38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5368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/>
                        <a:t>12</a:t>
                      </a:r>
                    </a:p>
                  </a:txBody>
                  <a:tcPr marL="3820" marR="3820" marT="38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dirty="0"/>
                        <a:t>0</a:t>
                      </a:r>
                    </a:p>
                  </a:txBody>
                  <a:tcPr marL="3820" marR="3820" marT="38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/>
                        <a:t>Parameter unintelligible</a:t>
                      </a:r>
                    </a:p>
                  </a:txBody>
                  <a:tcPr marL="3820" marR="3820" marT="38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7521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/>
                        <a:t>13</a:t>
                      </a:r>
                    </a:p>
                  </a:txBody>
                  <a:tcPr marL="3820" marR="3820" marT="38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dirty="0"/>
                        <a:t>0</a:t>
                      </a:r>
                    </a:p>
                  </a:txBody>
                  <a:tcPr marL="3820" marR="3820" marT="38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/>
                        <a:t>timestamp</a:t>
                      </a:r>
                    </a:p>
                  </a:txBody>
                  <a:tcPr marL="3820" marR="3820" marT="38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9984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/>
                        <a:t>14</a:t>
                      </a:r>
                    </a:p>
                  </a:txBody>
                  <a:tcPr marL="3820" marR="3820" marT="38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dirty="0"/>
                        <a:t>0</a:t>
                      </a:r>
                    </a:p>
                  </a:txBody>
                  <a:tcPr marL="3820" marR="3820" marT="38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/>
                        <a:t>timestamp reply</a:t>
                      </a:r>
                    </a:p>
                  </a:txBody>
                  <a:tcPr marL="3820" marR="3820" marT="38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718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/>
                        <a:t>15</a:t>
                      </a:r>
                    </a:p>
                  </a:txBody>
                  <a:tcPr marL="3820" marR="3820" marT="38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dirty="0"/>
                        <a:t>0</a:t>
                      </a:r>
                    </a:p>
                  </a:txBody>
                  <a:tcPr marL="3820" marR="3820" marT="38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/>
                        <a:t>address mask request</a:t>
                      </a:r>
                    </a:p>
                  </a:txBody>
                  <a:tcPr marL="3820" marR="3820" marT="38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6621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/>
                        <a:t>16</a:t>
                      </a:r>
                    </a:p>
                  </a:txBody>
                  <a:tcPr marL="3820" marR="3820" marT="38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dirty="0"/>
                        <a:t>0</a:t>
                      </a:r>
                    </a:p>
                  </a:txBody>
                  <a:tcPr marL="3820" marR="3820" marT="38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/>
                        <a:t>address mask reply</a:t>
                      </a:r>
                    </a:p>
                  </a:txBody>
                  <a:tcPr marL="3820" marR="3820" marT="38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862845"/>
                  </a:ext>
                </a:extLst>
              </a:tr>
            </a:tbl>
          </a:graphicData>
        </a:graphic>
      </p:graphicFrame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2F8D1BA-F943-4C9C-AF11-A70E72A2A017}"/>
              </a:ext>
            </a:extLst>
          </p:cNvPr>
          <p:cNvSpPr/>
          <p:nvPr/>
        </p:nvSpPr>
        <p:spPr>
          <a:xfrm>
            <a:off x="1766656" y="2672179"/>
            <a:ext cx="2441360" cy="38173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EAD5E4-178D-4400-9F68-DA7AF45B40DC}"/>
              </a:ext>
            </a:extLst>
          </p:cNvPr>
          <p:cNvSpPr txBox="1"/>
          <p:nvPr/>
        </p:nvSpPr>
        <p:spPr>
          <a:xfrm>
            <a:off x="4295570" y="2483066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Task 1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CECDED5-04A4-402E-97BA-85A56856D51B}"/>
              </a:ext>
            </a:extLst>
          </p:cNvPr>
          <p:cNvSpPr/>
          <p:nvPr/>
        </p:nvSpPr>
        <p:spPr>
          <a:xfrm>
            <a:off x="1766656" y="4403325"/>
            <a:ext cx="2929631" cy="38173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2191FE3-2259-42DB-A798-8E4CFDB974A0}"/>
              </a:ext>
            </a:extLst>
          </p:cNvPr>
          <p:cNvSpPr txBox="1"/>
          <p:nvPr/>
        </p:nvSpPr>
        <p:spPr>
          <a:xfrm>
            <a:off x="4679907" y="4201805"/>
            <a:ext cx="75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Task 2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373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B6E05-4BE3-4B48-89E2-68179745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ICMP Formats</a:t>
            </a:r>
            <a:endParaRPr lang="zh-CN" altLang="en-US" dirty="0"/>
          </a:p>
        </p:txBody>
      </p:sp>
      <p:pic>
        <p:nvPicPr>
          <p:cNvPr id="4" name="Picture 1735">
            <a:extLst>
              <a:ext uri="{FF2B5EF4-FFF2-40B4-BE49-F238E27FC236}">
                <a16:creationId xmlns:a16="http://schemas.microsoft.com/office/drawing/2014/main" id="{45810F3F-7CD5-4098-898F-095D111471F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4619" y="1382933"/>
            <a:ext cx="6984230" cy="4980461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330C575C-7498-4EC7-A75E-3AAA91A2E3F1}"/>
              </a:ext>
            </a:extLst>
          </p:cNvPr>
          <p:cNvSpPr/>
          <p:nvPr/>
        </p:nvSpPr>
        <p:spPr>
          <a:xfrm>
            <a:off x="4084619" y="1382933"/>
            <a:ext cx="3550177" cy="1067303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8D91AE-BBE7-4A8F-ACC2-84A5CF703D19}"/>
              </a:ext>
            </a:extLst>
          </p:cNvPr>
          <p:cNvSpPr txBox="1"/>
          <p:nvPr/>
        </p:nvSpPr>
        <p:spPr>
          <a:xfrm>
            <a:off x="3188363" y="1690688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Task 2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6E0947D-4BE8-415E-93F2-F07F68FE17E1}"/>
              </a:ext>
            </a:extLst>
          </p:cNvPr>
          <p:cNvSpPr/>
          <p:nvPr/>
        </p:nvSpPr>
        <p:spPr>
          <a:xfrm>
            <a:off x="4057987" y="5167312"/>
            <a:ext cx="3550177" cy="1067303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64D159-CAF3-4C36-9FFD-42E19FE9F3B1}"/>
              </a:ext>
            </a:extLst>
          </p:cNvPr>
          <p:cNvSpPr txBox="1"/>
          <p:nvPr/>
        </p:nvSpPr>
        <p:spPr>
          <a:xfrm>
            <a:off x="3161731" y="5475067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Task 1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537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D47D9-AC4A-446E-87BC-D81D56E3F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Respond to ICMP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74C4FF-8FAD-467E-A3E7-3A70E9D27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Procedure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Construct ICMP and IP header</a:t>
            </a:r>
          </a:p>
          <a:p>
            <a:pPr lvl="2"/>
            <a:r>
              <a:rPr lang="en-US" altLang="zh-CN" dirty="0"/>
              <a:t>Details of ICMP formats and types in the </a:t>
            </a:r>
            <a:r>
              <a:rPr lang="en-US" altLang="zh-CN" dirty="0">
                <a:solidFill>
                  <a:srgbClr val="FF0000"/>
                </a:solidFill>
              </a:rPr>
              <a:t>previous slides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Send the ICMP message </a:t>
            </a:r>
          </a:p>
          <a:p>
            <a:pPr lvl="2"/>
            <a:r>
              <a:rPr lang="en-US" altLang="zh-CN" dirty="0"/>
              <a:t>Reuse the forwarding method in </a:t>
            </a:r>
            <a:r>
              <a:rPr lang="en-US" altLang="zh-CN" dirty="0">
                <a:solidFill>
                  <a:srgbClr val="FF0000"/>
                </a:solidFill>
              </a:rPr>
              <a:t>lab 4  </a:t>
            </a:r>
          </a:p>
          <a:p>
            <a:pPr lvl="2"/>
            <a:endParaRPr lang="en-US" altLang="zh-CN" dirty="0">
              <a:solidFill>
                <a:srgbClr val="FF0000"/>
              </a:solidFill>
            </a:endParaRPr>
          </a:p>
          <a:p>
            <a:pPr lvl="2"/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DDL:5/19/2020</a:t>
            </a:r>
          </a:p>
        </p:txBody>
      </p:sp>
    </p:spTree>
    <p:extLst>
      <p:ext uri="{BB962C8B-B14F-4D97-AF65-F5344CB8AC3E}">
        <p14:creationId xmlns:p14="http://schemas.microsoft.com/office/powerpoint/2010/main" val="4219982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半闭框 4"/>
          <p:cNvSpPr/>
          <p:nvPr/>
        </p:nvSpPr>
        <p:spPr>
          <a:xfrm>
            <a:off x="3705225" y="2303780"/>
            <a:ext cx="1303020" cy="1343025"/>
          </a:xfrm>
          <a:prstGeom prst="halfFrame">
            <a:avLst>
              <a:gd name="adj1" fmla="val 16301"/>
              <a:gd name="adj2" fmla="val 1469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半闭框 3"/>
          <p:cNvSpPr/>
          <p:nvPr/>
        </p:nvSpPr>
        <p:spPr>
          <a:xfrm rot="10800000">
            <a:off x="7019925" y="2967990"/>
            <a:ext cx="1303020" cy="1343025"/>
          </a:xfrm>
          <a:prstGeom prst="halfFrame">
            <a:avLst>
              <a:gd name="adj1" fmla="val 16301"/>
              <a:gd name="adj2" fmla="val 1469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91636" y="2684145"/>
            <a:ext cx="2444901" cy="1200329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7200" b="1" dirty="0">
                <a:ln/>
                <a:solidFill>
                  <a:schemeClr val="tx2">
                    <a:lumMod val="75000"/>
                  </a:schemeClr>
                </a:solidFill>
                <a:effectLst/>
              </a:rPr>
              <a:t>Q &amp; A</a:t>
            </a:r>
            <a:endParaRPr lang="zh-CN" altLang="en-US" sz="7200" b="1" dirty="0">
              <a:ln/>
              <a:solidFill>
                <a:schemeClr val="tx2">
                  <a:lumMod val="75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253</Words>
  <Application>Microsoft Office PowerPoint</Application>
  <PresentationFormat>宽屏</PresentationFormat>
  <Paragraphs>101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Office 主题</vt:lpstr>
      <vt:lpstr>Computer Network Lab  Introduction of Lab 5</vt:lpstr>
      <vt:lpstr>Lab 3-5: Router</vt:lpstr>
      <vt:lpstr>ICMP</vt:lpstr>
      <vt:lpstr>ICMP Format</vt:lpstr>
      <vt:lpstr>ICMP Message Types</vt:lpstr>
      <vt:lpstr>ICMP Formats</vt:lpstr>
      <vt:lpstr>Respond to ICMP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</dc:title>
  <dc:creator/>
  <cp:lastModifiedBy>王 智彬</cp:lastModifiedBy>
  <cp:revision>1168</cp:revision>
  <dcterms:created xsi:type="dcterms:W3CDTF">2020-02-15T02:39:00Z</dcterms:created>
  <dcterms:modified xsi:type="dcterms:W3CDTF">2021-05-05T13:37:16Z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