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56" r:id="rId2"/>
    <p:sldId id="257" r:id="rId3"/>
    <p:sldId id="280"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79" r:id="rId26"/>
    <p:sldId id="282" r:id="rId27"/>
    <p:sldId id="283" r:id="rId28"/>
    <p:sldId id="284" r:id="rId29"/>
    <p:sldId id="285" r:id="rId30"/>
    <p:sldId id="286" r:id="rId31"/>
    <p:sldId id="287" r:id="rId32"/>
    <p:sldId id="288" r:id="rId33"/>
    <p:sldId id="289"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36" r:id="rId47"/>
    <p:sldId id="298" r:id="rId48"/>
    <p:sldId id="299" r:id="rId49"/>
    <p:sldId id="337" r:id="rId50"/>
    <p:sldId id="300" r:id="rId51"/>
    <p:sldId id="301" r:id="rId52"/>
    <p:sldId id="302" r:id="rId53"/>
    <p:sldId id="303" r:id="rId54"/>
    <p:sldId id="304" r:id="rId55"/>
    <p:sldId id="350" r:id="rId56"/>
    <p:sldId id="351" r:id="rId57"/>
    <p:sldId id="352" r:id="rId58"/>
    <p:sldId id="353" r:id="rId59"/>
    <p:sldId id="354" r:id="rId60"/>
    <p:sldId id="355" r:id="rId61"/>
    <p:sldId id="356"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6" autoAdjust="0"/>
    <p:restoredTop sz="94660"/>
  </p:normalViewPr>
  <p:slideViewPr>
    <p:cSldViewPr snapToGrid="0">
      <p:cViewPr varScale="1">
        <p:scale>
          <a:sx n="96" d="100"/>
          <a:sy n="96" d="100"/>
        </p:scale>
        <p:origin x="48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73785-16D6-43BA-BFF7-CF5809257993}" type="datetimeFigureOut">
              <a:rPr lang="zh-CN" altLang="en-US" smtClean="0"/>
              <a:t>2020/10/22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7D3F8-C2F0-4E9A-956C-CFBA6A440AB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07D3F8-C2F0-4E9A-956C-CFBA6A440AB3}"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l">
              <a:defRPr sz="4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685800" y="3602038"/>
            <a:ext cx="7772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0D5895C-1830-4F29-B637-5ADE727585E9}" type="datetimeFigureOut">
              <a:rPr lang="zh-CN" altLang="en-US" smtClean="0"/>
              <a:t>2020/10/22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D3C2D-42D5-48E2-9724-443FDAB96E2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9592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182255"/>
            <a:ext cx="7886700" cy="499470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0" y="6481040"/>
            <a:ext cx="2057400" cy="365125"/>
          </a:xfrm>
          <a:prstGeom prst="rect">
            <a:avLst/>
          </a:prstGeom>
        </p:spPr>
        <p:txBody>
          <a:bodyPr vert="horz" lIns="91440" tIns="45720" rIns="91440" bIns="45720" rtlCol="0" anchor="ctr"/>
          <a:lstStyle>
            <a:lvl1pPr algn="l">
              <a:defRPr sz="1200">
                <a:solidFill>
                  <a:schemeClr val="tx1"/>
                </a:solidFill>
                <a:latin typeface="Microsoft YaHei" panose="020B0503020204020204" pitchFamily="34" charset="-122"/>
                <a:ea typeface="Microsoft YaHei" panose="020B0503020204020204" pitchFamily="34" charset="-122"/>
              </a:defRPr>
            </a:lvl1pPr>
          </a:lstStyle>
          <a:p>
            <a:fld id="{E0D5895C-1830-4F29-B637-5ADE727585E9}" type="datetimeFigureOut">
              <a:rPr lang="zh-CN" altLang="en-US" smtClean="0"/>
              <a:t>2020/10/22</a:t>
            </a:fld>
            <a:endParaRPr lang="zh-CN" altLang="en-US"/>
          </a:p>
        </p:txBody>
      </p:sp>
      <p:sp>
        <p:nvSpPr>
          <p:cNvPr id="5" name="Footer Placeholder 4"/>
          <p:cNvSpPr>
            <a:spLocks noGrp="1"/>
          </p:cNvSpPr>
          <p:nvPr>
            <p:ph type="ftr" sz="quarter" idx="3"/>
          </p:nvPr>
        </p:nvSpPr>
        <p:spPr>
          <a:xfrm>
            <a:off x="3028950" y="6481042"/>
            <a:ext cx="3086100" cy="365125"/>
          </a:xfrm>
          <a:prstGeom prst="rect">
            <a:avLst/>
          </a:prstGeom>
        </p:spPr>
        <p:txBody>
          <a:bodyPr vert="horz" lIns="91440" tIns="45720" rIns="91440" bIns="45720" rtlCol="0" anchor="ctr"/>
          <a:lstStyle>
            <a:lvl1pPr algn="ctr">
              <a:defRPr sz="1200">
                <a:solidFill>
                  <a:schemeClr val="tx1"/>
                </a:solidFill>
                <a:latin typeface="Microsoft YaHei" panose="020B0503020204020204" pitchFamily="34" charset="-122"/>
                <a:ea typeface="Microsoft YaHei"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7086600" y="6481041"/>
            <a:ext cx="2057400" cy="365125"/>
          </a:xfrm>
          <a:prstGeom prst="rect">
            <a:avLst/>
          </a:prstGeom>
        </p:spPr>
        <p:txBody>
          <a:bodyPr vert="horz" lIns="91440" tIns="45720" rIns="91440" bIns="45720" rtlCol="0" anchor="ctr"/>
          <a:lstStyle>
            <a:lvl1pPr algn="r">
              <a:defRPr sz="1200">
                <a:solidFill>
                  <a:schemeClr val="tx1"/>
                </a:solidFill>
                <a:latin typeface="Microsoft YaHei" panose="020B0503020204020204" pitchFamily="34" charset="-122"/>
                <a:ea typeface="Microsoft YaHei" panose="020B0503020204020204" pitchFamily="34" charset="-122"/>
              </a:defRPr>
            </a:lvl1pPr>
          </a:lstStyle>
          <a:p>
            <a:fld id="{468D3C2D-42D5-48E2-9724-443FDAB96E2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2400" dirty="0"/>
              <a:t>《</a:t>
            </a:r>
            <a:r>
              <a:rPr lang="zh-CN" altLang="en-US" sz="2400" dirty="0"/>
              <a:t>计算机系统基础</a:t>
            </a:r>
            <a:r>
              <a:rPr lang="en-US" altLang="zh-CN" sz="2400" dirty="0"/>
              <a:t>》</a:t>
            </a:r>
            <a:r>
              <a:rPr lang="zh-CN" altLang="en-US" sz="2400" dirty="0"/>
              <a:t>习题课</a:t>
            </a:r>
            <a:br>
              <a:rPr lang="en-US" altLang="zh-CN" sz="2400" dirty="0"/>
            </a:br>
            <a:br>
              <a:rPr lang="en-US" altLang="zh-CN" dirty="0"/>
            </a:br>
            <a:r>
              <a:rPr lang="zh-CN" altLang="en-US" dirty="0"/>
              <a:t>第二章 数据的机器级表示与处理</a:t>
            </a:r>
          </a:p>
        </p:txBody>
      </p:sp>
      <p:sp>
        <p:nvSpPr>
          <p:cNvPr id="3" name="副标题 2"/>
          <p:cNvSpPr>
            <a:spLocks noGrp="1"/>
          </p:cNvSpPr>
          <p:nvPr>
            <p:ph type="subTitle" idx="1"/>
          </p:nvPr>
        </p:nvSpPr>
        <p:spPr/>
        <p:txBody>
          <a:bodyPr/>
          <a:lstStyle/>
          <a:p>
            <a:pPr algn="r"/>
            <a:endParaRPr lang="en-US" altLang="zh-CN" dirty="0"/>
          </a:p>
          <a:p>
            <a:pPr algn="r"/>
            <a:r>
              <a:rPr lang="en-US" altLang="zh-CN" dirty="0"/>
              <a:t>2020</a:t>
            </a:r>
            <a:r>
              <a:rPr lang="zh-CN" altLang="en-US" dirty="0"/>
              <a:t>年</a:t>
            </a:r>
            <a:r>
              <a:rPr lang="en-US" altLang="zh-CN" dirty="0"/>
              <a:t>10</a:t>
            </a:r>
            <a:r>
              <a:rPr lang="zh-CN" altLang="en-US" dirty="0"/>
              <a:t>月</a:t>
            </a:r>
            <a:r>
              <a:rPr lang="en-US" altLang="en-US" dirty="0"/>
              <a:t>2</a:t>
            </a:r>
            <a:r>
              <a:rPr lang="en-US" altLang="zh-CN" dirty="0"/>
              <a:t>2</a:t>
            </a:r>
            <a:r>
              <a:rPr lang="zh-CN" altLang="en-US" dirty="0"/>
              <a:t>日 </a:t>
            </a:r>
            <a:r>
              <a:rPr lang="en-US" altLang="zh-CN" dirty="0"/>
              <a:t>/ 2020</a:t>
            </a:r>
            <a:r>
              <a:rPr lang="zh-CN" altLang="en-US" dirty="0"/>
              <a:t>年</a:t>
            </a:r>
            <a:r>
              <a:rPr lang="en-US" altLang="zh-CN" dirty="0"/>
              <a:t>10</a:t>
            </a:r>
            <a:r>
              <a:rPr lang="zh-CN" altLang="en-US" dirty="0"/>
              <a:t>月</a:t>
            </a:r>
            <a:r>
              <a:rPr lang="en-US" altLang="zh-CN" dirty="0"/>
              <a:t>23</a:t>
            </a:r>
            <a:r>
              <a:rPr lang="zh-CN" altLang="en-US"/>
              <a:t>日</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4" name="矩形 3"/>
          <p:cNvSpPr/>
          <p:nvPr/>
        </p:nvSpPr>
        <p:spPr>
          <a:xfrm>
            <a:off x="5563648" y="1736911"/>
            <a:ext cx="1760706"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数据的机器级</a:t>
            </a:r>
            <a:endParaRPr lang="en-US" altLang="zh-CN" dirty="0"/>
          </a:p>
          <a:p>
            <a:pPr algn="ctr"/>
            <a:r>
              <a:rPr lang="zh-CN" altLang="en-US" dirty="0"/>
              <a:t>（二进制）</a:t>
            </a:r>
            <a:endParaRPr lang="en-US" altLang="zh-CN" dirty="0"/>
          </a:p>
          <a:p>
            <a:pPr algn="ctr"/>
            <a:r>
              <a:rPr lang="zh-CN" altLang="en-US" dirty="0"/>
              <a:t>表示方法</a:t>
            </a:r>
          </a:p>
        </p:txBody>
      </p:sp>
      <p:sp>
        <p:nvSpPr>
          <p:cNvPr id="5" name="矩形 4"/>
          <p:cNvSpPr/>
          <p:nvPr/>
        </p:nvSpPr>
        <p:spPr>
          <a:xfrm>
            <a:off x="4029920" y="4418502"/>
            <a:ext cx="1348902"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无符号整数</a:t>
            </a:r>
          </a:p>
        </p:txBody>
      </p:sp>
      <p:sp>
        <p:nvSpPr>
          <p:cNvPr id="26" name="矩形 25"/>
          <p:cNvSpPr/>
          <p:nvPr/>
        </p:nvSpPr>
        <p:spPr>
          <a:xfrm>
            <a:off x="461656" y="280519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带符号整数</a:t>
            </a:r>
          </a:p>
        </p:txBody>
      </p:sp>
      <p:sp>
        <p:nvSpPr>
          <p:cNvPr id="27" name="矩形 26"/>
          <p:cNvSpPr/>
          <p:nvPr/>
        </p:nvSpPr>
        <p:spPr>
          <a:xfrm>
            <a:off x="461656" y="3795382"/>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704911"/>
          </a:xfrm>
        </p:spPr>
        <p:txBody>
          <a:bodyPr/>
          <a:lstStyle/>
          <a:p>
            <a:r>
              <a:rPr lang="zh-CN" altLang="en-US" dirty="0"/>
              <a:t>主存（内存）模型</a:t>
            </a:r>
          </a:p>
        </p:txBody>
      </p:sp>
      <p:graphicFrame>
        <p:nvGraphicFramePr>
          <p:cNvPr id="4" name="表格 3"/>
          <p:cNvGraphicFramePr>
            <a:graphicFrameLocks noGrp="1"/>
          </p:cNvGraphicFramePr>
          <p:nvPr/>
        </p:nvGraphicFramePr>
        <p:xfrm>
          <a:off x="2175747" y="3526914"/>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175747" y="2743201"/>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2400" i="1" dirty="0"/>
                        <a:t>0</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文本框 5"/>
          <p:cNvSpPr txBox="1"/>
          <p:nvPr/>
        </p:nvSpPr>
        <p:spPr>
          <a:xfrm>
            <a:off x="180199" y="2867947"/>
            <a:ext cx="1620957" cy="523220"/>
          </a:xfrm>
          <a:prstGeom prst="rect">
            <a:avLst/>
          </a:prstGeom>
          <a:noFill/>
        </p:spPr>
        <p:txBody>
          <a:bodyPr wrap="none" rtlCol="0">
            <a:spAutoFit/>
          </a:bodyPr>
          <a:lstStyle/>
          <a:p>
            <a:r>
              <a:rPr lang="zh-CN" altLang="en-US" sz="2800" i="1" dirty="0"/>
              <a:t>主存地址</a:t>
            </a:r>
          </a:p>
        </p:txBody>
      </p:sp>
      <p:sp>
        <p:nvSpPr>
          <p:cNvPr id="7" name="文本框 6"/>
          <p:cNvSpPr txBox="1"/>
          <p:nvPr/>
        </p:nvSpPr>
        <p:spPr>
          <a:xfrm>
            <a:off x="180198" y="3651660"/>
            <a:ext cx="1620957" cy="523220"/>
          </a:xfrm>
          <a:prstGeom prst="rect">
            <a:avLst/>
          </a:prstGeom>
          <a:noFill/>
        </p:spPr>
        <p:txBody>
          <a:bodyPr wrap="none" rtlCol="0">
            <a:spAutoFit/>
          </a:bodyPr>
          <a:lstStyle/>
          <a:p>
            <a:r>
              <a:rPr lang="zh-CN" altLang="en-US" sz="2800" i="1" dirty="0"/>
              <a:t>主存数据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704911"/>
          </a:xfrm>
        </p:spPr>
        <p:txBody>
          <a:bodyPr/>
          <a:lstStyle/>
          <a:p>
            <a:r>
              <a:rPr lang="zh-CN" altLang="en-US" dirty="0"/>
              <a:t>主存（内存）模型</a:t>
            </a:r>
          </a:p>
        </p:txBody>
      </p:sp>
      <p:graphicFrame>
        <p:nvGraphicFramePr>
          <p:cNvPr id="4" name="表格 3"/>
          <p:cNvGraphicFramePr>
            <a:graphicFrameLocks noGrp="1"/>
          </p:cNvGraphicFramePr>
          <p:nvPr/>
        </p:nvGraphicFramePr>
        <p:xfrm>
          <a:off x="2175747" y="3526914"/>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175747" y="2743201"/>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2400" i="1" dirty="0"/>
                        <a:t>0</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文本框 5"/>
          <p:cNvSpPr txBox="1"/>
          <p:nvPr/>
        </p:nvSpPr>
        <p:spPr>
          <a:xfrm>
            <a:off x="180199" y="2867947"/>
            <a:ext cx="1620957" cy="523220"/>
          </a:xfrm>
          <a:prstGeom prst="rect">
            <a:avLst/>
          </a:prstGeom>
          <a:noFill/>
        </p:spPr>
        <p:txBody>
          <a:bodyPr wrap="none" rtlCol="0">
            <a:spAutoFit/>
          </a:bodyPr>
          <a:lstStyle/>
          <a:p>
            <a:r>
              <a:rPr lang="zh-CN" altLang="en-US" sz="2800" i="1" dirty="0"/>
              <a:t>主存地址</a:t>
            </a:r>
          </a:p>
        </p:txBody>
      </p:sp>
      <p:sp>
        <p:nvSpPr>
          <p:cNvPr id="7" name="文本框 6"/>
          <p:cNvSpPr txBox="1"/>
          <p:nvPr/>
        </p:nvSpPr>
        <p:spPr>
          <a:xfrm>
            <a:off x="180198" y="3651660"/>
            <a:ext cx="1620957" cy="523220"/>
          </a:xfrm>
          <a:prstGeom prst="rect">
            <a:avLst/>
          </a:prstGeom>
          <a:noFill/>
        </p:spPr>
        <p:txBody>
          <a:bodyPr wrap="none" rtlCol="0">
            <a:spAutoFit/>
          </a:bodyPr>
          <a:lstStyle/>
          <a:p>
            <a:r>
              <a:rPr lang="zh-CN" altLang="en-US" sz="2800" i="1" dirty="0"/>
              <a:t>主存数据</a:t>
            </a:r>
          </a:p>
        </p:txBody>
      </p:sp>
      <p:sp>
        <p:nvSpPr>
          <p:cNvPr id="8" name="文本框 7"/>
          <p:cNvSpPr txBox="1"/>
          <p:nvPr/>
        </p:nvSpPr>
        <p:spPr>
          <a:xfrm>
            <a:off x="2175747" y="5082121"/>
            <a:ext cx="6546985" cy="523220"/>
          </a:xfrm>
          <a:prstGeom prst="rect">
            <a:avLst/>
          </a:prstGeom>
          <a:noFill/>
        </p:spPr>
        <p:txBody>
          <a:bodyPr wrap="none" rtlCol="0">
            <a:spAutoFit/>
          </a:bodyPr>
          <a:lstStyle/>
          <a:p>
            <a:r>
              <a:rPr lang="en-US" altLang="zh-CN" sz="2800" dirty="0"/>
              <a:t>NEMU</a:t>
            </a:r>
            <a:r>
              <a:rPr lang="zh-CN" altLang="en-US" sz="2800" dirty="0"/>
              <a:t>中        </a:t>
            </a:r>
            <a:r>
              <a:rPr lang="en-US" altLang="zh-CN" sz="2800" dirty="0"/>
              <a:t>N  ==  MEM_SIZE_B  ==  128M</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704911"/>
          </a:xfrm>
        </p:spPr>
        <p:txBody>
          <a:bodyPr/>
          <a:lstStyle/>
          <a:p>
            <a:r>
              <a:rPr lang="zh-CN" altLang="en-US" dirty="0"/>
              <a:t>主存（内存）模型</a:t>
            </a:r>
          </a:p>
        </p:txBody>
      </p:sp>
      <p:graphicFrame>
        <p:nvGraphicFramePr>
          <p:cNvPr id="4" name="表格 3"/>
          <p:cNvGraphicFramePr>
            <a:graphicFrameLocks noGrp="1"/>
          </p:cNvGraphicFramePr>
          <p:nvPr/>
        </p:nvGraphicFramePr>
        <p:xfrm>
          <a:off x="2175747" y="3526914"/>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175747" y="2743201"/>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2400" i="1" dirty="0"/>
                        <a:t>0</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文本框 5"/>
          <p:cNvSpPr txBox="1"/>
          <p:nvPr/>
        </p:nvSpPr>
        <p:spPr>
          <a:xfrm>
            <a:off x="180199" y="2867947"/>
            <a:ext cx="1620957" cy="523220"/>
          </a:xfrm>
          <a:prstGeom prst="rect">
            <a:avLst/>
          </a:prstGeom>
          <a:noFill/>
        </p:spPr>
        <p:txBody>
          <a:bodyPr wrap="none" rtlCol="0">
            <a:spAutoFit/>
          </a:bodyPr>
          <a:lstStyle/>
          <a:p>
            <a:r>
              <a:rPr lang="zh-CN" altLang="en-US" sz="2800" i="1" dirty="0"/>
              <a:t>主存地址</a:t>
            </a:r>
          </a:p>
        </p:txBody>
      </p:sp>
      <p:sp>
        <p:nvSpPr>
          <p:cNvPr id="7" name="文本框 6"/>
          <p:cNvSpPr txBox="1"/>
          <p:nvPr/>
        </p:nvSpPr>
        <p:spPr>
          <a:xfrm>
            <a:off x="180198" y="3651660"/>
            <a:ext cx="1620957" cy="523220"/>
          </a:xfrm>
          <a:prstGeom prst="rect">
            <a:avLst/>
          </a:prstGeom>
          <a:noFill/>
        </p:spPr>
        <p:txBody>
          <a:bodyPr wrap="none" rtlCol="0">
            <a:spAutoFit/>
          </a:bodyPr>
          <a:lstStyle/>
          <a:p>
            <a:r>
              <a:rPr lang="zh-CN" altLang="en-US" sz="2800" i="1" dirty="0"/>
              <a:t>主存数据</a:t>
            </a:r>
          </a:p>
        </p:txBody>
      </p:sp>
      <p:sp>
        <p:nvSpPr>
          <p:cNvPr id="9" name="文本框 8"/>
          <p:cNvSpPr txBox="1"/>
          <p:nvPr/>
        </p:nvSpPr>
        <p:spPr>
          <a:xfrm>
            <a:off x="1342418" y="5468477"/>
            <a:ext cx="4847802" cy="584775"/>
          </a:xfrm>
          <a:prstGeom prst="rect">
            <a:avLst/>
          </a:prstGeom>
          <a:noFill/>
        </p:spPr>
        <p:txBody>
          <a:bodyPr wrap="none" rtlCol="0">
            <a:spAutoFit/>
          </a:bodyPr>
          <a:lstStyle/>
          <a:p>
            <a:r>
              <a:rPr lang="zh-CN" altLang="en-US" sz="3200" dirty="0"/>
              <a:t>小端方式：  </a:t>
            </a:r>
            <a:r>
              <a:rPr lang="en-US" altLang="zh-CN" sz="3200" dirty="0">
                <a:solidFill>
                  <a:srgbClr val="C00000"/>
                </a:solidFill>
              </a:rPr>
              <a:t>0x</a:t>
            </a:r>
            <a:r>
              <a:rPr lang="en-US" altLang="zh-CN" sz="3200" dirty="0"/>
              <a:t> 01 02 03 04</a:t>
            </a:r>
            <a:endParaRPr lang="zh-CN" altLang="en-US" sz="3200" dirty="0"/>
          </a:p>
        </p:txBody>
      </p:sp>
      <p:sp>
        <p:nvSpPr>
          <p:cNvPr id="12" name="右箭头 11"/>
          <p:cNvSpPr/>
          <p:nvPr/>
        </p:nvSpPr>
        <p:spPr>
          <a:xfrm rot="13704984">
            <a:off x="2434486" y="4687179"/>
            <a:ext cx="1126694" cy="515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p:cNvSpPr txBox="1"/>
          <p:nvPr/>
        </p:nvSpPr>
        <p:spPr>
          <a:xfrm>
            <a:off x="3347220" y="4648874"/>
            <a:ext cx="3958135" cy="523220"/>
          </a:xfrm>
          <a:prstGeom prst="rect">
            <a:avLst/>
          </a:prstGeom>
          <a:noFill/>
        </p:spPr>
        <p:txBody>
          <a:bodyPr wrap="none" rtlCol="0">
            <a:spAutoFit/>
          </a:bodyPr>
          <a:lstStyle/>
          <a:p>
            <a:r>
              <a:rPr lang="zh-CN" altLang="en-US" sz="2800" dirty="0"/>
              <a:t>起始地址为</a:t>
            </a:r>
            <a:r>
              <a:rPr lang="en-US" altLang="zh-CN" sz="2800" dirty="0"/>
              <a:t>0</a:t>
            </a:r>
            <a:r>
              <a:rPr lang="zh-CN" altLang="en-US" sz="2800" dirty="0"/>
              <a:t>，怎么存？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704911"/>
          </a:xfrm>
        </p:spPr>
        <p:txBody>
          <a:bodyPr/>
          <a:lstStyle/>
          <a:p>
            <a:r>
              <a:rPr lang="zh-CN" altLang="en-US" dirty="0"/>
              <a:t>主存（内存）模型</a:t>
            </a:r>
          </a:p>
        </p:txBody>
      </p:sp>
      <p:graphicFrame>
        <p:nvGraphicFramePr>
          <p:cNvPr id="4" name="表格 3"/>
          <p:cNvGraphicFramePr>
            <a:graphicFrameLocks noGrp="1"/>
          </p:cNvGraphicFramePr>
          <p:nvPr/>
        </p:nvGraphicFramePr>
        <p:xfrm>
          <a:off x="2175747" y="3526914"/>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3200" dirty="0"/>
                        <a:t>04</a:t>
                      </a:r>
                      <a:endParaRPr lang="zh-CN" altLang="en-US" sz="3200" dirty="0">
                        <a:solidFill>
                          <a:srgbClr val="C00000"/>
                        </a:solidFill>
                      </a:endParaRPr>
                    </a:p>
                  </a:txBody>
                  <a:tcPr anchor="ctr"/>
                </a:tc>
                <a:tc>
                  <a:txBody>
                    <a:bodyPr/>
                    <a:lstStyle/>
                    <a:p>
                      <a:pPr algn="ctr"/>
                      <a:r>
                        <a:rPr lang="en-US" altLang="zh-CN" sz="3200" dirty="0"/>
                        <a:t>03</a:t>
                      </a:r>
                      <a:endParaRPr lang="zh-CN" altLang="en-US" sz="3200" dirty="0"/>
                    </a:p>
                  </a:txBody>
                  <a:tcPr anchor="ctr"/>
                </a:tc>
                <a:tc>
                  <a:txBody>
                    <a:bodyPr/>
                    <a:lstStyle/>
                    <a:p>
                      <a:pPr algn="ctr"/>
                      <a:r>
                        <a:rPr lang="en-US" altLang="zh-CN" sz="3200" dirty="0"/>
                        <a:t>02</a:t>
                      </a:r>
                      <a:endParaRPr lang="zh-CN" altLang="en-US" sz="3200" dirty="0"/>
                    </a:p>
                  </a:txBody>
                  <a:tcPr anchor="ctr"/>
                </a:tc>
                <a:tc>
                  <a:txBody>
                    <a:bodyPr/>
                    <a:lstStyle/>
                    <a:p>
                      <a:pPr algn="ctr"/>
                      <a:r>
                        <a:rPr lang="en-US" altLang="zh-CN" sz="3200" dirty="0"/>
                        <a:t>01</a:t>
                      </a:r>
                      <a:endParaRPr lang="zh-CN" altLang="en-US" sz="3200"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175747" y="2743201"/>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2400" i="1" dirty="0"/>
                        <a:t>0</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文本框 5"/>
          <p:cNvSpPr txBox="1"/>
          <p:nvPr/>
        </p:nvSpPr>
        <p:spPr>
          <a:xfrm>
            <a:off x="180199" y="2867947"/>
            <a:ext cx="1620957" cy="523220"/>
          </a:xfrm>
          <a:prstGeom prst="rect">
            <a:avLst/>
          </a:prstGeom>
          <a:noFill/>
        </p:spPr>
        <p:txBody>
          <a:bodyPr wrap="none" rtlCol="0">
            <a:spAutoFit/>
          </a:bodyPr>
          <a:lstStyle/>
          <a:p>
            <a:r>
              <a:rPr lang="zh-CN" altLang="en-US" sz="2800" i="1" dirty="0"/>
              <a:t>主存地址</a:t>
            </a:r>
          </a:p>
        </p:txBody>
      </p:sp>
      <p:sp>
        <p:nvSpPr>
          <p:cNvPr id="7" name="文本框 6"/>
          <p:cNvSpPr txBox="1"/>
          <p:nvPr/>
        </p:nvSpPr>
        <p:spPr>
          <a:xfrm>
            <a:off x="180198" y="3651660"/>
            <a:ext cx="1620957" cy="523220"/>
          </a:xfrm>
          <a:prstGeom prst="rect">
            <a:avLst/>
          </a:prstGeom>
          <a:noFill/>
        </p:spPr>
        <p:txBody>
          <a:bodyPr wrap="none" rtlCol="0">
            <a:spAutoFit/>
          </a:bodyPr>
          <a:lstStyle/>
          <a:p>
            <a:r>
              <a:rPr lang="zh-CN" altLang="en-US" sz="2800" i="1" dirty="0"/>
              <a:t>主存数据</a:t>
            </a:r>
          </a:p>
        </p:txBody>
      </p:sp>
      <p:sp>
        <p:nvSpPr>
          <p:cNvPr id="9" name="文本框 8"/>
          <p:cNvSpPr txBox="1"/>
          <p:nvPr/>
        </p:nvSpPr>
        <p:spPr>
          <a:xfrm>
            <a:off x="1342418" y="5468477"/>
            <a:ext cx="4847802" cy="584775"/>
          </a:xfrm>
          <a:prstGeom prst="rect">
            <a:avLst/>
          </a:prstGeom>
          <a:noFill/>
        </p:spPr>
        <p:txBody>
          <a:bodyPr wrap="none" rtlCol="0">
            <a:spAutoFit/>
          </a:bodyPr>
          <a:lstStyle/>
          <a:p>
            <a:r>
              <a:rPr lang="zh-CN" altLang="en-US" sz="3200" dirty="0"/>
              <a:t>小端方式：  </a:t>
            </a:r>
            <a:r>
              <a:rPr lang="en-US" altLang="zh-CN" sz="3200" dirty="0">
                <a:solidFill>
                  <a:srgbClr val="C00000"/>
                </a:solidFill>
              </a:rPr>
              <a:t>0x</a:t>
            </a:r>
            <a:r>
              <a:rPr lang="en-US" altLang="zh-CN" sz="3200" dirty="0"/>
              <a:t> 01 02 03 04</a:t>
            </a:r>
            <a:endParaRPr lang="zh-CN" altLang="en-US" sz="3200" dirty="0"/>
          </a:p>
        </p:txBody>
      </p:sp>
      <p:sp>
        <p:nvSpPr>
          <p:cNvPr id="10" name="右箭头 9"/>
          <p:cNvSpPr/>
          <p:nvPr/>
        </p:nvSpPr>
        <p:spPr>
          <a:xfrm rot="13704984">
            <a:off x="2434486" y="4687179"/>
            <a:ext cx="1126694" cy="515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p:cNvSpPr txBox="1"/>
          <p:nvPr/>
        </p:nvSpPr>
        <p:spPr>
          <a:xfrm>
            <a:off x="3347220" y="4648874"/>
            <a:ext cx="5796780" cy="523220"/>
          </a:xfrm>
          <a:prstGeom prst="rect">
            <a:avLst/>
          </a:prstGeom>
          <a:noFill/>
        </p:spPr>
        <p:txBody>
          <a:bodyPr wrap="none" rtlCol="0">
            <a:spAutoFit/>
          </a:bodyPr>
          <a:lstStyle/>
          <a:p>
            <a:r>
              <a:rPr lang="zh-CN" altLang="en-US" sz="2800" dirty="0"/>
              <a:t>起始地址为</a:t>
            </a:r>
            <a:r>
              <a:rPr lang="en-US" altLang="zh-CN" sz="2800" dirty="0"/>
              <a:t>0</a:t>
            </a:r>
            <a:r>
              <a:rPr lang="zh-CN" altLang="en-US" sz="2800" dirty="0"/>
              <a:t>，</a:t>
            </a:r>
            <a:r>
              <a:rPr lang="zh-CN" altLang="en-US" sz="2800" dirty="0">
                <a:solidFill>
                  <a:srgbClr val="C00000"/>
                </a:solidFill>
              </a:rPr>
              <a:t>低</a:t>
            </a:r>
            <a:r>
              <a:rPr lang="zh-CN" altLang="en-US" sz="2800" dirty="0"/>
              <a:t>有效字节在</a:t>
            </a:r>
            <a:r>
              <a:rPr lang="zh-CN" altLang="en-US" sz="2800" dirty="0">
                <a:solidFill>
                  <a:srgbClr val="C00000"/>
                </a:solidFill>
              </a:rPr>
              <a:t>低</a:t>
            </a:r>
            <a:r>
              <a:rPr lang="zh-CN" altLang="en-US" sz="2800" dirty="0"/>
              <a:t>地址</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704911"/>
          </a:xfrm>
        </p:spPr>
        <p:txBody>
          <a:bodyPr/>
          <a:lstStyle/>
          <a:p>
            <a:r>
              <a:rPr lang="zh-CN" altLang="en-US" dirty="0"/>
              <a:t>主存（内存）模型</a:t>
            </a:r>
          </a:p>
        </p:txBody>
      </p:sp>
      <p:graphicFrame>
        <p:nvGraphicFramePr>
          <p:cNvPr id="4" name="表格 3"/>
          <p:cNvGraphicFramePr>
            <a:graphicFrameLocks noGrp="1"/>
          </p:cNvGraphicFramePr>
          <p:nvPr/>
        </p:nvGraphicFramePr>
        <p:xfrm>
          <a:off x="2175747" y="3526914"/>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175747" y="2743201"/>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2400" i="1" dirty="0"/>
                        <a:t>0</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文本框 5"/>
          <p:cNvSpPr txBox="1"/>
          <p:nvPr/>
        </p:nvSpPr>
        <p:spPr>
          <a:xfrm>
            <a:off x="180199" y="2867947"/>
            <a:ext cx="1620957" cy="523220"/>
          </a:xfrm>
          <a:prstGeom prst="rect">
            <a:avLst/>
          </a:prstGeom>
          <a:noFill/>
        </p:spPr>
        <p:txBody>
          <a:bodyPr wrap="none" rtlCol="0">
            <a:spAutoFit/>
          </a:bodyPr>
          <a:lstStyle/>
          <a:p>
            <a:r>
              <a:rPr lang="zh-CN" altLang="en-US" sz="2800" i="1" dirty="0"/>
              <a:t>主存地址</a:t>
            </a:r>
          </a:p>
        </p:txBody>
      </p:sp>
      <p:sp>
        <p:nvSpPr>
          <p:cNvPr id="7" name="文本框 6"/>
          <p:cNvSpPr txBox="1"/>
          <p:nvPr/>
        </p:nvSpPr>
        <p:spPr>
          <a:xfrm>
            <a:off x="180198" y="3651660"/>
            <a:ext cx="1620957" cy="523220"/>
          </a:xfrm>
          <a:prstGeom prst="rect">
            <a:avLst/>
          </a:prstGeom>
          <a:noFill/>
        </p:spPr>
        <p:txBody>
          <a:bodyPr wrap="none" rtlCol="0">
            <a:spAutoFit/>
          </a:bodyPr>
          <a:lstStyle/>
          <a:p>
            <a:r>
              <a:rPr lang="zh-CN" altLang="en-US" sz="2800" i="1" dirty="0"/>
              <a:t>主存数据</a:t>
            </a:r>
          </a:p>
        </p:txBody>
      </p:sp>
      <p:sp>
        <p:nvSpPr>
          <p:cNvPr id="9" name="文本框 8"/>
          <p:cNvSpPr txBox="1"/>
          <p:nvPr/>
        </p:nvSpPr>
        <p:spPr>
          <a:xfrm>
            <a:off x="1342418" y="5468477"/>
            <a:ext cx="4851008" cy="584775"/>
          </a:xfrm>
          <a:prstGeom prst="rect">
            <a:avLst/>
          </a:prstGeom>
          <a:noFill/>
        </p:spPr>
        <p:txBody>
          <a:bodyPr wrap="none" rtlCol="0">
            <a:spAutoFit/>
          </a:bodyPr>
          <a:lstStyle/>
          <a:p>
            <a:r>
              <a:rPr lang="zh-CN" altLang="en-US" sz="3200" dirty="0">
                <a:solidFill>
                  <a:srgbClr val="C00000"/>
                </a:solidFill>
              </a:rPr>
              <a:t>大</a:t>
            </a:r>
            <a:r>
              <a:rPr lang="zh-CN" altLang="en-US" sz="3200" dirty="0"/>
              <a:t>端方式：  </a:t>
            </a:r>
            <a:r>
              <a:rPr lang="en-US" altLang="zh-CN" sz="3200" dirty="0">
                <a:solidFill>
                  <a:srgbClr val="C00000"/>
                </a:solidFill>
              </a:rPr>
              <a:t>0x</a:t>
            </a:r>
            <a:r>
              <a:rPr lang="en-US" altLang="zh-CN" sz="3200" dirty="0"/>
              <a:t> 01 02 03 04</a:t>
            </a:r>
            <a:endParaRPr lang="zh-CN" altLang="en-US" sz="3200" dirty="0"/>
          </a:p>
        </p:txBody>
      </p:sp>
      <p:sp>
        <p:nvSpPr>
          <p:cNvPr id="12" name="右箭头 11"/>
          <p:cNvSpPr/>
          <p:nvPr/>
        </p:nvSpPr>
        <p:spPr>
          <a:xfrm rot="13704984">
            <a:off x="2434486" y="4687179"/>
            <a:ext cx="1126694" cy="515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p:cNvSpPr txBox="1"/>
          <p:nvPr/>
        </p:nvSpPr>
        <p:spPr>
          <a:xfrm>
            <a:off x="3347220" y="4648874"/>
            <a:ext cx="3958135" cy="523220"/>
          </a:xfrm>
          <a:prstGeom prst="rect">
            <a:avLst/>
          </a:prstGeom>
          <a:noFill/>
        </p:spPr>
        <p:txBody>
          <a:bodyPr wrap="none" rtlCol="0">
            <a:spAutoFit/>
          </a:bodyPr>
          <a:lstStyle/>
          <a:p>
            <a:r>
              <a:rPr lang="zh-CN" altLang="en-US" sz="2800" dirty="0"/>
              <a:t>起始地址为</a:t>
            </a:r>
            <a:r>
              <a:rPr lang="en-US" altLang="zh-CN" sz="2800" dirty="0"/>
              <a:t>0</a:t>
            </a:r>
            <a:r>
              <a:rPr lang="zh-CN" altLang="en-US" sz="2800" dirty="0"/>
              <a:t>，怎么存？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704911"/>
          </a:xfrm>
        </p:spPr>
        <p:txBody>
          <a:bodyPr/>
          <a:lstStyle/>
          <a:p>
            <a:r>
              <a:rPr lang="zh-CN" altLang="en-US" dirty="0"/>
              <a:t>主存（内存）模型</a:t>
            </a:r>
          </a:p>
        </p:txBody>
      </p:sp>
      <p:graphicFrame>
        <p:nvGraphicFramePr>
          <p:cNvPr id="4" name="表格 3"/>
          <p:cNvGraphicFramePr>
            <a:graphicFrameLocks noGrp="1"/>
          </p:cNvGraphicFramePr>
          <p:nvPr/>
        </p:nvGraphicFramePr>
        <p:xfrm>
          <a:off x="2175747" y="3526914"/>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3200" dirty="0"/>
                        <a:t>01</a:t>
                      </a:r>
                      <a:endParaRPr lang="zh-CN" altLang="en-US" sz="3200" dirty="0">
                        <a:solidFill>
                          <a:srgbClr val="C00000"/>
                        </a:solidFill>
                      </a:endParaRPr>
                    </a:p>
                  </a:txBody>
                  <a:tcPr anchor="ctr"/>
                </a:tc>
                <a:tc>
                  <a:txBody>
                    <a:bodyPr/>
                    <a:lstStyle/>
                    <a:p>
                      <a:pPr algn="ctr"/>
                      <a:r>
                        <a:rPr lang="en-US" altLang="zh-CN" sz="3200" dirty="0"/>
                        <a:t>02</a:t>
                      </a:r>
                      <a:endParaRPr lang="zh-CN" altLang="en-US" sz="3200" dirty="0"/>
                    </a:p>
                  </a:txBody>
                  <a:tcPr anchor="ctr"/>
                </a:tc>
                <a:tc>
                  <a:txBody>
                    <a:bodyPr/>
                    <a:lstStyle/>
                    <a:p>
                      <a:pPr algn="ctr"/>
                      <a:r>
                        <a:rPr lang="en-US" altLang="zh-CN" sz="3200" dirty="0"/>
                        <a:t>03</a:t>
                      </a:r>
                      <a:endParaRPr lang="zh-CN" altLang="en-US" sz="3200" dirty="0"/>
                    </a:p>
                  </a:txBody>
                  <a:tcPr anchor="ctr"/>
                </a:tc>
                <a:tc>
                  <a:txBody>
                    <a:bodyPr/>
                    <a:lstStyle/>
                    <a:p>
                      <a:pPr algn="ctr"/>
                      <a:r>
                        <a:rPr lang="en-US" altLang="zh-CN" sz="3200" dirty="0"/>
                        <a:t>04</a:t>
                      </a:r>
                      <a:endParaRPr lang="zh-CN" altLang="en-US" sz="3200"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175747" y="2743201"/>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2400" i="1" dirty="0"/>
                        <a:t>0</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文本框 5"/>
          <p:cNvSpPr txBox="1"/>
          <p:nvPr/>
        </p:nvSpPr>
        <p:spPr>
          <a:xfrm>
            <a:off x="180199" y="2867947"/>
            <a:ext cx="1620957" cy="523220"/>
          </a:xfrm>
          <a:prstGeom prst="rect">
            <a:avLst/>
          </a:prstGeom>
          <a:noFill/>
        </p:spPr>
        <p:txBody>
          <a:bodyPr wrap="none" rtlCol="0">
            <a:spAutoFit/>
          </a:bodyPr>
          <a:lstStyle/>
          <a:p>
            <a:r>
              <a:rPr lang="zh-CN" altLang="en-US" sz="2800" i="1" dirty="0"/>
              <a:t>主存地址</a:t>
            </a:r>
          </a:p>
        </p:txBody>
      </p:sp>
      <p:sp>
        <p:nvSpPr>
          <p:cNvPr id="7" name="文本框 6"/>
          <p:cNvSpPr txBox="1"/>
          <p:nvPr/>
        </p:nvSpPr>
        <p:spPr>
          <a:xfrm>
            <a:off x="180198" y="3651660"/>
            <a:ext cx="1620957" cy="523220"/>
          </a:xfrm>
          <a:prstGeom prst="rect">
            <a:avLst/>
          </a:prstGeom>
          <a:noFill/>
        </p:spPr>
        <p:txBody>
          <a:bodyPr wrap="none" rtlCol="0">
            <a:spAutoFit/>
          </a:bodyPr>
          <a:lstStyle/>
          <a:p>
            <a:r>
              <a:rPr lang="zh-CN" altLang="en-US" sz="2800" i="1" dirty="0"/>
              <a:t>主存数据</a:t>
            </a:r>
          </a:p>
        </p:txBody>
      </p:sp>
      <p:sp>
        <p:nvSpPr>
          <p:cNvPr id="9" name="文本框 8"/>
          <p:cNvSpPr txBox="1"/>
          <p:nvPr/>
        </p:nvSpPr>
        <p:spPr>
          <a:xfrm>
            <a:off x="1342418" y="5468477"/>
            <a:ext cx="4851008" cy="584775"/>
          </a:xfrm>
          <a:prstGeom prst="rect">
            <a:avLst/>
          </a:prstGeom>
          <a:noFill/>
        </p:spPr>
        <p:txBody>
          <a:bodyPr wrap="none" rtlCol="0">
            <a:spAutoFit/>
          </a:bodyPr>
          <a:lstStyle/>
          <a:p>
            <a:r>
              <a:rPr lang="zh-CN" altLang="en-US" sz="3200" dirty="0">
                <a:solidFill>
                  <a:srgbClr val="C00000"/>
                </a:solidFill>
              </a:rPr>
              <a:t>大</a:t>
            </a:r>
            <a:r>
              <a:rPr lang="zh-CN" altLang="en-US" sz="3200" dirty="0"/>
              <a:t>端方式：  </a:t>
            </a:r>
            <a:r>
              <a:rPr lang="en-US" altLang="zh-CN" sz="3200" dirty="0">
                <a:solidFill>
                  <a:srgbClr val="C00000"/>
                </a:solidFill>
              </a:rPr>
              <a:t>0x</a:t>
            </a:r>
            <a:r>
              <a:rPr lang="en-US" altLang="zh-CN" sz="3200" dirty="0"/>
              <a:t> 01 02 03 04</a:t>
            </a:r>
            <a:endParaRPr lang="zh-CN" altLang="en-US" sz="3200" dirty="0"/>
          </a:p>
        </p:txBody>
      </p:sp>
      <p:sp>
        <p:nvSpPr>
          <p:cNvPr id="10" name="右箭头 9"/>
          <p:cNvSpPr/>
          <p:nvPr/>
        </p:nvSpPr>
        <p:spPr>
          <a:xfrm rot="13704984">
            <a:off x="2434486" y="4687179"/>
            <a:ext cx="1126694" cy="515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p:cNvSpPr txBox="1"/>
          <p:nvPr/>
        </p:nvSpPr>
        <p:spPr>
          <a:xfrm>
            <a:off x="3347220" y="4648874"/>
            <a:ext cx="5916748" cy="523220"/>
          </a:xfrm>
          <a:prstGeom prst="rect">
            <a:avLst/>
          </a:prstGeom>
          <a:noFill/>
        </p:spPr>
        <p:txBody>
          <a:bodyPr wrap="none" rtlCol="0">
            <a:spAutoFit/>
          </a:bodyPr>
          <a:lstStyle/>
          <a:p>
            <a:r>
              <a:rPr lang="zh-CN" altLang="en-US" sz="2800" dirty="0"/>
              <a:t>起始地址为</a:t>
            </a:r>
            <a:r>
              <a:rPr lang="en-US" altLang="zh-CN" sz="2800" dirty="0"/>
              <a:t>0</a:t>
            </a:r>
            <a:r>
              <a:rPr lang="zh-CN" altLang="en-US" sz="2800" dirty="0"/>
              <a:t>，</a:t>
            </a:r>
            <a:r>
              <a:rPr lang="zh-CN" altLang="en-US" sz="2800" dirty="0">
                <a:solidFill>
                  <a:srgbClr val="C00000"/>
                </a:solidFill>
              </a:rPr>
              <a:t>高</a:t>
            </a:r>
            <a:r>
              <a:rPr lang="zh-CN" altLang="en-US" sz="2800" dirty="0"/>
              <a:t>有效字节在</a:t>
            </a:r>
            <a:r>
              <a:rPr lang="zh-CN" altLang="en-US" sz="2800" dirty="0">
                <a:solidFill>
                  <a:srgbClr val="C00000"/>
                </a:solidFill>
              </a:rPr>
              <a:t>低</a:t>
            </a:r>
            <a:r>
              <a:rPr lang="zh-CN" altLang="en-US" sz="2800" dirty="0"/>
              <a:t>地址</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704911"/>
          </a:xfrm>
        </p:spPr>
        <p:txBody>
          <a:bodyPr/>
          <a:lstStyle/>
          <a:p>
            <a:r>
              <a:rPr lang="zh-CN" altLang="en-US" dirty="0"/>
              <a:t>主存（内存）模型</a:t>
            </a:r>
          </a:p>
        </p:txBody>
      </p:sp>
      <p:graphicFrame>
        <p:nvGraphicFramePr>
          <p:cNvPr id="4" name="表格 3"/>
          <p:cNvGraphicFramePr>
            <a:graphicFrameLocks noGrp="1"/>
          </p:cNvGraphicFramePr>
          <p:nvPr/>
        </p:nvGraphicFramePr>
        <p:xfrm>
          <a:off x="2175747" y="3526914"/>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3200" dirty="0"/>
                        <a:t>04</a:t>
                      </a:r>
                      <a:endParaRPr lang="zh-CN" altLang="en-US" sz="3200" dirty="0">
                        <a:solidFill>
                          <a:srgbClr val="C00000"/>
                        </a:solidFill>
                      </a:endParaRPr>
                    </a:p>
                  </a:txBody>
                  <a:tcPr anchor="ctr"/>
                </a:tc>
                <a:tc>
                  <a:txBody>
                    <a:bodyPr/>
                    <a:lstStyle/>
                    <a:p>
                      <a:pPr algn="ctr"/>
                      <a:r>
                        <a:rPr lang="en-US" altLang="zh-CN" sz="3200" dirty="0"/>
                        <a:t>03</a:t>
                      </a:r>
                      <a:endParaRPr lang="zh-CN" altLang="en-US" sz="3200" dirty="0"/>
                    </a:p>
                  </a:txBody>
                  <a:tcPr anchor="ctr"/>
                </a:tc>
                <a:tc>
                  <a:txBody>
                    <a:bodyPr/>
                    <a:lstStyle/>
                    <a:p>
                      <a:pPr algn="ctr"/>
                      <a:r>
                        <a:rPr lang="en-US" altLang="zh-CN" sz="3200" dirty="0"/>
                        <a:t>02</a:t>
                      </a:r>
                      <a:endParaRPr lang="zh-CN" altLang="en-US" sz="3200" dirty="0"/>
                    </a:p>
                  </a:txBody>
                  <a:tcPr anchor="ctr"/>
                </a:tc>
                <a:tc>
                  <a:txBody>
                    <a:bodyPr/>
                    <a:lstStyle/>
                    <a:p>
                      <a:pPr algn="ctr"/>
                      <a:r>
                        <a:rPr lang="en-US" altLang="zh-CN" sz="3200" dirty="0"/>
                        <a:t>01</a:t>
                      </a:r>
                      <a:endParaRPr lang="zh-CN" altLang="en-US" sz="3200"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tc>
                  <a:txBody>
                    <a:bodyPr/>
                    <a:lstStyle/>
                    <a:p>
                      <a:pPr algn="ctr"/>
                      <a:r>
                        <a:rPr lang="en-US" altLang="zh-CN" dirty="0"/>
                        <a:t>Byte</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175747" y="2743201"/>
          <a:ext cx="6676419" cy="753256"/>
        </p:xfrm>
        <a:graphic>
          <a:graphicData uri="http://schemas.openxmlformats.org/drawingml/2006/table">
            <a:tbl>
              <a:tblPr firstRow="1" bandRow="1">
                <a:tableStyleId>{5940675A-B579-460E-94D1-54222C63F5DA}</a:tableStyleId>
              </a:tblPr>
              <a:tblGrid>
                <a:gridCol w="667642">
                  <a:extLst>
                    <a:ext uri="{9D8B030D-6E8A-4147-A177-3AD203B41FA5}">
                      <a16:colId xmlns:a16="http://schemas.microsoft.com/office/drawing/2014/main" val="20000"/>
                    </a:ext>
                  </a:extLst>
                </a:gridCol>
                <a:gridCol w="667642">
                  <a:extLst>
                    <a:ext uri="{9D8B030D-6E8A-4147-A177-3AD203B41FA5}">
                      <a16:colId xmlns:a16="http://schemas.microsoft.com/office/drawing/2014/main" val="20001"/>
                    </a:ext>
                  </a:extLst>
                </a:gridCol>
                <a:gridCol w="667642">
                  <a:extLst>
                    <a:ext uri="{9D8B030D-6E8A-4147-A177-3AD203B41FA5}">
                      <a16:colId xmlns:a16="http://schemas.microsoft.com/office/drawing/2014/main" val="20002"/>
                    </a:ext>
                  </a:extLst>
                </a:gridCol>
                <a:gridCol w="667642">
                  <a:extLst>
                    <a:ext uri="{9D8B030D-6E8A-4147-A177-3AD203B41FA5}">
                      <a16:colId xmlns:a16="http://schemas.microsoft.com/office/drawing/2014/main" val="20003"/>
                    </a:ext>
                  </a:extLst>
                </a:gridCol>
                <a:gridCol w="2002925">
                  <a:extLst>
                    <a:ext uri="{9D8B030D-6E8A-4147-A177-3AD203B41FA5}">
                      <a16:colId xmlns:a16="http://schemas.microsoft.com/office/drawing/2014/main" val="20004"/>
                    </a:ext>
                  </a:extLst>
                </a:gridCol>
                <a:gridCol w="667642">
                  <a:extLst>
                    <a:ext uri="{9D8B030D-6E8A-4147-A177-3AD203B41FA5}">
                      <a16:colId xmlns:a16="http://schemas.microsoft.com/office/drawing/2014/main" val="20005"/>
                    </a:ext>
                  </a:extLst>
                </a:gridCol>
                <a:gridCol w="667642">
                  <a:extLst>
                    <a:ext uri="{9D8B030D-6E8A-4147-A177-3AD203B41FA5}">
                      <a16:colId xmlns:a16="http://schemas.microsoft.com/office/drawing/2014/main" val="20006"/>
                    </a:ext>
                  </a:extLst>
                </a:gridCol>
                <a:gridCol w="667642">
                  <a:extLst>
                    <a:ext uri="{9D8B030D-6E8A-4147-A177-3AD203B41FA5}">
                      <a16:colId xmlns:a16="http://schemas.microsoft.com/office/drawing/2014/main" val="20007"/>
                    </a:ext>
                  </a:extLst>
                </a:gridCol>
              </a:tblGrid>
              <a:tr h="753256">
                <a:tc>
                  <a:txBody>
                    <a:bodyPr/>
                    <a:lstStyle/>
                    <a:p>
                      <a:pPr algn="ctr"/>
                      <a:r>
                        <a:rPr lang="en-US" altLang="zh-CN" sz="2400" i="1" dirty="0"/>
                        <a:t>0</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N-3</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N-2</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i="1" dirty="0"/>
                        <a:t>N-1</a:t>
                      </a:r>
                      <a:endParaRPr lang="zh-CN" altLang="en-US" sz="2400" i="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文本框 5"/>
          <p:cNvSpPr txBox="1"/>
          <p:nvPr/>
        </p:nvSpPr>
        <p:spPr>
          <a:xfrm>
            <a:off x="180199" y="2867947"/>
            <a:ext cx="1620957" cy="523220"/>
          </a:xfrm>
          <a:prstGeom prst="rect">
            <a:avLst/>
          </a:prstGeom>
          <a:noFill/>
        </p:spPr>
        <p:txBody>
          <a:bodyPr wrap="none" rtlCol="0">
            <a:spAutoFit/>
          </a:bodyPr>
          <a:lstStyle/>
          <a:p>
            <a:r>
              <a:rPr lang="zh-CN" altLang="en-US" sz="2800" i="1" dirty="0"/>
              <a:t>主存地址</a:t>
            </a:r>
          </a:p>
        </p:txBody>
      </p:sp>
      <p:sp>
        <p:nvSpPr>
          <p:cNvPr id="7" name="文本框 6"/>
          <p:cNvSpPr txBox="1"/>
          <p:nvPr/>
        </p:nvSpPr>
        <p:spPr>
          <a:xfrm>
            <a:off x="180198" y="3651660"/>
            <a:ext cx="1620957" cy="523220"/>
          </a:xfrm>
          <a:prstGeom prst="rect">
            <a:avLst/>
          </a:prstGeom>
          <a:noFill/>
        </p:spPr>
        <p:txBody>
          <a:bodyPr wrap="none" rtlCol="0">
            <a:spAutoFit/>
          </a:bodyPr>
          <a:lstStyle/>
          <a:p>
            <a:r>
              <a:rPr lang="zh-CN" altLang="en-US" sz="2800" i="1" dirty="0"/>
              <a:t>主存数据</a:t>
            </a:r>
          </a:p>
        </p:txBody>
      </p:sp>
      <p:sp>
        <p:nvSpPr>
          <p:cNvPr id="9" name="文本框 8"/>
          <p:cNvSpPr txBox="1"/>
          <p:nvPr/>
        </p:nvSpPr>
        <p:spPr>
          <a:xfrm>
            <a:off x="1342418" y="5468477"/>
            <a:ext cx="4847802" cy="584775"/>
          </a:xfrm>
          <a:prstGeom prst="rect">
            <a:avLst/>
          </a:prstGeom>
          <a:noFill/>
        </p:spPr>
        <p:txBody>
          <a:bodyPr wrap="none" rtlCol="0">
            <a:spAutoFit/>
          </a:bodyPr>
          <a:lstStyle/>
          <a:p>
            <a:r>
              <a:rPr lang="zh-CN" altLang="en-US" sz="3200" dirty="0"/>
              <a:t>小端方式：  </a:t>
            </a:r>
            <a:r>
              <a:rPr lang="en-US" altLang="zh-CN" sz="3200" dirty="0">
                <a:solidFill>
                  <a:srgbClr val="C00000"/>
                </a:solidFill>
              </a:rPr>
              <a:t>0x</a:t>
            </a:r>
            <a:r>
              <a:rPr lang="en-US" altLang="zh-CN" sz="3200" dirty="0"/>
              <a:t> 01 02 03 04</a:t>
            </a:r>
            <a:endParaRPr lang="zh-CN" altLang="en-US" sz="3200" dirty="0"/>
          </a:p>
        </p:txBody>
      </p:sp>
      <p:sp>
        <p:nvSpPr>
          <p:cNvPr id="10" name="右箭头 9"/>
          <p:cNvSpPr/>
          <p:nvPr/>
        </p:nvSpPr>
        <p:spPr>
          <a:xfrm rot="13704984">
            <a:off x="2434486" y="4687179"/>
            <a:ext cx="1126694" cy="515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p:cNvSpPr txBox="1"/>
          <p:nvPr/>
        </p:nvSpPr>
        <p:spPr>
          <a:xfrm>
            <a:off x="3347220" y="4648874"/>
            <a:ext cx="5796780" cy="523220"/>
          </a:xfrm>
          <a:prstGeom prst="rect">
            <a:avLst/>
          </a:prstGeom>
          <a:noFill/>
        </p:spPr>
        <p:txBody>
          <a:bodyPr wrap="none" rtlCol="0">
            <a:spAutoFit/>
          </a:bodyPr>
          <a:lstStyle/>
          <a:p>
            <a:r>
              <a:rPr lang="zh-CN" altLang="en-US" sz="2800" dirty="0"/>
              <a:t>起始地址为</a:t>
            </a:r>
            <a:r>
              <a:rPr lang="en-US" altLang="zh-CN" sz="2800" dirty="0"/>
              <a:t>0</a:t>
            </a:r>
            <a:r>
              <a:rPr lang="zh-CN" altLang="en-US" sz="2800" dirty="0"/>
              <a:t>，低有效字节在低地址</a:t>
            </a:r>
          </a:p>
        </p:txBody>
      </p:sp>
      <p:sp>
        <p:nvSpPr>
          <p:cNvPr id="8" name="文本框 7"/>
          <p:cNvSpPr txBox="1"/>
          <p:nvPr/>
        </p:nvSpPr>
        <p:spPr>
          <a:xfrm>
            <a:off x="3766319" y="1937078"/>
            <a:ext cx="4648916" cy="523220"/>
          </a:xfrm>
          <a:prstGeom prst="rect">
            <a:avLst/>
          </a:prstGeom>
          <a:noFill/>
        </p:spPr>
        <p:txBody>
          <a:bodyPr wrap="square" rtlCol="0">
            <a:spAutoFit/>
          </a:bodyPr>
          <a:lstStyle/>
          <a:p>
            <a:r>
              <a:rPr lang="en-US" altLang="zh-CN" sz="2800" dirty="0">
                <a:solidFill>
                  <a:srgbClr val="C00000"/>
                </a:solidFill>
              </a:rPr>
              <a:t>X86</a:t>
            </a:r>
            <a:r>
              <a:rPr lang="zh-CN" altLang="en-US" sz="2800" dirty="0">
                <a:solidFill>
                  <a:srgbClr val="C00000"/>
                </a:solidFill>
              </a:rPr>
              <a:t>小端机！大端机少见！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996741"/>
          </a:xfrm>
        </p:spPr>
        <p:txBody>
          <a:bodyPr/>
          <a:lstStyle/>
          <a:p>
            <a:r>
              <a:rPr lang="zh-CN" altLang="en-US" dirty="0"/>
              <a:t>课堂习题</a:t>
            </a:r>
            <a:r>
              <a:rPr lang="en-US" altLang="zh-CN" dirty="0"/>
              <a:t>1.2.1</a:t>
            </a:r>
            <a:r>
              <a:rPr lang="zh-CN" altLang="en-US" dirty="0"/>
              <a:t>：</a:t>
            </a:r>
          </a:p>
        </p:txBody>
      </p:sp>
      <p:sp>
        <p:nvSpPr>
          <p:cNvPr id="4" name="文本框 3"/>
          <p:cNvSpPr txBox="1"/>
          <p:nvPr/>
        </p:nvSpPr>
        <p:spPr>
          <a:xfrm>
            <a:off x="982494" y="2178996"/>
            <a:ext cx="6293795" cy="2676525"/>
          </a:xfrm>
          <a:prstGeom prst="rect">
            <a:avLst/>
          </a:prstGeom>
          <a:noFill/>
        </p:spPr>
        <p:txBody>
          <a:bodyPr wrap="square" rtlCol="0">
            <a:spAutoFit/>
          </a:bodyPr>
          <a:lstStyle/>
          <a:p>
            <a:r>
              <a:rPr lang="en-US" altLang="zh-CN" sz="2800" dirty="0"/>
              <a:t>uint8_t a[3] = {0x1, 0x2, 0x3};</a:t>
            </a:r>
          </a:p>
          <a:p>
            <a:r>
              <a:rPr lang="en-US" altLang="zh-CN" sz="2800" dirty="0"/>
              <a:t>unsinged short </a:t>
            </a:r>
            <a:r>
              <a:rPr lang="" altLang="en-US" sz="2800" dirty="0"/>
              <a:t>b</a:t>
            </a:r>
            <a:r>
              <a:rPr lang="en-US" altLang="zh-CN" sz="2800" dirty="0"/>
              <a:t>[3] = {0x1, 0x2, 0x3};</a:t>
            </a:r>
          </a:p>
          <a:p>
            <a:r>
              <a:rPr lang="en-US" altLang="zh-CN" sz="2800" dirty="0"/>
              <a:t>unsinged </a:t>
            </a:r>
            <a:r>
              <a:rPr lang="en-US" altLang="zh-CN" sz="2800" dirty="0" err="1"/>
              <a:t>int</a:t>
            </a:r>
            <a:r>
              <a:rPr lang="en-US" altLang="zh-CN" sz="2800" dirty="0"/>
              <a:t> c[3] =  {0x1, 0x2, 0x3};</a:t>
            </a:r>
          </a:p>
          <a:p>
            <a:endParaRPr lang="en-US" altLang="zh-CN" sz="2800" dirty="0"/>
          </a:p>
          <a:p>
            <a:r>
              <a:rPr lang="zh-CN" altLang="en-US" sz="2800" dirty="0"/>
              <a:t>假设起始地址为</a:t>
            </a:r>
            <a:r>
              <a:rPr lang="en-US" altLang="zh-CN" sz="2800" dirty="0"/>
              <a:t>0</a:t>
            </a:r>
            <a:r>
              <a:rPr lang="zh-CN" altLang="en-US" sz="2800" dirty="0"/>
              <a:t>，小端机，怎么存？</a:t>
            </a:r>
            <a:endParaRPr lang="en-US" altLang="zh-CN" sz="2800" dirty="0"/>
          </a:p>
          <a:p>
            <a:r>
              <a:rPr lang="zh-CN" altLang="en-US" sz="2800" dirty="0"/>
              <a:t>课本</a:t>
            </a:r>
            <a:r>
              <a:rPr lang="en-US" altLang="zh-CN" sz="2800" dirty="0"/>
              <a:t>pg. 139</a:t>
            </a:r>
            <a:r>
              <a:rPr lang="zh-CN" altLang="en-US" sz="2800" dirty="0"/>
              <a:t>，</a:t>
            </a:r>
            <a:r>
              <a:rPr lang="en-US" altLang="zh-CN" sz="2800" dirty="0"/>
              <a:t>3.5.1</a:t>
            </a:r>
            <a:r>
              <a:rPr lang="zh-CN" altLang="en-US" sz="2800" dirty="0"/>
              <a:t>节</a:t>
            </a:r>
            <a:endParaRPr lang="en-US" altLang="zh-C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996741"/>
          </a:xfrm>
        </p:spPr>
        <p:txBody>
          <a:bodyPr/>
          <a:lstStyle/>
          <a:p>
            <a:r>
              <a:rPr lang="zh-CN" altLang="en-US" dirty="0"/>
              <a:t>课堂习题</a:t>
            </a:r>
            <a:r>
              <a:rPr lang="en-US" altLang="zh-CN" dirty="0"/>
              <a:t>1.2.2</a:t>
            </a:r>
            <a:r>
              <a:rPr lang="zh-CN" altLang="en-US" dirty="0"/>
              <a:t>：</a:t>
            </a:r>
          </a:p>
        </p:txBody>
      </p:sp>
      <p:sp>
        <p:nvSpPr>
          <p:cNvPr id="4" name="文本框 3"/>
          <p:cNvSpPr txBox="1"/>
          <p:nvPr/>
        </p:nvSpPr>
        <p:spPr>
          <a:xfrm>
            <a:off x="982494" y="2178996"/>
            <a:ext cx="6293795" cy="3970318"/>
          </a:xfrm>
          <a:prstGeom prst="rect">
            <a:avLst/>
          </a:prstGeom>
          <a:noFill/>
        </p:spPr>
        <p:txBody>
          <a:bodyPr wrap="square" rtlCol="0">
            <a:spAutoFit/>
          </a:bodyPr>
          <a:lstStyle/>
          <a:p>
            <a:r>
              <a:rPr lang="en-US" altLang="zh-CN" sz="2800" dirty="0" err="1"/>
              <a:t>typedef</a:t>
            </a:r>
            <a:r>
              <a:rPr lang="en-US" altLang="zh-CN" sz="2800" dirty="0"/>
              <a:t> </a:t>
            </a:r>
            <a:r>
              <a:rPr lang="en-US" altLang="zh-CN" sz="2800" dirty="0" err="1"/>
              <a:t>struct</a:t>
            </a:r>
            <a:r>
              <a:rPr lang="en-US" altLang="zh-CN" sz="2800" dirty="0"/>
              <a:t> {</a:t>
            </a:r>
          </a:p>
          <a:p>
            <a:r>
              <a:rPr lang="en-US" altLang="zh-CN" sz="2800" dirty="0"/>
              <a:t>    uint8_t   a;    // </a:t>
            </a:r>
            <a:r>
              <a:rPr lang="zh-CN" altLang="en-US" sz="2800" dirty="0"/>
              <a:t>假设 </a:t>
            </a:r>
            <a:r>
              <a:rPr lang="en-US" altLang="zh-CN" sz="2800" dirty="0"/>
              <a:t>a = 0x1</a:t>
            </a:r>
          </a:p>
          <a:p>
            <a:r>
              <a:rPr lang="en-US" altLang="zh-CN" sz="2800" dirty="0"/>
              <a:t>    uint16_t b;   // </a:t>
            </a:r>
            <a:r>
              <a:rPr lang="zh-CN" altLang="en-US" sz="2800" dirty="0"/>
              <a:t>假设 </a:t>
            </a:r>
            <a:r>
              <a:rPr lang="en-US" altLang="zh-CN" sz="2800" dirty="0"/>
              <a:t>b = 0x2</a:t>
            </a:r>
          </a:p>
          <a:p>
            <a:r>
              <a:rPr lang="en-US" altLang="zh-CN" sz="2800" dirty="0"/>
              <a:t>    uint32_t c;    // </a:t>
            </a:r>
            <a:r>
              <a:rPr lang="zh-CN" altLang="en-US" sz="2800" dirty="0"/>
              <a:t>假设 </a:t>
            </a:r>
            <a:r>
              <a:rPr lang="en-US" altLang="zh-CN" sz="2800" dirty="0"/>
              <a:t>c = 0x3</a:t>
            </a:r>
          </a:p>
          <a:p>
            <a:r>
              <a:rPr lang="en-US" altLang="zh-CN" sz="2800" dirty="0"/>
              <a:t>} </a:t>
            </a:r>
            <a:r>
              <a:rPr lang="en-US" altLang="zh-CN" sz="2800" dirty="0" err="1"/>
              <a:t>SomeStruct</a:t>
            </a:r>
            <a:r>
              <a:rPr lang="en-US" altLang="zh-CN" sz="2800" dirty="0"/>
              <a:t>;</a:t>
            </a:r>
          </a:p>
          <a:p>
            <a:endParaRPr lang="en-US" altLang="zh-CN" sz="2800" dirty="0"/>
          </a:p>
          <a:p>
            <a:r>
              <a:rPr lang="zh-CN" altLang="en-US" sz="2800" dirty="0"/>
              <a:t>假设起始地址为</a:t>
            </a:r>
            <a:r>
              <a:rPr lang="en-US" altLang="zh-CN" sz="2800" dirty="0"/>
              <a:t>0</a:t>
            </a:r>
            <a:r>
              <a:rPr lang="zh-CN" altLang="en-US" sz="2800" dirty="0"/>
              <a:t>，小端机，怎么存？</a:t>
            </a:r>
            <a:endParaRPr lang="en-US" altLang="zh-CN" sz="2800" dirty="0"/>
          </a:p>
          <a:p>
            <a:r>
              <a:rPr lang="zh-CN" altLang="en-US" sz="2800" dirty="0"/>
              <a:t>不考虑对齐，课本</a:t>
            </a:r>
            <a:r>
              <a:rPr lang="en-US" altLang="zh-CN" sz="2800" dirty="0"/>
              <a:t>pg. 144</a:t>
            </a:r>
            <a:r>
              <a:rPr lang="zh-CN" altLang="en-US" sz="2800" dirty="0"/>
              <a:t>，</a:t>
            </a:r>
            <a:r>
              <a:rPr lang="en-US" altLang="zh-CN" sz="2800" dirty="0"/>
              <a:t>3.5.2</a:t>
            </a:r>
            <a:r>
              <a:rPr lang="zh-CN" altLang="en-US" sz="2800" dirty="0"/>
              <a:t>节</a:t>
            </a:r>
            <a:endParaRPr lang="en-US" altLang="zh-CN" sz="2800" dirty="0"/>
          </a:p>
          <a:p>
            <a:r>
              <a:rPr lang="zh-CN" altLang="en-US" sz="2800" dirty="0"/>
              <a:t>考虑对齐，课本</a:t>
            </a:r>
            <a:r>
              <a:rPr lang="en-US" altLang="zh-CN" sz="2800" dirty="0"/>
              <a:t>pg. 148</a:t>
            </a:r>
            <a:r>
              <a:rPr lang="zh-CN" altLang="en-US" sz="2800" dirty="0"/>
              <a:t>，</a:t>
            </a:r>
            <a:r>
              <a:rPr lang="en-US" altLang="zh-CN" sz="2800" dirty="0"/>
              <a:t>3.5.4</a:t>
            </a:r>
            <a:r>
              <a:rPr lang="zh-CN" altLang="en-US" sz="2800" dirty="0"/>
              <a:t>节</a:t>
            </a:r>
            <a:endParaRPr lang="en-US" altLang="zh-C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本章内容总览（三个侧面）</a:t>
            </a:r>
          </a:p>
        </p:txBody>
      </p:sp>
      <p:sp>
        <p:nvSpPr>
          <p:cNvPr id="4" name="矩形 3"/>
          <p:cNvSpPr/>
          <p:nvPr/>
        </p:nvSpPr>
        <p:spPr>
          <a:xfrm>
            <a:off x="5563648" y="1736911"/>
            <a:ext cx="1760706"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数据的机器级</a:t>
            </a:r>
            <a:endParaRPr lang="en-US" altLang="zh-CN" dirty="0"/>
          </a:p>
          <a:p>
            <a:pPr algn="ctr"/>
            <a:r>
              <a:rPr lang="zh-CN" altLang="en-US" dirty="0"/>
              <a:t>（二进制）</a:t>
            </a:r>
            <a:endParaRPr lang="en-US" altLang="zh-CN" dirty="0"/>
          </a:p>
          <a:p>
            <a:pPr algn="ctr"/>
            <a:r>
              <a:rPr lang="zh-CN" altLang="en-US" dirty="0"/>
              <a:t>表示方法</a:t>
            </a:r>
          </a:p>
        </p:txBody>
      </p:sp>
      <p:sp>
        <p:nvSpPr>
          <p:cNvPr id="5" name="矩形 4"/>
          <p:cNvSpPr/>
          <p:nvPr/>
        </p:nvSpPr>
        <p:spPr>
          <a:xfrm>
            <a:off x="402992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无符号整数</a:t>
            </a:r>
          </a:p>
        </p:txBody>
      </p:sp>
      <p:sp>
        <p:nvSpPr>
          <p:cNvPr id="26" name="矩形 25"/>
          <p:cNvSpPr/>
          <p:nvPr/>
        </p:nvSpPr>
        <p:spPr>
          <a:xfrm>
            <a:off x="461656" y="280519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带符号整数</a:t>
            </a:r>
          </a:p>
        </p:txBody>
      </p:sp>
      <p:sp>
        <p:nvSpPr>
          <p:cNvPr id="27" name="矩形 26"/>
          <p:cNvSpPr/>
          <p:nvPr/>
        </p:nvSpPr>
        <p:spPr>
          <a:xfrm>
            <a:off x="461656" y="3795382"/>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1.2</a:t>
            </a:r>
            <a:r>
              <a:rPr lang="zh-CN" altLang="en-US" dirty="0"/>
              <a:t>：无符号整数的存储方法</a:t>
            </a:r>
          </a:p>
        </p:txBody>
      </p:sp>
      <p:sp>
        <p:nvSpPr>
          <p:cNvPr id="3" name="内容占位符 2"/>
          <p:cNvSpPr>
            <a:spLocks noGrp="1"/>
          </p:cNvSpPr>
          <p:nvPr>
            <p:ph idx="1"/>
          </p:nvPr>
        </p:nvSpPr>
        <p:spPr>
          <a:xfrm>
            <a:off x="628650" y="1182255"/>
            <a:ext cx="7886700" cy="996741"/>
          </a:xfrm>
        </p:spPr>
        <p:txBody>
          <a:bodyPr/>
          <a:lstStyle/>
          <a:p>
            <a:r>
              <a:rPr lang="zh-CN" altLang="en-US" dirty="0"/>
              <a:t>课堂习题</a:t>
            </a:r>
            <a:r>
              <a:rPr lang="en-US" altLang="zh-CN" dirty="0"/>
              <a:t>1.2.3</a:t>
            </a:r>
            <a:r>
              <a:rPr lang="zh-CN" altLang="en-US" dirty="0"/>
              <a:t>：</a:t>
            </a:r>
          </a:p>
        </p:txBody>
      </p:sp>
      <p:sp>
        <p:nvSpPr>
          <p:cNvPr id="4" name="文本框 3"/>
          <p:cNvSpPr txBox="1"/>
          <p:nvPr/>
        </p:nvSpPr>
        <p:spPr>
          <a:xfrm>
            <a:off x="982494" y="2178996"/>
            <a:ext cx="6799634" cy="3970318"/>
          </a:xfrm>
          <a:prstGeom prst="rect">
            <a:avLst/>
          </a:prstGeom>
          <a:noFill/>
        </p:spPr>
        <p:txBody>
          <a:bodyPr wrap="square" rtlCol="0">
            <a:spAutoFit/>
          </a:bodyPr>
          <a:lstStyle/>
          <a:p>
            <a:r>
              <a:rPr lang="en-US" altLang="zh-CN" sz="2800" dirty="0" err="1"/>
              <a:t>typedef</a:t>
            </a:r>
            <a:r>
              <a:rPr lang="en-US" altLang="zh-CN" sz="2800" dirty="0"/>
              <a:t> </a:t>
            </a:r>
            <a:r>
              <a:rPr lang="en-US" altLang="zh-CN" sz="2800" dirty="0">
                <a:solidFill>
                  <a:srgbClr val="C00000"/>
                </a:solidFill>
              </a:rPr>
              <a:t>union</a:t>
            </a:r>
            <a:r>
              <a:rPr lang="en-US" altLang="zh-CN" sz="2800" dirty="0"/>
              <a:t> { // </a:t>
            </a:r>
            <a:r>
              <a:rPr lang="zh-CN" altLang="en-US" sz="2800" dirty="0"/>
              <a:t>假设初始值为全</a:t>
            </a:r>
            <a:r>
              <a:rPr lang="en-US" altLang="zh-CN" sz="2800" dirty="0"/>
              <a:t>0</a:t>
            </a:r>
          </a:p>
          <a:p>
            <a:r>
              <a:rPr lang="en-US" altLang="zh-CN" sz="2800" dirty="0"/>
              <a:t>    uint8_t   a;    // </a:t>
            </a:r>
            <a:r>
              <a:rPr lang="zh-CN" altLang="en-US" sz="2800" dirty="0"/>
              <a:t>假设执行</a:t>
            </a:r>
            <a:r>
              <a:rPr lang="en-US" altLang="zh-CN" sz="2800" dirty="0"/>
              <a:t>a = 0x1</a:t>
            </a:r>
            <a:r>
              <a:rPr lang="zh-CN" altLang="en-US" sz="2800" dirty="0"/>
              <a:t>会怎样？</a:t>
            </a:r>
            <a:endParaRPr lang="en-US" altLang="zh-CN" sz="2800" dirty="0"/>
          </a:p>
          <a:p>
            <a:r>
              <a:rPr lang="en-US" altLang="zh-CN" sz="2800" dirty="0"/>
              <a:t>    uint16_t b;   // </a:t>
            </a:r>
            <a:r>
              <a:rPr lang="zh-CN" altLang="en-US" sz="2800" dirty="0"/>
              <a:t>假设执行</a:t>
            </a:r>
            <a:r>
              <a:rPr lang="en-US" altLang="zh-CN" sz="2800" dirty="0"/>
              <a:t>b = 0x2</a:t>
            </a:r>
            <a:r>
              <a:rPr lang="zh-CN" altLang="en-US" sz="2800" dirty="0"/>
              <a:t>会怎样？</a:t>
            </a:r>
            <a:endParaRPr lang="en-US" altLang="zh-CN" sz="2800" dirty="0"/>
          </a:p>
          <a:p>
            <a:r>
              <a:rPr lang="en-US" altLang="zh-CN" sz="2800" dirty="0"/>
              <a:t>    uint32_t c;    // </a:t>
            </a:r>
            <a:r>
              <a:rPr lang="zh-CN" altLang="en-US" sz="2800" dirty="0"/>
              <a:t>假设执行</a:t>
            </a:r>
            <a:r>
              <a:rPr lang="en-US" altLang="zh-CN" sz="2800" dirty="0"/>
              <a:t>c = 0x3</a:t>
            </a:r>
            <a:r>
              <a:rPr lang="zh-CN" altLang="en-US" sz="2800" dirty="0"/>
              <a:t>会怎样？</a:t>
            </a:r>
            <a:endParaRPr lang="en-US" altLang="zh-CN" sz="2800" dirty="0"/>
          </a:p>
          <a:p>
            <a:r>
              <a:rPr lang="en-US" altLang="zh-CN" sz="2800" dirty="0"/>
              <a:t>} </a:t>
            </a:r>
            <a:r>
              <a:rPr lang="en-US" altLang="zh-CN" sz="2800" dirty="0" err="1"/>
              <a:t>SomeUnion</a:t>
            </a:r>
            <a:r>
              <a:rPr lang="en-US" altLang="zh-CN" sz="2800" dirty="0"/>
              <a:t>;</a:t>
            </a:r>
          </a:p>
          <a:p>
            <a:endParaRPr lang="en-US" altLang="zh-CN" sz="2800" dirty="0"/>
          </a:p>
          <a:p>
            <a:r>
              <a:rPr lang="zh-CN" altLang="en-US" sz="2800" dirty="0"/>
              <a:t>假设起始地址为</a:t>
            </a:r>
            <a:r>
              <a:rPr lang="en-US" altLang="zh-CN" sz="2800" dirty="0"/>
              <a:t>0</a:t>
            </a:r>
            <a:r>
              <a:rPr lang="zh-CN" altLang="en-US" sz="2800" dirty="0"/>
              <a:t>，小端机，怎么存？执行上述注释内容的语句会怎样？</a:t>
            </a:r>
            <a:endParaRPr lang="en-US" altLang="zh-CN" sz="2800" dirty="0"/>
          </a:p>
          <a:p>
            <a:r>
              <a:rPr lang="zh-CN" altLang="en-US" sz="2800" dirty="0"/>
              <a:t>预习课本</a:t>
            </a:r>
            <a:r>
              <a:rPr lang="en-US" altLang="zh-CN" sz="2800" dirty="0"/>
              <a:t>pg. 146</a:t>
            </a:r>
            <a:r>
              <a:rPr lang="zh-CN" altLang="en-US" sz="2800" dirty="0"/>
              <a:t>，</a:t>
            </a:r>
            <a:r>
              <a:rPr lang="en-US" altLang="zh-CN" sz="2800" dirty="0"/>
              <a:t>3.5.3</a:t>
            </a:r>
            <a:r>
              <a:rPr lang="zh-CN" altLang="en-US" sz="2800" dirty="0"/>
              <a:t>节</a:t>
            </a:r>
            <a:endParaRPr lang="en-US" altLang="zh-CN"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1.3</a:t>
            </a:r>
            <a:r>
              <a:rPr lang="zh-CN" altLang="en-US" dirty="0"/>
              <a:t>：无符号整数的运算方法</a:t>
            </a:r>
          </a:p>
        </p:txBody>
      </p:sp>
      <p:sp>
        <p:nvSpPr>
          <p:cNvPr id="4" name="矩形 3"/>
          <p:cNvSpPr/>
          <p:nvPr/>
        </p:nvSpPr>
        <p:spPr>
          <a:xfrm>
            <a:off x="5563648" y="1736911"/>
            <a:ext cx="1760706"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数据的机器级</a:t>
            </a:r>
            <a:endParaRPr lang="en-US" altLang="zh-CN" dirty="0"/>
          </a:p>
          <a:p>
            <a:pPr algn="ctr"/>
            <a:r>
              <a:rPr lang="zh-CN" altLang="en-US" dirty="0"/>
              <a:t>（二进制）</a:t>
            </a:r>
            <a:endParaRPr lang="en-US" altLang="zh-CN" dirty="0"/>
          </a:p>
          <a:p>
            <a:pPr algn="ctr"/>
            <a:r>
              <a:rPr lang="zh-CN" altLang="en-US" dirty="0"/>
              <a:t>表示方法</a:t>
            </a:r>
          </a:p>
        </p:txBody>
      </p:sp>
      <p:sp>
        <p:nvSpPr>
          <p:cNvPr id="5" name="矩形 4"/>
          <p:cNvSpPr/>
          <p:nvPr/>
        </p:nvSpPr>
        <p:spPr>
          <a:xfrm>
            <a:off x="402992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无符号整数</a:t>
            </a:r>
          </a:p>
        </p:txBody>
      </p:sp>
      <p:sp>
        <p:nvSpPr>
          <p:cNvPr id="26" name="矩形 25"/>
          <p:cNvSpPr/>
          <p:nvPr/>
        </p:nvSpPr>
        <p:spPr>
          <a:xfrm>
            <a:off x="461656" y="280519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带符号整数</a:t>
            </a:r>
          </a:p>
        </p:txBody>
      </p:sp>
      <p:sp>
        <p:nvSpPr>
          <p:cNvPr id="27" name="矩形 26"/>
          <p:cNvSpPr/>
          <p:nvPr/>
        </p:nvSpPr>
        <p:spPr>
          <a:xfrm>
            <a:off x="461656" y="3795382"/>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1.3</a:t>
            </a:r>
            <a:r>
              <a:rPr lang="zh-CN" altLang="en-US" dirty="0"/>
              <a:t>：无符号整数的运算方法</a:t>
            </a:r>
          </a:p>
        </p:txBody>
      </p:sp>
      <p:sp>
        <p:nvSpPr>
          <p:cNvPr id="3" name="内容占位符 2"/>
          <p:cNvSpPr>
            <a:spLocks noGrp="1"/>
          </p:cNvSpPr>
          <p:nvPr>
            <p:ph idx="1"/>
          </p:nvPr>
        </p:nvSpPr>
        <p:spPr/>
        <p:txBody>
          <a:bodyPr/>
          <a:lstStyle/>
          <a:p>
            <a:r>
              <a:rPr lang="zh-CN" altLang="en-US" dirty="0"/>
              <a:t>数学运算</a:t>
            </a:r>
            <a:endParaRPr lang="en-US" altLang="zh-CN" dirty="0"/>
          </a:p>
          <a:p>
            <a:pPr lvl="1"/>
            <a:r>
              <a:rPr lang="zh-CN" altLang="en-US" dirty="0"/>
              <a:t>加减、乘除</a:t>
            </a:r>
            <a:endParaRPr lang="en-US" altLang="zh-CN" dirty="0"/>
          </a:p>
          <a:p>
            <a:r>
              <a:rPr lang="zh-CN" altLang="en-US" dirty="0"/>
              <a:t>位运算</a:t>
            </a:r>
            <a:endParaRPr lang="en-US" altLang="zh-CN" dirty="0"/>
          </a:p>
          <a:p>
            <a:pPr lvl="1"/>
            <a:r>
              <a:rPr lang="zh-CN" altLang="en-US" dirty="0"/>
              <a:t>逻辑和算数移位</a:t>
            </a:r>
            <a:endParaRPr lang="en-US" altLang="zh-CN" dirty="0"/>
          </a:p>
          <a:p>
            <a:pPr lvl="1"/>
            <a:r>
              <a:rPr lang="zh-CN" altLang="en-US" dirty="0"/>
              <a:t>按位或、按位与</a:t>
            </a:r>
            <a:endParaRPr lang="en-US" altLang="zh-CN" dirty="0"/>
          </a:p>
          <a:p>
            <a:pPr lvl="1"/>
            <a:r>
              <a:rPr lang="zh-CN" altLang="en-US" dirty="0"/>
              <a:t>位扩展（带符号扩展，无符号扩展）、位截断</a:t>
            </a:r>
            <a:endParaRPr lang="en-US" altLang="zh-CN" dirty="0"/>
          </a:p>
          <a:p>
            <a:r>
              <a:rPr lang="zh-CN" altLang="en-US" dirty="0"/>
              <a:t>逻辑运算</a:t>
            </a:r>
            <a:endParaRPr lang="en-US" altLang="zh-CN" dirty="0"/>
          </a:p>
          <a:p>
            <a:pPr lvl="1"/>
            <a:r>
              <a:rPr lang="en-US" altLang="zh-CN" dirty="0"/>
              <a:t>C</a:t>
            </a:r>
            <a:r>
              <a:rPr lang="zh-CN" altLang="en-US" dirty="0"/>
              <a:t>语言中</a:t>
            </a:r>
            <a:r>
              <a:rPr lang="en-US" altLang="zh-CN" dirty="0"/>
              <a:t>0</a:t>
            </a:r>
            <a:r>
              <a:rPr lang="zh-CN" altLang="en-US" dirty="0"/>
              <a:t>为</a:t>
            </a:r>
            <a:r>
              <a:rPr lang="en-US" altLang="zh-CN" dirty="0"/>
              <a:t>False</a:t>
            </a:r>
            <a:r>
              <a:rPr lang="zh-CN" altLang="en-US" dirty="0"/>
              <a:t>，</a:t>
            </a:r>
            <a:r>
              <a:rPr lang="en-US" altLang="zh-CN" dirty="0"/>
              <a:t>1</a:t>
            </a:r>
            <a:r>
              <a:rPr lang="zh-CN" altLang="en-US" dirty="0"/>
              <a:t>为</a:t>
            </a:r>
            <a:r>
              <a:rPr lang="en-US" altLang="zh-CN" dirty="0"/>
              <a:t>True</a:t>
            </a:r>
          </a:p>
          <a:p>
            <a:pPr lvl="1"/>
            <a:r>
              <a:rPr lang="zh-CN" altLang="en-US" dirty="0"/>
              <a:t>与、或、非</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1.3</a:t>
            </a:r>
            <a:r>
              <a:rPr lang="zh-CN" altLang="en-US" dirty="0"/>
              <a:t>：无符号整数的运算方法</a:t>
            </a:r>
          </a:p>
        </p:txBody>
      </p:sp>
      <p:sp>
        <p:nvSpPr>
          <p:cNvPr id="3" name="内容占位符 2"/>
          <p:cNvSpPr>
            <a:spLocks noGrp="1"/>
          </p:cNvSpPr>
          <p:nvPr>
            <p:ph idx="1"/>
          </p:nvPr>
        </p:nvSpPr>
        <p:spPr/>
        <p:txBody>
          <a:bodyPr/>
          <a:lstStyle/>
          <a:p>
            <a:r>
              <a:rPr lang="zh-CN" altLang="en-US" dirty="0"/>
              <a:t>要点：</a:t>
            </a:r>
            <a:endParaRPr lang="en-US" altLang="zh-CN" dirty="0"/>
          </a:p>
          <a:p>
            <a:pPr lvl="1"/>
            <a:r>
              <a:rPr lang="zh-CN" altLang="en-US" dirty="0"/>
              <a:t>加法和减法的统一（涉及补码表示法）</a:t>
            </a:r>
            <a:endParaRPr lang="en-US" altLang="zh-CN" dirty="0"/>
          </a:p>
          <a:p>
            <a:pPr lvl="1"/>
            <a:r>
              <a:rPr lang="zh-CN" altLang="en-US" dirty="0"/>
              <a:t>标志位</a:t>
            </a:r>
            <a:r>
              <a:rPr lang="en-US" altLang="zh-CN" dirty="0"/>
              <a:t>ZF, OF, SF, CF</a:t>
            </a:r>
          </a:p>
          <a:p>
            <a:pPr lvl="1"/>
            <a:r>
              <a:rPr lang="zh-CN" altLang="en-US" dirty="0"/>
              <a:t>结果的溢出及其处理方法</a:t>
            </a:r>
            <a:endParaRPr lang="en-US" altLang="zh-CN" dirty="0"/>
          </a:p>
          <a:p>
            <a:pPr lvl="1"/>
            <a:endParaRPr lang="en-US" altLang="zh-CN" dirty="0"/>
          </a:p>
          <a:p>
            <a:r>
              <a:rPr lang="zh-CN" altLang="en-US" dirty="0"/>
              <a:t>课堂习题：</a:t>
            </a:r>
            <a:r>
              <a:rPr lang="zh-CN" altLang="en-US" i="1" dirty="0"/>
              <a:t>略，做</a:t>
            </a:r>
            <a:r>
              <a:rPr lang="en-US" altLang="zh-CN" i="1" dirty="0"/>
              <a:t>PA 1-2</a:t>
            </a:r>
          </a:p>
          <a:p>
            <a:pPr lvl="1"/>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带符号整数</a:t>
            </a:r>
          </a:p>
        </p:txBody>
      </p:sp>
      <p:sp>
        <p:nvSpPr>
          <p:cNvPr id="3" name="文本占位符 2"/>
          <p:cNvSpPr>
            <a:spLocks noGrp="1"/>
          </p:cNvSpPr>
          <p:nvPr>
            <p:ph type="body" idx="1"/>
          </p:nvPr>
        </p:nvSpPr>
        <p:spPr/>
        <p:txBody>
          <a:bodyPr/>
          <a:lstStyle/>
          <a:p>
            <a:r>
              <a:rPr lang="en-US" altLang="zh-CN" dirty="0"/>
              <a:t>short, </a:t>
            </a:r>
            <a:r>
              <a:rPr lang="en-US" altLang="zh-CN" dirty="0" err="1"/>
              <a:t>int</a:t>
            </a:r>
            <a:r>
              <a:rPr lang="en-US" altLang="zh-CN" dirty="0"/>
              <a:t>, long,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2.1</a:t>
            </a:r>
            <a:r>
              <a:rPr lang="zh-CN" altLang="en-US" dirty="0"/>
              <a:t>：带符号整数的机器级表示</a:t>
            </a:r>
          </a:p>
        </p:txBody>
      </p:sp>
      <p:sp>
        <p:nvSpPr>
          <p:cNvPr id="4" name="矩形 3"/>
          <p:cNvSpPr/>
          <p:nvPr/>
        </p:nvSpPr>
        <p:spPr>
          <a:xfrm>
            <a:off x="5563648" y="1736911"/>
            <a:ext cx="1760706"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数据的机器级</a:t>
            </a:r>
            <a:endParaRPr lang="en-US" altLang="zh-CN" b="1" dirty="0">
              <a:solidFill>
                <a:schemeClr val="bg1"/>
              </a:solidFill>
            </a:endParaRPr>
          </a:p>
          <a:p>
            <a:pPr algn="ctr"/>
            <a:r>
              <a:rPr lang="zh-CN" altLang="en-US" b="1" dirty="0">
                <a:solidFill>
                  <a:schemeClr val="bg1"/>
                </a:solidFill>
              </a:rPr>
              <a:t>（二进制）</a:t>
            </a:r>
            <a:endParaRPr lang="en-US" altLang="zh-CN" b="1" dirty="0">
              <a:solidFill>
                <a:schemeClr val="bg1"/>
              </a:solidFill>
            </a:endParaRPr>
          </a:p>
          <a:p>
            <a:pPr algn="ctr"/>
            <a:r>
              <a:rPr lang="zh-CN" altLang="en-US" b="1" dirty="0">
                <a:solidFill>
                  <a:schemeClr val="bg1"/>
                </a:solidFill>
              </a:rPr>
              <a:t>表示方法</a:t>
            </a:r>
          </a:p>
        </p:txBody>
      </p:sp>
      <p:sp>
        <p:nvSpPr>
          <p:cNvPr id="5" name="矩形 4"/>
          <p:cNvSpPr/>
          <p:nvPr/>
        </p:nvSpPr>
        <p:spPr>
          <a:xfrm>
            <a:off x="402992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无符号整数</a:t>
            </a:r>
          </a:p>
        </p:txBody>
      </p:sp>
      <p:sp>
        <p:nvSpPr>
          <p:cNvPr id="26" name="矩形 25"/>
          <p:cNvSpPr/>
          <p:nvPr/>
        </p:nvSpPr>
        <p:spPr>
          <a:xfrm>
            <a:off x="461656" y="2805195"/>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带符号整数</a:t>
            </a:r>
          </a:p>
        </p:txBody>
      </p:sp>
      <p:sp>
        <p:nvSpPr>
          <p:cNvPr id="27" name="矩形 26"/>
          <p:cNvSpPr/>
          <p:nvPr/>
        </p:nvSpPr>
        <p:spPr>
          <a:xfrm>
            <a:off x="461656" y="3795382"/>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2.1</a:t>
            </a:r>
            <a:r>
              <a:rPr lang="zh-CN" altLang="en-US" dirty="0"/>
              <a:t>：带符号整数的机器级表示</a:t>
            </a:r>
          </a:p>
        </p:txBody>
      </p:sp>
      <p:sp>
        <p:nvSpPr>
          <p:cNvPr id="3" name="内容占位符 2"/>
          <p:cNvSpPr>
            <a:spLocks noGrp="1"/>
          </p:cNvSpPr>
          <p:nvPr>
            <p:ph idx="1"/>
          </p:nvPr>
        </p:nvSpPr>
        <p:spPr/>
        <p:txBody>
          <a:bodyPr/>
          <a:lstStyle/>
          <a:p>
            <a:r>
              <a:rPr lang="zh-CN" altLang="en-US" dirty="0"/>
              <a:t>搞清楚几个概念：</a:t>
            </a:r>
            <a:endParaRPr lang="en-US" altLang="zh-CN" dirty="0"/>
          </a:p>
          <a:p>
            <a:pPr lvl="1"/>
            <a:r>
              <a:rPr lang="zh-CN" altLang="en-US" dirty="0"/>
              <a:t>真值：</a:t>
            </a:r>
            <a:r>
              <a:rPr lang="en-US" altLang="zh-CN" dirty="0"/>
              <a:t>1, -1, 0, 17, -17, …</a:t>
            </a:r>
          </a:p>
          <a:p>
            <a:pPr lvl="1"/>
            <a:r>
              <a:rPr lang="zh-CN" altLang="en-US" dirty="0"/>
              <a:t>机器数：真值对应机器内部的</a:t>
            </a:r>
            <a:r>
              <a:rPr lang="en-US" altLang="zh-CN" dirty="0"/>
              <a:t>01</a:t>
            </a:r>
            <a:r>
              <a:rPr lang="zh-CN" altLang="en-US" dirty="0"/>
              <a:t>编码</a:t>
            </a:r>
            <a:endParaRPr lang="en-US" altLang="zh-CN" dirty="0"/>
          </a:p>
          <a:p>
            <a:r>
              <a:rPr lang="zh-CN" altLang="en-US" dirty="0"/>
              <a:t>带符号数的机器级表示方法</a:t>
            </a:r>
            <a:endParaRPr lang="en-US" altLang="zh-CN" dirty="0"/>
          </a:p>
          <a:p>
            <a:pPr lvl="1"/>
            <a:r>
              <a:rPr lang="zh-CN" altLang="en-US" dirty="0"/>
              <a:t>原码 </a:t>
            </a:r>
            <a:r>
              <a:rPr lang="en-US" altLang="zh-CN" dirty="0"/>
              <a:t>– </a:t>
            </a:r>
            <a:r>
              <a:rPr lang="zh-CN" altLang="en-US" dirty="0"/>
              <a:t>整数不常用，浮点数采用</a:t>
            </a:r>
            <a:endParaRPr lang="en-US" altLang="zh-CN" dirty="0"/>
          </a:p>
          <a:p>
            <a:pPr lvl="1"/>
            <a:r>
              <a:rPr lang="zh-CN" altLang="en-US" dirty="0"/>
              <a:t>反码 </a:t>
            </a:r>
            <a:r>
              <a:rPr lang="en-US" altLang="zh-CN" dirty="0"/>
              <a:t>– </a:t>
            </a:r>
            <a:r>
              <a:rPr lang="zh-CN" altLang="en-US" dirty="0"/>
              <a:t>少见</a:t>
            </a:r>
            <a:endParaRPr lang="en-US" altLang="zh-CN" dirty="0"/>
          </a:p>
          <a:p>
            <a:pPr lvl="1"/>
            <a:r>
              <a:rPr lang="zh-CN" altLang="en-US" dirty="0"/>
              <a:t>补码 </a:t>
            </a:r>
            <a:r>
              <a:rPr lang="en-US" altLang="zh-CN" dirty="0"/>
              <a:t>– </a:t>
            </a:r>
            <a:r>
              <a:rPr lang="zh-CN" altLang="en-US" dirty="0"/>
              <a:t>此小节重点，十分简单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2.2</a:t>
            </a:r>
            <a:r>
              <a:rPr lang="zh-CN" altLang="en-US" dirty="0"/>
              <a:t>：带符号整数的存储方法</a:t>
            </a:r>
          </a:p>
        </p:txBody>
      </p:sp>
      <p:sp>
        <p:nvSpPr>
          <p:cNvPr id="4" name="矩形 3"/>
          <p:cNvSpPr/>
          <p:nvPr/>
        </p:nvSpPr>
        <p:spPr>
          <a:xfrm>
            <a:off x="5563648" y="1736911"/>
            <a:ext cx="1760706"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数据的机器级</a:t>
            </a:r>
            <a:endParaRPr lang="en-US" altLang="zh-CN" dirty="0"/>
          </a:p>
          <a:p>
            <a:pPr algn="ctr"/>
            <a:r>
              <a:rPr lang="zh-CN" altLang="en-US" dirty="0"/>
              <a:t>（二进制）</a:t>
            </a:r>
            <a:endParaRPr lang="en-US" altLang="zh-CN" dirty="0"/>
          </a:p>
          <a:p>
            <a:pPr algn="ctr"/>
            <a:r>
              <a:rPr lang="zh-CN" altLang="en-US" dirty="0"/>
              <a:t>表示方法</a:t>
            </a:r>
          </a:p>
        </p:txBody>
      </p:sp>
      <p:sp>
        <p:nvSpPr>
          <p:cNvPr id="5" name="矩形 4"/>
          <p:cNvSpPr/>
          <p:nvPr/>
        </p:nvSpPr>
        <p:spPr>
          <a:xfrm>
            <a:off x="4029920" y="4418502"/>
            <a:ext cx="1348902"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无符号整数</a:t>
            </a:r>
          </a:p>
        </p:txBody>
      </p:sp>
      <p:sp>
        <p:nvSpPr>
          <p:cNvPr id="26" name="矩形 25"/>
          <p:cNvSpPr/>
          <p:nvPr/>
        </p:nvSpPr>
        <p:spPr>
          <a:xfrm>
            <a:off x="461656" y="2805195"/>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带符号整数</a:t>
            </a:r>
          </a:p>
        </p:txBody>
      </p:sp>
      <p:sp>
        <p:nvSpPr>
          <p:cNvPr id="27" name="矩形 26"/>
          <p:cNvSpPr/>
          <p:nvPr/>
        </p:nvSpPr>
        <p:spPr>
          <a:xfrm>
            <a:off x="461656" y="3795382"/>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2.2</a:t>
            </a:r>
            <a:r>
              <a:rPr lang="zh-CN" altLang="en-US" dirty="0"/>
              <a:t>：带符号整数的存储方法</a:t>
            </a:r>
          </a:p>
        </p:txBody>
      </p:sp>
      <p:sp>
        <p:nvSpPr>
          <p:cNvPr id="3" name="内容占位符 2"/>
          <p:cNvSpPr>
            <a:spLocks noGrp="1"/>
          </p:cNvSpPr>
          <p:nvPr>
            <p:ph idx="1"/>
          </p:nvPr>
        </p:nvSpPr>
        <p:spPr/>
        <p:txBody>
          <a:bodyPr/>
          <a:lstStyle/>
          <a:p>
            <a:r>
              <a:rPr lang="zh-CN" altLang="en-US" dirty="0"/>
              <a:t>不管是什么类型的数据，在考虑其存储方法时</a:t>
            </a:r>
            <a:endParaRPr lang="en-US" altLang="zh-CN" dirty="0"/>
          </a:p>
          <a:p>
            <a:pPr lvl="1"/>
            <a:r>
              <a:rPr lang="zh-CN" altLang="en-US" dirty="0"/>
              <a:t>首先将其转换成对应的机器级表示</a:t>
            </a:r>
            <a:endParaRPr lang="en-US" altLang="zh-CN" dirty="0"/>
          </a:p>
          <a:p>
            <a:pPr lvl="1"/>
            <a:r>
              <a:rPr lang="zh-CN" altLang="en-US" dirty="0"/>
              <a:t>将机器级表示的数据当成无符号数，套用内容</a:t>
            </a:r>
            <a:r>
              <a:rPr lang="en-US" altLang="zh-CN" dirty="0"/>
              <a:t>1.2</a:t>
            </a:r>
            <a:r>
              <a:rPr lang="zh-CN" altLang="en-US" dirty="0"/>
              <a:t>所述的存储方法</a:t>
            </a:r>
            <a:endParaRPr lang="en-US" altLang="zh-CN" dirty="0"/>
          </a:p>
          <a:p>
            <a:r>
              <a:rPr lang="zh-CN" altLang="en-US" dirty="0"/>
              <a:t>上述方法适用于</a:t>
            </a:r>
            <a:endParaRPr lang="en-US" altLang="zh-CN" dirty="0"/>
          </a:p>
          <a:p>
            <a:pPr lvl="1"/>
            <a:r>
              <a:rPr lang="zh-CN" altLang="en-US" dirty="0"/>
              <a:t>无符号数</a:t>
            </a:r>
            <a:endParaRPr lang="en-US" altLang="zh-CN" dirty="0"/>
          </a:p>
          <a:p>
            <a:pPr lvl="1"/>
            <a:r>
              <a:rPr lang="zh-CN" altLang="en-US" dirty="0"/>
              <a:t>带符号数</a:t>
            </a:r>
            <a:endParaRPr lang="en-US" altLang="zh-CN" dirty="0"/>
          </a:p>
          <a:p>
            <a:pPr lvl="1"/>
            <a:r>
              <a:rPr lang="zh-CN" altLang="en-US" dirty="0"/>
              <a:t>浮点数</a:t>
            </a:r>
            <a:endParaRPr lang="en-US" altLang="zh-CN" dirty="0"/>
          </a:p>
          <a:p>
            <a:pPr lvl="1"/>
            <a:r>
              <a:rPr lang="zh-CN" altLang="en-US" dirty="0"/>
              <a:t>非数值型数据</a:t>
            </a:r>
            <a:endParaRPr lang="en-US" altLang="zh-CN" dirty="0"/>
          </a:p>
          <a:p>
            <a:pPr lvl="1"/>
            <a:r>
              <a:rPr lang="zh-CN" altLang="en-US" dirty="0"/>
              <a:t>所有一切可以编码的数据（若无特殊例外说明）</a:t>
            </a:r>
            <a:endParaRPr lang="en-US" altLang="zh-CN" dirty="0"/>
          </a:p>
          <a:p>
            <a:r>
              <a:rPr lang="zh-CN" altLang="en-US" dirty="0"/>
              <a:t>所以存储方法这个话题以后就不讲了</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2.3</a:t>
            </a:r>
            <a:r>
              <a:rPr lang="zh-CN" altLang="en-US" dirty="0"/>
              <a:t>：带符号整数的运算方法</a:t>
            </a:r>
          </a:p>
        </p:txBody>
      </p:sp>
      <p:sp>
        <p:nvSpPr>
          <p:cNvPr id="4" name="矩形 3"/>
          <p:cNvSpPr/>
          <p:nvPr/>
        </p:nvSpPr>
        <p:spPr>
          <a:xfrm>
            <a:off x="5563648" y="1736911"/>
            <a:ext cx="1760706"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数据的机器级</a:t>
            </a:r>
            <a:endParaRPr lang="en-US" altLang="zh-CN" dirty="0"/>
          </a:p>
          <a:p>
            <a:pPr algn="ctr"/>
            <a:r>
              <a:rPr lang="zh-CN" altLang="en-US" dirty="0"/>
              <a:t>（二进制）</a:t>
            </a:r>
            <a:endParaRPr lang="en-US" altLang="zh-CN" dirty="0"/>
          </a:p>
          <a:p>
            <a:pPr algn="ctr"/>
            <a:r>
              <a:rPr lang="zh-CN" altLang="en-US" dirty="0"/>
              <a:t>表示方法</a:t>
            </a:r>
          </a:p>
        </p:txBody>
      </p:sp>
      <p:sp>
        <p:nvSpPr>
          <p:cNvPr id="5" name="矩形 4"/>
          <p:cNvSpPr/>
          <p:nvPr/>
        </p:nvSpPr>
        <p:spPr>
          <a:xfrm>
            <a:off x="402992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无符号整数</a:t>
            </a:r>
          </a:p>
        </p:txBody>
      </p:sp>
      <p:sp>
        <p:nvSpPr>
          <p:cNvPr id="26" name="矩形 25"/>
          <p:cNvSpPr/>
          <p:nvPr/>
        </p:nvSpPr>
        <p:spPr>
          <a:xfrm>
            <a:off x="461656" y="2805195"/>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带符号整数</a:t>
            </a:r>
          </a:p>
        </p:txBody>
      </p:sp>
      <p:sp>
        <p:nvSpPr>
          <p:cNvPr id="27" name="矩形 26"/>
          <p:cNvSpPr/>
          <p:nvPr/>
        </p:nvSpPr>
        <p:spPr>
          <a:xfrm>
            <a:off x="461656" y="3795382"/>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无符号整数</a:t>
            </a:r>
          </a:p>
        </p:txBody>
      </p:sp>
      <p:sp>
        <p:nvSpPr>
          <p:cNvPr id="3" name="文本占位符 2"/>
          <p:cNvSpPr>
            <a:spLocks noGrp="1"/>
          </p:cNvSpPr>
          <p:nvPr>
            <p:ph type="body" idx="1"/>
          </p:nvPr>
        </p:nvSpPr>
        <p:spPr/>
        <p:txBody>
          <a:bodyPr/>
          <a:lstStyle/>
          <a:p>
            <a:r>
              <a:rPr lang="en-US" altLang="zh-CN" dirty="0"/>
              <a:t>unsinged short, unsigned </a:t>
            </a:r>
            <a:r>
              <a:rPr lang="en-US" altLang="zh-CN" dirty="0" err="1"/>
              <a:t>int</a:t>
            </a:r>
            <a:r>
              <a:rPr lang="en-US" altLang="zh-CN" dirty="0"/>
              <a:t>, uint8_t, uint16_t, uint32_t,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2.3</a:t>
            </a:r>
            <a:r>
              <a:rPr lang="zh-CN" altLang="en-US" dirty="0"/>
              <a:t>：带符号整数的运算方法</a:t>
            </a:r>
          </a:p>
        </p:txBody>
      </p:sp>
      <p:sp>
        <p:nvSpPr>
          <p:cNvPr id="3" name="内容占位符 2"/>
          <p:cNvSpPr>
            <a:spLocks noGrp="1"/>
          </p:cNvSpPr>
          <p:nvPr>
            <p:ph idx="1"/>
          </p:nvPr>
        </p:nvSpPr>
        <p:spPr>
          <a:xfrm>
            <a:off x="628650" y="1182255"/>
            <a:ext cx="7886700" cy="1405302"/>
          </a:xfrm>
        </p:spPr>
        <p:txBody>
          <a:bodyPr/>
          <a:lstStyle/>
          <a:p>
            <a:r>
              <a:rPr lang="zh-CN" altLang="en-US" dirty="0"/>
              <a:t>一言以蔽之</a:t>
            </a:r>
            <a:endParaRPr lang="en-US" altLang="zh-CN" dirty="0"/>
          </a:p>
        </p:txBody>
      </p:sp>
      <p:sp>
        <p:nvSpPr>
          <p:cNvPr id="4" name="文本框 3"/>
          <p:cNvSpPr txBox="1"/>
          <p:nvPr/>
        </p:nvSpPr>
        <p:spPr>
          <a:xfrm>
            <a:off x="1264596" y="2480553"/>
            <a:ext cx="6614808" cy="1077218"/>
          </a:xfrm>
          <a:prstGeom prst="rect">
            <a:avLst/>
          </a:prstGeom>
          <a:noFill/>
        </p:spPr>
        <p:txBody>
          <a:bodyPr wrap="square" rtlCol="0">
            <a:spAutoFit/>
          </a:bodyPr>
          <a:lstStyle/>
          <a:p>
            <a:r>
              <a:rPr lang="zh-CN" altLang="en-US" sz="3200" i="1" dirty="0"/>
              <a:t>补码搞定一切</a:t>
            </a:r>
            <a:r>
              <a:rPr lang="en-US" altLang="zh-CN" sz="3200" i="1" dirty="0"/>
              <a:t>, </a:t>
            </a:r>
            <a:r>
              <a:rPr lang="zh-CN" altLang="en-US" sz="3200" i="1" dirty="0"/>
              <a:t>统一无符号带符号整数的加减法，</a:t>
            </a:r>
            <a:r>
              <a:rPr lang="en-US" altLang="zh-CN" sz="3200" i="1" dirty="0"/>
              <a:t>OF</a:t>
            </a:r>
            <a:r>
              <a:rPr lang="zh-CN" altLang="en-US" sz="3200" i="1" dirty="0"/>
              <a:t>的解释注意一下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dirty="0"/>
              <a:t>内容</a:t>
            </a:r>
            <a:r>
              <a:rPr lang="en-US" altLang="zh-CN" dirty="0"/>
              <a:t>2.4</a:t>
            </a:r>
            <a:r>
              <a:rPr lang="zh-CN" altLang="en-US" dirty="0"/>
              <a:t>：无符号和带符号整数的转换</a:t>
            </a:r>
          </a:p>
        </p:txBody>
      </p:sp>
      <p:sp>
        <p:nvSpPr>
          <p:cNvPr id="4" name="矩形 3"/>
          <p:cNvSpPr/>
          <p:nvPr/>
        </p:nvSpPr>
        <p:spPr>
          <a:xfrm>
            <a:off x="5563648" y="1736911"/>
            <a:ext cx="1760706"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数据的机器级</a:t>
            </a:r>
            <a:endParaRPr lang="en-US" altLang="zh-CN" dirty="0"/>
          </a:p>
          <a:p>
            <a:pPr algn="ctr"/>
            <a:r>
              <a:rPr lang="zh-CN" altLang="en-US" dirty="0"/>
              <a:t>（二进制）</a:t>
            </a:r>
            <a:endParaRPr lang="en-US" altLang="zh-CN" dirty="0"/>
          </a:p>
          <a:p>
            <a:pPr algn="ctr"/>
            <a:r>
              <a:rPr lang="zh-CN" altLang="en-US" dirty="0"/>
              <a:t>表示方法</a:t>
            </a:r>
          </a:p>
        </p:txBody>
      </p:sp>
      <p:sp>
        <p:nvSpPr>
          <p:cNvPr id="5" name="矩形 4"/>
          <p:cNvSpPr/>
          <p:nvPr/>
        </p:nvSpPr>
        <p:spPr>
          <a:xfrm>
            <a:off x="402992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无符号整数</a:t>
            </a:r>
          </a:p>
        </p:txBody>
      </p:sp>
      <p:sp>
        <p:nvSpPr>
          <p:cNvPr id="26" name="矩形 25"/>
          <p:cNvSpPr/>
          <p:nvPr/>
        </p:nvSpPr>
        <p:spPr>
          <a:xfrm>
            <a:off x="461656" y="2805195"/>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带符号整数</a:t>
            </a:r>
          </a:p>
        </p:txBody>
      </p:sp>
      <p:sp>
        <p:nvSpPr>
          <p:cNvPr id="27" name="矩形 26"/>
          <p:cNvSpPr/>
          <p:nvPr/>
        </p:nvSpPr>
        <p:spPr>
          <a:xfrm>
            <a:off x="461656" y="3795382"/>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solidFill>
                  <a:srgbClr val="C00000"/>
                </a:solidFill>
              </a:rPr>
              <a:t>3 </a:t>
            </a:r>
            <a:r>
              <a:rPr lang="zh-CN" altLang="en-US" sz="2800" i="1" dirty="0">
                <a:solidFill>
                  <a:srgbClr val="C00000"/>
                </a:solidFill>
              </a:rPr>
              <a:t>数据类型间的转换</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2.4</a:t>
            </a:r>
            <a:r>
              <a:rPr lang="zh-CN" altLang="en-US" dirty="0"/>
              <a:t>：无符号和带符号整数的转换</a:t>
            </a:r>
          </a:p>
        </p:txBody>
      </p:sp>
      <p:sp>
        <p:nvSpPr>
          <p:cNvPr id="3" name="内容占位符 2"/>
          <p:cNvSpPr>
            <a:spLocks noGrp="1"/>
          </p:cNvSpPr>
          <p:nvPr>
            <p:ph idx="1"/>
          </p:nvPr>
        </p:nvSpPr>
        <p:spPr>
          <a:xfrm>
            <a:off x="628650" y="1182255"/>
            <a:ext cx="7886700" cy="1317754"/>
          </a:xfrm>
        </p:spPr>
        <p:txBody>
          <a:bodyPr/>
          <a:lstStyle/>
          <a:p>
            <a:r>
              <a:rPr lang="zh-CN" altLang="en-US" dirty="0"/>
              <a:t>表示范围，课题习题</a:t>
            </a:r>
            <a:r>
              <a:rPr lang="en-US" altLang="zh-CN" dirty="0"/>
              <a:t>2.4.1</a:t>
            </a:r>
            <a:r>
              <a:rPr lang="zh-CN" altLang="en-US" dirty="0"/>
              <a:t>：</a:t>
            </a:r>
          </a:p>
        </p:txBody>
      </p:sp>
      <p:sp>
        <p:nvSpPr>
          <p:cNvPr id="4" name="文本框 3"/>
          <p:cNvSpPr txBox="1"/>
          <p:nvPr/>
        </p:nvSpPr>
        <p:spPr>
          <a:xfrm>
            <a:off x="1381328" y="2500009"/>
            <a:ext cx="5710136" cy="2246769"/>
          </a:xfrm>
          <a:prstGeom prst="rect">
            <a:avLst/>
          </a:prstGeom>
          <a:noFill/>
        </p:spPr>
        <p:txBody>
          <a:bodyPr wrap="square" rtlCol="0">
            <a:spAutoFit/>
          </a:bodyPr>
          <a:lstStyle/>
          <a:p>
            <a:r>
              <a:rPr lang="en-US" altLang="zh-CN" sz="2800" i="1" dirty="0"/>
              <a:t>16</a:t>
            </a:r>
            <a:r>
              <a:rPr lang="zh-CN" altLang="en-US" sz="2800" i="1" dirty="0"/>
              <a:t>位无符号整数的表示范围是多少？</a:t>
            </a:r>
            <a:endParaRPr lang="en-US" altLang="zh-CN" sz="2800" i="1" dirty="0"/>
          </a:p>
          <a:p>
            <a:endParaRPr lang="en-US" altLang="zh-CN" sz="2800" i="1" dirty="0"/>
          </a:p>
          <a:p>
            <a:endParaRPr lang="en-US" altLang="zh-CN" sz="2800" i="1" dirty="0"/>
          </a:p>
          <a:p>
            <a:endParaRPr lang="en-US" altLang="zh-CN" sz="2800" i="1" dirty="0"/>
          </a:p>
          <a:p>
            <a:r>
              <a:rPr lang="en-US" altLang="zh-CN" sz="2800" i="1" dirty="0"/>
              <a:t>16</a:t>
            </a:r>
            <a:r>
              <a:rPr lang="zh-CN" altLang="en-US" sz="2800" i="1" dirty="0"/>
              <a:t>位带符号整数的表示范围是多少？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2.4</a:t>
            </a:r>
            <a:r>
              <a:rPr lang="zh-CN" altLang="en-US" dirty="0"/>
              <a:t>：无符号和带符号整数的转换</a:t>
            </a:r>
          </a:p>
        </p:txBody>
      </p:sp>
      <p:sp>
        <p:nvSpPr>
          <p:cNvPr id="3" name="内容占位符 2"/>
          <p:cNvSpPr>
            <a:spLocks noGrp="1"/>
          </p:cNvSpPr>
          <p:nvPr>
            <p:ph idx="1"/>
          </p:nvPr>
        </p:nvSpPr>
        <p:spPr>
          <a:xfrm>
            <a:off x="628650" y="1182255"/>
            <a:ext cx="7886700" cy="1317754"/>
          </a:xfrm>
        </p:spPr>
        <p:txBody>
          <a:bodyPr/>
          <a:lstStyle/>
          <a:p>
            <a:r>
              <a:rPr lang="zh-CN" altLang="en-US" dirty="0"/>
              <a:t>表示范围，课题习题</a:t>
            </a:r>
            <a:r>
              <a:rPr lang="en-US" altLang="zh-CN" dirty="0"/>
              <a:t>2.4.1</a:t>
            </a:r>
            <a:r>
              <a:rPr lang="zh-CN" altLang="en-US" dirty="0"/>
              <a:t>：</a:t>
            </a:r>
          </a:p>
        </p:txBody>
      </p:sp>
      <p:sp>
        <p:nvSpPr>
          <p:cNvPr id="4" name="文本框 3"/>
          <p:cNvSpPr txBox="1"/>
          <p:nvPr/>
        </p:nvSpPr>
        <p:spPr>
          <a:xfrm>
            <a:off x="1381328" y="2500009"/>
            <a:ext cx="5710136" cy="3108543"/>
          </a:xfrm>
          <a:prstGeom prst="rect">
            <a:avLst/>
          </a:prstGeom>
          <a:noFill/>
        </p:spPr>
        <p:txBody>
          <a:bodyPr wrap="square" rtlCol="0">
            <a:spAutoFit/>
          </a:bodyPr>
          <a:lstStyle/>
          <a:p>
            <a:r>
              <a:rPr lang="en-US" altLang="zh-CN" sz="2800" i="1" dirty="0"/>
              <a:t>16</a:t>
            </a:r>
            <a:r>
              <a:rPr lang="zh-CN" altLang="en-US" sz="2800" i="1" dirty="0"/>
              <a:t>位无符号整数的表示范围是多少？</a:t>
            </a:r>
            <a:endParaRPr lang="en-US" altLang="zh-CN" sz="2800" i="1" dirty="0"/>
          </a:p>
          <a:p>
            <a:endParaRPr lang="en-US" altLang="zh-CN" sz="2800" i="1" dirty="0"/>
          </a:p>
          <a:p>
            <a:pPr algn="ctr"/>
            <a:r>
              <a:rPr lang="en-US" altLang="zh-CN" sz="2800" i="1" dirty="0"/>
              <a:t>0 ~ </a:t>
            </a:r>
            <a:r>
              <a:rPr lang="zh-CN" altLang="en-US" sz="2800" i="1" dirty="0"/>
              <a:t>（</a:t>
            </a:r>
            <a:r>
              <a:rPr lang="en-US" altLang="zh-CN" sz="2800" i="1" dirty="0"/>
              <a:t>2</a:t>
            </a:r>
            <a:r>
              <a:rPr lang="en-US" altLang="zh-CN" sz="2800" i="1" baseline="30000" dirty="0"/>
              <a:t>16</a:t>
            </a:r>
            <a:r>
              <a:rPr lang="en-US" altLang="zh-CN" sz="2800" i="1" dirty="0"/>
              <a:t>-1</a:t>
            </a:r>
            <a:r>
              <a:rPr lang="zh-CN" altLang="en-US" sz="2800" i="1" dirty="0"/>
              <a:t>）</a:t>
            </a:r>
            <a:endParaRPr lang="en-US" altLang="zh-CN" sz="2800" i="1" dirty="0"/>
          </a:p>
          <a:p>
            <a:endParaRPr lang="en-US" altLang="zh-CN" sz="2800" i="1" dirty="0"/>
          </a:p>
          <a:p>
            <a:r>
              <a:rPr lang="en-US" altLang="zh-CN" sz="2800" i="1" dirty="0"/>
              <a:t>16</a:t>
            </a:r>
            <a:r>
              <a:rPr lang="zh-CN" altLang="en-US" sz="2800" i="1" dirty="0"/>
              <a:t>位带符号整数的表示范围是多少？</a:t>
            </a:r>
            <a:endParaRPr lang="en-US" altLang="zh-CN" sz="2800" i="1" dirty="0"/>
          </a:p>
          <a:p>
            <a:endParaRPr lang="en-US" altLang="zh-CN" sz="2800" i="1" dirty="0"/>
          </a:p>
          <a:p>
            <a:pPr algn="ctr"/>
            <a:r>
              <a:rPr lang="en-US" altLang="zh-CN" sz="2800" i="1" dirty="0"/>
              <a:t>-2</a:t>
            </a:r>
            <a:r>
              <a:rPr lang="en-US" altLang="zh-CN" sz="2800" i="1" baseline="30000" dirty="0"/>
              <a:t>15</a:t>
            </a:r>
            <a:r>
              <a:rPr lang="en-US" altLang="zh-CN" sz="2800" i="1" dirty="0"/>
              <a:t> ~ </a:t>
            </a:r>
            <a:r>
              <a:rPr lang="zh-CN" altLang="en-US" sz="2800" i="1" dirty="0"/>
              <a:t>（</a:t>
            </a:r>
            <a:r>
              <a:rPr lang="en-US" altLang="zh-CN" sz="2800" i="1" dirty="0"/>
              <a:t>2</a:t>
            </a:r>
            <a:r>
              <a:rPr lang="en-US" altLang="zh-CN" sz="2800" i="1" baseline="30000" dirty="0"/>
              <a:t>15</a:t>
            </a:r>
            <a:r>
              <a:rPr lang="en-US" altLang="zh-CN" sz="2800" i="1" dirty="0"/>
              <a:t>-1</a:t>
            </a:r>
            <a:r>
              <a:rPr lang="zh-CN" altLang="en-US" sz="2800" i="1"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4840"/>
          </a:xfrm>
        </p:spPr>
        <p:txBody>
          <a:bodyPr>
            <a:normAutofit/>
          </a:bodyPr>
          <a:lstStyle/>
          <a:p>
            <a:r>
              <a:rPr lang="zh-CN" altLang="en-US" sz="2800" dirty="0"/>
              <a:t>内容</a:t>
            </a:r>
            <a:r>
              <a:rPr lang="en-US" altLang="zh-CN" sz="2800" dirty="0"/>
              <a:t>2.4</a:t>
            </a:r>
            <a:r>
              <a:rPr lang="zh-CN" altLang="en-US" sz="2800" dirty="0"/>
              <a:t>：整数的机器级表示：位扩展和位截断操作</a:t>
            </a:r>
          </a:p>
        </p:txBody>
      </p:sp>
      <p:sp>
        <p:nvSpPr>
          <p:cNvPr id="7" name="矩形 6"/>
          <p:cNvSpPr/>
          <p:nvPr/>
        </p:nvSpPr>
        <p:spPr>
          <a:xfrm>
            <a:off x="737366" y="2362857"/>
            <a:ext cx="4634734" cy="2308324"/>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Consolas" panose="020B0609020204030204" pitchFamily="49" charset="0"/>
              </a:rPr>
              <a:t>short s = 0;</a:t>
            </a:r>
          </a:p>
          <a:p>
            <a:r>
              <a:rPr lang="zh-CN" altLang="en-US" dirty="0">
                <a:latin typeface="Consolas" panose="020B0609020204030204" pitchFamily="49" charset="0"/>
              </a:rPr>
              <a:t>unsigned short us = 0;</a:t>
            </a:r>
          </a:p>
          <a:p>
            <a:endParaRPr lang="zh-CN" altLang="en-US" dirty="0">
              <a:latin typeface="Consolas" panose="020B0609020204030204" pitchFamily="49" charset="0"/>
            </a:endParaRPr>
          </a:p>
          <a:p>
            <a:r>
              <a:rPr lang="zh-CN" altLang="en-US" dirty="0">
                <a:latin typeface="Consolas" panose="020B0609020204030204" pitchFamily="49" charset="0"/>
              </a:rPr>
              <a:t>s = -32768;</a:t>
            </a:r>
          </a:p>
          <a:p>
            <a:r>
              <a:rPr lang="zh-CN" altLang="en-US" dirty="0">
                <a:latin typeface="Consolas" panose="020B0609020204030204" pitchFamily="49" charset="0"/>
              </a:rPr>
              <a:t>us = s;  </a:t>
            </a:r>
            <a:r>
              <a:rPr lang="zh-CN" altLang="en-US" dirty="0">
                <a:solidFill>
                  <a:srgbClr val="C00000"/>
                </a:solidFill>
                <a:latin typeface="Consolas" panose="020B0609020204030204" pitchFamily="49" charset="0"/>
              </a:rPr>
              <a:t>   </a:t>
            </a:r>
            <a:r>
              <a:rPr lang="en-US" altLang="zh-CN" b="1" dirty="0">
                <a:solidFill>
                  <a:srgbClr val="C00000"/>
                </a:solidFill>
                <a:latin typeface="Consolas" panose="020B0609020204030204" pitchFamily="49" charset="0"/>
              </a:rPr>
              <a:t>us = ?</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s = us;    </a:t>
            </a:r>
            <a:r>
              <a:rPr lang="zh-CN" altLang="en-US" dirty="0">
                <a:solidFill>
                  <a:srgbClr val="C00000"/>
                </a:solidFill>
                <a:latin typeface="Consolas" panose="020B0609020204030204" pitchFamily="49" charset="0"/>
              </a:rPr>
              <a:t>  </a:t>
            </a:r>
            <a:r>
              <a:rPr lang="en-US" altLang="zh-CN" b="1" dirty="0">
                <a:solidFill>
                  <a:srgbClr val="C00000"/>
                </a:solidFill>
                <a:latin typeface="Consolas" panose="020B0609020204030204" pitchFamily="49" charset="0"/>
              </a:rPr>
              <a:t>s = ?</a:t>
            </a:r>
            <a:endParaRPr lang="zh-CN" altLang="en-US"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2765847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37366" y="2362857"/>
            <a:ext cx="4634734" cy="2308324"/>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Consolas" panose="020B0609020204030204" pitchFamily="49" charset="0"/>
              </a:rPr>
              <a:t>short s = 0;</a:t>
            </a:r>
          </a:p>
          <a:p>
            <a:r>
              <a:rPr lang="zh-CN" altLang="en-US" dirty="0">
                <a:latin typeface="Consolas" panose="020B0609020204030204" pitchFamily="49" charset="0"/>
              </a:rPr>
              <a:t>unsigned short us = 0;</a:t>
            </a:r>
          </a:p>
          <a:p>
            <a:endParaRPr lang="zh-CN" altLang="en-US" dirty="0">
              <a:latin typeface="Consolas" panose="020B0609020204030204" pitchFamily="49" charset="0"/>
            </a:endParaRPr>
          </a:p>
          <a:p>
            <a:r>
              <a:rPr lang="zh-CN" altLang="en-US" dirty="0">
                <a:latin typeface="Consolas" panose="020B0609020204030204" pitchFamily="49" charset="0"/>
              </a:rPr>
              <a:t>s = -32768;</a:t>
            </a:r>
          </a:p>
          <a:p>
            <a:r>
              <a:rPr lang="zh-CN" altLang="en-US" dirty="0">
                <a:latin typeface="Consolas" panose="020B0609020204030204" pitchFamily="49" charset="0"/>
              </a:rPr>
              <a:t>us = s;  </a:t>
            </a:r>
            <a:r>
              <a:rPr lang="zh-CN" altLang="en-US" dirty="0">
                <a:solidFill>
                  <a:srgbClr val="C00000"/>
                </a:solidFill>
                <a:latin typeface="Consolas" panose="020B0609020204030204" pitchFamily="49" charset="0"/>
              </a:rPr>
              <a:t>   </a:t>
            </a:r>
            <a:r>
              <a:rPr lang="en-US" altLang="zh-CN" b="1" dirty="0">
                <a:solidFill>
                  <a:srgbClr val="C00000"/>
                </a:solidFill>
                <a:latin typeface="Consolas" panose="020B0609020204030204" pitchFamily="49" charset="0"/>
              </a:rPr>
              <a:t>us = 32768 (0x8000)</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s = us;    </a:t>
            </a:r>
            <a:r>
              <a:rPr lang="zh-CN" altLang="en-US" dirty="0">
                <a:solidFill>
                  <a:srgbClr val="C00000"/>
                </a:solidFill>
                <a:latin typeface="Consolas" panose="020B0609020204030204" pitchFamily="49" charset="0"/>
              </a:rPr>
              <a:t>  </a:t>
            </a:r>
            <a:r>
              <a:rPr lang="en-US" altLang="zh-CN" b="1" dirty="0">
                <a:solidFill>
                  <a:srgbClr val="C00000"/>
                </a:solidFill>
                <a:latin typeface="Consolas" panose="020B0609020204030204" pitchFamily="49" charset="0"/>
              </a:rPr>
              <a:t>s = -32768 (0x8000)</a:t>
            </a:r>
            <a:endParaRPr lang="zh-CN" altLang="en-US" b="1" dirty="0">
              <a:solidFill>
                <a:srgbClr val="C00000"/>
              </a:solidFill>
              <a:latin typeface="Consolas" panose="020B0609020204030204" pitchFamily="49" charset="0"/>
            </a:endParaRPr>
          </a:p>
        </p:txBody>
      </p:sp>
      <p:sp>
        <p:nvSpPr>
          <p:cNvPr id="5" name="矩形 4"/>
          <p:cNvSpPr/>
          <p:nvPr/>
        </p:nvSpPr>
        <p:spPr>
          <a:xfrm>
            <a:off x="737365" y="4899949"/>
            <a:ext cx="463473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b="1" dirty="0">
                <a:solidFill>
                  <a:srgbClr val="0070C0"/>
                </a:solidFill>
                <a:latin typeface="微软雅黑" pitchFamily="34" charset="-122"/>
                <a:ea typeface="微软雅黑" pitchFamily="34" charset="-122"/>
              </a:rPr>
              <a:t>宽度相同的无符号数和带符号数之间的转换原则是保持机器表示不变（解释不同）。</a:t>
            </a:r>
          </a:p>
        </p:txBody>
      </p:sp>
      <p:sp>
        <p:nvSpPr>
          <p:cNvPr id="6" name="标题 1"/>
          <p:cNvSpPr txBox="1">
            <a:spLocks/>
          </p:cNvSpPr>
          <p:nvPr/>
        </p:nvSpPr>
        <p:spPr>
          <a:xfrm>
            <a:off x="0" y="0"/>
            <a:ext cx="9144000" cy="624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a:lstStyle>
          <a:p>
            <a:r>
              <a:rPr lang="zh-CN" altLang="en-US" sz="2800"/>
              <a:t>内容</a:t>
            </a:r>
            <a:r>
              <a:rPr lang="en-US" altLang="zh-CN" sz="2800"/>
              <a:t>2.4</a:t>
            </a:r>
            <a:r>
              <a:rPr lang="zh-CN" altLang="en-US" sz="2800"/>
              <a:t>：整数的机器级表示：位扩展和位截断操作</a:t>
            </a:r>
            <a:endParaRPr lang="zh-CN" altLang="en-US" sz="2800" dirty="0"/>
          </a:p>
        </p:txBody>
      </p:sp>
    </p:spTree>
    <p:extLst>
      <p:ext uri="{BB962C8B-B14F-4D97-AF65-F5344CB8AC3E}">
        <p14:creationId xmlns:p14="http://schemas.microsoft.com/office/powerpoint/2010/main" val="2926171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7366" y="2362857"/>
            <a:ext cx="3564978"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Consolas" panose="020B0609020204030204" pitchFamily="49" charset="0"/>
              </a:rPr>
              <a:t>short s = 0;</a:t>
            </a:r>
          </a:p>
          <a:p>
            <a:r>
              <a:rPr lang="zh-CN" altLang="en-US" dirty="0">
                <a:latin typeface="Consolas" panose="020B0609020204030204" pitchFamily="49" charset="0"/>
              </a:rPr>
              <a:t>unsigned short us = 0;</a:t>
            </a:r>
          </a:p>
          <a:p>
            <a:r>
              <a:rPr lang="zh-CN" altLang="en-US" dirty="0">
                <a:latin typeface="Consolas" panose="020B0609020204030204" pitchFamily="49" charset="0"/>
              </a:rPr>
              <a:t>int i = 0;</a:t>
            </a:r>
          </a:p>
          <a:p>
            <a:r>
              <a:rPr lang="zh-CN" altLang="en-US" dirty="0">
                <a:latin typeface="Consolas" panose="020B0609020204030204" pitchFamily="49" charset="0"/>
              </a:rPr>
              <a:t>unsigned int ui = 0;</a:t>
            </a:r>
          </a:p>
        </p:txBody>
      </p:sp>
      <p:sp>
        <p:nvSpPr>
          <p:cNvPr id="6" name="矩形 5"/>
          <p:cNvSpPr/>
          <p:nvPr/>
        </p:nvSpPr>
        <p:spPr>
          <a:xfrm>
            <a:off x="4712247" y="2362857"/>
            <a:ext cx="3564978" cy="3139321"/>
          </a:xfrm>
          <a:prstGeom prst="rect">
            <a:avLst/>
          </a:prstGeom>
          <a:solidFill>
            <a:schemeClr val="bg1"/>
          </a:solidFill>
          <a:ln>
            <a:solidFill>
              <a:schemeClr val="dk1"/>
            </a:solidFill>
            <a:prstDash val="dash"/>
          </a:ln>
        </p:spPr>
        <p:txBody>
          <a:bodyPr wrap="square">
            <a:spAutoFit/>
          </a:bodyPr>
          <a:lstStyle/>
          <a:p>
            <a:r>
              <a:rPr lang="zh-CN" altLang="en-US" dirty="0">
                <a:latin typeface="Consolas" panose="020B0609020204030204" pitchFamily="49" charset="0"/>
              </a:rPr>
              <a:t>s = -32768;</a:t>
            </a:r>
          </a:p>
          <a:p>
            <a:r>
              <a:rPr lang="zh-CN" altLang="en-US" dirty="0">
                <a:latin typeface="Consolas" panose="020B0609020204030204" pitchFamily="49" charset="0"/>
              </a:rPr>
              <a:t>i = s;       </a:t>
            </a:r>
            <a:r>
              <a:rPr lang="en-US" altLang="zh-CN" b="1" dirty="0" err="1">
                <a:solidFill>
                  <a:srgbClr val="C00000"/>
                </a:solidFill>
                <a:latin typeface="Consolas" panose="020B0609020204030204" pitchFamily="49" charset="0"/>
              </a:rPr>
              <a:t>i</a:t>
            </a:r>
            <a:r>
              <a:rPr lang="en-US" altLang="zh-CN" b="1" dirty="0">
                <a:solidFill>
                  <a:srgbClr val="C00000"/>
                </a:solidFill>
                <a:latin typeface="Consolas" panose="020B0609020204030204" pitchFamily="49" charset="0"/>
              </a:rPr>
              <a:t> = ?</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i = us;     </a:t>
            </a:r>
            <a:r>
              <a:rPr lang="zh-CN" altLang="en-US" dirty="0">
                <a:solidFill>
                  <a:srgbClr val="C00000"/>
                </a:solidFill>
                <a:latin typeface="Consolas" panose="020B0609020204030204" pitchFamily="49" charset="0"/>
              </a:rPr>
              <a:t> </a:t>
            </a:r>
            <a:r>
              <a:rPr lang="en-US" altLang="zh-CN" b="1" dirty="0" err="1">
                <a:solidFill>
                  <a:srgbClr val="C00000"/>
                </a:solidFill>
                <a:latin typeface="Consolas" panose="020B0609020204030204" pitchFamily="49" charset="0"/>
              </a:rPr>
              <a:t>i</a:t>
            </a:r>
            <a:r>
              <a:rPr lang="en-US" altLang="zh-CN" b="1" dirty="0">
                <a:solidFill>
                  <a:srgbClr val="C00000"/>
                </a:solidFill>
                <a:latin typeface="Consolas" panose="020B0609020204030204" pitchFamily="49" charset="0"/>
              </a:rPr>
              <a:t> = ?</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s = -32768;</a:t>
            </a:r>
          </a:p>
          <a:p>
            <a:r>
              <a:rPr lang="zh-CN" altLang="en-US" dirty="0">
                <a:latin typeface="Consolas" panose="020B0609020204030204" pitchFamily="49" charset="0"/>
              </a:rPr>
              <a:t>ui = s;     </a:t>
            </a:r>
            <a:r>
              <a:rPr lang="zh-CN" altLang="en-US" b="1" dirty="0">
                <a:solidFill>
                  <a:srgbClr val="C00000"/>
                </a:solidFill>
                <a:latin typeface="Consolas" panose="020B0609020204030204" pitchFamily="49" charset="0"/>
              </a:rPr>
              <a:t> </a:t>
            </a:r>
            <a:r>
              <a:rPr lang="en-US" altLang="zh-CN" b="1" dirty="0" err="1">
                <a:solidFill>
                  <a:srgbClr val="C00000"/>
                </a:solidFill>
                <a:latin typeface="Consolas" panose="020B0609020204030204" pitchFamily="49" charset="0"/>
              </a:rPr>
              <a:t>ui</a:t>
            </a:r>
            <a:r>
              <a:rPr lang="en-US" altLang="zh-CN" b="1" dirty="0">
                <a:solidFill>
                  <a:srgbClr val="C00000"/>
                </a:solidFill>
                <a:latin typeface="Consolas" panose="020B0609020204030204" pitchFamily="49" charset="0"/>
              </a:rPr>
              <a:t> = ?</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ui = us;     </a:t>
            </a:r>
            <a:r>
              <a:rPr lang="en-US" altLang="zh-CN" b="1" dirty="0" err="1">
                <a:solidFill>
                  <a:srgbClr val="C00000"/>
                </a:solidFill>
                <a:latin typeface="Consolas" panose="020B0609020204030204" pitchFamily="49" charset="0"/>
              </a:rPr>
              <a:t>ui</a:t>
            </a:r>
            <a:r>
              <a:rPr lang="en-US" altLang="zh-CN" b="1" dirty="0">
                <a:solidFill>
                  <a:srgbClr val="C00000"/>
                </a:solidFill>
                <a:latin typeface="Consolas" panose="020B0609020204030204" pitchFamily="49" charset="0"/>
              </a:rPr>
              <a:t> = ?</a:t>
            </a:r>
            <a:endParaRPr lang="zh-CN" altLang="en-US" b="1" dirty="0">
              <a:solidFill>
                <a:srgbClr val="C00000"/>
              </a:solidFill>
              <a:latin typeface="Consolas" panose="020B0609020204030204" pitchFamily="49" charset="0"/>
            </a:endParaRPr>
          </a:p>
        </p:txBody>
      </p:sp>
      <p:sp>
        <p:nvSpPr>
          <p:cNvPr id="7" name="标题 1"/>
          <p:cNvSpPr txBox="1">
            <a:spLocks/>
          </p:cNvSpPr>
          <p:nvPr/>
        </p:nvSpPr>
        <p:spPr>
          <a:xfrm>
            <a:off x="0" y="0"/>
            <a:ext cx="9144000" cy="624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a:lstStyle>
          <a:p>
            <a:r>
              <a:rPr lang="zh-CN" altLang="en-US" sz="2800"/>
              <a:t>内容</a:t>
            </a:r>
            <a:r>
              <a:rPr lang="en-US" altLang="zh-CN" sz="2800"/>
              <a:t>2.4</a:t>
            </a:r>
            <a:r>
              <a:rPr lang="zh-CN" altLang="en-US" sz="2800"/>
              <a:t>：整数的机器级表示：位扩展和位截断操作</a:t>
            </a:r>
            <a:endParaRPr lang="zh-CN" altLang="en-US" sz="2800" dirty="0"/>
          </a:p>
        </p:txBody>
      </p:sp>
    </p:spTree>
    <p:extLst>
      <p:ext uri="{BB962C8B-B14F-4D97-AF65-F5344CB8AC3E}">
        <p14:creationId xmlns:p14="http://schemas.microsoft.com/office/powerpoint/2010/main" val="335284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7366" y="2362857"/>
            <a:ext cx="3564978"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Consolas" panose="020B0609020204030204" pitchFamily="49" charset="0"/>
              </a:rPr>
              <a:t>short s = 0;</a:t>
            </a:r>
          </a:p>
          <a:p>
            <a:r>
              <a:rPr lang="zh-CN" altLang="en-US" dirty="0">
                <a:latin typeface="Consolas" panose="020B0609020204030204" pitchFamily="49" charset="0"/>
              </a:rPr>
              <a:t>unsigned short us = 0;</a:t>
            </a:r>
          </a:p>
          <a:p>
            <a:r>
              <a:rPr lang="zh-CN" altLang="en-US" dirty="0">
                <a:latin typeface="Consolas" panose="020B0609020204030204" pitchFamily="49" charset="0"/>
              </a:rPr>
              <a:t>int i = 0;</a:t>
            </a:r>
          </a:p>
          <a:p>
            <a:r>
              <a:rPr lang="zh-CN" altLang="en-US" dirty="0">
                <a:latin typeface="Consolas" panose="020B0609020204030204" pitchFamily="49" charset="0"/>
              </a:rPr>
              <a:t>unsigned int ui = 0;</a:t>
            </a:r>
          </a:p>
        </p:txBody>
      </p:sp>
      <p:sp>
        <p:nvSpPr>
          <p:cNvPr id="6" name="矩形 5"/>
          <p:cNvSpPr/>
          <p:nvPr/>
        </p:nvSpPr>
        <p:spPr>
          <a:xfrm>
            <a:off x="4712247" y="2362857"/>
            <a:ext cx="3564978" cy="3139321"/>
          </a:xfrm>
          <a:prstGeom prst="rect">
            <a:avLst/>
          </a:prstGeom>
          <a:solidFill>
            <a:schemeClr val="bg1"/>
          </a:solidFill>
          <a:ln>
            <a:solidFill>
              <a:schemeClr val="dk1"/>
            </a:solidFill>
            <a:prstDash val="dash"/>
          </a:ln>
        </p:spPr>
        <p:txBody>
          <a:bodyPr wrap="square">
            <a:spAutoFit/>
          </a:bodyPr>
          <a:lstStyle/>
          <a:p>
            <a:r>
              <a:rPr lang="zh-CN" altLang="en-US" dirty="0">
                <a:latin typeface="Consolas" panose="020B0609020204030204" pitchFamily="49" charset="0"/>
              </a:rPr>
              <a:t>s = -32768;</a:t>
            </a:r>
          </a:p>
          <a:p>
            <a:r>
              <a:rPr lang="zh-CN" altLang="en-US" dirty="0">
                <a:latin typeface="Consolas" panose="020B0609020204030204" pitchFamily="49" charset="0"/>
              </a:rPr>
              <a:t>i = s;       </a:t>
            </a:r>
            <a:r>
              <a:rPr lang="en-US" altLang="zh-CN" b="1" dirty="0" err="1">
                <a:solidFill>
                  <a:srgbClr val="C00000"/>
                </a:solidFill>
                <a:latin typeface="Consolas" panose="020B0609020204030204" pitchFamily="49" charset="0"/>
              </a:rPr>
              <a:t>i</a:t>
            </a:r>
            <a:r>
              <a:rPr lang="en-US" altLang="zh-CN" b="1" dirty="0">
                <a:solidFill>
                  <a:srgbClr val="C00000"/>
                </a:solidFill>
                <a:latin typeface="Consolas" panose="020B0609020204030204" pitchFamily="49" charset="0"/>
              </a:rPr>
              <a:t> = -32768</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i = us;   </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s = -32768;</a:t>
            </a:r>
          </a:p>
          <a:p>
            <a:r>
              <a:rPr lang="zh-CN" altLang="en-US" dirty="0">
                <a:latin typeface="Consolas" panose="020B0609020204030204" pitchFamily="49" charset="0"/>
              </a:rPr>
              <a:t>ui = s;     </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ui = us;   </a:t>
            </a:r>
            <a:endParaRPr lang="zh-CN" altLang="en-US" b="1" dirty="0">
              <a:solidFill>
                <a:srgbClr val="C00000"/>
              </a:solidFill>
              <a:latin typeface="Consolas" panose="020B0609020204030204" pitchFamily="49" charset="0"/>
            </a:endParaRPr>
          </a:p>
        </p:txBody>
      </p:sp>
      <p:sp>
        <p:nvSpPr>
          <p:cNvPr id="10" name="矩形 9"/>
          <p:cNvSpPr/>
          <p:nvPr/>
        </p:nvSpPr>
        <p:spPr>
          <a:xfrm>
            <a:off x="737366" y="4717348"/>
            <a:ext cx="3564978" cy="923330"/>
          </a:xfrm>
          <a:prstGeom prst="rect">
            <a:avLst/>
          </a:prstGeom>
        </p:spPr>
        <p:txBody>
          <a:bodyPr wrap="square">
            <a:spAutoFit/>
          </a:bodyPr>
          <a:lstStyle/>
          <a:p>
            <a:r>
              <a:rPr lang="zh-CN" altLang="en-US" dirty="0">
                <a:solidFill>
                  <a:srgbClr val="C00000"/>
                </a:solidFill>
                <a:latin typeface="Consolas" panose="020B0609020204030204" pitchFamily="49" charset="0"/>
              </a:rPr>
              <a:t>movw   $0x8000,-0x2(%ebp)</a:t>
            </a:r>
          </a:p>
          <a:p>
            <a:r>
              <a:rPr lang="zh-CN" altLang="en-US" dirty="0">
                <a:solidFill>
                  <a:srgbClr val="C00000"/>
                </a:solidFill>
                <a:latin typeface="Consolas" panose="020B0609020204030204" pitchFamily="49" charset="0"/>
              </a:rPr>
              <a:t>movswl -0x2(%ebp),%eax</a:t>
            </a:r>
          </a:p>
          <a:p>
            <a:r>
              <a:rPr lang="zh-CN" altLang="en-US" dirty="0">
                <a:solidFill>
                  <a:srgbClr val="C00000"/>
                </a:solidFill>
                <a:latin typeface="Consolas" panose="020B0609020204030204" pitchFamily="49" charset="0"/>
              </a:rPr>
              <a:t>mov    %eax,-0x8(%ebp)</a:t>
            </a:r>
          </a:p>
        </p:txBody>
      </p:sp>
      <p:sp>
        <p:nvSpPr>
          <p:cNvPr id="11" name="矩形 10"/>
          <p:cNvSpPr/>
          <p:nvPr/>
        </p:nvSpPr>
        <p:spPr>
          <a:xfrm>
            <a:off x="737366" y="3678602"/>
            <a:ext cx="356497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b="1" dirty="0">
                <a:solidFill>
                  <a:srgbClr val="0070C0"/>
                </a:solidFill>
                <a:latin typeface="微软雅黑" pitchFamily="34" charset="-122"/>
                <a:ea typeface="微软雅黑" pitchFamily="34" charset="-122"/>
              </a:rPr>
              <a:t>符号扩展用于补码表示的带符号整数，在短的带符号整数前添加足够多的符号位。</a:t>
            </a:r>
          </a:p>
        </p:txBody>
      </p:sp>
      <p:sp>
        <p:nvSpPr>
          <p:cNvPr id="9" name="标题 1"/>
          <p:cNvSpPr txBox="1">
            <a:spLocks/>
          </p:cNvSpPr>
          <p:nvPr/>
        </p:nvSpPr>
        <p:spPr>
          <a:xfrm>
            <a:off x="0" y="0"/>
            <a:ext cx="9144000" cy="624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a:lstStyle>
          <a:p>
            <a:r>
              <a:rPr lang="zh-CN" altLang="en-US" sz="2800"/>
              <a:t>内容</a:t>
            </a:r>
            <a:r>
              <a:rPr lang="en-US" altLang="zh-CN" sz="2800"/>
              <a:t>2.4</a:t>
            </a:r>
            <a:r>
              <a:rPr lang="zh-CN" altLang="en-US" sz="2800"/>
              <a:t>：整数的机器级表示：位扩展和位截断操作</a:t>
            </a:r>
            <a:endParaRPr lang="zh-CN" altLang="en-US" sz="2800" dirty="0"/>
          </a:p>
        </p:txBody>
      </p:sp>
    </p:spTree>
    <p:extLst>
      <p:ext uri="{BB962C8B-B14F-4D97-AF65-F5344CB8AC3E}">
        <p14:creationId xmlns:p14="http://schemas.microsoft.com/office/powerpoint/2010/main" val="1874421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7366" y="2362857"/>
            <a:ext cx="3564978"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Consolas" panose="020B0609020204030204" pitchFamily="49" charset="0"/>
              </a:rPr>
              <a:t>short s = 0;</a:t>
            </a:r>
          </a:p>
          <a:p>
            <a:r>
              <a:rPr lang="zh-CN" altLang="en-US" dirty="0">
                <a:latin typeface="Consolas" panose="020B0609020204030204" pitchFamily="49" charset="0"/>
              </a:rPr>
              <a:t>unsigned short us = 0;</a:t>
            </a:r>
          </a:p>
          <a:p>
            <a:r>
              <a:rPr lang="zh-CN" altLang="en-US" dirty="0">
                <a:latin typeface="Consolas" panose="020B0609020204030204" pitchFamily="49" charset="0"/>
              </a:rPr>
              <a:t>int i = 0;</a:t>
            </a:r>
          </a:p>
          <a:p>
            <a:r>
              <a:rPr lang="zh-CN" altLang="en-US" dirty="0">
                <a:latin typeface="Consolas" panose="020B0609020204030204" pitchFamily="49" charset="0"/>
              </a:rPr>
              <a:t>unsigned int ui = 0;</a:t>
            </a:r>
          </a:p>
        </p:txBody>
      </p:sp>
      <p:sp>
        <p:nvSpPr>
          <p:cNvPr id="6" name="矩形 5"/>
          <p:cNvSpPr/>
          <p:nvPr/>
        </p:nvSpPr>
        <p:spPr>
          <a:xfrm>
            <a:off x="4712247" y="2362857"/>
            <a:ext cx="3698328" cy="3139321"/>
          </a:xfrm>
          <a:prstGeom prst="rect">
            <a:avLst/>
          </a:prstGeom>
          <a:solidFill>
            <a:schemeClr val="bg1"/>
          </a:solidFill>
          <a:ln>
            <a:solidFill>
              <a:schemeClr val="dk1"/>
            </a:solidFill>
            <a:prstDash val="dash"/>
          </a:ln>
        </p:spPr>
        <p:txBody>
          <a:bodyPr wrap="square">
            <a:spAutoFit/>
          </a:bodyPr>
          <a:lstStyle/>
          <a:p>
            <a:r>
              <a:rPr lang="zh-CN" altLang="en-US" dirty="0">
                <a:latin typeface="Consolas" panose="020B0609020204030204" pitchFamily="49" charset="0"/>
              </a:rPr>
              <a:t>s = -32768;</a:t>
            </a:r>
          </a:p>
          <a:p>
            <a:r>
              <a:rPr lang="zh-CN" altLang="en-US" dirty="0">
                <a:latin typeface="Consolas" panose="020B0609020204030204" pitchFamily="49" charset="0"/>
              </a:rPr>
              <a:t>i = s;       </a:t>
            </a:r>
            <a:r>
              <a:rPr lang="en-US" altLang="zh-CN" b="1" dirty="0" err="1">
                <a:solidFill>
                  <a:srgbClr val="C00000"/>
                </a:solidFill>
                <a:latin typeface="Consolas" panose="020B0609020204030204" pitchFamily="49" charset="0"/>
              </a:rPr>
              <a:t>i</a:t>
            </a:r>
            <a:r>
              <a:rPr lang="en-US" altLang="zh-CN" b="1" dirty="0">
                <a:solidFill>
                  <a:srgbClr val="C00000"/>
                </a:solidFill>
                <a:latin typeface="Consolas" panose="020B0609020204030204" pitchFamily="49" charset="0"/>
              </a:rPr>
              <a:t> = -32768</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i = us;   </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s = -32768;</a:t>
            </a:r>
          </a:p>
          <a:p>
            <a:r>
              <a:rPr lang="zh-CN" altLang="en-US" dirty="0">
                <a:latin typeface="Consolas" panose="020B0609020204030204" pitchFamily="49" charset="0"/>
              </a:rPr>
              <a:t>ui = s;     </a:t>
            </a:r>
            <a:r>
              <a:rPr lang="zh-CN" altLang="en-US" b="1" dirty="0">
                <a:solidFill>
                  <a:srgbClr val="C00000"/>
                </a:solidFill>
                <a:latin typeface="Consolas" panose="020B0609020204030204" pitchFamily="49" charset="0"/>
              </a:rPr>
              <a:t> </a:t>
            </a:r>
            <a:r>
              <a:rPr lang="en-US" altLang="zh-CN" b="1" dirty="0" err="1">
                <a:solidFill>
                  <a:srgbClr val="C00000"/>
                </a:solidFill>
                <a:latin typeface="Consolas" panose="020B0609020204030204" pitchFamily="49" charset="0"/>
              </a:rPr>
              <a:t>ui</a:t>
            </a:r>
            <a:r>
              <a:rPr lang="en-US" altLang="zh-CN" b="1" dirty="0">
                <a:solidFill>
                  <a:srgbClr val="C00000"/>
                </a:solidFill>
                <a:latin typeface="Consolas" panose="020B0609020204030204" pitchFamily="49" charset="0"/>
              </a:rPr>
              <a:t> = 0xffff8000</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ui = us;   </a:t>
            </a:r>
            <a:endParaRPr lang="zh-CN" altLang="en-US" b="1" dirty="0">
              <a:solidFill>
                <a:srgbClr val="C00000"/>
              </a:solidFill>
              <a:latin typeface="Consolas" panose="020B0609020204030204" pitchFamily="49" charset="0"/>
            </a:endParaRPr>
          </a:p>
        </p:txBody>
      </p:sp>
      <p:sp>
        <p:nvSpPr>
          <p:cNvPr id="8" name="矩形 7"/>
          <p:cNvSpPr/>
          <p:nvPr/>
        </p:nvSpPr>
        <p:spPr>
          <a:xfrm>
            <a:off x="737366" y="4717348"/>
            <a:ext cx="3564978" cy="923330"/>
          </a:xfrm>
          <a:prstGeom prst="rect">
            <a:avLst/>
          </a:prstGeom>
        </p:spPr>
        <p:txBody>
          <a:bodyPr wrap="square">
            <a:spAutoFit/>
          </a:bodyPr>
          <a:lstStyle/>
          <a:p>
            <a:r>
              <a:rPr lang="zh-CN" altLang="en-US" dirty="0">
                <a:solidFill>
                  <a:srgbClr val="C00000"/>
                </a:solidFill>
                <a:latin typeface="Consolas" panose="020B0609020204030204" pitchFamily="49" charset="0"/>
              </a:rPr>
              <a:t>movw   $0x8000,-0x2(%ebp)</a:t>
            </a:r>
          </a:p>
          <a:p>
            <a:r>
              <a:rPr lang="zh-CN" altLang="en-US" dirty="0">
                <a:solidFill>
                  <a:srgbClr val="C00000"/>
                </a:solidFill>
                <a:latin typeface="Consolas" panose="020B0609020204030204" pitchFamily="49" charset="0"/>
              </a:rPr>
              <a:t>movswl -0x2(%ebp),%eax</a:t>
            </a:r>
          </a:p>
          <a:p>
            <a:r>
              <a:rPr lang="zh-CN" altLang="en-US" dirty="0">
                <a:solidFill>
                  <a:srgbClr val="C00000"/>
                </a:solidFill>
                <a:latin typeface="Consolas" panose="020B0609020204030204" pitchFamily="49" charset="0"/>
              </a:rPr>
              <a:t>mov    %eax,-0x8(%ebp)</a:t>
            </a:r>
          </a:p>
        </p:txBody>
      </p:sp>
      <p:sp>
        <p:nvSpPr>
          <p:cNvPr id="7" name="矩形 6"/>
          <p:cNvSpPr/>
          <p:nvPr/>
        </p:nvSpPr>
        <p:spPr>
          <a:xfrm>
            <a:off x="737366" y="3678602"/>
            <a:ext cx="356497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b="1" dirty="0">
                <a:solidFill>
                  <a:srgbClr val="0070C0"/>
                </a:solidFill>
                <a:latin typeface="微软雅黑" pitchFamily="34" charset="-122"/>
                <a:ea typeface="微软雅黑" pitchFamily="34" charset="-122"/>
              </a:rPr>
              <a:t>符号扩展用于补码表示的带符号整数，在短的带符号整数前添加足够多的符号位。</a:t>
            </a:r>
          </a:p>
        </p:txBody>
      </p:sp>
      <p:sp>
        <p:nvSpPr>
          <p:cNvPr id="5" name="内容占位符 4"/>
          <p:cNvSpPr>
            <a:spLocks noGrp="1"/>
          </p:cNvSpPr>
          <p:nvPr>
            <p:ph idx="1"/>
          </p:nvPr>
        </p:nvSpPr>
        <p:spPr/>
        <p:txBody>
          <a:bodyPr/>
          <a:lstStyle/>
          <a:p>
            <a:endParaRPr lang="zh-CN" altLang="en-US"/>
          </a:p>
        </p:txBody>
      </p:sp>
      <p:sp>
        <p:nvSpPr>
          <p:cNvPr id="9" name="标题 1"/>
          <p:cNvSpPr txBox="1">
            <a:spLocks/>
          </p:cNvSpPr>
          <p:nvPr/>
        </p:nvSpPr>
        <p:spPr>
          <a:xfrm>
            <a:off x="0" y="0"/>
            <a:ext cx="9144000" cy="624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a:lstStyle>
          <a:p>
            <a:r>
              <a:rPr lang="zh-CN" altLang="en-US" sz="2800"/>
              <a:t>内容</a:t>
            </a:r>
            <a:r>
              <a:rPr lang="en-US" altLang="zh-CN" sz="2800"/>
              <a:t>2.4</a:t>
            </a:r>
            <a:r>
              <a:rPr lang="zh-CN" altLang="en-US" sz="2800"/>
              <a:t>：整数的机器级表示：位扩展和位截断操作</a:t>
            </a:r>
            <a:endParaRPr lang="zh-CN" altLang="en-US" sz="2800" dirty="0"/>
          </a:p>
        </p:txBody>
      </p:sp>
    </p:spTree>
    <p:extLst>
      <p:ext uri="{BB962C8B-B14F-4D97-AF65-F5344CB8AC3E}">
        <p14:creationId xmlns:p14="http://schemas.microsoft.com/office/powerpoint/2010/main" val="3796186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7366" y="2362857"/>
            <a:ext cx="3564978"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Consolas" panose="020B0609020204030204" pitchFamily="49" charset="0"/>
              </a:rPr>
              <a:t>short s = 0;</a:t>
            </a:r>
          </a:p>
          <a:p>
            <a:r>
              <a:rPr lang="zh-CN" altLang="en-US" dirty="0">
                <a:latin typeface="Consolas" panose="020B0609020204030204" pitchFamily="49" charset="0"/>
              </a:rPr>
              <a:t>unsigned short us = 0;</a:t>
            </a:r>
          </a:p>
          <a:p>
            <a:r>
              <a:rPr lang="zh-CN" altLang="en-US" dirty="0">
                <a:latin typeface="Consolas" panose="020B0609020204030204" pitchFamily="49" charset="0"/>
              </a:rPr>
              <a:t>int i = 0;</a:t>
            </a:r>
          </a:p>
          <a:p>
            <a:r>
              <a:rPr lang="zh-CN" altLang="en-US" dirty="0">
                <a:latin typeface="Consolas" panose="020B0609020204030204" pitchFamily="49" charset="0"/>
              </a:rPr>
              <a:t>unsigned int ui = 0;</a:t>
            </a:r>
          </a:p>
        </p:txBody>
      </p:sp>
      <p:sp>
        <p:nvSpPr>
          <p:cNvPr id="6" name="矩形 5"/>
          <p:cNvSpPr/>
          <p:nvPr/>
        </p:nvSpPr>
        <p:spPr>
          <a:xfrm>
            <a:off x="4712247" y="2362857"/>
            <a:ext cx="3564978" cy="3139321"/>
          </a:xfrm>
          <a:prstGeom prst="rect">
            <a:avLst/>
          </a:prstGeom>
          <a:solidFill>
            <a:schemeClr val="bg1"/>
          </a:solidFill>
          <a:ln>
            <a:solidFill>
              <a:schemeClr val="dk1"/>
            </a:solidFill>
            <a:prstDash val="dash"/>
          </a:ln>
        </p:spPr>
        <p:txBody>
          <a:bodyPr wrap="square">
            <a:spAutoFit/>
          </a:bodyPr>
          <a:lstStyle/>
          <a:p>
            <a:r>
              <a:rPr lang="zh-CN" altLang="en-US" dirty="0">
                <a:latin typeface="Consolas" panose="020B0609020204030204" pitchFamily="49" charset="0"/>
              </a:rPr>
              <a:t>s = -32768;</a:t>
            </a:r>
          </a:p>
          <a:p>
            <a:r>
              <a:rPr lang="zh-CN" altLang="en-US" dirty="0">
                <a:latin typeface="Consolas" panose="020B0609020204030204" pitchFamily="49" charset="0"/>
              </a:rPr>
              <a:t>i = s;   </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i = us;     </a:t>
            </a:r>
            <a:r>
              <a:rPr lang="zh-CN" altLang="en-US" dirty="0">
                <a:solidFill>
                  <a:srgbClr val="C00000"/>
                </a:solidFill>
                <a:latin typeface="Consolas" panose="020B0609020204030204" pitchFamily="49" charset="0"/>
              </a:rPr>
              <a:t> </a:t>
            </a:r>
            <a:r>
              <a:rPr lang="en-US" altLang="zh-CN" b="1" dirty="0" err="1">
                <a:solidFill>
                  <a:srgbClr val="C00000"/>
                </a:solidFill>
                <a:latin typeface="Consolas" panose="020B0609020204030204" pitchFamily="49" charset="0"/>
              </a:rPr>
              <a:t>i</a:t>
            </a:r>
            <a:r>
              <a:rPr lang="en-US" altLang="zh-CN" b="1" dirty="0">
                <a:solidFill>
                  <a:srgbClr val="C00000"/>
                </a:solidFill>
                <a:latin typeface="Consolas" panose="020B0609020204030204" pitchFamily="49" charset="0"/>
              </a:rPr>
              <a:t> = 32768</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s = -32768;</a:t>
            </a:r>
          </a:p>
          <a:p>
            <a:r>
              <a:rPr lang="zh-CN" altLang="en-US" dirty="0">
                <a:latin typeface="Consolas" panose="020B0609020204030204" pitchFamily="49" charset="0"/>
              </a:rPr>
              <a:t>ui = s;   </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ui = us;     </a:t>
            </a:r>
            <a:r>
              <a:rPr lang="en-US" altLang="zh-CN" b="1" dirty="0" err="1">
                <a:solidFill>
                  <a:srgbClr val="C00000"/>
                </a:solidFill>
                <a:latin typeface="Consolas" panose="020B0609020204030204" pitchFamily="49" charset="0"/>
              </a:rPr>
              <a:t>ui</a:t>
            </a:r>
            <a:r>
              <a:rPr lang="en-US" altLang="zh-CN" b="1" dirty="0">
                <a:solidFill>
                  <a:srgbClr val="C00000"/>
                </a:solidFill>
                <a:latin typeface="Consolas" panose="020B0609020204030204" pitchFamily="49" charset="0"/>
              </a:rPr>
              <a:t> = 32768</a:t>
            </a:r>
            <a:endParaRPr lang="zh-CN" altLang="en-US" b="1" dirty="0">
              <a:solidFill>
                <a:srgbClr val="C00000"/>
              </a:solidFill>
              <a:latin typeface="Consolas" panose="020B0609020204030204" pitchFamily="49" charset="0"/>
            </a:endParaRPr>
          </a:p>
        </p:txBody>
      </p:sp>
      <p:sp>
        <p:nvSpPr>
          <p:cNvPr id="7" name="矩形 6"/>
          <p:cNvSpPr/>
          <p:nvPr/>
        </p:nvSpPr>
        <p:spPr>
          <a:xfrm>
            <a:off x="737366" y="3678602"/>
            <a:ext cx="35649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b="1" dirty="0">
                <a:solidFill>
                  <a:srgbClr val="0070C0"/>
                </a:solidFill>
                <a:latin typeface="微软雅黑" pitchFamily="34" charset="-122"/>
                <a:ea typeface="微软雅黑" pitchFamily="34" charset="-122"/>
              </a:rPr>
              <a:t>0 </a:t>
            </a:r>
            <a:r>
              <a:rPr lang="zh-CN" altLang="en-US" b="1" dirty="0">
                <a:solidFill>
                  <a:srgbClr val="0070C0"/>
                </a:solidFill>
                <a:latin typeface="微软雅黑" pitchFamily="34" charset="-122"/>
                <a:ea typeface="微软雅黑" pitchFamily="34" charset="-122"/>
              </a:rPr>
              <a:t>扩展用于无符号数，在短的无符号数前面添加足够的</a:t>
            </a:r>
            <a:r>
              <a:rPr lang="en-US" altLang="zh-CN" b="1" dirty="0">
                <a:solidFill>
                  <a:srgbClr val="0070C0"/>
                </a:solidFill>
                <a:latin typeface="微软雅黑" pitchFamily="34" charset="-122"/>
                <a:ea typeface="微软雅黑" pitchFamily="34" charset="-122"/>
              </a:rPr>
              <a:t>0 </a:t>
            </a:r>
            <a:endParaRPr lang="zh-CN" altLang="en-US" b="1" dirty="0">
              <a:solidFill>
                <a:srgbClr val="0070C0"/>
              </a:solidFill>
              <a:latin typeface="微软雅黑" pitchFamily="34" charset="-122"/>
              <a:ea typeface="微软雅黑" pitchFamily="34" charset="-122"/>
            </a:endParaRPr>
          </a:p>
        </p:txBody>
      </p:sp>
      <p:sp>
        <p:nvSpPr>
          <p:cNvPr id="5" name="矩形 4"/>
          <p:cNvSpPr/>
          <p:nvPr/>
        </p:nvSpPr>
        <p:spPr>
          <a:xfrm>
            <a:off x="737366" y="4578848"/>
            <a:ext cx="3564978" cy="923330"/>
          </a:xfrm>
          <a:prstGeom prst="rect">
            <a:avLst/>
          </a:prstGeom>
        </p:spPr>
        <p:txBody>
          <a:bodyPr wrap="square">
            <a:spAutoFit/>
          </a:bodyPr>
          <a:lstStyle/>
          <a:p>
            <a:r>
              <a:rPr lang="zh-CN" altLang="en-US" dirty="0">
                <a:latin typeface="Consolas" panose="020B0609020204030204" pitchFamily="49" charset="0"/>
              </a:rPr>
              <a:t>movw   $0x8000,-0x4(%ebp)</a:t>
            </a:r>
          </a:p>
          <a:p>
            <a:r>
              <a:rPr lang="zh-CN" altLang="en-US" dirty="0">
                <a:solidFill>
                  <a:srgbClr val="C00000"/>
                </a:solidFill>
                <a:latin typeface="Consolas" panose="020B0609020204030204" pitchFamily="49" charset="0"/>
              </a:rPr>
              <a:t>movzwl</a:t>
            </a:r>
            <a:r>
              <a:rPr lang="zh-CN" altLang="en-US" dirty="0">
                <a:latin typeface="Consolas" panose="020B0609020204030204" pitchFamily="49" charset="0"/>
              </a:rPr>
              <a:t> -0x4(%ebp),%eax</a:t>
            </a:r>
          </a:p>
          <a:p>
            <a:r>
              <a:rPr lang="zh-CN" altLang="en-US" dirty="0">
                <a:latin typeface="Consolas" panose="020B0609020204030204" pitchFamily="49" charset="0"/>
              </a:rPr>
              <a:t>mov    %eax,-0x8(%ebp)</a:t>
            </a:r>
          </a:p>
        </p:txBody>
      </p:sp>
      <p:sp>
        <p:nvSpPr>
          <p:cNvPr id="8" name="内容占位符 7"/>
          <p:cNvSpPr>
            <a:spLocks noGrp="1"/>
          </p:cNvSpPr>
          <p:nvPr>
            <p:ph idx="1"/>
          </p:nvPr>
        </p:nvSpPr>
        <p:spPr/>
        <p:txBody>
          <a:bodyPr/>
          <a:lstStyle/>
          <a:p>
            <a:endParaRPr lang="zh-CN" altLang="en-US"/>
          </a:p>
        </p:txBody>
      </p:sp>
      <p:sp>
        <p:nvSpPr>
          <p:cNvPr id="9" name="标题 1"/>
          <p:cNvSpPr txBox="1">
            <a:spLocks/>
          </p:cNvSpPr>
          <p:nvPr/>
        </p:nvSpPr>
        <p:spPr>
          <a:xfrm>
            <a:off x="0" y="0"/>
            <a:ext cx="9144000" cy="624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a:lstStyle>
          <a:p>
            <a:r>
              <a:rPr lang="zh-CN" altLang="en-US" sz="2800"/>
              <a:t>内容</a:t>
            </a:r>
            <a:r>
              <a:rPr lang="en-US" altLang="zh-CN" sz="2800"/>
              <a:t>2.4</a:t>
            </a:r>
            <a:r>
              <a:rPr lang="zh-CN" altLang="en-US" sz="2800"/>
              <a:t>：整数的机器级表示：位扩展和位截断操作</a:t>
            </a:r>
            <a:endParaRPr lang="zh-CN" altLang="en-US" sz="2800" dirty="0"/>
          </a:p>
        </p:txBody>
      </p:sp>
    </p:spTree>
    <p:extLst>
      <p:ext uri="{BB962C8B-B14F-4D97-AF65-F5344CB8AC3E}">
        <p14:creationId xmlns:p14="http://schemas.microsoft.com/office/powerpoint/2010/main" val="356588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1.1</a:t>
            </a:r>
            <a:r>
              <a:rPr lang="zh-CN" altLang="en-US" dirty="0"/>
              <a:t>：无符号整数的机器级表示</a:t>
            </a:r>
          </a:p>
        </p:txBody>
      </p:sp>
      <p:sp>
        <p:nvSpPr>
          <p:cNvPr id="4" name="矩形 3"/>
          <p:cNvSpPr/>
          <p:nvPr/>
        </p:nvSpPr>
        <p:spPr>
          <a:xfrm>
            <a:off x="5563648" y="1736911"/>
            <a:ext cx="1760706"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数据的机器级</a:t>
            </a:r>
            <a:endParaRPr lang="en-US" altLang="zh-CN" b="1" dirty="0">
              <a:solidFill>
                <a:schemeClr val="bg1"/>
              </a:solidFill>
            </a:endParaRPr>
          </a:p>
          <a:p>
            <a:pPr algn="ctr"/>
            <a:r>
              <a:rPr lang="zh-CN" altLang="en-US" b="1" dirty="0">
                <a:solidFill>
                  <a:schemeClr val="bg1"/>
                </a:solidFill>
              </a:rPr>
              <a:t>（二进制）</a:t>
            </a:r>
            <a:endParaRPr lang="en-US" altLang="zh-CN" b="1" dirty="0">
              <a:solidFill>
                <a:schemeClr val="bg1"/>
              </a:solidFill>
            </a:endParaRPr>
          </a:p>
          <a:p>
            <a:pPr algn="ctr"/>
            <a:r>
              <a:rPr lang="zh-CN" altLang="en-US" b="1" dirty="0">
                <a:solidFill>
                  <a:schemeClr val="bg1"/>
                </a:solidFill>
              </a:rPr>
              <a:t>表示方法</a:t>
            </a:r>
          </a:p>
        </p:txBody>
      </p:sp>
      <p:sp>
        <p:nvSpPr>
          <p:cNvPr id="5" name="矩形 4"/>
          <p:cNvSpPr/>
          <p:nvPr/>
        </p:nvSpPr>
        <p:spPr>
          <a:xfrm>
            <a:off x="402992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无符号整数</a:t>
            </a:r>
          </a:p>
        </p:txBody>
      </p:sp>
      <p:sp>
        <p:nvSpPr>
          <p:cNvPr id="26" name="矩形 25"/>
          <p:cNvSpPr/>
          <p:nvPr/>
        </p:nvSpPr>
        <p:spPr>
          <a:xfrm>
            <a:off x="461656" y="280519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带符号整数</a:t>
            </a:r>
          </a:p>
        </p:txBody>
      </p:sp>
      <p:sp>
        <p:nvSpPr>
          <p:cNvPr id="27" name="矩形 26"/>
          <p:cNvSpPr/>
          <p:nvPr/>
        </p:nvSpPr>
        <p:spPr>
          <a:xfrm>
            <a:off x="461656" y="3795382"/>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7366" y="2362857"/>
            <a:ext cx="3564978"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Consolas" panose="020B0609020204030204" pitchFamily="49" charset="0"/>
              </a:rPr>
              <a:t>short s = 0;</a:t>
            </a:r>
          </a:p>
          <a:p>
            <a:r>
              <a:rPr lang="zh-CN" altLang="en-US" dirty="0">
                <a:latin typeface="Consolas" panose="020B0609020204030204" pitchFamily="49" charset="0"/>
              </a:rPr>
              <a:t>unsigned short us = 0;</a:t>
            </a:r>
          </a:p>
          <a:p>
            <a:r>
              <a:rPr lang="zh-CN" altLang="en-US" dirty="0">
                <a:latin typeface="Consolas" panose="020B0609020204030204" pitchFamily="49" charset="0"/>
              </a:rPr>
              <a:t>int i = 0;</a:t>
            </a:r>
          </a:p>
          <a:p>
            <a:r>
              <a:rPr lang="zh-CN" altLang="en-US" dirty="0">
                <a:latin typeface="Consolas" panose="020B0609020204030204" pitchFamily="49" charset="0"/>
              </a:rPr>
              <a:t>unsigned int ui = 0;</a:t>
            </a:r>
          </a:p>
        </p:txBody>
      </p:sp>
      <p:sp>
        <p:nvSpPr>
          <p:cNvPr id="6" name="矩形 5"/>
          <p:cNvSpPr/>
          <p:nvPr/>
        </p:nvSpPr>
        <p:spPr>
          <a:xfrm>
            <a:off x="4712247" y="2362857"/>
            <a:ext cx="3717378" cy="3139321"/>
          </a:xfrm>
          <a:prstGeom prst="rect">
            <a:avLst/>
          </a:prstGeom>
          <a:solidFill>
            <a:schemeClr val="bg1"/>
          </a:solidFill>
          <a:ln>
            <a:solidFill>
              <a:schemeClr val="dk1"/>
            </a:solidFill>
            <a:prstDash val="dash"/>
          </a:ln>
        </p:spPr>
        <p:txBody>
          <a:bodyPr wrap="square">
            <a:spAutoFit/>
          </a:bodyPr>
          <a:lstStyle/>
          <a:p>
            <a:r>
              <a:rPr lang="zh-CN" altLang="en-US" dirty="0">
                <a:latin typeface="Consolas" panose="020B0609020204030204" pitchFamily="49" charset="0"/>
              </a:rPr>
              <a:t>s = -32768;</a:t>
            </a:r>
          </a:p>
          <a:p>
            <a:r>
              <a:rPr lang="zh-CN" altLang="en-US" dirty="0">
                <a:latin typeface="Consolas" panose="020B0609020204030204" pitchFamily="49" charset="0"/>
              </a:rPr>
              <a:t>i = s;       </a:t>
            </a:r>
            <a:r>
              <a:rPr lang="en-US" altLang="zh-CN" b="1" dirty="0" err="1">
                <a:solidFill>
                  <a:srgbClr val="C00000"/>
                </a:solidFill>
                <a:latin typeface="Consolas" panose="020B0609020204030204" pitchFamily="49" charset="0"/>
              </a:rPr>
              <a:t>i</a:t>
            </a:r>
            <a:r>
              <a:rPr lang="en-US" altLang="zh-CN" b="1" dirty="0">
                <a:solidFill>
                  <a:srgbClr val="C00000"/>
                </a:solidFill>
                <a:latin typeface="Consolas" panose="020B0609020204030204" pitchFamily="49" charset="0"/>
              </a:rPr>
              <a:t> = -32768</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i = us;     </a:t>
            </a:r>
            <a:r>
              <a:rPr lang="zh-CN" altLang="en-US" dirty="0">
                <a:solidFill>
                  <a:srgbClr val="C00000"/>
                </a:solidFill>
                <a:latin typeface="Consolas" panose="020B0609020204030204" pitchFamily="49" charset="0"/>
              </a:rPr>
              <a:t> </a:t>
            </a:r>
            <a:r>
              <a:rPr lang="en-US" altLang="zh-CN" b="1" dirty="0" err="1">
                <a:solidFill>
                  <a:srgbClr val="C00000"/>
                </a:solidFill>
                <a:latin typeface="Consolas" panose="020B0609020204030204" pitchFamily="49" charset="0"/>
              </a:rPr>
              <a:t>i</a:t>
            </a:r>
            <a:r>
              <a:rPr lang="en-US" altLang="zh-CN" b="1" dirty="0">
                <a:solidFill>
                  <a:srgbClr val="C00000"/>
                </a:solidFill>
                <a:latin typeface="Consolas" panose="020B0609020204030204" pitchFamily="49" charset="0"/>
              </a:rPr>
              <a:t> = 32768</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s = -32768;</a:t>
            </a:r>
          </a:p>
          <a:p>
            <a:r>
              <a:rPr lang="zh-CN" altLang="en-US" dirty="0">
                <a:latin typeface="Consolas" panose="020B0609020204030204" pitchFamily="49" charset="0"/>
              </a:rPr>
              <a:t>ui = s;      </a:t>
            </a:r>
            <a:r>
              <a:rPr lang="en-US" altLang="zh-CN" b="1" dirty="0" err="1">
                <a:solidFill>
                  <a:srgbClr val="C00000"/>
                </a:solidFill>
                <a:latin typeface="Consolas" panose="020B0609020204030204" pitchFamily="49" charset="0"/>
              </a:rPr>
              <a:t>ui</a:t>
            </a:r>
            <a:r>
              <a:rPr lang="en-US" altLang="zh-CN" b="1" dirty="0">
                <a:solidFill>
                  <a:srgbClr val="C00000"/>
                </a:solidFill>
                <a:latin typeface="Consolas" panose="020B0609020204030204" pitchFamily="49" charset="0"/>
              </a:rPr>
              <a:t> = 0xffff8000</a:t>
            </a:r>
            <a:endParaRPr lang="zh-CN" altLang="en-US" b="1" dirty="0">
              <a:solidFill>
                <a:srgbClr val="C00000"/>
              </a:solidFill>
              <a:latin typeface="Consolas" panose="020B0609020204030204" pitchFamily="49" charset="0"/>
            </a:endParaRPr>
          </a:p>
          <a:p>
            <a:endParaRPr lang="zh-CN" altLang="en-US" dirty="0">
              <a:latin typeface="Consolas" panose="020B0609020204030204" pitchFamily="49" charset="0"/>
            </a:endParaRPr>
          </a:p>
          <a:p>
            <a:r>
              <a:rPr lang="zh-CN" altLang="en-US" dirty="0">
                <a:latin typeface="Consolas" panose="020B0609020204030204" pitchFamily="49" charset="0"/>
              </a:rPr>
              <a:t>us = -32768;</a:t>
            </a:r>
          </a:p>
          <a:p>
            <a:r>
              <a:rPr lang="zh-CN" altLang="en-US" dirty="0">
                <a:latin typeface="Consolas" panose="020B0609020204030204" pitchFamily="49" charset="0"/>
              </a:rPr>
              <a:t>ui = us;     </a:t>
            </a:r>
            <a:r>
              <a:rPr lang="en-US" altLang="zh-CN" b="1" dirty="0" err="1">
                <a:solidFill>
                  <a:srgbClr val="C00000"/>
                </a:solidFill>
                <a:latin typeface="Consolas" panose="020B0609020204030204" pitchFamily="49" charset="0"/>
              </a:rPr>
              <a:t>ui</a:t>
            </a:r>
            <a:r>
              <a:rPr lang="en-US" altLang="zh-CN" b="1" dirty="0">
                <a:solidFill>
                  <a:srgbClr val="C00000"/>
                </a:solidFill>
                <a:latin typeface="Consolas" panose="020B0609020204030204" pitchFamily="49" charset="0"/>
              </a:rPr>
              <a:t> = 32768</a:t>
            </a:r>
            <a:endParaRPr lang="zh-CN" altLang="en-US" b="1" dirty="0">
              <a:solidFill>
                <a:srgbClr val="C00000"/>
              </a:solidFill>
              <a:latin typeface="Consolas" panose="020B0609020204030204" pitchFamily="49" charset="0"/>
            </a:endParaRPr>
          </a:p>
        </p:txBody>
      </p:sp>
      <p:sp>
        <p:nvSpPr>
          <p:cNvPr id="8" name="矩形 7"/>
          <p:cNvSpPr/>
          <p:nvPr/>
        </p:nvSpPr>
        <p:spPr>
          <a:xfrm>
            <a:off x="256605" y="4034328"/>
            <a:ext cx="431539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b="1" dirty="0">
                <a:solidFill>
                  <a:srgbClr val="0066FF"/>
                </a:solidFill>
              </a:rPr>
              <a:t>在数据长度和有无符号同时变化时的顺序：</a:t>
            </a:r>
            <a:endParaRPr lang="en-US" altLang="zh-CN" b="1" dirty="0">
              <a:solidFill>
                <a:srgbClr val="0066FF"/>
              </a:solidFill>
            </a:endParaRPr>
          </a:p>
          <a:p>
            <a:r>
              <a:rPr lang="zh-CN" altLang="en-US" b="1" dirty="0">
                <a:solidFill>
                  <a:srgbClr val="FF0000"/>
                </a:solidFill>
              </a:rPr>
              <a:t>先改变数据的长度，再改变有无符号</a:t>
            </a:r>
          </a:p>
        </p:txBody>
      </p:sp>
      <p:sp>
        <p:nvSpPr>
          <p:cNvPr id="9" name="内容占位符 8"/>
          <p:cNvSpPr>
            <a:spLocks noGrp="1"/>
          </p:cNvSpPr>
          <p:nvPr>
            <p:ph idx="1"/>
          </p:nvPr>
        </p:nvSpPr>
        <p:spPr/>
        <p:txBody>
          <a:bodyPr/>
          <a:lstStyle/>
          <a:p>
            <a:endParaRPr lang="zh-CN" altLang="en-US"/>
          </a:p>
        </p:txBody>
      </p:sp>
      <p:sp>
        <p:nvSpPr>
          <p:cNvPr id="10" name="标题 1"/>
          <p:cNvSpPr txBox="1">
            <a:spLocks/>
          </p:cNvSpPr>
          <p:nvPr/>
        </p:nvSpPr>
        <p:spPr>
          <a:xfrm>
            <a:off x="0" y="0"/>
            <a:ext cx="9144000" cy="624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a:lstStyle>
          <a:p>
            <a:r>
              <a:rPr lang="zh-CN" altLang="en-US" sz="2800"/>
              <a:t>内容</a:t>
            </a:r>
            <a:r>
              <a:rPr lang="en-US" altLang="zh-CN" sz="2800"/>
              <a:t>2.4</a:t>
            </a:r>
            <a:r>
              <a:rPr lang="zh-CN" altLang="en-US" sz="2800"/>
              <a:t>：整数的机器级表示：位扩展和位截断操作</a:t>
            </a:r>
            <a:endParaRPr lang="zh-CN" altLang="en-US" sz="2800" dirty="0"/>
          </a:p>
        </p:txBody>
      </p:sp>
    </p:spTree>
    <p:extLst>
      <p:ext uri="{BB962C8B-B14F-4D97-AF65-F5344CB8AC3E}">
        <p14:creationId xmlns:p14="http://schemas.microsoft.com/office/powerpoint/2010/main" val="3429121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7366" y="2362857"/>
            <a:ext cx="3564978"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Consolas" panose="020B0609020204030204" pitchFamily="49" charset="0"/>
              </a:rPr>
              <a:t>short s = 0;</a:t>
            </a:r>
          </a:p>
          <a:p>
            <a:r>
              <a:rPr lang="zh-CN" altLang="en-US" dirty="0">
                <a:latin typeface="Consolas" panose="020B0609020204030204" pitchFamily="49" charset="0"/>
              </a:rPr>
              <a:t>unsigned short us = 0;</a:t>
            </a:r>
          </a:p>
          <a:p>
            <a:r>
              <a:rPr lang="zh-CN" altLang="en-US" dirty="0">
                <a:latin typeface="Consolas" panose="020B0609020204030204" pitchFamily="49" charset="0"/>
              </a:rPr>
              <a:t>int i = 0;</a:t>
            </a:r>
          </a:p>
          <a:p>
            <a:r>
              <a:rPr lang="zh-CN" altLang="en-US" dirty="0">
                <a:latin typeface="Consolas" panose="020B0609020204030204" pitchFamily="49" charset="0"/>
              </a:rPr>
              <a:t>unsigned int ui = 0;</a:t>
            </a:r>
          </a:p>
        </p:txBody>
      </p:sp>
      <p:sp>
        <p:nvSpPr>
          <p:cNvPr id="6" name="矩形 5"/>
          <p:cNvSpPr/>
          <p:nvPr/>
        </p:nvSpPr>
        <p:spPr>
          <a:xfrm>
            <a:off x="4712247" y="2362857"/>
            <a:ext cx="3031578" cy="3139321"/>
          </a:xfrm>
          <a:prstGeom prst="rect">
            <a:avLst/>
          </a:prstGeom>
          <a:solidFill>
            <a:schemeClr val="bg1"/>
          </a:solidFill>
          <a:ln>
            <a:solidFill>
              <a:schemeClr val="dk1"/>
            </a:solidFill>
            <a:prstDash val="dash"/>
          </a:ln>
        </p:spPr>
        <p:txBody>
          <a:bodyPr wrap="square">
            <a:spAutoFit/>
          </a:bodyPr>
          <a:lstStyle/>
          <a:p>
            <a:r>
              <a:rPr lang="en-US" altLang="zh-CN" dirty="0" err="1">
                <a:latin typeface="Consolas" panose="020B0609020204030204" pitchFamily="49" charset="0"/>
              </a:rPr>
              <a:t>i</a:t>
            </a:r>
            <a:r>
              <a:rPr lang="en-US" altLang="zh-CN" dirty="0">
                <a:latin typeface="Consolas" panose="020B0609020204030204" pitchFamily="49" charset="0"/>
              </a:rPr>
              <a:t> = -32768;</a:t>
            </a:r>
          </a:p>
          <a:p>
            <a:r>
              <a:rPr lang="en-US" altLang="zh-CN" dirty="0">
                <a:latin typeface="Consolas" panose="020B0609020204030204" pitchFamily="49" charset="0"/>
              </a:rPr>
              <a:t>s = </a:t>
            </a:r>
            <a:r>
              <a:rPr lang="en-US" altLang="zh-CN" dirty="0" err="1">
                <a:latin typeface="Consolas" panose="020B0609020204030204" pitchFamily="49" charset="0"/>
              </a:rPr>
              <a:t>i</a:t>
            </a:r>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err="1">
                <a:latin typeface="Consolas" panose="020B0609020204030204" pitchFamily="49" charset="0"/>
              </a:rPr>
              <a:t>i</a:t>
            </a:r>
            <a:r>
              <a:rPr lang="en-US" altLang="zh-CN" dirty="0">
                <a:latin typeface="Consolas" panose="020B0609020204030204" pitchFamily="49" charset="0"/>
              </a:rPr>
              <a:t> = -32768;</a:t>
            </a:r>
          </a:p>
          <a:p>
            <a:r>
              <a:rPr lang="en-US" altLang="zh-CN" dirty="0">
                <a:latin typeface="Consolas" panose="020B0609020204030204" pitchFamily="49" charset="0"/>
              </a:rPr>
              <a:t>us = </a:t>
            </a:r>
            <a:r>
              <a:rPr lang="en-US" altLang="zh-CN" dirty="0" err="1">
                <a:latin typeface="Consolas" panose="020B0609020204030204" pitchFamily="49" charset="0"/>
              </a:rPr>
              <a:t>i</a:t>
            </a:r>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err="1">
                <a:latin typeface="Consolas" panose="020B0609020204030204" pitchFamily="49" charset="0"/>
              </a:rPr>
              <a:t>ui</a:t>
            </a:r>
            <a:r>
              <a:rPr lang="en-US" altLang="zh-CN" dirty="0">
                <a:latin typeface="Consolas" panose="020B0609020204030204" pitchFamily="49" charset="0"/>
              </a:rPr>
              <a:t> = -32768;</a:t>
            </a:r>
          </a:p>
          <a:p>
            <a:r>
              <a:rPr lang="en-US" altLang="zh-CN" dirty="0">
                <a:latin typeface="Consolas" panose="020B0609020204030204" pitchFamily="49" charset="0"/>
              </a:rPr>
              <a:t>s = </a:t>
            </a:r>
            <a:r>
              <a:rPr lang="en-US" altLang="zh-CN" dirty="0" err="1">
                <a:latin typeface="Consolas" panose="020B0609020204030204" pitchFamily="49" charset="0"/>
              </a:rPr>
              <a:t>ui</a:t>
            </a:r>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err="1">
                <a:latin typeface="Consolas" panose="020B0609020204030204" pitchFamily="49" charset="0"/>
              </a:rPr>
              <a:t>ui</a:t>
            </a:r>
            <a:r>
              <a:rPr lang="en-US" altLang="zh-CN" dirty="0">
                <a:latin typeface="Consolas" panose="020B0609020204030204" pitchFamily="49" charset="0"/>
              </a:rPr>
              <a:t> = -32768;</a:t>
            </a:r>
          </a:p>
          <a:p>
            <a:r>
              <a:rPr lang="en-US" altLang="zh-CN" dirty="0">
                <a:latin typeface="Consolas" panose="020B0609020204030204" pitchFamily="49" charset="0"/>
              </a:rPr>
              <a:t>us = </a:t>
            </a:r>
            <a:r>
              <a:rPr lang="en-US" altLang="zh-CN" dirty="0" err="1">
                <a:latin typeface="Consolas" panose="020B0609020204030204" pitchFamily="49" charset="0"/>
              </a:rPr>
              <a:t>i</a:t>
            </a:r>
            <a:r>
              <a:rPr lang="en-US" altLang="zh-CN" dirty="0">
                <a:latin typeface="Consolas" panose="020B0609020204030204" pitchFamily="49" charset="0"/>
              </a:rPr>
              <a:t>;</a:t>
            </a:r>
            <a:endParaRPr lang="zh-CN" altLang="en-US" b="1" dirty="0">
              <a:solidFill>
                <a:srgbClr val="C00000"/>
              </a:solidFill>
              <a:latin typeface="Consolas" panose="020B0609020204030204" pitchFamily="49" charset="0"/>
            </a:endParaRPr>
          </a:p>
        </p:txBody>
      </p:sp>
      <p:sp>
        <p:nvSpPr>
          <p:cNvPr id="7" name="矩形 6"/>
          <p:cNvSpPr/>
          <p:nvPr/>
        </p:nvSpPr>
        <p:spPr>
          <a:xfrm>
            <a:off x="737367" y="4397201"/>
            <a:ext cx="3710809" cy="923330"/>
          </a:xfrm>
          <a:prstGeom prst="rect">
            <a:avLst/>
          </a:prstGeom>
        </p:spPr>
        <p:txBody>
          <a:bodyPr wrap="square">
            <a:spAutoFit/>
          </a:bodyPr>
          <a:lstStyle/>
          <a:p>
            <a:r>
              <a:rPr lang="en-US" altLang="zh-CN" dirty="0" err="1">
                <a:solidFill>
                  <a:srgbClr val="C00000"/>
                </a:solidFill>
                <a:latin typeface="Consolas" panose="020B0609020204030204" pitchFamily="49" charset="0"/>
              </a:rPr>
              <a:t>movl</a:t>
            </a:r>
            <a:r>
              <a:rPr lang="en-US" altLang="zh-CN" dirty="0">
                <a:solidFill>
                  <a:srgbClr val="C00000"/>
                </a:solidFill>
                <a:latin typeface="Consolas" panose="020B0609020204030204" pitchFamily="49" charset="0"/>
              </a:rPr>
              <a:t>   $0xffff8000,-0x8(%</a:t>
            </a:r>
            <a:r>
              <a:rPr lang="en-US" altLang="zh-CN" dirty="0" err="1">
                <a:solidFill>
                  <a:srgbClr val="C00000"/>
                </a:solidFill>
                <a:latin typeface="Consolas" panose="020B0609020204030204" pitchFamily="49" charset="0"/>
              </a:rPr>
              <a:t>ebp</a:t>
            </a:r>
            <a:r>
              <a:rPr lang="en-US" altLang="zh-CN" dirty="0">
                <a:solidFill>
                  <a:srgbClr val="C00000"/>
                </a:solidFill>
                <a:latin typeface="Consolas" panose="020B0609020204030204" pitchFamily="49" charset="0"/>
              </a:rPr>
              <a:t>)</a:t>
            </a:r>
          </a:p>
          <a:p>
            <a:r>
              <a:rPr lang="en-US" altLang="zh-CN" dirty="0" err="1">
                <a:solidFill>
                  <a:srgbClr val="C00000"/>
                </a:solidFill>
                <a:latin typeface="Consolas" panose="020B0609020204030204" pitchFamily="49" charset="0"/>
              </a:rPr>
              <a:t>mov</a:t>
            </a:r>
            <a:r>
              <a:rPr lang="en-US" altLang="zh-CN" dirty="0">
                <a:solidFill>
                  <a:srgbClr val="C00000"/>
                </a:solidFill>
                <a:latin typeface="Consolas" panose="020B0609020204030204" pitchFamily="49" charset="0"/>
              </a:rPr>
              <a:t>    -0x8(%</a:t>
            </a:r>
            <a:r>
              <a:rPr lang="en-US" altLang="zh-CN" dirty="0" err="1">
                <a:solidFill>
                  <a:srgbClr val="C00000"/>
                </a:solidFill>
                <a:latin typeface="Consolas" panose="020B0609020204030204" pitchFamily="49" charset="0"/>
              </a:rPr>
              <a:t>ebp</a:t>
            </a:r>
            <a:r>
              <a:rPr lang="en-US" altLang="zh-CN" dirty="0">
                <a:solidFill>
                  <a:srgbClr val="C00000"/>
                </a:solidFill>
                <a:latin typeface="Consolas" panose="020B0609020204030204" pitchFamily="49" charset="0"/>
              </a:rPr>
              <a:t>),%</a:t>
            </a:r>
            <a:r>
              <a:rPr lang="en-US" altLang="zh-CN" dirty="0" err="1">
                <a:solidFill>
                  <a:srgbClr val="C00000"/>
                </a:solidFill>
                <a:latin typeface="Consolas" panose="020B0609020204030204" pitchFamily="49" charset="0"/>
              </a:rPr>
              <a:t>eax</a:t>
            </a:r>
            <a:endParaRPr lang="en-US" altLang="zh-CN" dirty="0">
              <a:solidFill>
                <a:srgbClr val="C00000"/>
              </a:solidFill>
              <a:latin typeface="Consolas" panose="020B0609020204030204" pitchFamily="49" charset="0"/>
            </a:endParaRPr>
          </a:p>
          <a:p>
            <a:r>
              <a:rPr lang="en-US" altLang="zh-CN" dirty="0" err="1">
                <a:solidFill>
                  <a:srgbClr val="C00000"/>
                </a:solidFill>
                <a:latin typeface="Consolas" panose="020B0609020204030204" pitchFamily="49" charset="0"/>
              </a:rPr>
              <a:t>mov</a:t>
            </a:r>
            <a:r>
              <a:rPr lang="en-US" altLang="zh-CN" dirty="0">
                <a:solidFill>
                  <a:srgbClr val="C00000"/>
                </a:solidFill>
                <a:latin typeface="Consolas" panose="020B0609020204030204" pitchFamily="49" charset="0"/>
              </a:rPr>
              <a:t>    %ax,-0x2(%</a:t>
            </a:r>
            <a:r>
              <a:rPr lang="en-US" altLang="zh-CN" dirty="0" err="1">
                <a:solidFill>
                  <a:srgbClr val="C00000"/>
                </a:solidFill>
                <a:latin typeface="Consolas" panose="020B0609020204030204" pitchFamily="49" charset="0"/>
              </a:rPr>
              <a:t>ebp</a:t>
            </a:r>
            <a:r>
              <a:rPr lang="en-US" altLang="zh-CN" dirty="0">
                <a:solidFill>
                  <a:srgbClr val="C00000"/>
                </a:solidFill>
                <a:latin typeface="Consolas" panose="020B0609020204030204" pitchFamily="49" charset="0"/>
              </a:rPr>
              <a:t>)</a:t>
            </a:r>
            <a:endParaRPr lang="zh-CN" altLang="en-US" dirty="0">
              <a:solidFill>
                <a:srgbClr val="C00000"/>
              </a:solidFill>
              <a:latin typeface="Consolas" panose="020B0609020204030204" pitchFamily="49" charset="0"/>
            </a:endParaRPr>
          </a:p>
        </p:txBody>
      </p:sp>
      <p:sp>
        <p:nvSpPr>
          <p:cNvPr id="9" name="矩形 8"/>
          <p:cNvSpPr/>
          <p:nvPr/>
        </p:nvSpPr>
        <p:spPr>
          <a:xfrm>
            <a:off x="737366" y="3795527"/>
            <a:ext cx="356497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b="1" dirty="0">
                <a:solidFill>
                  <a:srgbClr val="0070C0"/>
                </a:solidFill>
                <a:latin typeface="微软雅黑" pitchFamily="34" charset="-122"/>
                <a:ea typeface="微软雅黑" pitchFamily="34" charset="-122"/>
              </a:rPr>
              <a:t>直接将高位截断</a:t>
            </a:r>
          </a:p>
        </p:txBody>
      </p:sp>
      <p:sp>
        <p:nvSpPr>
          <p:cNvPr id="8" name="标题 1"/>
          <p:cNvSpPr txBox="1">
            <a:spLocks/>
          </p:cNvSpPr>
          <p:nvPr/>
        </p:nvSpPr>
        <p:spPr>
          <a:xfrm>
            <a:off x="0" y="0"/>
            <a:ext cx="9144000" cy="624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a:lstStyle>
          <a:p>
            <a:r>
              <a:rPr lang="zh-CN" altLang="en-US" sz="2800"/>
              <a:t>内容</a:t>
            </a:r>
            <a:r>
              <a:rPr lang="en-US" altLang="zh-CN" sz="2800"/>
              <a:t>2.4</a:t>
            </a:r>
            <a:r>
              <a:rPr lang="zh-CN" altLang="en-US" sz="2800"/>
              <a:t>：整数的机器级表示：位扩展和位截断操作</a:t>
            </a:r>
            <a:endParaRPr lang="zh-CN" altLang="en-US" sz="2800" dirty="0"/>
          </a:p>
        </p:txBody>
      </p:sp>
    </p:spTree>
    <p:extLst>
      <p:ext uri="{BB962C8B-B14F-4D97-AF65-F5344CB8AC3E}">
        <p14:creationId xmlns:p14="http://schemas.microsoft.com/office/powerpoint/2010/main" val="4074057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2.4</a:t>
            </a:r>
            <a:r>
              <a:rPr lang="zh-CN" altLang="en-US" dirty="0"/>
              <a:t>： </a:t>
            </a:r>
            <a:r>
              <a:rPr lang="en-US" altLang="zh-CN" dirty="0"/>
              <a:t>C</a:t>
            </a:r>
            <a:r>
              <a:rPr lang="zh-CN" altLang="en-US" dirty="0"/>
              <a:t>语言中整数常量的类型</a:t>
            </a:r>
          </a:p>
        </p:txBody>
      </p:sp>
      <p:sp>
        <p:nvSpPr>
          <p:cNvPr id="4" name="矩形 3"/>
          <p:cNvSpPr/>
          <p:nvPr/>
        </p:nvSpPr>
        <p:spPr>
          <a:xfrm>
            <a:off x="1064264" y="2586551"/>
            <a:ext cx="6359433" cy="784830"/>
          </a:xfrm>
          <a:prstGeom prst="rect">
            <a:avLst/>
          </a:prstGeom>
        </p:spPr>
        <p:txBody>
          <a:bodyPr wrap="none">
            <a:spAutoFit/>
          </a:bodyPr>
          <a:lstStyle/>
          <a:p>
            <a:pPr lvl="1">
              <a:lnSpc>
                <a:spcPct val="150000"/>
              </a:lnSpc>
            </a:pPr>
            <a:r>
              <a:rPr lang="en-US" altLang="zh-CN" sz="3000" dirty="0">
                <a:latin typeface="Consolas" panose="020B0609020204030204" pitchFamily="49" charset="0"/>
              </a:rPr>
              <a:t>-2147483647-1 == 2147483648</a:t>
            </a:r>
          </a:p>
        </p:txBody>
      </p:sp>
      <p:sp>
        <p:nvSpPr>
          <p:cNvPr id="5" name="文本框 4"/>
          <p:cNvSpPr txBox="1"/>
          <p:nvPr/>
        </p:nvSpPr>
        <p:spPr>
          <a:xfrm>
            <a:off x="2981325" y="3343275"/>
            <a:ext cx="3381375" cy="553998"/>
          </a:xfrm>
          <a:prstGeom prst="rect">
            <a:avLst/>
          </a:prstGeom>
          <a:noFill/>
        </p:spPr>
        <p:txBody>
          <a:bodyPr wrap="square" rtlCol="0">
            <a:spAutoFit/>
          </a:bodyPr>
          <a:lstStyle/>
          <a:p>
            <a:pPr algn="ctr"/>
            <a:r>
              <a:rPr lang="en-US" altLang="zh-CN" sz="3000" dirty="0"/>
              <a:t>true or false</a:t>
            </a:r>
            <a:endParaRPr lang="zh-CN" altLang="en-US" sz="3000" dirty="0"/>
          </a:p>
        </p:txBody>
      </p:sp>
      <p:sp>
        <p:nvSpPr>
          <p:cNvPr id="6" name="文本框 5"/>
          <p:cNvSpPr txBox="1"/>
          <p:nvPr/>
        </p:nvSpPr>
        <p:spPr>
          <a:xfrm>
            <a:off x="1865237" y="2508910"/>
            <a:ext cx="1952625" cy="369332"/>
          </a:xfrm>
          <a:prstGeom prst="rect">
            <a:avLst/>
          </a:prstGeom>
          <a:noFill/>
        </p:spPr>
        <p:txBody>
          <a:bodyPr wrap="square" rtlCol="0">
            <a:spAutoFit/>
          </a:bodyPr>
          <a:lstStyle/>
          <a:p>
            <a:r>
              <a:rPr lang="en-US" altLang="zh-CN" dirty="0">
                <a:latin typeface="Consolas" panose="020B0609020204030204" pitchFamily="49" charset="0"/>
              </a:rPr>
              <a:t>(0x7FFF FFFF)</a:t>
            </a:r>
            <a:endParaRPr lang="zh-CN" altLang="en-US" dirty="0">
              <a:latin typeface="Consolas" panose="020B0609020204030204" pitchFamily="49" charset="0"/>
            </a:endParaRPr>
          </a:p>
        </p:txBody>
      </p:sp>
      <p:sp>
        <p:nvSpPr>
          <p:cNvPr id="7" name="文本框 6"/>
          <p:cNvSpPr txBox="1"/>
          <p:nvPr/>
        </p:nvSpPr>
        <p:spPr>
          <a:xfrm>
            <a:off x="5219081" y="2508910"/>
            <a:ext cx="1952625" cy="369332"/>
          </a:xfrm>
          <a:prstGeom prst="rect">
            <a:avLst/>
          </a:prstGeom>
          <a:noFill/>
        </p:spPr>
        <p:txBody>
          <a:bodyPr wrap="square" rtlCol="0">
            <a:spAutoFit/>
          </a:bodyPr>
          <a:lstStyle/>
          <a:p>
            <a:r>
              <a:rPr lang="en-US" altLang="zh-CN" dirty="0">
                <a:latin typeface="Consolas" panose="020B0609020204030204" pitchFamily="49" charset="0"/>
              </a:rPr>
              <a:t>(0x8000 0000)</a:t>
            </a:r>
            <a:endParaRPr lang="zh-CN" altLang="en-US" dirty="0">
              <a:latin typeface="Consolas" panose="020B0609020204030204" pitchFamily="49" charset="0"/>
            </a:endParaRPr>
          </a:p>
        </p:txBody>
      </p:sp>
    </p:spTree>
    <p:extLst>
      <p:ext uri="{BB962C8B-B14F-4D97-AF65-F5344CB8AC3E}">
        <p14:creationId xmlns:p14="http://schemas.microsoft.com/office/powerpoint/2010/main" val="1897323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2.4</a:t>
            </a:r>
            <a:r>
              <a:rPr lang="zh-CN" altLang="en-US" dirty="0"/>
              <a:t>： </a:t>
            </a:r>
            <a:r>
              <a:rPr lang="en-US" altLang="zh-CN" dirty="0"/>
              <a:t>C</a:t>
            </a:r>
            <a:r>
              <a:rPr lang="zh-CN" altLang="en-US" dirty="0"/>
              <a:t>语言中整数常量的类型</a:t>
            </a:r>
            <a:endParaRPr lang="en-US" altLang="zh-CN" dirty="0"/>
          </a:p>
        </p:txBody>
      </p:sp>
      <p:sp>
        <p:nvSpPr>
          <p:cNvPr id="3" name="内容占位符 2"/>
          <p:cNvSpPr>
            <a:spLocks noGrp="1"/>
          </p:cNvSpPr>
          <p:nvPr>
            <p:ph idx="1"/>
          </p:nvPr>
        </p:nvSpPr>
        <p:spPr>
          <a:xfrm>
            <a:off x="-259080" y="1792432"/>
            <a:ext cx="9149715" cy="2417618"/>
          </a:xfrm>
        </p:spPr>
        <p:txBody>
          <a:bodyPr>
            <a:normAutofit/>
          </a:bodyPr>
          <a:lstStyle/>
          <a:p>
            <a:pPr lvl="1"/>
            <a:r>
              <a:rPr lang="zh-CN" altLang="en-US" sz="2000" b="1" dirty="0">
                <a:solidFill>
                  <a:srgbClr val="C00000"/>
                </a:solidFill>
              </a:rPr>
              <a:t>十进制</a:t>
            </a:r>
            <a:r>
              <a:rPr lang="zh-CN" altLang="en-US" sz="2000" dirty="0"/>
              <a:t>常量会按照以下的顺序去找到能够将其存放下它的类型</a:t>
            </a:r>
            <a:endParaRPr lang="en-US" altLang="zh-CN" sz="2000" dirty="0"/>
          </a:p>
          <a:p>
            <a:pPr marL="342900" lvl="1" indent="0">
              <a:buNone/>
            </a:pPr>
            <a:endParaRPr lang="en-US" altLang="zh-CN" sz="2000" dirty="0"/>
          </a:p>
          <a:p>
            <a:pPr lvl="1"/>
            <a:r>
              <a:rPr lang="zh-CN" altLang="en-US" sz="2000" b="1" dirty="0">
                <a:solidFill>
                  <a:srgbClr val="C00000"/>
                </a:solidFill>
              </a:rPr>
              <a:t>八进制</a:t>
            </a:r>
            <a:r>
              <a:rPr lang="zh-CN" altLang="en-US" sz="2000" dirty="0"/>
              <a:t>或</a:t>
            </a:r>
            <a:r>
              <a:rPr lang="zh-CN" altLang="en-US" sz="2000" b="1" dirty="0">
                <a:solidFill>
                  <a:srgbClr val="C00000"/>
                </a:solidFill>
              </a:rPr>
              <a:t>十六进制</a:t>
            </a:r>
            <a:r>
              <a:rPr lang="zh-CN" altLang="en-US" sz="2000" dirty="0"/>
              <a:t>常量会按照以下的顺序去找到能够将其存放下它的类型</a:t>
            </a:r>
          </a:p>
        </p:txBody>
      </p:sp>
      <p:sp>
        <p:nvSpPr>
          <p:cNvPr id="5" name="矩形 4"/>
          <p:cNvSpPr/>
          <p:nvPr/>
        </p:nvSpPr>
        <p:spPr>
          <a:xfrm>
            <a:off x="457200" y="2144230"/>
            <a:ext cx="9039225" cy="369332"/>
          </a:xfrm>
          <a:prstGeom prst="rect">
            <a:avLst/>
          </a:prstGeom>
        </p:spPr>
        <p:txBody>
          <a:bodyPr wrap="square">
            <a:spAutoFit/>
          </a:bodyPr>
          <a:lstStyle/>
          <a:p>
            <a:pPr lvl="1"/>
            <a:r>
              <a:rPr lang="en-US" altLang="zh-CN" dirty="0" err="1">
                <a:latin typeface="Consolas" panose="020B0609020204030204" pitchFamily="49" charset="0"/>
              </a:rPr>
              <a:t>int</a:t>
            </a:r>
            <a:r>
              <a:rPr lang="en-US" altLang="zh-CN" dirty="0">
                <a:latin typeface="Consolas" panose="020B0609020204030204" pitchFamily="49" charset="0"/>
              </a:rPr>
              <a:t> -&gt; unsigned </a:t>
            </a:r>
            <a:r>
              <a:rPr lang="en-US" altLang="zh-CN" dirty="0" err="1">
                <a:latin typeface="Consolas" panose="020B0609020204030204" pitchFamily="49" charset="0"/>
              </a:rPr>
              <a:t>int</a:t>
            </a:r>
            <a:r>
              <a:rPr lang="en-US" altLang="zh-CN" dirty="0">
                <a:latin typeface="Consolas" panose="020B0609020204030204" pitchFamily="49" charset="0"/>
              </a:rPr>
              <a:t> (C90) -&gt; long (long) -&gt; unsigned long (long)</a:t>
            </a:r>
          </a:p>
        </p:txBody>
      </p:sp>
      <p:sp>
        <p:nvSpPr>
          <p:cNvPr id="6" name="矩形 5"/>
          <p:cNvSpPr/>
          <p:nvPr/>
        </p:nvSpPr>
        <p:spPr>
          <a:xfrm>
            <a:off x="457200" y="2739696"/>
            <a:ext cx="9039225" cy="369332"/>
          </a:xfrm>
          <a:prstGeom prst="rect">
            <a:avLst/>
          </a:prstGeom>
        </p:spPr>
        <p:txBody>
          <a:bodyPr wrap="square">
            <a:spAutoFit/>
          </a:bodyPr>
          <a:lstStyle/>
          <a:p>
            <a:pPr lvl="1"/>
            <a:r>
              <a:rPr lang="en-US" altLang="zh-CN" dirty="0" err="1">
                <a:latin typeface="Consolas" panose="020B0609020204030204" pitchFamily="49" charset="0"/>
              </a:rPr>
              <a:t>int</a:t>
            </a:r>
            <a:r>
              <a:rPr lang="en-US" altLang="zh-CN" dirty="0">
                <a:latin typeface="Consolas" panose="020B0609020204030204" pitchFamily="49" charset="0"/>
              </a:rPr>
              <a:t> -&gt; unsigned </a:t>
            </a:r>
            <a:r>
              <a:rPr lang="en-US" altLang="zh-CN" dirty="0" err="1">
                <a:latin typeface="Consolas" panose="020B0609020204030204" pitchFamily="49" charset="0"/>
              </a:rPr>
              <a:t>int</a:t>
            </a:r>
            <a:r>
              <a:rPr lang="en-US" altLang="zh-CN" dirty="0">
                <a:latin typeface="Consolas" panose="020B0609020204030204" pitchFamily="49" charset="0"/>
              </a:rPr>
              <a:t>       -&gt; long (long) -&gt; unsigned long (long)</a:t>
            </a:r>
          </a:p>
        </p:txBody>
      </p:sp>
      <p:sp>
        <p:nvSpPr>
          <p:cNvPr id="7" name="矩形 6"/>
          <p:cNvSpPr/>
          <p:nvPr/>
        </p:nvSpPr>
        <p:spPr>
          <a:xfrm>
            <a:off x="867727" y="3099739"/>
            <a:ext cx="7767638" cy="646331"/>
          </a:xfrm>
          <a:prstGeom prst="rect">
            <a:avLst/>
          </a:prstGeom>
        </p:spPr>
        <p:txBody>
          <a:bodyPr wrap="square">
            <a:spAutoFit/>
          </a:bodyPr>
          <a:lstStyle/>
          <a:p>
            <a:r>
              <a:rPr lang="en-US" altLang="zh-CN" u="sng" dirty="0">
                <a:solidFill>
                  <a:srgbClr val="3366FF"/>
                </a:solidFill>
                <a:latin typeface="Consolas" panose="020B0609020204030204" pitchFamily="49" charset="0"/>
              </a:rPr>
              <a:t>There are </a:t>
            </a:r>
            <a:r>
              <a:rPr lang="en-US" altLang="zh-CN" b="1" i="1" u="sng" dirty="0">
                <a:solidFill>
                  <a:srgbClr val="3366FF"/>
                </a:solidFill>
                <a:latin typeface="Consolas" panose="020B0609020204030204" pitchFamily="49" charset="0"/>
              </a:rPr>
              <a:t>no</a:t>
            </a:r>
            <a:r>
              <a:rPr lang="en-US" altLang="zh-CN" u="sng" dirty="0">
                <a:solidFill>
                  <a:srgbClr val="3366FF"/>
                </a:solidFill>
                <a:latin typeface="Consolas" panose="020B0609020204030204" pitchFamily="49" charset="0"/>
              </a:rPr>
              <a:t> negative constants; writing </a:t>
            </a:r>
            <a:r>
              <a:rPr lang="en-US" altLang="zh-CN" b="1" u="sng" dirty="0">
                <a:solidFill>
                  <a:srgbClr val="3366FF"/>
                </a:solidFill>
                <a:latin typeface="Consolas" panose="020B0609020204030204" pitchFamily="49" charset="0"/>
              </a:rPr>
              <a:t>-23</a:t>
            </a:r>
            <a:r>
              <a:rPr lang="en-US" altLang="zh-CN" u="sng" dirty="0">
                <a:solidFill>
                  <a:srgbClr val="3366FF"/>
                </a:solidFill>
                <a:latin typeface="Consolas" panose="020B0609020204030204" pitchFamily="49" charset="0"/>
              </a:rPr>
              <a:t> is an expression involving </a:t>
            </a:r>
            <a:r>
              <a:rPr lang="en-US" altLang="zh-CN" b="1" i="1" u="sng" dirty="0">
                <a:solidFill>
                  <a:srgbClr val="3366FF"/>
                </a:solidFill>
                <a:latin typeface="Consolas" panose="020B0609020204030204" pitchFamily="49" charset="0"/>
              </a:rPr>
              <a:t>a positive constant</a:t>
            </a:r>
            <a:r>
              <a:rPr lang="en-US" altLang="zh-CN" u="sng" dirty="0">
                <a:solidFill>
                  <a:srgbClr val="3366FF"/>
                </a:solidFill>
                <a:latin typeface="Consolas" panose="020B0609020204030204" pitchFamily="49" charset="0"/>
              </a:rPr>
              <a:t> and </a:t>
            </a:r>
            <a:r>
              <a:rPr lang="en-US" altLang="zh-CN" b="1" i="1" u="sng" dirty="0">
                <a:solidFill>
                  <a:srgbClr val="3366FF"/>
                </a:solidFill>
                <a:latin typeface="Consolas" panose="020B0609020204030204" pitchFamily="49" charset="0"/>
              </a:rPr>
              <a:t>an operator</a:t>
            </a:r>
            <a:r>
              <a:rPr lang="en-US" altLang="zh-CN" u="sng" dirty="0">
                <a:solidFill>
                  <a:srgbClr val="3366FF"/>
                </a:solidFill>
                <a:latin typeface="Consolas" panose="020B0609020204030204" pitchFamily="49" charset="0"/>
              </a:rPr>
              <a:t>.</a:t>
            </a:r>
            <a:endParaRPr lang="zh-CN" altLang="en-US" u="sng" dirty="0">
              <a:solidFill>
                <a:srgbClr val="3366FF"/>
              </a:solidFill>
              <a:latin typeface="Consolas" panose="020B0609020204030204" pitchFamily="49" charset="0"/>
            </a:endParaRPr>
          </a:p>
        </p:txBody>
      </p:sp>
      <p:sp>
        <p:nvSpPr>
          <p:cNvPr id="8" name="矩形 1"/>
          <p:cNvSpPr>
            <a:spLocks noChangeArrowheads="1"/>
          </p:cNvSpPr>
          <p:nvPr/>
        </p:nvSpPr>
        <p:spPr bwMode="auto">
          <a:xfrm>
            <a:off x="1894285" y="3726567"/>
            <a:ext cx="2139553" cy="2169825"/>
          </a:xfrm>
          <a:prstGeom prst="rect">
            <a:avLst/>
          </a:prstGeom>
          <a:noFill/>
          <a:ln w="9525">
            <a:noFill/>
            <a:miter lim="800000"/>
            <a:headEnd/>
            <a:tailEnd/>
          </a:ln>
        </p:spPr>
        <p:txBody>
          <a:bodyPr wrap="square">
            <a:spAutoFit/>
          </a:bodyPr>
          <a:lstStyle/>
          <a:p>
            <a:pPr lvl="1">
              <a:lnSpc>
                <a:spcPct val="150000"/>
              </a:lnSpc>
            </a:pPr>
            <a:r>
              <a:rPr lang="en-US" altLang="zh-CN" dirty="0">
                <a:latin typeface="Consolas" panose="020B0609020204030204" pitchFamily="49" charset="0"/>
              </a:rPr>
              <a:t> 2147483647</a:t>
            </a:r>
          </a:p>
          <a:p>
            <a:pPr lvl="1">
              <a:lnSpc>
                <a:spcPct val="150000"/>
              </a:lnSpc>
            </a:pPr>
            <a:r>
              <a:rPr lang="en-US" altLang="zh-CN" dirty="0">
                <a:latin typeface="Consolas" panose="020B0609020204030204" pitchFamily="49" charset="0"/>
              </a:rPr>
              <a:t> 2147483648</a:t>
            </a:r>
          </a:p>
          <a:p>
            <a:pPr lvl="1">
              <a:lnSpc>
                <a:spcPct val="150000"/>
              </a:lnSpc>
            </a:pPr>
            <a:r>
              <a:rPr lang="en-US" altLang="zh-CN" dirty="0">
                <a:latin typeface="Consolas" panose="020B0609020204030204" pitchFamily="49" charset="0"/>
              </a:rPr>
              <a:t>-2147483647</a:t>
            </a:r>
          </a:p>
          <a:p>
            <a:pPr lvl="1">
              <a:lnSpc>
                <a:spcPct val="150000"/>
              </a:lnSpc>
            </a:pPr>
            <a:r>
              <a:rPr lang="en-US" altLang="zh-CN" dirty="0">
                <a:latin typeface="Consolas" panose="020B0609020204030204" pitchFamily="49" charset="0"/>
              </a:rPr>
              <a:t>-2147483648</a:t>
            </a:r>
          </a:p>
          <a:p>
            <a:pPr lvl="1">
              <a:lnSpc>
                <a:spcPct val="150000"/>
              </a:lnSpc>
            </a:pPr>
            <a:r>
              <a:rPr lang="en-US" altLang="zh-CN" dirty="0">
                <a:latin typeface="Consolas" panose="020B0609020204030204" pitchFamily="49" charset="0"/>
              </a:rPr>
              <a:t>2147483647U</a:t>
            </a:r>
          </a:p>
        </p:txBody>
      </p:sp>
      <p:sp>
        <p:nvSpPr>
          <p:cNvPr id="9" name="矩形 1"/>
          <p:cNvSpPr>
            <a:spLocks noChangeArrowheads="1"/>
          </p:cNvSpPr>
          <p:nvPr/>
        </p:nvSpPr>
        <p:spPr bwMode="auto">
          <a:xfrm>
            <a:off x="3618310" y="3726567"/>
            <a:ext cx="4992290" cy="2169825"/>
          </a:xfrm>
          <a:prstGeom prst="rect">
            <a:avLst/>
          </a:prstGeom>
          <a:noFill/>
          <a:ln w="9525">
            <a:noFill/>
            <a:miter lim="800000"/>
            <a:headEnd/>
            <a:tailEnd/>
          </a:ln>
        </p:spPr>
        <p:txBody>
          <a:bodyPr wrap="square">
            <a:spAutoFit/>
          </a:bodyPr>
          <a:lstStyle/>
          <a:p>
            <a:pPr lvl="1">
              <a:lnSpc>
                <a:spcPct val="150000"/>
              </a:lnSpc>
            </a:pPr>
            <a:r>
              <a:rPr lang="en-US" altLang="zh-CN" dirty="0" err="1">
                <a:solidFill>
                  <a:srgbClr val="FF0000"/>
                </a:solidFill>
                <a:latin typeface="Consolas" panose="020B0609020204030204" pitchFamily="49" charset="0"/>
              </a:rPr>
              <a:t>int</a:t>
            </a:r>
            <a:endParaRPr lang="en-US" altLang="zh-CN" dirty="0">
              <a:solidFill>
                <a:srgbClr val="FF0000"/>
              </a:solidFill>
              <a:latin typeface="Consolas" panose="020B0609020204030204" pitchFamily="49" charset="0"/>
            </a:endParaRPr>
          </a:p>
          <a:p>
            <a:pPr lvl="1">
              <a:lnSpc>
                <a:spcPct val="150000"/>
              </a:lnSpc>
            </a:pPr>
            <a:r>
              <a:rPr lang="en-US" altLang="zh-CN" dirty="0">
                <a:solidFill>
                  <a:srgbClr val="FF0000"/>
                </a:solidFill>
                <a:latin typeface="Consolas" panose="020B0609020204030204" pitchFamily="49" charset="0"/>
              </a:rPr>
              <a:t>unsigned </a:t>
            </a:r>
            <a:r>
              <a:rPr lang="en-US" altLang="zh-CN" dirty="0" err="1">
                <a:solidFill>
                  <a:srgbClr val="FF0000"/>
                </a:solidFill>
                <a:latin typeface="Consolas" panose="020B0609020204030204" pitchFamily="49" charset="0"/>
              </a:rPr>
              <a:t>int</a:t>
            </a:r>
            <a:r>
              <a:rPr lang="en-US" altLang="zh-CN" dirty="0">
                <a:solidFill>
                  <a:srgbClr val="FF0000"/>
                </a:solidFill>
                <a:latin typeface="Consolas" panose="020B0609020204030204" pitchFamily="49" charset="0"/>
              </a:rPr>
              <a:t> </a:t>
            </a:r>
            <a:r>
              <a:rPr lang="zh-CN" altLang="en-US" dirty="0">
                <a:solidFill>
                  <a:srgbClr val="FF0000"/>
                </a:solidFill>
                <a:latin typeface="Consolas" panose="020B0609020204030204" pitchFamily="49" charset="0"/>
              </a:rPr>
              <a:t> </a:t>
            </a:r>
            <a:r>
              <a:rPr lang="en-US" altLang="zh-CN" dirty="0">
                <a:solidFill>
                  <a:srgbClr val="FF0000"/>
                </a:solidFill>
                <a:latin typeface="Consolas" panose="020B0609020204030204" pitchFamily="49" charset="0"/>
              </a:rPr>
              <a:t>(C90) / long (C99)</a:t>
            </a:r>
          </a:p>
          <a:p>
            <a:pPr lvl="1">
              <a:lnSpc>
                <a:spcPct val="150000"/>
              </a:lnSpc>
            </a:pPr>
            <a:r>
              <a:rPr lang="en-US" altLang="zh-CN" dirty="0" err="1">
                <a:solidFill>
                  <a:srgbClr val="FF0000"/>
                </a:solidFill>
                <a:latin typeface="Consolas" panose="020B0609020204030204" pitchFamily="49" charset="0"/>
              </a:rPr>
              <a:t>int</a:t>
            </a:r>
            <a:endParaRPr lang="en-US" altLang="zh-CN" dirty="0">
              <a:solidFill>
                <a:srgbClr val="FF0000"/>
              </a:solidFill>
              <a:latin typeface="Consolas" panose="020B0609020204030204" pitchFamily="49" charset="0"/>
            </a:endParaRPr>
          </a:p>
          <a:p>
            <a:pPr lvl="1">
              <a:lnSpc>
                <a:spcPct val="150000"/>
              </a:lnSpc>
            </a:pPr>
            <a:r>
              <a:rPr lang="en-US" altLang="zh-CN" dirty="0">
                <a:solidFill>
                  <a:srgbClr val="FF0000"/>
                </a:solidFill>
                <a:latin typeface="Consolas" panose="020B0609020204030204" pitchFamily="49" charset="0"/>
              </a:rPr>
              <a:t>unsigned </a:t>
            </a:r>
            <a:r>
              <a:rPr lang="en-US" altLang="zh-CN" dirty="0" err="1">
                <a:solidFill>
                  <a:srgbClr val="FF0000"/>
                </a:solidFill>
                <a:latin typeface="Consolas" panose="020B0609020204030204" pitchFamily="49" charset="0"/>
              </a:rPr>
              <a:t>int</a:t>
            </a:r>
            <a:r>
              <a:rPr lang="en-US" altLang="zh-CN" dirty="0">
                <a:solidFill>
                  <a:srgbClr val="FF0000"/>
                </a:solidFill>
                <a:latin typeface="Consolas" panose="020B0609020204030204" pitchFamily="49" charset="0"/>
              </a:rPr>
              <a:t> </a:t>
            </a:r>
            <a:r>
              <a:rPr lang="zh-CN" altLang="en-US" dirty="0">
                <a:solidFill>
                  <a:srgbClr val="FF0000"/>
                </a:solidFill>
                <a:latin typeface="Consolas" panose="020B0609020204030204" pitchFamily="49" charset="0"/>
              </a:rPr>
              <a:t> </a:t>
            </a:r>
            <a:r>
              <a:rPr lang="en-US" altLang="zh-CN" dirty="0">
                <a:solidFill>
                  <a:srgbClr val="FF0000"/>
                </a:solidFill>
                <a:latin typeface="Consolas" panose="020B0609020204030204" pitchFamily="49" charset="0"/>
              </a:rPr>
              <a:t>(C90) / long (C99)</a:t>
            </a:r>
          </a:p>
          <a:p>
            <a:pPr lvl="1">
              <a:lnSpc>
                <a:spcPct val="150000"/>
              </a:lnSpc>
            </a:pPr>
            <a:r>
              <a:rPr lang="en-US" altLang="zh-CN" dirty="0">
                <a:solidFill>
                  <a:srgbClr val="FF0000"/>
                </a:solidFill>
                <a:latin typeface="Consolas" panose="020B0609020204030204" pitchFamily="49" charset="0"/>
              </a:rPr>
              <a:t>unsigned </a:t>
            </a:r>
            <a:r>
              <a:rPr lang="en-US" altLang="zh-CN" dirty="0" err="1">
                <a:solidFill>
                  <a:srgbClr val="FF0000"/>
                </a:solidFill>
                <a:latin typeface="Consolas" panose="020B0609020204030204" pitchFamily="49" charset="0"/>
              </a:rPr>
              <a:t>int</a:t>
            </a:r>
            <a:endParaRPr lang="en-US" altLang="zh-CN" dirty="0">
              <a:solidFill>
                <a:srgbClr val="FF0000"/>
              </a:solidFill>
              <a:latin typeface="Consolas" panose="020B0609020204030204" pitchFamily="49" charset="0"/>
            </a:endParaRPr>
          </a:p>
        </p:txBody>
      </p:sp>
      <p:sp>
        <p:nvSpPr>
          <p:cNvPr id="10" name="文本框 9"/>
          <p:cNvSpPr txBox="1"/>
          <p:nvPr/>
        </p:nvSpPr>
        <p:spPr>
          <a:xfrm>
            <a:off x="545307" y="3793394"/>
            <a:ext cx="1952625" cy="369332"/>
          </a:xfrm>
          <a:prstGeom prst="rect">
            <a:avLst/>
          </a:prstGeom>
          <a:noFill/>
        </p:spPr>
        <p:txBody>
          <a:bodyPr wrap="square" rtlCol="0">
            <a:spAutoFit/>
          </a:bodyPr>
          <a:lstStyle/>
          <a:p>
            <a:r>
              <a:rPr lang="en-US" altLang="zh-CN" dirty="0">
                <a:latin typeface="Consolas" panose="020B0609020204030204" pitchFamily="49" charset="0"/>
              </a:rPr>
              <a:t>(0x7FFF FFFF)</a:t>
            </a:r>
            <a:endParaRPr lang="zh-CN" altLang="en-US" dirty="0">
              <a:latin typeface="Consolas" panose="020B0609020204030204" pitchFamily="49" charset="0"/>
            </a:endParaRPr>
          </a:p>
        </p:txBody>
      </p:sp>
      <p:sp>
        <p:nvSpPr>
          <p:cNvPr id="11" name="文本框 10"/>
          <p:cNvSpPr txBox="1"/>
          <p:nvPr/>
        </p:nvSpPr>
        <p:spPr>
          <a:xfrm>
            <a:off x="545307" y="4220421"/>
            <a:ext cx="1952625" cy="369332"/>
          </a:xfrm>
          <a:prstGeom prst="rect">
            <a:avLst/>
          </a:prstGeom>
          <a:noFill/>
        </p:spPr>
        <p:txBody>
          <a:bodyPr wrap="square" rtlCol="0">
            <a:spAutoFit/>
          </a:bodyPr>
          <a:lstStyle/>
          <a:p>
            <a:r>
              <a:rPr lang="en-US" altLang="zh-CN" dirty="0">
                <a:latin typeface="Consolas" panose="020B0609020204030204" pitchFamily="49" charset="0"/>
              </a:rPr>
              <a:t>(0x8000 0000)</a:t>
            </a:r>
            <a:endParaRPr lang="zh-CN" altLang="en-US" dirty="0">
              <a:latin typeface="Consolas" panose="020B0609020204030204" pitchFamily="49" charset="0"/>
            </a:endParaRPr>
          </a:p>
        </p:txBody>
      </p:sp>
    </p:spTree>
    <p:extLst>
      <p:ext uri="{BB962C8B-B14F-4D97-AF65-F5344CB8AC3E}">
        <p14:creationId xmlns:p14="http://schemas.microsoft.com/office/powerpoint/2010/main" val="77837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2.4</a:t>
            </a:r>
            <a:r>
              <a:rPr lang="zh-CN" altLang="en-US" dirty="0"/>
              <a:t>： </a:t>
            </a:r>
            <a:r>
              <a:rPr lang="en-US" altLang="zh-CN" dirty="0"/>
              <a:t>C</a:t>
            </a:r>
            <a:r>
              <a:rPr lang="zh-CN" altLang="en-US" dirty="0"/>
              <a:t>语言中整数常量的类型</a:t>
            </a:r>
          </a:p>
        </p:txBody>
      </p:sp>
      <p:sp>
        <p:nvSpPr>
          <p:cNvPr id="4" name="矩形 3"/>
          <p:cNvSpPr/>
          <p:nvPr/>
        </p:nvSpPr>
        <p:spPr>
          <a:xfrm>
            <a:off x="859983" y="3304298"/>
            <a:ext cx="6359433" cy="784830"/>
          </a:xfrm>
          <a:prstGeom prst="rect">
            <a:avLst/>
          </a:prstGeom>
        </p:spPr>
        <p:txBody>
          <a:bodyPr wrap="none">
            <a:spAutoFit/>
          </a:bodyPr>
          <a:lstStyle/>
          <a:p>
            <a:pPr lvl="1">
              <a:lnSpc>
                <a:spcPct val="150000"/>
              </a:lnSpc>
            </a:pPr>
            <a:r>
              <a:rPr lang="en-US" altLang="zh-CN" sz="3000" dirty="0">
                <a:latin typeface="Consolas" panose="020B0609020204030204" pitchFamily="49" charset="0"/>
              </a:rPr>
              <a:t>-2147483647-1 == 2147483648</a:t>
            </a:r>
          </a:p>
        </p:txBody>
      </p:sp>
      <p:sp>
        <p:nvSpPr>
          <p:cNvPr id="6" name="文本框 5"/>
          <p:cNvSpPr txBox="1"/>
          <p:nvPr/>
        </p:nvSpPr>
        <p:spPr>
          <a:xfrm>
            <a:off x="2396807" y="3991890"/>
            <a:ext cx="1562100" cy="553998"/>
          </a:xfrm>
          <a:prstGeom prst="rect">
            <a:avLst/>
          </a:prstGeom>
          <a:noFill/>
        </p:spPr>
        <p:txBody>
          <a:bodyPr wrap="square" rtlCol="0">
            <a:spAutoFit/>
          </a:bodyPr>
          <a:lstStyle/>
          <a:p>
            <a:r>
              <a:rPr lang="en-US" altLang="zh-CN" sz="3000" b="1" dirty="0" err="1">
                <a:solidFill>
                  <a:srgbClr val="C00000"/>
                </a:solidFill>
              </a:rPr>
              <a:t>int</a:t>
            </a:r>
            <a:endParaRPr lang="zh-CN" altLang="en-US" sz="3000" b="1" dirty="0">
              <a:solidFill>
                <a:srgbClr val="C00000"/>
              </a:solidFill>
            </a:endParaRPr>
          </a:p>
        </p:txBody>
      </p:sp>
      <p:sp>
        <p:nvSpPr>
          <p:cNvPr id="7" name="矩形 6"/>
          <p:cNvSpPr/>
          <p:nvPr/>
        </p:nvSpPr>
        <p:spPr>
          <a:xfrm>
            <a:off x="4348077" y="3904267"/>
            <a:ext cx="4637808" cy="1015663"/>
          </a:xfrm>
          <a:prstGeom prst="rect">
            <a:avLst/>
          </a:prstGeom>
        </p:spPr>
        <p:txBody>
          <a:bodyPr wrap="none">
            <a:spAutoFit/>
          </a:bodyPr>
          <a:lstStyle/>
          <a:p>
            <a:pPr marL="428625" indent="-428625">
              <a:buFont typeface="Arial" panose="020B0604020202020204" pitchFamily="34" charset="0"/>
              <a:buChar char="•"/>
            </a:pPr>
            <a:r>
              <a:rPr lang="en-US" altLang="zh-CN" sz="3000" b="1" dirty="0">
                <a:solidFill>
                  <a:srgbClr val="C00000"/>
                </a:solidFill>
                <a:latin typeface="Consolas" panose="020B0609020204030204" pitchFamily="49" charset="0"/>
              </a:rPr>
              <a:t>unsigned </a:t>
            </a:r>
            <a:r>
              <a:rPr lang="en-US" altLang="zh-CN" sz="3000" b="1" dirty="0" err="1">
                <a:solidFill>
                  <a:srgbClr val="C00000"/>
                </a:solidFill>
                <a:latin typeface="Consolas" panose="020B0609020204030204" pitchFamily="49" charset="0"/>
              </a:rPr>
              <a:t>int</a:t>
            </a:r>
            <a:r>
              <a:rPr lang="en-US" altLang="zh-CN" sz="3000" b="1" dirty="0">
                <a:solidFill>
                  <a:srgbClr val="C00000"/>
                </a:solidFill>
                <a:latin typeface="Consolas" panose="020B0609020204030204" pitchFamily="49" charset="0"/>
              </a:rPr>
              <a:t> </a:t>
            </a:r>
            <a:r>
              <a:rPr lang="zh-CN" altLang="en-US" sz="3000" b="1" dirty="0">
                <a:solidFill>
                  <a:srgbClr val="C00000"/>
                </a:solidFill>
                <a:latin typeface="Consolas" panose="020B0609020204030204" pitchFamily="49" charset="0"/>
              </a:rPr>
              <a:t> </a:t>
            </a:r>
            <a:r>
              <a:rPr lang="en-US" altLang="zh-CN" sz="3000" b="1" dirty="0">
                <a:solidFill>
                  <a:srgbClr val="C00000"/>
                </a:solidFill>
                <a:latin typeface="Consolas" panose="020B0609020204030204" pitchFamily="49" charset="0"/>
              </a:rPr>
              <a:t>(C90)</a:t>
            </a:r>
          </a:p>
          <a:p>
            <a:pPr marL="428625" indent="-428625">
              <a:buFont typeface="Arial" panose="020B0604020202020204" pitchFamily="34" charset="0"/>
              <a:buChar char="•"/>
            </a:pPr>
            <a:r>
              <a:rPr lang="en-US" altLang="zh-CN" sz="3000" b="1" dirty="0">
                <a:solidFill>
                  <a:srgbClr val="C00000"/>
                </a:solidFill>
                <a:latin typeface="Consolas" panose="020B0609020204030204" pitchFamily="49" charset="0"/>
              </a:rPr>
              <a:t>long (C99)</a:t>
            </a:r>
            <a:endParaRPr lang="zh-CN" altLang="en-US" sz="3000" b="1" dirty="0">
              <a:solidFill>
                <a:srgbClr val="C00000"/>
              </a:solidFill>
              <a:latin typeface="Consolas" panose="020B0609020204030204" pitchFamily="49" charset="0"/>
            </a:endParaRPr>
          </a:p>
        </p:txBody>
      </p:sp>
      <p:sp>
        <p:nvSpPr>
          <p:cNvPr id="11" name="文本框 10"/>
          <p:cNvSpPr txBox="1"/>
          <p:nvPr/>
        </p:nvSpPr>
        <p:spPr>
          <a:xfrm>
            <a:off x="1700812" y="5015825"/>
            <a:ext cx="5654828" cy="738664"/>
          </a:xfrm>
          <a:prstGeom prst="rect">
            <a:avLst/>
          </a:prstGeom>
          <a:noFill/>
        </p:spPr>
        <p:txBody>
          <a:bodyPr wrap="square" rtlCol="0">
            <a:spAutoFit/>
          </a:bodyPr>
          <a:lstStyle/>
          <a:p>
            <a:r>
              <a:rPr lang="zh-CN" altLang="en-US" sz="2100" dirty="0"/>
              <a:t>如果一个运算同时又无符号整数和带符号整数参加，</a:t>
            </a:r>
            <a:r>
              <a:rPr lang="en-US" altLang="zh-CN" sz="2100" dirty="0"/>
              <a:t>C</a:t>
            </a:r>
            <a:r>
              <a:rPr lang="zh-CN" altLang="en-US" sz="2100" dirty="0"/>
              <a:t>语言标准规定按无符号整数进行运算</a:t>
            </a:r>
          </a:p>
        </p:txBody>
      </p:sp>
    </p:spTree>
    <p:extLst>
      <p:ext uri="{BB962C8B-B14F-4D97-AF65-F5344CB8AC3E}">
        <p14:creationId xmlns:p14="http://schemas.microsoft.com/office/powerpoint/2010/main" val="1203593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2.4</a:t>
            </a:r>
            <a:r>
              <a:rPr lang="zh-CN" altLang="en-US" dirty="0"/>
              <a:t>： </a:t>
            </a:r>
            <a:r>
              <a:rPr lang="en-US" altLang="zh-CN" dirty="0"/>
              <a:t>C</a:t>
            </a:r>
            <a:r>
              <a:rPr lang="zh-CN" altLang="en-US" dirty="0"/>
              <a:t>语言中整数常量的类型</a:t>
            </a:r>
          </a:p>
        </p:txBody>
      </p:sp>
      <p:sp>
        <p:nvSpPr>
          <p:cNvPr id="4" name="矩形 3"/>
          <p:cNvSpPr/>
          <p:nvPr/>
        </p:nvSpPr>
        <p:spPr>
          <a:xfrm>
            <a:off x="859983" y="3304298"/>
            <a:ext cx="6359433" cy="784830"/>
          </a:xfrm>
          <a:prstGeom prst="rect">
            <a:avLst/>
          </a:prstGeom>
        </p:spPr>
        <p:txBody>
          <a:bodyPr wrap="none">
            <a:spAutoFit/>
          </a:bodyPr>
          <a:lstStyle/>
          <a:p>
            <a:pPr lvl="1">
              <a:lnSpc>
                <a:spcPct val="150000"/>
              </a:lnSpc>
            </a:pPr>
            <a:r>
              <a:rPr lang="en-US" altLang="zh-CN" sz="3000" dirty="0">
                <a:latin typeface="Consolas" panose="020B0609020204030204" pitchFamily="49" charset="0"/>
              </a:rPr>
              <a:t>-2147483647-1 == 2147483648</a:t>
            </a:r>
          </a:p>
        </p:txBody>
      </p:sp>
      <p:sp>
        <p:nvSpPr>
          <p:cNvPr id="6" name="文本框 5"/>
          <p:cNvSpPr txBox="1"/>
          <p:nvPr/>
        </p:nvSpPr>
        <p:spPr>
          <a:xfrm>
            <a:off x="2396807" y="3991890"/>
            <a:ext cx="1562100" cy="553998"/>
          </a:xfrm>
          <a:prstGeom prst="rect">
            <a:avLst/>
          </a:prstGeom>
          <a:noFill/>
        </p:spPr>
        <p:txBody>
          <a:bodyPr wrap="square" rtlCol="0">
            <a:spAutoFit/>
          </a:bodyPr>
          <a:lstStyle/>
          <a:p>
            <a:r>
              <a:rPr lang="en-US" altLang="zh-CN" sz="3000" b="1" dirty="0" err="1">
                <a:solidFill>
                  <a:srgbClr val="C00000"/>
                </a:solidFill>
              </a:rPr>
              <a:t>int</a:t>
            </a:r>
            <a:endParaRPr lang="zh-CN" altLang="en-US" sz="3000" b="1" dirty="0">
              <a:solidFill>
                <a:srgbClr val="C00000"/>
              </a:solidFill>
            </a:endParaRPr>
          </a:p>
        </p:txBody>
      </p:sp>
      <p:sp>
        <p:nvSpPr>
          <p:cNvPr id="7" name="矩形 6"/>
          <p:cNvSpPr/>
          <p:nvPr/>
        </p:nvSpPr>
        <p:spPr>
          <a:xfrm>
            <a:off x="4348077" y="3904267"/>
            <a:ext cx="4637808" cy="1015663"/>
          </a:xfrm>
          <a:prstGeom prst="rect">
            <a:avLst/>
          </a:prstGeom>
        </p:spPr>
        <p:txBody>
          <a:bodyPr wrap="none">
            <a:spAutoFit/>
          </a:bodyPr>
          <a:lstStyle/>
          <a:p>
            <a:pPr marL="428625" indent="-428625">
              <a:buFont typeface="Arial" panose="020B0604020202020204" pitchFamily="34" charset="0"/>
              <a:buChar char="•"/>
            </a:pPr>
            <a:r>
              <a:rPr lang="en-US" altLang="zh-CN" sz="3000" b="1" dirty="0">
                <a:solidFill>
                  <a:srgbClr val="C00000"/>
                </a:solidFill>
                <a:latin typeface="Consolas" panose="020B0609020204030204" pitchFamily="49" charset="0"/>
              </a:rPr>
              <a:t>unsigned </a:t>
            </a:r>
            <a:r>
              <a:rPr lang="en-US" altLang="zh-CN" sz="3000" b="1" dirty="0" err="1">
                <a:solidFill>
                  <a:srgbClr val="C00000"/>
                </a:solidFill>
                <a:latin typeface="Consolas" panose="020B0609020204030204" pitchFamily="49" charset="0"/>
              </a:rPr>
              <a:t>int</a:t>
            </a:r>
            <a:r>
              <a:rPr lang="en-US" altLang="zh-CN" sz="3000" b="1" dirty="0">
                <a:solidFill>
                  <a:srgbClr val="C00000"/>
                </a:solidFill>
                <a:latin typeface="Consolas" panose="020B0609020204030204" pitchFamily="49" charset="0"/>
              </a:rPr>
              <a:t> </a:t>
            </a:r>
            <a:r>
              <a:rPr lang="zh-CN" altLang="en-US" sz="3000" b="1" dirty="0">
                <a:solidFill>
                  <a:srgbClr val="C00000"/>
                </a:solidFill>
                <a:latin typeface="Consolas" panose="020B0609020204030204" pitchFamily="49" charset="0"/>
              </a:rPr>
              <a:t> </a:t>
            </a:r>
            <a:r>
              <a:rPr lang="en-US" altLang="zh-CN" sz="3000" b="1" dirty="0">
                <a:solidFill>
                  <a:srgbClr val="C00000"/>
                </a:solidFill>
                <a:latin typeface="Consolas" panose="020B0609020204030204" pitchFamily="49" charset="0"/>
              </a:rPr>
              <a:t>(C90)</a:t>
            </a:r>
          </a:p>
          <a:p>
            <a:pPr marL="428625" indent="-428625">
              <a:buFont typeface="Arial" panose="020B0604020202020204" pitchFamily="34" charset="0"/>
              <a:buChar char="•"/>
            </a:pPr>
            <a:r>
              <a:rPr lang="en-US" altLang="zh-CN" sz="3000" b="1" dirty="0">
                <a:solidFill>
                  <a:srgbClr val="C00000"/>
                </a:solidFill>
                <a:latin typeface="Consolas" panose="020B0609020204030204" pitchFamily="49" charset="0"/>
              </a:rPr>
              <a:t>long (C99)</a:t>
            </a:r>
            <a:endParaRPr lang="zh-CN" altLang="en-US" sz="3000" b="1" dirty="0">
              <a:solidFill>
                <a:srgbClr val="C00000"/>
              </a:solidFill>
              <a:latin typeface="Consolas" panose="020B0609020204030204" pitchFamily="49" charset="0"/>
            </a:endParaRPr>
          </a:p>
        </p:txBody>
      </p:sp>
      <p:sp>
        <p:nvSpPr>
          <p:cNvPr id="11" name="文本框 10"/>
          <p:cNvSpPr txBox="1"/>
          <p:nvPr/>
        </p:nvSpPr>
        <p:spPr>
          <a:xfrm>
            <a:off x="1700812" y="5015825"/>
            <a:ext cx="5654828" cy="738664"/>
          </a:xfrm>
          <a:prstGeom prst="rect">
            <a:avLst/>
          </a:prstGeom>
          <a:noFill/>
        </p:spPr>
        <p:txBody>
          <a:bodyPr wrap="square" rtlCol="0">
            <a:spAutoFit/>
          </a:bodyPr>
          <a:lstStyle/>
          <a:p>
            <a:r>
              <a:rPr lang="zh-CN" altLang="en-US" sz="2100" dirty="0"/>
              <a:t>如果一个运算同时又无符号整数和带符号整数参加，</a:t>
            </a:r>
            <a:r>
              <a:rPr lang="en-US" altLang="zh-CN" sz="2100" dirty="0"/>
              <a:t>C</a:t>
            </a:r>
            <a:r>
              <a:rPr lang="zh-CN" altLang="en-US" sz="2100" dirty="0"/>
              <a:t>语言标准规定按无符号整数进行运算</a:t>
            </a:r>
          </a:p>
        </p:txBody>
      </p:sp>
      <p:sp>
        <p:nvSpPr>
          <p:cNvPr id="8" name="矩形 7"/>
          <p:cNvSpPr/>
          <p:nvPr/>
        </p:nvSpPr>
        <p:spPr>
          <a:xfrm>
            <a:off x="4348077" y="2311720"/>
            <a:ext cx="2945037" cy="1015663"/>
          </a:xfrm>
          <a:prstGeom prst="rect">
            <a:avLst/>
          </a:prstGeom>
        </p:spPr>
        <p:txBody>
          <a:bodyPr wrap="none">
            <a:spAutoFit/>
          </a:bodyPr>
          <a:lstStyle/>
          <a:p>
            <a:pPr marL="428625" indent="-428625">
              <a:buFont typeface="Arial" panose="020B0604020202020204" pitchFamily="34" charset="0"/>
              <a:buChar char="•"/>
            </a:pPr>
            <a:r>
              <a:rPr lang="en-US" altLang="zh-CN" sz="3000" b="1" dirty="0">
                <a:latin typeface="Consolas" panose="020B0609020204030204" pitchFamily="49" charset="0"/>
              </a:rPr>
              <a:t>true  (C90)</a:t>
            </a:r>
          </a:p>
          <a:p>
            <a:pPr marL="428625" indent="-428625">
              <a:buFont typeface="Arial" panose="020B0604020202020204" pitchFamily="34" charset="0"/>
              <a:buChar char="•"/>
            </a:pPr>
            <a:r>
              <a:rPr lang="en-US" altLang="zh-CN" sz="3000" b="1" dirty="0">
                <a:latin typeface="Consolas" panose="020B0609020204030204" pitchFamily="49" charset="0"/>
              </a:rPr>
              <a:t>false (C99)</a:t>
            </a:r>
            <a:endParaRPr lang="zh-CN" altLang="en-US" sz="3000" b="1" dirty="0">
              <a:latin typeface="Consolas" panose="020B0609020204030204" pitchFamily="49" charset="0"/>
            </a:endParaRPr>
          </a:p>
        </p:txBody>
      </p:sp>
      <p:sp>
        <p:nvSpPr>
          <p:cNvPr id="9" name="文本框 8"/>
          <p:cNvSpPr txBox="1"/>
          <p:nvPr/>
        </p:nvSpPr>
        <p:spPr>
          <a:xfrm>
            <a:off x="1599411" y="2307583"/>
            <a:ext cx="2928815" cy="507831"/>
          </a:xfrm>
          <a:prstGeom prst="rect">
            <a:avLst/>
          </a:prstGeom>
          <a:noFill/>
        </p:spPr>
        <p:txBody>
          <a:bodyPr wrap="square" rtlCol="0">
            <a:spAutoFit/>
          </a:bodyPr>
          <a:lstStyle/>
          <a:p>
            <a:r>
              <a:rPr lang="en-US" altLang="zh-CN" sz="2700" i="1" dirty="0" err="1"/>
              <a:t>gcc</a:t>
            </a:r>
            <a:r>
              <a:rPr lang="en-US" altLang="zh-CN" sz="2700" i="1" dirty="0"/>
              <a:t> -</a:t>
            </a:r>
            <a:r>
              <a:rPr lang="en-US" altLang="zh-CN" sz="2700" i="1" dirty="0" err="1"/>
              <a:t>std</a:t>
            </a:r>
            <a:r>
              <a:rPr lang="en-US" altLang="zh-CN" sz="2700" i="1" dirty="0"/>
              <a:t>=c90 -o</a:t>
            </a:r>
            <a:endParaRPr lang="zh-CN" altLang="en-US" sz="2700" i="1" dirty="0"/>
          </a:p>
        </p:txBody>
      </p:sp>
    </p:spTree>
    <p:extLst>
      <p:ext uri="{BB962C8B-B14F-4D97-AF65-F5344CB8AC3E}">
        <p14:creationId xmlns:p14="http://schemas.microsoft.com/office/powerpoint/2010/main" val="1268682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非数值型</a:t>
            </a:r>
          </a:p>
        </p:txBody>
      </p:sp>
      <p:sp>
        <p:nvSpPr>
          <p:cNvPr id="3" name="文本占位符 2"/>
          <p:cNvSpPr>
            <a:spLocks noGrp="1"/>
          </p:cNvSpPr>
          <p:nvPr>
            <p:ph type="body" idx="1"/>
          </p:nvPr>
        </p:nvSpPr>
        <p:spPr/>
        <p:txBody>
          <a:bodyPr/>
          <a:lstStyle/>
          <a:p>
            <a:r>
              <a:rPr lang="en-US" altLang="zh-CN"/>
              <a:t>char</a:t>
            </a:r>
            <a:r>
              <a:rPr lang="en-US" altLang="zh-CN" dirty="0"/>
              <a:t>, char *</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3</a:t>
            </a:r>
            <a:r>
              <a:rPr lang="zh-CN" altLang="en-US" dirty="0"/>
              <a:t>：非数值型数据的表示</a:t>
            </a:r>
          </a:p>
        </p:txBody>
      </p:sp>
      <p:sp>
        <p:nvSpPr>
          <p:cNvPr id="4" name="矩形 3"/>
          <p:cNvSpPr/>
          <p:nvPr/>
        </p:nvSpPr>
        <p:spPr>
          <a:xfrm>
            <a:off x="5563648" y="1736911"/>
            <a:ext cx="1760706"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数据的机器级</a:t>
            </a:r>
            <a:endParaRPr lang="en-US" altLang="zh-CN" b="1" dirty="0">
              <a:solidFill>
                <a:schemeClr val="bg1"/>
              </a:solidFill>
            </a:endParaRPr>
          </a:p>
          <a:p>
            <a:pPr algn="ctr"/>
            <a:r>
              <a:rPr lang="zh-CN" altLang="en-US" b="1" dirty="0">
                <a:solidFill>
                  <a:schemeClr val="bg1"/>
                </a:solidFill>
              </a:rPr>
              <a:t>（二进制）</a:t>
            </a:r>
            <a:endParaRPr lang="en-US" altLang="zh-CN" b="1" dirty="0">
              <a:solidFill>
                <a:schemeClr val="bg1"/>
              </a:solidFill>
            </a:endParaRPr>
          </a:p>
          <a:p>
            <a:pPr algn="ctr"/>
            <a:r>
              <a:rPr lang="zh-CN" altLang="en-US" b="1" dirty="0">
                <a:solidFill>
                  <a:schemeClr val="bg1"/>
                </a:solidFill>
              </a:rPr>
              <a:t>表示方法</a:t>
            </a:r>
          </a:p>
        </p:txBody>
      </p:sp>
      <p:sp>
        <p:nvSpPr>
          <p:cNvPr id="5" name="矩形 4"/>
          <p:cNvSpPr/>
          <p:nvPr/>
        </p:nvSpPr>
        <p:spPr>
          <a:xfrm>
            <a:off x="402992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无符号整数</a:t>
            </a:r>
          </a:p>
        </p:txBody>
      </p:sp>
      <p:sp>
        <p:nvSpPr>
          <p:cNvPr id="26" name="矩形 25"/>
          <p:cNvSpPr/>
          <p:nvPr/>
        </p:nvSpPr>
        <p:spPr>
          <a:xfrm>
            <a:off x="461656" y="280519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带符号整数</a:t>
            </a:r>
          </a:p>
        </p:txBody>
      </p:sp>
      <p:sp>
        <p:nvSpPr>
          <p:cNvPr id="27" name="矩形 26"/>
          <p:cNvSpPr/>
          <p:nvPr/>
        </p:nvSpPr>
        <p:spPr>
          <a:xfrm>
            <a:off x="461656" y="3795382"/>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浮点数</a:t>
            </a:r>
          </a:p>
        </p:txBody>
      </p:sp>
      <p:sp>
        <p:nvSpPr>
          <p:cNvPr id="28" name="矩形 27"/>
          <p:cNvSpPr/>
          <p:nvPr/>
        </p:nvSpPr>
        <p:spPr>
          <a:xfrm>
            <a:off x="461656" y="4820119"/>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3</a:t>
            </a:r>
            <a:r>
              <a:rPr lang="zh-CN" altLang="en-US" dirty="0"/>
              <a:t>：非数值型数据的表示</a:t>
            </a:r>
          </a:p>
        </p:txBody>
      </p:sp>
      <p:sp>
        <p:nvSpPr>
          <p:cNvPr id="3" name="内容占位符 2"/>
          <p:cNvSpPr>
            <a:spLocks noGrp="1"/>
          </p:cNvSpPr>
          <p:nvPr>
            <p:ph idx="1"/>
          </p:nvPr>
        </p:nvSpPr>
        <p:spPr/>
        <p:txBody>
          <a:bodyPr/>
          <a:lstStyle/>
          <a:p>
            <a:r>
              <a:rPr lang="zh-CN" altLang="en-US" dirty="0"/>
              <a:t>没啥好讲的</a:t>
            </a:r>
            <a:endParaRPr lang="en-US" altLang="zh-CN" dirty="0"/>
          </a:p>
          <a:p>
            <a:pPr lvl="1"/>
            <a:r>
              <a:rPr lang="en-US" altLang="zh-CN" dirty="0"/>
              <a:t>ASCII</a:t>
            </a:r>
            <a:r>
              <a:rPr lang="zh-CN" altLang="en-US" dirty="0"/>
              <a:t>码表几类重要字符记住</a:t>
            </a:r>
            <a:endParaRPr lang="en-US" altLang="zh-CN" dirty="0"/>
          </a:p>
          <a:p>
            <a:pPr lvl="1"/>
            <a:r>
              <a:rPr lang="zh-CN" altLang="en-US" dirty="0"/>
              <a:t>硬把</a:t>
            </a:r>
            <a:r>
              <a:rPr lang="en-US" altLang="zh-CN" dirty="0"/>
              <a:t>char</a:t>
            </a:r>
            <a:r>
              <a:rPr lang="zh-CN" altLang="en-US" dirty="0"/>
              <a:t>类型当作数值型也能计算</a:t>
            </a:r>
            <a:endParaRPr lang="en-US" altLang="zh-CN" dirty="0"/>
          </a:p>
          <a:p>
            <a:pPr lvl="1"/>
            <a:r>
              <a:rPr lang="zh-CN" altLang="en-US" dirty="0"/>
              <a:t>其它的编码方式大概了解了解</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p>
        </p:txBody>
      </p:sp>
      <p:sp>
        <p:nvSpPr>
          <p:cNvPr id="3" name="文本占位符 2"/>
          <p:cNvSpPr>
            <a:spLocks noGrp="1"/>
          </p:cNvSpPr>
          <p:nvPr>
            <p:ph type="body" idx="1"/>
          </p:nvPr>
        </p:nvSpPr>
        <p:spPr/>
        <p:txBody>
          <a:bodyPr/>
          <a:lstStyle/>
          <a:p>
            <a:r>
              <a:rPr lang="en-US" altLang="zh-CN" dirty="0"/>
              <a:t>float, double</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1.1</a:t>
            </a:r>
            <a:r>
              <a:rPr lang="zh-CN" altLang="en-US" dirty="0"/>
              <a:t>：无符号整数的机器级表示</a:t>
            </a:r>
          </a:p>
        </p:txBody>
      </p:sp>
      <p:sp>
        <p:nvSpPr>
          <p:cNvPr id="3" name="内容占位符 2"/>
          <p:cNvSpPr>
            <a:spLocks noGrp="1"/>
          </p:cNvSpPr>
          <p:nvPr>
            <p:ph idx="1"/>
          </p:nvPr>
        </p:nvSpPr>
        <p:spPr>
          <a:xfrm>
            <a:off x="628650" y="1182255"/>
            <a:ext cx="7886700" cy="3117371"/>
          </a:xfrm>
        </p:spPr>
        <p:txBody>
          <a:bodyPr/>
          <a:lstStyle/>
          <a:p>
            <a:r>
              <a:rPr lang="zh-CN" altLang="en-US" dirty="0"/>
              <a:t>二进制编码</a:t>
            </a:r>
            <a:endParaRPr lang="en-US" altLang="zh-CN" dirty="0"/>
          </a:p>
          <a:p>
            <a:endParaRPr lang="en-US" altLang="zh-CN" dirty="0"/>
          </a:p>
          <a:p>
            <a:endParaRPr lang="en-US" altLang="zh-CN" dirty="0"/>
          </a:p>
          <a:p>
            <a:endParaRPr lang="en-US" altLang="zh-CN" dirty="0"/>
          </a:p>
          <a:p>
            <a:r>
              <a:rPr lang="zh-CN" altLang="en-US" dirty="0"/>
              <a:t>要点：不同进制之间的转换方法，熟记</a:t>
            </a:r>
            <a:endParaRPr lang="en-US" altLang="zh-CN" dirty="0"/>
          </a:p>
        </p:txBody>
      </p:sp>
      <p:sp>
        <p:nvSpPr>
          <p:cNvPr id="4" name="文本框 3"/>
          <p:cNvSpPr txBox="1"/>
          <p:nvPr/>
        </p:nvSpPr>
        <p:spPr>
          <a:xfrm>
            <a:off x="1585609" y="2013626"/>
            <a:ext cx="5651770" cy="954107"/>
          </a:xfrm>
          <a:prstGeom prst="rect">
            <a:avLst/>
          </a:prstGeom>
          <a:noFill/>
        </p:spPr>
        <p:txBody>
          <a:bodyPr wrap="square" rtlCol="0">
            <a:spAutoFit/>
          </a:bodyPr>
          <a:lstStyle/>
          <a:p>
            <a:r>
              <a:rPr lang="zh-CN" altLang="en-US" sz="2800" i="1" dirty="0"/>
              <a:t>世界上只有</a:t>
            </a:r>
            <a:r>
              <a:rPr lang="en-US" altLang="zh-CN" sz="2800" i="1" dirty="0"/>
              <a:t>10</a:t>
            </a:r>
            <a:r>
              <a:rPr lang="zh-CN" altLang="en-US" sz="2800" i="1" dirty="0"/>
              <a:t>种人，懂二进制的和不懂二进制的</a:t>
            </a:r>
          </a:p>
        </p:txBody>
      </p:sp>
      <p:sp>
        <p:nvSpPr>
          <p:cNvPr id="5" name="文本框 4"/>
          <p:cNvSpPr txBox="1"/>
          <p:nvPr/>
        </p:nvSpPr>
        <p:spPr>
          <a:xfrm>
            <a:off x="3103124" y="4099945"/>
            <a:ext cx="4348264" cy="2062103"/>
          </a:xfrm>
          <a:prstGeom prst="rect">
            <a:avLst/>
          </a:prstGeom>
          <a:noFill/>
        </p:spPr>
        <p:txBody>
          <a:bodyPr wrap="square" rtlCol="0">
            <a:spAutoFit/>
          </a:bodyPr>
          <a:lstStyle/>
          <a:p>
            <a:r>
              <a:rPr lang="en-US" altLang="zh-CN" sz="3200" dirty="0"/>
              <a:t>   1010</a:t>
            </a:r>
            <a:r>
              <a:rPr lang="en-US" altLang="zh-CN" sz="3200" dirty="0">
                <a:solidFill>
                  <a:srgbClr val="C00000"/>
                </a:solidFill>
              </a:rPr>
              <a:t>B</a:t>
            </a:r>
            <a:r>
              <a:rPr lang="en-US" altLang="zh-CN" sz="3200" dirty="0"/>
              <a:t> </a:t>
            </a:r>
          </a:p>
          <a:p>
            <a:r>
              <a:rPr lang="en-US" altLang="zh-CN" sz="3200" dirty="0"/>
              <a:t>=     12</a:t>
            </a:r>
            <a:r>
              <a:rPr lang="en-US" altLang="zh-CN" sz="3200" dirty="0">
                <a:solidFill>
                  <a:srgbClr val="C00000"/>
                </a:solidFill>
              </a:rPr>
              <a:t>O</a:t>
            </a:r>
          </a:p>
          <a:p>
            <a:r>
              <a:rPr lang="en-US" altLang="zh-CN" sz="3200" dirty="0"/>
              <a:t>=     10</a:t>
            </a:r>
            <a:r>
              <a:rPr lang="en-US" altLang="zh-CN" sz="3200" dirty="0">
                <a:solidFill>
                  <a:srgbClr val="C00000"/>
                </a:solidFill>
              </a:rPr>
              <a:t>D</a:t>
            </a:r>
            <a:endParaRPr lang="en-US" altLang="zh-CN" sz="3200" dirty="0"/>
          </a:p>
          <a:p>
            <a:r>
              <a:rPr lang="en-US" altLang="zh-CN" sz="3200" dirty="0"/>
              <a:t>=       A</a:t>
            </a:r>
            <a:r>
              <a:rPr lang="en-US" altLang="zh-CN" sz="3200" dirty="0">
                <a:solidFill>
                  <a:srgbClr val="C00000"/>
                </a:solidFill>
              </a:rPr>
              <a:t>H</a:t>
            </a:r>
            <a:r>
              <a:rPr lang="en-US" altLang="zh-CN" sz="3200" dirty="0"/>
              <a:t> </a:t>
            </a:r>
            <a:endParaRPr lang="zh-CN" altLang="en-US" sz="3200" dirty="0"/>
          </a:p>
        </p:txBody>
      </p:sp>
      <p:sp>
        <p:nvSpPr>
          <p:cNvPr id="6" name="文本框 5"/>
          <p:cNvSpPr txBox="1"/>
          <p:nvPr/>
        </p:nvSpPr>
        <p:spPr>
          <a:xfrm>
            <a:off x="1887166" y="4099945"/>
            <a:ext cx="749029" cy="523220"/>
          </a:xfrm>
          <a:prstGeom prst="rect">
            <a:avLst/>
          </a:prstGeom>
          <a:noFill/>
        </p:spPr>
        <p:txBody>
          <a:bodyPr wrap="square" rtlCol="0">
            <a:spAutoFit/>
          </a:bodyPr>
          <a:lstStyle/>
          <a:p>
            <a:r>
              <a:rPr lang="zh-CN" altLang="en-US" sz="2800" i="1" dirty="0"/>
              <a:t>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4.1</a:t>
            </a:r>
            <a:r>
              <a:rPr lang="zh-CN" altLang="en-US" dirty="0"/>
              <a:t>：浮点数的</a:t>
            </a:r>
            <a:r>
              <a:rPr lang="en-US" altLang="zh-CN" dirty="0"/>
              <a:t>IEEE 754</a:t>
            </a:r>
            <a:r>
              <a:rPr lang="zh-CN" altLang="en-US" dirty="0"/>
              <a:t>表示法</a:t>
            </a:r>
          </a:p>
        </p:txBody>
      </p:sp>
      <p:sp>
        <p:nvSpPr>
          <p:cNvPr id="4" name="矩形 3"/>
          <p:cNvSpPr/>
          <p:nvPr/>
        </p:nvSpPr>
        <p:spPr>
          <a:xfrm>
            <a:off x="5563648" y="1736911"/>
            <a:ext cx="1760706"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数据的机器级</a:t>
            </a:r>
            <a:endParaRPr lang="en-US" altLang="zh-CN" b="1" dirty="0">
              <a:solidFill>
                <a:schemeClr val="bg1"/>
              </a:solidFill>
            </a:endParaRPr>
          </a:p>
          <a:p>
            <a:pPr algn="ctr"/>
            <a:r>
              <a:rPr lang="zh-CN" altLang="en-US" b="1" dirty="0">
                <a:solidFill>
                  <a:schemeClr val="bg1"/>
                </a:solidFill>
              </a:rPr>
              <a:t>（二进制）</a:t>
            </a:r>
            <a:endParaRPr lang="en-US" altLang="zh-CN" b="1" dirty="0">
              <a:solidFill>
                <a:schemeClr val="bg1"/>
              </a:solidFill>
            </a:endParaRPr>
          </a:p>
          <a:p>
            <a:pPr algn="ctr"/>
            <a:r>
              <a:rPr lang="zh-CN" altLang="en-US" b="1" dirty="0">
                <a:solidFill>
                  <a:schemeClr val="bg1"/>
                </a:solidFill>
              </a:rPr>
              <a:t>表示方法</a:t>
            </a:r>
          </a:p>
        </p:txBody>
      </p:sp>
      <p:sp>
        <p:nvSpPr>
          <p:cNvPr id="5" name="矩形 4"/>
          <p:cNvSpPr/>
          <p:nvPr/>
        </p:nvSpPr>
        <p:spPr>
          <a:xfrm>
            <a:off x="402992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无符号整数</a:t>
            </a:r>
          </a:p>
        </p:txBody>
      </p:sp>
      <p:sp>
        <p:nvSpPr>
          <p:cNvPr id="26" name="矩形 25"/>
          <p:cNvSpPr/>
          <p:nvPr/>
        </p:nvSpPr>
        <p:spPr>
          <a:xfrm>
            <a:off x="461656" y="280519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带符号整数</a:t>
            </a:r>
          </a:p>
        </p:txBody>
      </p:sp>
      <p:sp>
        <p:nvSpPr>
          <p:cNvPr id="27" name="矩形 26"/>
          <p:cNvSpPr/>
          <p:nvPr/>
        </p:nvSpPr>
        <p:spPr>
          <a:xfrm>
            <a:off x="461656" y="3795382"/>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4.1</a:t>
            </a:r>
            <a:r>
              <a:rPr lang="zh-CN" altLang="en-US" dirty="0"/>
              <a:t>：浮点数的</a:t>
            </a:r>
            <a:r>
              <a:rPr lang="en-US" altLang="zh-CN" dirty="0"/>
              <a:t>IEEE 754</a:t>
            </a:r>
            <a:r>
              <a:rPr lang="zh-CN" altLang="en-US" dirty="0"/>
              <a:t>表示法</a:t>
            </a:r>
          </a:p>
        </p:txBody>
      </p:sp>
      <p:sp>
        <p:nvSpPr>
          <p:cNvPr id="4" name="矩形 3"/>
          <p:cNvSpPr/>
          <p:nvPr/>
        </p:nvSpPr>
        <p:spPr>
          <a:xfrm>
            <a:off x="-926773" y="2741445"/>
            <a:ext cx="8661400" cy="2262158"/>
          </a:xfrm>
          <a:prstGeom prst="rect">
            <a:avLst/>
          </a:prstGeom>
        </p:spPr>
        <p:txBody>
          <a:bodyPr wrap="square">
            <a:spAutoFit/>
          </a:bodyPr>
          <a:lstStyle/>
          <a:p>
            <a:pPr marL="1371600" algn="just">
              <a:spcBef>
                <a:spcPts val="250"/>
              </a:spcBef>
              <a:spcAft>
                <a:spcPts val="0"/>
              </a:spcAft>
            </a:pPr>
            <a:r>
              <a:rPr lang="en-US" altLang="zh-CN" kern="100" dirty="0">
                <a:latin typeface="DotumChe" panose="020B0609000101010101" pitchFamily="49" charset="-127"/>
                <a:ea typeface="DotumChe" panose="020B0609000101010101" pitchFamily="49" charset="-127"/>
                <a:cs typeface="Times New Roman" panose="02020603050405020304" pitchFamily="18" charset="0"/>
              </a:rPr>
              <a:t> Single-precision Floating Point</a:t>
            </a:r>
            <a:endParaRPr lang="zh-CN" altLang="zh-CN" kern="100" dirty="0">
              <a:latin typeface="DotumChe" panose="020B0609000101010101" pitchFamily="49" charset="-127"/>
              <a:ea typeface="DotumChe" panose="020B0609000101010101" pitchFamily="49" charset="-127"/>
              <a:cs typeface="Times New Roman" panose="02020603050405020304" pitchFamily="18" charset="0"/>
            </a:endParaRPr>
          </a:p>
          <a:p>
            <a:pPr marL="1371600" algn="just">
              <a:spcBef>
                <a:spcPts val="250"/>
              </a:spcBef>
              <a:spcAft>
                <a:spcPts val="0"/>
              </a:spcAft>
            </a:pPr>
            <a:r>
              <a:rPr lang="en-US" altLang="zh-CN" kern="100" dirty="0">
                <a:latin typeface="DotumChe" panose="020B0609000101010101" pitchFamily="49" charset="-127"/>
                <a:ea typeface="DotumChe" panose="020B0609000101010101" pitchFamily="49" charset="-127"/>
                <a:cs typeface="Times New Roman" panose="02020603050405020304" pitchFamily="18" charset="0"/>
              </a:rPr>
              <a:t> </a:t>
            </a:r>
            <a:endParaRPr lang="zh-CN" altLang="zh-CN" kern="100" dirty="0">
              <a:latin typeface="DotumChe" panose="020B0609000101010101" pitchFamily="49" charset="-127"/>
              <a:ea typeface="DotumChe" panose="020B0609000101010101" pitchFamily="49" charset="-127"/>
              <a:cs typeface="Times New Roman" panose="02020603050405020304" pitchFamily="18" charset="0"/>
            </a:endParaRPr>
          </a:p>
          <a:p>
            <a:pPr marL="1371600" algn="just">
              <a:spcBef>
                <a:spcPts val="250"/>
              </a:spcBef>
              <a:spcAft>
                <a:spcPts val="0"/>
              </a:spcAft>
            </a:pPr>
            <a:r>
              <a:rPr lang="en-US" altLang="zh-CN" kern="100" dirty="0">
                <a:latin typeface="DotumChe" panose="020B0609000101010101" pitchFamily="49" charset="-127"/>
                <a:ea typeface="DotumChe" panose="020B0609000101010101" pitchFamily="49" charset="-127"/>
                <a:cs typeface="Times New Roman" panose="02020603050405020304" pitchFamily="18" charset="0"/>
              </a:rPr>
              <a:t>  31 30    23 22                    0</a:t>
            </a:r>
            <a:endParaRPr lang="zh-CN" altLang="zh-CN" kern="100" dirty="0">
              <a:latin typeface="DotumChe" panose="020B0609000101010101" pitchFamily="49" charset="-127"/>
              <a:ea typeface="DotumChe" panose="020B0609000101010101" pitchFamily="49" charset="-127"/>
              <a:cs typeface="Times New Roman" panose="02020603050405020304" pitchFamily="18" charset="0"/>
            </a:endParaRPr>
          </a:p>
          <a:p>
            <a:pPr marL="1371600" algn="just">
              <a:spcBef>
                <a:spcPts val="250"/>
              </a:spcBef>
              <a:spcAft>
                <a:spcPts val="0"/>
              </a:spcAft>
            </a:pPr>
            <a:r>
              <a:rPr lang="en-US" altLang="zh-CN" kern="100" dirty="0">
                <a:latin typeface="DotumChe" panose="020B0609000101010101" pitchFamily="49" charset="-127"/>
                <a:ea typeface="DotumChe" panose="020B0609000101010101" pitchFamily="49" charset="-127"/>
                <a:cs typeface="Times New Roman" panose="02020603050405020304" pitchFamily="18" charset="0"/>
              </a:rPr>
              <a:t>  +-+--------+-----------------------+</a:t>
            </a:r>
            <a:endParaRPr lang="zh-CN" altLang="zh-CN" kern="100" dirty="0">
              <a:latin typeface="DotumChe" panose="020B0609000101010101" pitchFamily="49" charset="-127"/>
              <a:ea typeface="DotumChe" panose="020B0609000101010101" pitchFamily="49" charset="-127"/>
              <a:cs typeface="Times New Roman" panose="02020603050405020304" pitchFamily="18" charset="0"/>
            </a:endParaRPr>
          </a:p>
          <a:p>
            <a:pPr marL="1371600" algn="just">
              <a:spcBef>
                <a:spcPts val="250"/>
              </a:spcBef>
              <a:spcAft>
                <a:spcPts val="0"/>
              </a:spcAft>
            </a:pPr>
            <a:r>
              <a:rPr lang="en-US" altLang="zh-CN" kern="100" dirty="0">
                <a:latin typeface="DotumChe" panose="020B0609000101010101" pitchFamily="49" charset="-127"/>
                <a:ea typeface="DotumChe" panose="020B0609000101010101" pitchFamily="49" charset="-127"/>
                <a:cs typeface="Times New Roman" panose="02020603050405020304" pitchFamily="18" charset="0"/>
              </a:rPr>
              <a:t>  |</a:t>
            </a:r>
            <a:r>
              <a:rPr lang="en-US" altLang="zh-CN" kern="100" dirty="0" err="1">
                <a:latin typeface="DotumChe" panose="020B0609000101010101" pitchFamily="49" charset="-127"/>
                <a:ea typeface="DotumChe" panose="020B0609000101010101" pitchFamily="49" charset="-127"/>
                <a:cs typeface="Times New Roman" panose="02020603050405020304" pitchFamily="18" charset="0"/>
              </a:rPr>
              <a:t>s|exponent</a:t>
            </a:r>
            <a:r>
              <a:rPr lang="en-US" altLang="zh-CN" kern="100" dirty="0">
                <a:latin typeface="DotumChe" panose="020B0609000101010101" pitchFamily="49" charset="-127"/>
                <a:ea typeface="DotumChe" panose="020B0609000101010101" pitchFamily="49" charset="-127"/>
                <a:cs typeface="Times New Roman" panose="02020603050405020304" pitchFamily="18" charset="0"/>
              </a:rPr>
              <a:t>|        fraction       |</a:t>
            </a:r>
            <a:endParaRPr lang="zh-CN" altLang="zh-CN" kern="100" dirty="0">
              <a:latin typeface="DotumChe" panose="020B0609000101010101" pitchFamily="49" charset="-127"/>
              <a:ea typeface="DotumChe" panose="020B0609000101010101" pitchFamily="49" charset="-127"/>
              <a:cs typeface="Times New Roman" panose="02020603050405020304" pitchFamily="18" charset="0"/>
            </a:endParaRPr>
          </a:p>
          <a:p>
            <a:pPr marL="1371600" algn="just">
              <a:spcBef>
                <a:spcPts val="250"/>
              </a:spcBef>
              <a:spcAft>
                <a:spcPts val="0"/>
              </a:spcAft>
            </a:pPr>
            <a:r>
              <a:rPr lang="en-US" altLang="zh-CN" kern="100" dirty="0">
                <a:latin typeface="DotumChe" panose="020B0609000101010101" pitchFamily="49" charset="-127"/>
                <a:ea typeface="DotumChe" panose="020B0609000101010101" pitchFamily="49" charset="-127"/>
                <a:cs typeface="Times New Roman" panose="02020603050405020304" pitchFamily="18" charset="0"/>
              </a:rPr>
              <a:t>  +-+--------+-----------------------+</a:t>
            </a:r>
            <a:endParaRPr lang="zh-CN" altLang="zh-CN" kern="100" dirty="0">
              <a:latin typeface="DotumChe" panose="020B0609000101010101" pitchFamily="49" charset="-127"/>
              <a:ea typeface="DotumChe" panose="020B0609000101010101" pitchFamily="49" charset="-127"/>
              <a:cs typeface="Times New Roman" panose="02020603050405020304" pitchFamily="18" charset="0"/>
            </a:endParaRPr>
          </a:p>
          <a:p>
            <a:pPr marL="1371600" indent="171450" algn="just">
              <a:spcBef>
                <a:spcPts val="250"/>
              </a:spcBef>
              <a:spcAft>
                <a:spcPts val="0"/>
              </a:spcAft>
            </a:pPr>
            <a:r>
              <a:rPr lang="en-US" altLang="zh-CN" kern="100" dirty="0">
                <a:latin typeface="DotumChe" panose="020B0609000101010101" pitchFamily="49" charset="-127"/>
                <a:ea typeface="DotumChe" panose="020B0609000101010101" pitchFamily="49" charset="-127"/>
                <a:cs typeface="Times New Roman" panose="02020603050405020304" pitchFamily="18" charset="0"/>
              </a:rPr>
              <a:t>  s - sign                </a:t>
            </a:r>
            <a:endParaRPr lang="zh-CN" altLang="en-US" dirty="0"/>
          </a:p>
        </p:txBody>
      </p:sp>
      <p:sp>
        <p:nvSpPr>
          <p:cNvPr id="5" name="文本框 4"/>
          <p:cNvSpPr txBox="1"/>
          <p:nvPr/>
        </p:nvSpPr>
        <p:spPr>
          <a:xfrm>
            <a:off x="137416" y="5128617"/>
            <a:ext cx="4188967" cy="461665"/>
          </a:xfrm>
          <a:prstGeom prst="rect">
            <a:avLst/>
          </a:prstGeom>
          <a:noFill/>
        </p:spPr>
        <p:txBody>
          <a:bodyPr wrap="none" rtlCol="0">
            <a:spAutoFit/>
          </a:bodyPr>
          <a:lstStyle/>
          <a:p>
            <a:r>
              <a:rPr lang="en-US" altLang="zh-CN" sz="2400" dirty="0"/>
              <a:t>32</a:t>
            </a:r>
            <a:r>
              <a:rPr lang="zh-CN" altLang="en-US" sz="2400" dirty="0"/>
              <a:t>位单精度浮点数的表示方法</a:t>
            </a:r>
          </a:p>
        </p:txBody>
      </p:sp>
      <p:sp>
        <p:nvSpPr>
          <p:cNvPr id="6" name="文本框 5"/>
          <p:cNvSpPr txBox="1"/>
          <p:nvPr/>
        </p:nvSpPr>
        <p:spPr>
          <a:xfrm>
            <a:off x="5599522" y="4001294"/>
            <a:ext cx="2722220" cy="369332"/>
          </a:xfrm>
          <a:prstGeom prst="rect">
            <a:avLst/>
          </a:prstGeom>
          <a:noFill/>
        </p:spPr>
        <p:txBody>
          <a:bodyPr wrap="none" rtlCol="0">
            <a:spAutoFit/>
          </a:bodyPr>
          <a:lstStyle/>
          <a:p>
            <a:r>
              <a:rPr lang="en-US" altLang="zh-CN" dirty="0">
                <a:solidFill>
                  <a:srgbClr val="FF0000"/>
                </a:solidFill>
                <a:latin typeface="+mn-ea"/>
              </a:rPr>
              <a:t>s</a:t>
            </a:r>
            <a:r>
              <a:rPr lang="en-US" altLang="zh-CN" dirty="0">
                <a:latin typeface="+mn-ea"/>
              </a:rPr>
              <a:t> </a:t>
            </a:r>
            <a:r>
              <a:rPr lang="en-US" altLang="zh-CN" dirty="0">
                <a:solidFill>
                  <a:srgbClr val="0070C0"/>
                </a:solidFill>
                <a:latin typeface="+mn-ea"/>
              </a:rPr>
              <a:t>1.fraction</a:t>
            </a:r>
            <a:r>
              <a:rPr lang="en-US" altLang="zh-CN" dirty="0">
                <a:latin typeface="+mn-ea"/>
              </a:rPr>
              <a:t> * 2</a:t>
            </a:r>
            <a:r>
              <a:rPr lang="en-US" altLang="zh-CN" baseline="30000" dirty="0">
                <a:latin typeface="+mn-ea"/>
              </a:rPr>
              <a:t>(</a:t>
            </a:r>
            <a:r>
              <a:rPr lang="en-US" altLang="zh-CN" baseline="30000" dirty="0">
                <a:solidFill>
                  <a:srgbClr val="7030A0"/>
                </a:solidFill>
                <a:latin typeface="+mn-ea"/>
              </a:rPr>
              <a:t>exponent - 127</a:t>
            </a:r>
            <a:r>
              <a:rPr lang="en-US" altLang="zh-CN" baseline="30000" dirty="0">
                <a:latin typeface="+mn-ea"/>
              </a:rPr>
              <a:t>)</a:t>
            </a:r>
            <a:endParaRPr lang="zh-CN" altLang="en-US" baseline="30000" dirty="0">
              <a:latin typeface="+mn-ea"/>
            </a:endParaRPr>
          </a:p>
        </p:txBody>
      </p:sp>
      <p:sp>
        <p:nvSpPr>
          <p:cNvPr id="7" name="文本框 6"/>
          <p:cNvSpPr txBox="1"/>
          <p:nvPr/>
        </p:nvSpPr>
        <p:spPr>
          <a:xfrm>
            <a:off x="4996206" y="3893572"/>
            <a:ext cx="489236" cy="584775"/>
          </a:xfrm>
          <a:prstGeom prst="rect">
            <a:avLst/>
          </a:prstGeom>
          <a:noFill/>
        </p:spPr>
        <p:txBody>
          <a:bodyPr wrap="none" rtlCol="0">
            <a:spAutoFit/>
          </a:bodyPr>
          <a:lstStyle/>
          <a:p>
            <a:r>
              <a:rPr lang="en-US" altLang="zh-CN" sz="3200" dirty="0">
                <a:latin typeface="Microsoft YaHei" panose="020B0503020204020204" pitchFamily="34" charset="-122"/>
                <a:ea typeface="Microsoft YaHei" panose="020B0503020204020204" pitchFamily="34" charset="-122"/>
              </a:rPr>
              <a:t>=</a:t>
            </a:r>
            <a:endParaRPr lang="zh-CN" altLang="en-US" sz="3200" dirty="0">
              <a:latin typeface="Microsoft YaHei" panose="020B0503020204020204" pitchFamily="34" charset="-122"/>
              <a:ea typeface="Microsoft YaHei" panose="020B0503020204020204" pitchFamily="34" charset="-122"/>
            </a:endParaRPr>
          </a:p>
        </p:txBody>
      </p:sp>
      <p:sp>
        <p:nvSpPr>
          <p:cNvPr id="8" name="线形标注 1 7"/>
          <p:cNvSpPr/>
          <p:nvPr/>
        </p:nvSpPr>
        <p:spPr>
          <a:xfrm>
            <a:off x="6042581" y="2026763"/>
            <a:ext cx="1461156" cy="801171"/>
          </a:xfrm>
          <a:prstGeom prst="borderCallout1">
            <a:avLst>
              <a:gd name="adj1" fmla="val 45813"/>
              <a:gd name="adj2" fmla="val -3193"/>
              <a:gd name="adj3" fmla="val 255479"/>
              <a:gd name="adj4" fmla="val -2154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FF0000"/>
                </a:solidFill>
                <a:latin typeface="+mn-ea"/>
              </a:rPr>
              <a:t>0 </a:t>
            </a:r>
            <a:r>
              <a:rPr lang="zh-CN" altLang="en-US" sz="1600" dirty="0">
                <a:solidFill>
                  <a:srgbClr val="FF0000"/>
                </a:solidFill>
                <a:latin typeface="+mn-ea"/>
              </a:rPr>
              <a:t>表示正数</a:t>
            </a:r>
            <a:r>
              <a:rPr lang="en-US" altLang="zh-CN" sz="1600" dirty="0">
                <a:solidFill>
                  <a:srgbClr val="FF0000"/>
                </a:solidFill>
                <a:latin typeface="+mn-ea"/>
              </a:rPr>
              <a:t> +</a:t>
            </a:r>
          </a:p>
          <a:p>
            <a:pPr algn="ctr"/>
            <a:r>
              <a:rPr lang="en-US" altLang="zh-CN" sz="1600" dirty="0">
                <a:solidFill>
                  <a:srgbClr val="FF0000"/>
                </a:solidFill>
                <a:latin typeface="+mn-ea"/>
              </a:rPr>
              <a:t>1 </a:t>
            </a:r>
            <a:r>
              <a:rPr lang="zh-CN" altLang="en-US" sz="1600" dirty="0">
                <a:solidFill>
                  <a:srgbClr val="FF0000"/>
                </a:solidFill>
                <a:latin typeface="+mn-ea"/>
              </a:rPr>
              <a:t>表示负数 </a:t>
            </a:r>
            <a:r>
              <a:rPr lang="en-US" altLang="zh-CN" sz="1600" dirty="0">
                <a:solidFill>
                  <a:srgbClr val="FF0000"/>
                </a:solidFill>
                <a:latin typeface="+mn-ea"/>
              </a:rPr>
              <a:t>-</a:t>
            </a:r>
            <a:endParaRPr lang="zh-CN" altLang="en-US" sz="1600" dirty="0">
              <a:solidFill>
                <a:srgbClr val="FF0000"/>
              </a:solidFill>
              <a:latin typeface="+mn-ea"/>
            </a:endParaRPr>
          </a:p>
        </p:txBody>
      </p:sp>
      <p:sp>
        <p:nvSpPr>
          <p:cNvPr id="9" name="线形标注 1 8"/>
          <p:cNvSpPr/>
          <p:nvPr/>
        </p:nvSpPr>
        <p:spPr>
          <a:xfrm>
            <a:off x="2922899" y="5848674"/>
            <a:ext cx="3535051" cy="826666"/>
          </a:xfrm>
          <a:prstGeom prst="borderCallout1">
            <a:avLst>
              <a:gd name="adj1" fmla="val -5036"/>
              <a:gd name="adj2" fmla="val 72027"/>
              <a:gd name="adj3" fmla="val -174125"/>
              <a:gd name="adj4" fmla="val 92019"/>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600" dirty="0">
                <a:solidFill>
                  <a:srgbClr val="0070C0"/>
                </a:solidFill>
                <a:latin typeface="+mn-ea"/>
              </a:rPr>
              <a:t>尾数</a:t>
            </a:r>
            <a:r>
              <a:rPr lang="en-US" altLang="zh-CN" sz="1600" dirty="0">
                <a:solidFill>
                  <a:srgbClr val="0070C0"/>
                </a:solidFill>
                <a:latin typeface="+mn-ea"/>
              </a:rPr>
              <a:t>fraction</a:t>
            </a:r>
            <a:r>
              <a:rPr lang="zh-CN" altLang="en-US" sz="1600" dirty="0">
                <a:solidFill>
                  <a:srgbClr val="0070C0"/>
                </a:solidFill>
                <a:latin typeface="+mn-ea"/>
              </a:rPr>
              <a:t>部分加上隐藏位构成</a:t>
            </a:r>
            <a:r>
              <a:rPr lang="en-US" altLang="zh-CN" sz="1600" dirty="0">
                <a:solidFill>
                  <a:srgbClr val="0070C0"/>
                </a:solidFill>
                <a:latin typeface="+mn-ea"/>
              </a:rPr>
              <a:t>significand</a:t>
            </a:r>
            <a:r>
              <a:rPr lang="zh-CN" altLang="en-US" sz="1600" dirty="0">
                <a:solidFill>
                  <a:srgbClr val="0070C0"/>
                </a:solidFill>
                <a:latin typeface="+mn-ea"/>
              </a:rPr>
              <a:t>（非规格化数隐藏位是</a:t>
            </a:r>
            <a:r>
              <a:rPr lang="en-US" altLang="zh-CN" sz="1600" dirty="0">
                <a:solidFill>
                  <a:srgbClr val="0070C0"/>
                </a:solidFill>
                <a:latin typeface="+mn-ea"/>
              </a:rPr>
              <a:t>0</a:t>
            </a:r>
            <a:r>
              <a:rPr lang="zh-CN" altLang="en-US" sz="1600" dirty="0">
                <a:solidFill>
                  <a:srgbClr val="0070C0"/>
                </a:solidFill>
                <a:latin typeface="+mn-ea"/>
              </a:rPr>
              <a:t>）</a:t>
            </a:r>
          </a:p>
        </p:txBody>
      </p:sp>
      <p:sp>
        <p:nvSpPr>
          <p:cNvPr id="10" name="线形标注 1 9"/>
          <p:cNvSpPr/>
          <p:nvPr/>
        </p:nvSpPr>
        <p:spPr>
          <a:xfrm>
            <a:off x="6212265" y="4634270"/>
            <a:ext cx="2794319" cy="1168267"/>
          </a:xfrm>
          <a:prstGeom prst="borderCallout1">
            <a:avLst>
              <a:gd name="adj1" fmla="val -3802"/>
              <a:gd name="adj2" fmla="val 52665"/>
              <a:gd name="adj3" fmla="val -23384"/>
              <a:gd name="adj4" fmla="val 59471"/>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600" dirty="0">
                <a:solidFill>
                  <a:srgbClr val="7030A0"/>
                </a:solidFill>
                <a:latin typeface="+mn-ea"/>
              </a:rPr>
              <a:t>阶码</a:t>
            </a:r>
            <a:r>
              <a:rPr lang="en-US" altLang="zh-CN" sz="1600" dirty="0">
                <a:solidFill>
                  <a:srgbClr val="7030A0"/>
                </a:solidFill>
                <a:latin typeface="+mn-ea"/>
              </a:rPr>
              <a:t>exponent –</a:t>
            </a:r>
            <a:r>
              <a:rPr lang="zh-CN" altLang="en-US" sz="1600" dirty="0">
                <a:solidFill>
                  <a:srgbClr val="7030A0"/>
                </a:solidFill>
                <a:latin typeface="+mn-ea"/>
              </a:rPr>
              <a:t>偏置常数</a:t>
            </a:r>
            <a:r>
              <a:rPr lang="en-US" altLang="zh-CN" sz="1600" dirty="0">
                <a:solidFill>
                  <a:srgbClr val="7030A0"/>
                </a:solidFill>
                <a:latin typeface="+mn-ea"/>
              </a:rPr>
              <a:t>127</a:t>
            </a:r>
            <a:r>
              <a:rPr lang="zh-CN" altLang="en-US" sz="1600" dirty="0">
                <a:solidFill>
                  <a:srgbClr val="7030A0"/>
                </a:solidFill>
                <a:latin typeface="+mn-ea"/>
              </a:rPr>
              <a:t>构成指数部分，注意非规格化数</a:t>
            </a:r>
            <a:r>
              <a:rPr lang="en-US" altLang="zh-CN" sz="1600" dirty="0">
                <a:solidFill>
                  <a:srgbClr val="7030A0"/>
                </a:solidFill>
                <a:latin typeface="+mn-ea"/>
              </a:rPr>
              <a:t>exponent</a:t>
            </a:r>
            <a:r>
              <a:rPr lang="zh-CN" altLang="en-US" sz="1600" dirty="0">
                <a:solidFill>
                  <a:srgbClr val="7030A0"/>
                </a:solidFill>
                <a:latin typeface="+mn-ea"/>
              </a:rPr>
              <a:t>为</a:t>
            </a:r>
            <a:r>
              <a:rPr lang="en-US" altLang="zh-CN" sz="1600" dirty="0">
                <a:solidFill>
                  <a:srgbClr val="7030A0"/>
                </a:solidFill>
                <a:latin typeface="+mn-ea"/>
              </a:rPr>
              <a:t>0</a:t>
            </a:r>
            <a:r>
              <a:rPr lang="zh-CN" altLang="en-US" sz="1600" dirty="0">
                <a:solidFill>
                  <a:srgbClr val="7030A0"/>
                </a:solidFill>
                <a:latin typeface="+mn-ea"/>
              </a:rPr>
              <a:t>，但指数为</a:t>
            </a:r>
            <a:r>
              <a:rPr lang="en-US" altLang="zh-CN" sz="1600" dirty="0">
                <a:solidFill>
                  <a:srgbClr val="7030A0"/>
                </a:solidFill>
                <a:latin typeface="+mn-ea"/>
              </a:rPr>
              <a:t>-126</a:t>
            </a:r>
            <a:endParaRPr lang="zh-CN" altLang="en-US" sz="1600" dirty="0">
              <a:solidFill>
                <a:srgbClr val="7030A0"/>
              </a:solidFill>
              <a:latin typeface="+mn-ea"/>
            </a:endParaRPr>
          </a:p>
        </p:txBody>
      </p:sp>
      <p:sp>
        <p:nvSpPr>
          <p:cNvPr id="11" name="文本框 10"/>
          <p:cNvSpPr txBox="1"/>
          <p:nvPr/>
        </p:nvSpPr>
        <p:spPr>
          <a:xfrm>
            <a:off x="6179751" y="3488339"/>
            <a:ext cx="1800493" cy="369332"/>
          </a:xfrm>
          <a:prstGeom prst="rect">
            <a:avLst/>
          </a:prstGeom>
          <a:noFill/>
        </p:spPr>
        <p:txBody>
          <a:bodyPr wrap="none" rtlCol="0">
            <a:spAutoFit/>
          </a:bodyPr>
          <a:lstStyle/>
          <a:p>
            <a:r>
              <a:rPr lang="zh-CN" altLang="en-US" i="1" dirty="0"/>
              <a:t>假设是规格化数</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4.2</a:t>
            </a:r>
            <a:r>
              <a:rPr lang="zh-CN" altLang="en-US" dirty="0"/>
              <a:t>：浮点数的存储</a:t>
            </a:r>
          </a:p>
        </p:txBody>
      </p:sp>
      <p:sp>
        <p:nvSpPr>
          <p:cNvPr id="4" name="矩形 3"/>
          <p:cNvSpPr/>
          <p:nvPr/>
        </p:nvSpPr>
        <p:spPr>
          <a:xfrm>
            <a:off x="5563648" y="1736911"/>
            <a:ext cx="1760706"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数据的机器级</a:t>
            </a:r>
            <a:endParaRPr lang="en-US" altLang="zh-CN" dirty="0"/>
          </a:p>
          <a:p>
            <a:pPr algn="ctr"/>
            <a:r>
              <a:rPr lang="zh-CN" altLang="en-US" dirty="0"/>
              <a:t>（二进制）</a:t>
            </a:r>
            <a:endParaRPr lang="en-US" altLang="zh-CN" dirty="0"/>
          </a:p>
          <a:p>
            <a:pPr algn="ctr"/>
            <a:r>
              <a:rPr lang="zh-CN" altLang="en-US" dirty="0"/>
              <a:t>表示方法</a:t>
            </a:r>
          </a:p>
        </p:txBody>
      </p:sp>
      <p:sp>
        <p:nvSpPr>
          <p:cNvPr id="5" name="矩形 4"/>
          <p:cNvSpPr/>
          <p:nvPr/>
        </p:nvSpPr>
        <p:spPr>
          <a:xfrm>
            <a:off x="4029920" y="4418502"/>
            <a:ext cx="1348902"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无符号整数</a:t>
            </a:r>
          </a:p>
        </p:txBody>
      </p:sp>
      <p:sp>
        <p:nvSpPr>
          <p:cNvPr id="26" name="矩形 25"/>
          <p:cNvSpPr/>
          <p:nvPr/>
        </p:nvSpPr>
        <p:spPr>
          <a:xfrm>
            <a:off x="461656" y="280519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带符号整数</a:t>
            </a:r>
          </a:p>
        </p:txBody>
      </p:sp>
      <p:sp>
        <p:nvSpPr>
          <p:cNvPr id="27" name="矩形 26"/>
          <p:cNvSpPr/>
          <p:nvPr/>
        </p:nvSpPr>
        <p:spPr>
          <a:xfrm>
            <a:off x="461656" y="3795382"/>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4.2</a:t>
            </a:r>
            <a:r>
              <a:rPr lang="zh-CN" altLang="en-US" dirty="0"/>
              <a:t>：浮点数的存储</a:t>
            </a:r>
          </a:p>
        </p:txBody>
      </p:sp>
      <p:sp>
        <p:nvSpPr>
          <p:cNvPr id="4" name="矩形 3"/>
          <p:cNvSpPr/>
          <p:nvPr/>
        </p:nvSpPr>
        <p:spPr>
          <a:xfrm>
            <a:off x="622570" y="2745912"/>
            <a:ext cx="7898859" cy="1815882"/>
          </a:xfrm>
          <a:prstGeom prst="rect">
            <a:avLst/>
          </a:prstGeom>
        </p:spPr>
        <p:txBody>
          <a:bodyPr wrap="square">
            <a:spAutoFit/>
          </a:bodyPr>
          <a:lstStyle/>
          <a:p>
            <a:r>
              <a:rPr lang="zh-CN" altLang="en-US" sz="2800" i="1" dirty="0"/>
              <a:t>对应</a:t>
            </a:r>
            <a:r>
              <a:rPr lang="en-US" altLang="zh-CN" sz="2800" i="1" dirty="0"/>
              <a:t>32</a:t>
            </a:r>
            <a:r>
              <a:rPr lang="zh-CN" altLang="en-US" sz="2800" i="1" dirty="0"/>
              <a:t>位机器数，按照无符号整数的方法去存储</a:t>
            </a:r>
            <a:endParaRPr lang="en-US" altLang="zh-CN" sz="2800" i="1" dirty="0"/>
          </a:p>
          <a:p>
            <a:endParaRPr lang="en-US" altLang="zh-CN" sz="2800" i="1" dirty="0"/>
          </a:p>
          <a:p>
            <a:r>
              <a:rPr lang="zh-CN" altLang="en-US" sz="2800" i="1" dirty="0"/>
              <a:t>对应</a:t>
            </a:r>
            <a:r>
              <a:rPr lang="en-US" altLang="zh-CN" sz="2800" i="1" dirty="0"/>
              <a:t>FPU</a:t>
            </a:r>
            <a:r>
              <a:rPr lang="zh-CN" altLang="en-US" sz="2800" i="1" dirty="0"/>
              <a:t>内部有个浮点栈，有兴趣的同学自己去读读</a:t>
            </a:r>
            <a:r>
              <a:rPr lang="en-US" altLang="zh-CN" sz="2800" i="1" dirty="0"/>
              <a:t>PA</a:t>
            </a:r>
            <a:r>
              <a:rPr lang="zh-CN" altLang="en-US" sz="2800" i="1" dirty="0"/>
              <a:t>代码，搜搜手册资料（</a:t>
            </a:r>
            <a:r>
              <a:rPr lang="en-US" altLang="zh-CN" sz="2800" i="1" dirty="0"/>
              <a:t>i386</a:t>
            </a:r>
            <a:r>
              <a:rPr lang="zh-CN" altLang="en-US" sz="2800" i="1" dirty="0"/>
              <a:t>手册里没有）</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881333" y="1552086"/>
            <a:ext cx="5116749"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内容</a:t>
            </a:r>
            <a:r>
              <a:rPr lang="en-US" altLang="zh-CN" dirty="0"/>
              <a:t>4.3</a:t>
            </a:r>
            <a:r>
              <a:rPr lang="zh-CN" altLang="en-US" dirty="0"/>
              <a:t>：浮点数的运算（结合</a:t>
            </a:r>
            <a:r>
              <a:rPr lang="en-US" altLang="zh-CN" dirty="0"/>
              <a:t>PA</a:t>
            </a:r>
            <a:r>
              <a:rPr lang="zh-CN" altLang="en-US" dirty="0"/>
              <a:t>讲）</a:t>
            </a:r>
          </a:p>
        </p:txBody>
      </p:sp>
      <p:sp>
        <p:nvSpPr>
          <p:cNvPr id="4" name="矩形 3"/>
          <p:cNvSpPr/>
          <p:nvPr/>
        </p:nvSpPr>
        <p:spPr>
          <a:xfrm>
            <a:off x="5563648" y="1736911"/>
            <a:ext cx="1760706"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数据的机器级</a:t>
            </a:r>
            <a:endParaRPr lang="en-US" altLang="zh-CN" dirty="0"/>
          </a:p>
          <a:p>
            <a:pPr algn="ctr"/>
            <a:r>
              <a:rPr lang="zh-CN" altLang="en-US" dirty="0"/>
              <a:t>（二进制）</a:t>
            </a:r>
            <a:endParaRPr lang="en-US" altLang="zh-CN" dirty="0"/>
          </a:p>
          <a:p>
            <a:pPr algn="ctr"/>
            <a:r>
              <a:rPr lang="zh-CN" altLang="en-US" dirty="0"/>
              <a:t>表示方法</a:t>
            </a:r>
          </a:p>
        </p:txBody>
      </p:sp>
      <p:sp>
        <p:nvSpPr>
          <p:cNvPr id="5" name="矩形 4"/>
          <p:cNvSpPr/>
          <p:nvPr/>
        </p:nvSpPr>
        <p:spPr>
          <a:xfrm>
            <a:off x="4029920" y="4418502"/>
            <a:ext cx="1348902" cy="120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数据的存储方法</a:t>
            </a:r>
          </a:p>
        </p:txBody>
      </p:sp>
      <p:sp>
        <p:nvSpPr>
          <p:cNvPr id="12" name="下箭头 11"/>
          <p:cNvSpPr/>
          <p:nvPr/>
        </p:nvSpPr>
        <p:spPr>
          <a:xfrm rot="2552567">
            <a:off x="5281546" y="3257668"/>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下箭头 13"/>
          <p:cNvSpPr/>
          <p:nvPr/>
        </p:nvSpPr>
        <p:spPr>
          <a:xfrm rot="19047433" flipH="1">
            <a:off x="7227077" y="3257667"/>
            <a:ext cx="379379" cy="8463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7509180" y="4418502"/>
            <a:ext cx="1348902" cy="1206230"/>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数据的运算方法</a:t>
            </a:r>
          </a:p>
        </p:txBody>
      </p:sp>
      <p:sp>
        <p:nvSpPr>
          <p:cNvPr id="22" name="文本框 21"/>
          <p:cNvSpPr txBox="1"/>
          <p:nvPr/>
        </p:nvSpPr>
        <p:spPr>
          <a:xfrm>
            <a:off x="2857782" y="2984448"/>
            <a:ext cx="953311" cy="1446550"/>
          </a:xfrm>
          <a:prstGeom prst="rect">
            <a:avLst/>
          </a:prstGeom>
          <a:noFill/>
        </p:spPr>
        <p:txBody>
          <a:bodyPr wrap="square" rtlCol="0">
            <a:spAutoFit/>
          </a:bodyPr>
          <a:lstStyle/>
          <a:p>
            <a:r>
              <a:rPr lang="en-US" altLang="zh-CN" sz="8800" dirty="0"/>
              <a:t>X</a:t>
            </a:r>
          </a:p>
        </p:txBody>
      </p:sp>
      <p:sp>
        <p:nvSpPr>
          <p:cNvPr id="24" name="圆角矩形 23"/>
          <p:cNvSpPr/>
          <p:nvPr/>
        </p:nvSpPr>
        <p:spPr>
          <a:xfrm>
            <a:off x="208880" y="1552086"/>
            <a:ext cx="2266258" cy="4401242"/>
          </a:xfrm>
          <a:prstGeom prst="roundRect">
            <a:avLst>
              <a:gd name="adj" fmla="val 2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p:cNvSpPr/>
          <p:nvPr/>
        </p:nvSpPr>
        <p:spPr>
          <a:xfrm>
            <a:off x="461656" y="183094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无符号整数</a:t>
            </a:r>
          </a:p>
        </p:txBody>
      </p:sp>
      <p:sp>
        <p:nvSpPr>
          <p:cNvPr id="26" name="矩形 25"/>
          <p:cNvSpPr/>
          <p:nvPr/>
        </p:nvSpPr>
        <p:spPr>
          <a:xfrm>
            <a:off x="461656" y="2805195"/>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带符号整数</a:t>
            </a:r>
          </a:p>
        </p:txBody>
      </p:sp>
      <p:sp>
        <p:nvSpPr>
          <p:cNvPr id="27" name="矩形 26"/>
          <p:cNvSpPr/>
          <p:nvPr/>
        </p:nvSpPr>
        <p:spPr>
          <a:xfrm>
            <a:off x="461656" y="3795382"/>
            <a:ext cx="1760706" cy="73715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bg1"/>
                </a:solidFill>
              </a:rPr>
              <a:t>浮点数</a:t>
            </a:r>
          </a:p>
        </p:txBody>
      </p:sp>
      <p:sp>
        <p:nvSpPr>
          <p:cNvPr id="28" name="矩形 27"/>
          <p:cNvSpPr/>
          <p:nvPr/>
        </p:nvSpPr>
        <p:spPr>
          <a:xfrm>
            <a:off x="461656" y="4820119"/>
            <a:ext cx="1760706" cy="737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非数值型</a:t>
            </a:r>
          </a:p>
        </p:txBody>
      </p:sp>
      <p:sp>
        <p:nvSpPr>
          <p:cNvPr id="29" name="文本框 28"/>
          <p:cNvSpPr txBox="1"/>
          <p:nvPr/>
        </p:nvSpPr>
        <p:spPr>
          <a:xfrm>
            <a:off x="461656" y="1060315"/>
            <a:ext cx="2244525" cy="523220"/>
          </a:xfrm>
          <a:prstGeom prst="rect">
            <a:avLst/>
          </a:prstGeom>
          <a:noFill/>
        </p:spPr>
        <p:txBody>
          <a:bodyPr wrap="none" rtlCol="0">
            <a:spAutoFit/>
          </a:bodyPr>
          <a:lstStyle/>
          <a:p>
            <a:r>
              <a:rPr lang="en-US" altLang="zh-CN" sz="2800" i="1" dirty="0"/>
              <a:t>1 </a:t>
            </a:r>
            <a:r>
              <a:rPr lang="zh-CN" altLang="en-US" sz="2800" i="1" dirty="0"/>
              <a:t>数据的类型</a:t>
            </a:r>
          </a:p>
        </p:txBody>
      </p:sp>
      <p:sp>
        <p:nvSpPr>
          <p:cNvPr id="30" name="文本框 29"/>
          <p:cNvSpPr txBox="1"/>
          <p:nvPr/>
        </p:nvSpPr>
        <p:spPr>
          <a:xfrm>
            <a:off x="4375952" y="1057048"/>
            <a:ext cx="2244525" cy="523220"/>
          </a:xfrm>
          <a:prstGeom prst="rect">
            <a:avLst/>
          </a:prstGeom>
          <a:noFill/>
        </p:spPr>
        <p:txBody>
          <a:bodyPr wrap="none" rtlCol="0">
            <a:spAutoFit/>
          </a:bodyPr>
          <a:lstStyle/>
          <a:p>
            <a:r>
              <a:rPr lang="en-US" altLang="zh-CN" sz="2800" i="1" dirty="0"/>
              <a:t>2 </a:t>
            </a:r>
            <a:r>
              <a:rPr lang="zh-CN" altLang="en-US" sz="2800" i="1" dirty="0"/>
              <a:t>对应的问题</a:t>
            </a:r>
          </a:p>
        </p:txBody>
      </p:sp>
      <p:sp>
        <p:nvSpPr>
          <p:cNvPr id="31" name="左弧形箭头 30"/>
          <p:cNvSpPr/>
          <p:nvPr/>
        </p:nvSpPr>
        <p:spPr>
          <a:xfrm>
            <a:off x="1625191" y="5580796"/>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0800000">
            <a:off x="2587149" y="5516767"/>
            <a:ext cx="700392" cy="107591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3289731" y="6186756"/>
            <a:ext cx="3321743" cy="523220"/>
          </a:xfrm>
          <a:prstGeom prst="rect">
            <a:avLst/>
          </a:prstGeom>
          <a:noFill/>
        </p:spPr>
        <p:txBody>
          <a:bodyPr wrap="none" rtlCol="0">
            <a:spAutoFit/>
          </a:bodyPr>
          <a:lstStyle/>
          <a:p>
            <a:r>
              <a:rPr lang="en-US" altLang="zh-CN" sz="2800" i="1" dirty="0"/>
              <a:t>3 </a:t>
            </a:r>
            <a:r>
              <a:rPr lang="zh-CN" altLang="en-US" sz="2800" i="1" dirty="0"/>
              <a:t>数据类型间的转换</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4.3</a:t>
            </a:r>
            <a:r>
              <a:rPr lang="zh-CN" altLang="en-US" dirty="0"/>
              <a:t>： </a:t>
            </a:r>
            <a:r>
              <a:rPr lang="en-US" altLang="zh-CN" dirty="0"/>
              <a:t>test-float</a:t>
            </a:r>
            <a:endParaRPr lang="zh-CN" altLang="en-US" dirty="0"/>
          </a:p>
        </p:txBody>
      </p:sp>
      <p:sp>
        <p:nvSpPr>
          <p:cNvPr id="4" name="矩形 3"/>
          <p:cNvSpPr/>
          <p:nvPr/>
        </p:nvSpPr>
        <p:spPr>
          <a:xfrm>
            <a:off x="371475" y="2210731"/>
            <a:ext cx="3281668" cy="3000821"/>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a:spAutoFit/>
          </a:bodyPr>
          <a:lstStyle/>
          <a:p>
            <a:r>
              <a:rPr lang="zh-CN" altLang="en-US" sz="2100" dirty="0">
                <a:latin typeface="Consolas" panose="020B0609020204030204" pitchFamily="49" charset="0"/>
              </a:rPr>
              <a:t>float a = 1.2, b = 1;</a:t>
            </a:r>
            <a:endParaRPr lang="en-US" altLang="zh-CN" sz="2100" dirty="0">
              <a:latin typeface="Consolas" panose="020B0609020204030204" pitchFamily="49" charset="0"/>
            </a:endParaRPr>
          </a:p>
          <a:p>
            <a:r>
              <a:rPr lang="en-US" altLang="zh-CN" sz="2100" dirty="0">
                <a:latin typeface="Consolas" panose="020B0609020204030204" pitchFamily="49" charset="0"/>
              </a:rPr>
              <a:t>float c = a + b;</a:t>
            </a:r>
          </a:p>
          <a:p>
            <a:endParaRPr lang="en-US" altLang="zh-CN" sz="2100" dirty="0">
              <a:latin typeface="Consolas" panose="020B0609020204030204" pitchFamily="49" charset="0"/>
            </a:endParaRPr>
          </a:p>
          <a:p>
            <a:r>
              <a:rPr lang="en-US" altLang="zh-CN" sz="2100" dirty="0">
                <a:latin typeface="Consolas" panose="020B0609020204030204" pitchFamily="49" charset="0"/>
              </a:rPr>
              <a:t>if (c == 2.2) ;</a:t>
            </a:r>
          </a:p>
          <a:p>
            <a:r>
              <a:rPr lang="en-US" altLang="zh-CN" sz="2100" dirty="0">
                <a:latin typeface="Consolas" panose="020B0609020204030204" pitchFamily="49" charset="0"/>
              </a:rPr>
              <a:t>else HIT_BAD_TRAP;</a:t>
            </a:r>
          </a:p>
          <a:p>
            <a:endParaRPr lang="en-US" altLang="zh-CN" sz="2100" dirty="0">
              <a:latin typeface="Consolas" panose="020B0609020204030204" pitchFamily="49" charset="0"/>
            </a:endParaRPr>
          </a:p>
          <a:p>
            <a:r>
              <a:rPr lang="en-US" altLang="zh-CN" sz="2100" dirty="0">
                <a:latin typeface="Consolas" panose="020B0609020204030204" pitchFamily="49" charset="0"/>
              </a:rPr>
              <a:t>c = a - b;</a:t>
            </a:r>
          </a:p>
          <a:p>
            <a:r>
              <a:rPr lang="en-US" altLang="zh-CN" sz="2100" dirty="0">
                <a:latin typeface="Consolas" panose="020B0609020204030204" pitchFamily="49" charset="0"/>
              </a:rPr>
              <a:t>if (c == 0.2) ;</a:t>
            </a:r>
          </a:p>
          <a:p>
            <a:r>
              <a:rPr lang="en-US" altLang="zh-CN" sz="2100" dirty="0">
                <a:latin typeface="Consolas" panose="020B0609020204030204" pitchFamily="49" charset="0"/>
              </a:rPr>
              <a:t>else HIT_BAD_TRAP;</a:t>
            </a:r>
            <a:endParaRPr lang="zh-CN" altLang="en-US" sz="2100" dirty="0">
              <a:latin typeface="Consolas" panose="020B0609020204030204" pitchFamily="49" charset="0"/>
            </a:endParaRPr>
          </a:p>
        </p:txBody>
      </p:sp>
    </p:spTree>
    <p:extLst>
      <p:ext uri="{BB962C8B-B14F-4D97-AF65-F5344CB8AC3E}">
        <p14:creationId xmlns:p14="http://schemas.microsoft.com/office/powerpoint/2010/main" val="620397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4.3 </a:t>
            </a:r>
            <a:r>
              <a:rPr lang="zh-CN" altLang="en-US" dirty="0"/>
              <a:t>： </a:t>
            </a:r>
            <a:r>
              <a:rPr lang="en-US" altLang="zh-CN" dirty="0"/>
              <a:t>test-float</a:t>
            </a:r>
            <a:endParaRPr lang="zh-CN" altLang="en-US" dirty="0"/>
          </a:p>
        </p:txBody>
      </p:sp>
      <p:sp>
        <p:nvSpPr>
          <p:cNvPr id="4" name="矩形 3"/>
          <p:cNvSpPr/>
          <p:nvPr/>
        </p:nvSpPr>
        <p:spPr>
          <a:xfrm>
            <a:off x="371475" y="2210731"/>
            <a:ext cx="3281668" cy="3000821"/>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a:spAutoFit/>
          </a:bodyPr>
          <a:lstStyle/>
          <a:p>
            <a:r>
              <a:rPr lang="zh-CN" altLang="en-US" sz="2100" dirty="0">
                <a:latin typeface="Consolas" panose="020B0609020204030204" pitchFamily="49" charset="0"/>
              </a:rPr>
              <a:t>float a = 1.2, b = 1;</a:t>
            </a:r>
            <a:endParaRPr lang="en-US" altLang="zh-CN" sz="2100" dirty="0">
              <a:latin typeface="Consolas" panose="020B0609020204030204" pitchFamily="49" charset="0"/>
            </a:endParaRPr>
          </a:p>
          <a:p>
            <a:r>
              <a:rPr lang="en-US" altLang="zh-CN" sz="2100" dirty="0">
                <a:latin typeface="Consolas" panose="020B0609020204030204" pitchFamily="49" charset="0"/>
              </a:rPr>
              <a:t>float c = a + b;</a:t>
            </a:r>
          </a:p>
          <a:p>
            <a:endParaRPr lang="en-US" altLang="zh-CN" sz="2100" dirty="0">
              <a:latin typeface="Consolas" panose="020B0609020204030204" pitchFamily="49" charset="0"/>
            </a:endParaRPr>
          </a:p>
          <a:p>
            <a:r>
              <a:rPr lang="en-US" altLang="zh-CN" sz="2100" dirty="0">
                <a:latin typeface="Consolas" panose="020B0609020204030204" pitchFamily="49" charset="0"/>
              </a:rPr>
              <a:t>if (c == 2.2) ;</a:t>
            </a:r>
          </a:p>
          <a:p>
            <a:r>
              <a:rPr lang="en-US" altLang="zh-CN" sz="2100" dirty="0">
                <a:latin typeface="Consolas" panose="020B0609020204030204" pitchFamily="49" charset="0"/>
              </a:rPr>
              <a:t>else HIT_BAD_TRAP;</a:t>
            </a:r>
          </a:p>
          <a:p>
            <a:endParaRPr lang="en-US" altLang="zh-CN" sz="2100" dirty="0">
              <a:latin typeface="Consolas" panose="020B0609020204030204" pitchFamily="49" charset="0"/>
            </a:endParaRPr>
          </a:p>
          <a:p>
            <a:r>
              <a:rPr lang="en-US" altLang="zh-CN" sz="2100" dirty="0">
                <a:latin typeface="Consolas" panose="020B0609020204030204" pitchFamily="49" charset="0"/>
              </a:rPr>
              <a:t>c = a - b;</a:t>
            </a:r>
          </a:p>
          <a:p>
            <a:r>
              <a:rPr lang="en-US" altLang="zh-CN" sz="2100" dirty="0">
                <a:latin typeface="Consolas" panose="020B0609020204030204" pitchFamily="49" charset="0"/>
              </a:rPr>
              <a:t>if (c == 0.2) ;</a:t>
            </a:r>
          </a:p>
          <a:p>
            <a:r>
              <a:rPr lang="en-US" altLang="zh-CN" sz="2100" dirty="0">
                <a:latin typeface="Consolas" panose="020B0609020204030204" pitchFamily="49" charset="0"/>
              </a:rPr>
              <a:t>else HIT_BAD_TRAP;</a:t>
            </a:r>
            <a:endParaRPr lang="zh-CN" altLang="en-US" sz="2100" dirty="0">
              <a:latin typeface="Consolas" panose="020B0609020204030204" pitchFamily="49" charset="0"/>
            </a:endParaRPr>
          </a:p>
        </p:txBody>
      </p:sp>
      <p:sp>
        <p:nvSpPr>
          <p:cNvPr id="7" name="文本框 6"/>
          <p:cNvSpPr txBox="1"/>
          <p:nvPr/>
        </p:nvSpPr>
        <p:spPr>
          <a:xfrm>
            <a:off x="4229100" y="2686050"/>
            <a:ext cx="3038475" cy="461665"/>
          </a:xfrm>
          <a:prstGeom prst="rect">
            <a:avLst/>
          </a:prstGeom>
          <a:noFill/>
        </p:spPr>
        <p:txBody>
          <a:bodyPr wrap="square" rtlCol="0">
            <a:spAutoFit/>
          </a:bodyPr>
          <a:lstStyle/>
          <a:p>
            <a:r>
              <a:rPr lang="zh-CN" altLang="en-US" sz="2400" dirty="0"/>
              <a:t>在</a:t>
            </a:r>
            <a:r>
              <a:rPr lang="en-US" altLang="zh-CN" sz="2400" dirty="0"/>
              <a:t>Linux</a:t>
            </a:r>
            <a:r>
              <a:rPr lang="zh-CN" altLang="en-US" sz="2400" dirty="0"/>
              <a:t>中编译后运行</a:t>
            </a:r>
          </a:p>
        </p:txBody>
      </p:sp>
      <p:cxnSp>
        <p:nvCxnSpPr>
          <p:cNvPr id="9" name="直接箭头连接符 8"/>
          <p:cNvCxnSpPr>
            <a:stCxn id="7" idx="1"/>
          </p:cNvCxnSpPr>
          <p:nvPr/>
        </p:nvCxnSpPr>
        <p:spPr>
          <a:xfrm flipH="1">
            <a:off x="3143250" y="2905341"/>
            <a:ext cx="1085850" cy="69510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1"/>
          </p:cNvCxnSpPr>
          <p:nvPr/>
        </p:nvCxnSpPr>
        <p:spPr>
          <a:xfrm flipH="1">
            <a:off x="2952750" y="2905341"/>
            <a:ext cx="1276350" cy="188573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229100" y="4768507"/>
            <a:ext cx="3333750" cy="461665"/>
          </a:xfrm>
          <a:prstGeom prst="rect">
            <a:avLst/>
          </a:prstGeom>
          <a:noFill/>
        </p:spPr>
        <p:txBody>
          <a:bodyPr wrap="square" rtlCol="0">
            <a:spAutoFit/>
          </a:bodyPr>
          <a:lstStyle/>
          <a:p>
            <a:r>
              <a:rPr lang="zh-CN" altLang="en-US" sz="2400" dirty="0"/>
              <a:t>针对</a:t>
            </a:r>
            <a:r>
              <a:rPr lang="en-US" altLang="zh-CN" sz="2400" dirty="0"/>
              <a:t>NEMU</a:t>
            </a:r>
            <a:r>
              <a:rPr lang="zh-CN" altLang="en-US" sz="2400" dirty="0"/>
              <a:t>编译后运行</a:t>
            </a:r>
          </a:p>
        </p:txBody>
      </p:sp>
      <p:cxnSp>
        <p:nvCxnSpPr>
          <p:cNvPr id="13" name="直接箭头连接符 12"/>
          <p:cNvCxnSpPr>
            <a:stCxn id="12" idx="1"/>
          </p:cNvCxnSpPr>
          <p:nvPr/>
        </p:nvCxnSpPr>
        <p:spPr>
          <a:xfrm flipH="1" flipV="1">
            <a:off x="3143250" y="4985798"/>
            <a:ext cx="1085850" cy="200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939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4.3 </a:t>
            </a:r>
            <a:r>
              <a:rPr lang="zh-CN" altLang="en-US" dirty="0"/>
              <a:t>： </a:t>
            </a:r>
            <a:r>
              <a:rPr lang="en-US" altLang="zh-CN" dirty="0"/>
              <a:t>test-float</a:t>
            </a:r>
            <a:endParaRPr lang="zh-CN" altLang="en-US" dirty="0"/>
          </a:p>
        </p:txBody>
      </p:sp>
      <p:sp>
        <p:nvSpPr>
          <p:cNvPr id="4" name="矩形 3"/>
          <p:cNvSpPr/>
          <p:nvPr/>
        </p:nvSpPr>
        <p:spPr>
          <a:xfrm>
            <a:off x="371475" y="2210731"/>
            <a:ext cx="3281668" cy="3000821"/>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a:spAutoFit/>
          </a:bodyPr>
          <a:lstStyle/>
          <a:p>
            <a:r>
              <a:rPr lang="zh-CN" altLang="en-US" sz="2100" dirty="0">
                <a:latin typeface="Consolas" panose="020B0609020204030204" pitchFamily="49" charset="0"/>
              </a:rPr>
              <a:t>float a = 1.2, b = 1;</a:t>
            </a:r>
            <a:endParaRPr lang="en-US" altLang="zh-CN" sz="2100" dirty="0">
              <a:latin typeface="Consolas" panose="020B0609020204030204" pitchFamily="49" charset="0"/>
            </a:endParaRPr>
          </a:p>
          <a:p>
            <a:r>
              <a:rPr lang="en-US" altLang="zh-CN" sz="2100" dirty="0">
                <a:latin typeface="Consolas" panose="020B0609020204030204" pitchFamily="49" charset="0"/>
              </a:rPr>
              <a:t>float c = a + b;</a:t>
            </a:r>
          </a:p>
          <a:p>
            <a:endParaRPr lang="en-US" altLang="zh-CN" sz="2100" dirty="0">
              <a:latin typeface="Consolas" panose="020B0609020204030204" pitchFamily="49" charset="0"/>
            </a:endParaRPr>
          </a:p>
          <a:p>
            <a:r>
              <a:rPr lang="en-US" altLang="zh-CN" sz="2100" dirty="0">
                <a:latin typeface="Consolas" panose="020B0609020204030204" pitchFamily="49" charset="0"/>
              </a:rPr>
              <a:t>if (c == </a:t>
            </a:r>
            <a:r>
              <a:rPr lang="en-US" altLang="zh-CN" sz="2100" b="1" dirty="0">
                <a:solidFill>
                  <a:srgbClr val="C00000"/>
                </a:solidFill>
                <a:latin typeface="Consolas" panose="020B0609020204030204" pitchFamily="49" charset="0"/>
              </a:rPr>
              <a:t>2.2</a:t>
            </a:r>
            <a:r>
              <a:rPr lang="en-US" altLang="zh-CN" sz="2100" dirty="0">
                <a:latin typeface="Consolas" panose="020B0609020204030204" pitchFamily="49" charset="0"/>
              </a:rPr>
              <a:t>) ;</a:t>
            </a:r>
          </a:p>
          <a:p>
            <a:r>
              <a:rPr lang="en-US" altLang="zh-CN" sz="2100" dirty="0">
                <a:latin typeface="Consolas" panose="020B0609020204030204" pitchFamily="49" charset="0"/>
              </a:rPr>
              <a:t>else HIT_BAD_TRAP;</a:t>
            </a:r>
          </a:p>
          <a:p>
            <a:endParaRPr lang="en-US" altLang="zh-CN" sz="2100" dirty="0">
              <a:latin typeface="Consolas" panose="020B0609020204030204" pitchFamily="49" charset="0"/>
            </a:endParaRPr>
          </a:p>
          <a:p>
            <a:r>
              <a:rPr lang="en-US" altLang="zh-CN" sz="2100" dirty="0">
                <a:latin typeface="Consolas" panose="020B0609020204030204" pitchFamily="49" charset="0"/>
              </a:rPr>
              <a:t>c = a - b;</a:t>
            </a:r>
          </a:p>
          <a:p>
            <a:r>
              <a:rPr lang="en-US" altLang="zh-CN" sz="2100" dirty="0">
                <a:latin typeface="Consolas" panose="020B0609020204030204" pitchFamily="49" charset="0"/>
              </a:rPr>
              <a:t>if (c == </a:t>
            </a:r>
            <a:r>
              <a:rPr lang="en-US" altLang="zh-CN" sz="2100" b="1" dirty="0">
                <a:solidFill>
                  <a:srgbClr val="C00000"/>
                </a:solidFill>
                <a:latin typeface="Consolas" panose="020B0609020204030204" pitchFamily="49" charset="0"/>
              </a:rPr>
              <a:t>0.2</a:t>
            </a:r>
            <a:r>
              <a:rPr lang="en-US" altLang="zh-CN" sz="2100" dirty="0">
                <a:latin typeface="Consolas" panose="020B0609020204030204" pitchFamily="49" charset="0"/>
              </a:rPr>
              <a:t>) ;</a:t>
            </a:r>
          </a:p>
          <a:p>
            <a:r>
              <a:rPr lang="en-US" altLang="zh-CN" sz="2100" dirty="0">
                <a:latin typeface="Consolas" panose="020B0609020204030204" pitchFamily="49" charset="0"/>
              </a:rPr>
              <a:t>else HIT_BAD_TRAP;</a:t>
            </a:r>
            <a:endParaRPr lang="zh-CN" altLang="en-US" sz="2100" dirty="0">
              <a:latin typeface="Consolas" panose="020B0609020204030204" pitchFamily="49" charset="0"/>
            </a:endParaRPr>
          </a:p>
        </p:txBody>
      </p:sp>
      <p:sp>
        <p:nvSpPr>
          <p:cNvPr id="5" name="文本框 4"/>
          <p:cNvSpPr txBox="1"/>
          <p:nvPr/>
        </p:nvSpPr>
        <p:spPr>
          <a:xfrm>
            <a:off x="4229100" y="2686050"/>
            <a:ext cx="3038475" cy="461665"/>
          </a:xfrm>
          <a:prstGeom prst="rect">
            <a:avLst/>
          </a:prstGeom>
          <a:noFill/>
        </p:spPr>
        <p:txBody>
          <a:bodyPr wrap="square" rtlCol="0">
            <a:spAutoFit/>
          </a:bodyPr>
          <a:lstStyle/>
          <a:p>
            <a:r>
              <a:rPr lang="zh-CN" altLang="en-US" sz="2400" dirty="0"/>
              <a:t>在</a:t>
            </a:r>
            <a:r>
              <a:rPr lang="en-US" altLang="zh-CN" sz="2400" dirty="0"/>
              <a:t>Linux</a:t>
            </a:r>
            <a:r>
              <a:rPr lang="zh-CN" altLang="en-US" sz="2400" dirty="0"/>
              <a:t>中编译后运行</a:t>
            </a:r>
          </a:p>
        </p:txBody>
      </p:sp>
      <p:sp>
        <p:nvSpPr>
          <p:cNvPr id="3" name="文本框 2"/>
          <p:cNvSpPr txBox="1"/>
          <p:nvPr/>
        </p:nvSpPr>
        <p:spPr>
          <a:xfrm>
            <a:off x="4229101" y="3353351"/>
            <a:ext cx="2806262" cy="369332"/>
          </a:xfrm>
          <a:prstGeom prst="rect">
            <a:avLst/>
          </a:prstGeom>
          <a:noFill/>
        </p:spPr>
        <p:txBody>
          <a:bodyPr wrap="square" rtlCol="0">
            <a:spAutoFit/>
          </a:bodyPr>
          <a:lstStyle/>
          <a:p>
            <a:r>
              <a:rPr lang="zh-CN" altLang="en-US" dirty="0">
                <a:solidFill>
                  <a:srgbClr val="C00000"/>
                </a:solidFill>
              </a:rPr>
              <a:t>浮点数常量，</a:t>
            </a:r>
            <a:r>
              <a:rPr lang="en-US" altLang="zh-CN" dirty="0">
                <a:solidFill>
                  <a:srgbClr val="C00000"/>
                </a:solidFill>
              </a:rPr>
              <a:t>double</a:t>
            </a:r>
            <a:r>
              <a:rPr lang="zh-CN" altLang="en-US" dirty="0">
                <a:solidFill>
                  <a:srgbClr val="C00000"/>
                </a:solidFill>
              </a:rPr>
              <a:t>类型</a:t>
            </a:r>
          </a:p>
        </p:txBody>
      </p:sp>
      <p:cxnSp>
        <p:nvCxnSpPr>
          <p:cNvPr id="7" name="直接箭头连接符 6"/>
          <p:cNvCxnSpPr>
            <a:stCxn id="3" idx="1"/>
          </p:cNvCxnSpPr>
          <p:nvPr/>
        </p:nvCxnSpPr>
        <p:spPr>
          <a:xfrm flipH="1" flipV="1">
            <a:off x="2364828" y="3395499"/>
            <a:ext cx="1864273" cy="1309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1"/>
          </p:cNvCxnSpPr>
          <p:nvPr/>
        </p:nvCxnSpPr>
        <p:spPr>
          <a:xfrm flipH="1">
            <a:off x="2246586" y="3526476"/>
            <a:ext cx="1982514" cy="9957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514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4.3 </a:t>
            </a:r>
            <a:r>
              <a:rPr lang="zh-CN" altLang="en-US" dirty="0"/>
              <a:t>： </a:t>
            </a:r>
            <a:r>
              <a:rPr lang="en-US" altLang="zh-CN" dirty="0"/>
              <a:t>test-float</a:t>
            </a:r>
            <a:endParaRPr lang="zh-CN" altLang="en-US" dirty="0"/>
          </a:p>
        </p:txBody>
      </p:sp>
      <p:sp>
        <p:nvSpPr>
          <p:cNvPr id="4" name="矩形 3"/>
          <p:cNvSpPr/>
          <p:nvPr/>
        </p:nvSpPr>
        <p:spPr>
          <a:xfrm>
            <a:off x="371475" y="2210731"/>
            <a:ext cx="3429144" cy="3000821"/>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a:spAutoFit/>
          </a:bodyPr>
          <a:lstStyle/>
          <a:p>
            <a:r>
              <a:rPr lang="en-US" altLang="zh-CN" sz="2100" dirty="0">
                <a:solidFill>
                  <a:srgbClr val="C00000"/>
                </a:solidFill>
                <a:latin typeface="Consolas" panose="020B0609020204030204" pitchFamily="49" charset="0"/>
              </a:rPr>
              <a:t>double</a:t>
            </a:r>
            <a:r>
              <a:rPr lang="zh-CN" altLang="en-US" sz="2100" dirty="0">
                <a:latin typeface="Consolas" panose="020B0609020204030204" pitchFamily="49" charset="0"/>
              </a:rPr>
              <a:t> a = 1.2, b = 1;</a:t>
            </a:r>
            <a:endParaRPr lang="en-US" altLang="zh-CN" sz="2100" dirty="0">
              <a:latin typeface="Consolas" panose="020B0609020204030204" pitchFamily="49" charset="0"/>
            </a:endParaRPr>
          </a:p>
          <a:p>
            <a:r>
              <a:rPr lang="en-US" altLang="zh-CN" sz="2100" dirty="0">
                <a:solidFill>
                  <a:srgbClr val="C00000"/>
                </a:solidFill>
                <a:latin typeface="Consolas" panose="020B0609020204030204" pitchFamily="49" charset="0"/>
              </a:rPr>
              <a:t>double</a:t>
            </a:r>
            <a:r>
              <a:rPr lang="en-US" altLang="zh-CN" sz="2100" dirty="0">
                <a:latin typeface="Consolas" panose="020B0609020204030204" pitchFamily="49" charset="0"/>
              </a:rPr>
              <a:t> c = a + b;</a:t>
            </a:r>
          </a:p>
          <a:p>
            <a:endParaRPr lang="en-US" altLang="zh-CN" sz="2100" dirty="0">
              <a:latin typeface="Consolas" panose="020B0609020204030204" pitchFamily="49" charset="0"/>
            </a:endParaRPr>
          </a:p>
          <a:p>
            <a:r>
              <a:rPr lang="en-US" altLang="zh-CN" sz="2100" dirty="0">
                <a:latin typeface="Consolas" panose="020B0609020204030204" pitchFamily="49" charset="0"/>
              </a:rPr>
              <a:t>if (c == </a:t>
            </a:r>
            <a:r>
              <a:rPr lang="en-US" altLang="zh-CN" sz="2100" b="1" dirty="0">
                <a:solidFill>
                  <a:srgbClr val="C00000"/>
                </a:solidFill>
                <a:latin typeface="Consolas" panose="020B0609020204030204" pitchFamily="49" charset="0"/>
              </a:rPr>
              <a:t>2.2</a:t>
            </a:r>
            <a:r>
              <a:rPr lang="en-US" altLang="zh-CN" sz="2100" dirty="0">
                <a:latin typeface="Consolas" panose="020B0609020204030204" pitchFamily="49" charset="0"/>
              </a:rPr>
              <a:t>) ;</a:t>
            </a:r>
          </a:p>
          <a:p>
            <a:r>
              <a:rPr lang="en-US" altLang="zh-CN" sz="2100" dirty="0">
                <a:latin typeface="Consolas" panose="020B0609020204030204" pitchFamily="49" charset="0"/>
              </a:rPr>
              <a:t>else HIT_BAD_TRAP;</a:t>
            </a:r>
          </a:p>
          <a:p>
            <a:endParaRPr lang="en-US" altLang="zh-CN" sz="2100" dirty="0">
              <a:latin typeface="Consolas" panose="020B0609020204030204" pitchFamily="49" charset="0"/>
            </a:endParaRPr>
          </a:p>
          <a:p>
            <a:r>
              <a:rPr lang="en-US" altLang="zh-CN" sz="2100" dirty="0">
                <a:latin typeface="Consolas" panose="020B0609020204030204" pitchFamily="49" charset="0"/>
              </a:rPr>
              <a:t>c = a - b;</a:t>
            </a:r>
          </a:p>
          <a:p>
            <a:r>
              <a:rPr lang="en-US" altLang="zh-CN" sz="2100" dirty="0">
                <a:latin typeface="Consolas" panose="020B0609020204030204" pitchFamily="49" charset="0"/>
              </a:rPr>
              <a:t>if (c == </a:t>
            </a:r>
            <a:r>
              <a:rPr lang="en-US" altLang="zh-CN" sz="2100" b="1" dirty="0">
                <a:solidFill>
                  <a:srgbClr val="C00000"/>
                </a:solidFill>
                <a:latin typeface="Consolas" panose="020B0609020204030204" pitchFamily="49" charset="0"/>
              </a:rPr>
              <a:t>0.2</a:t>
            </a:r>
            <a:r>
              <a:rPr lang="en-US" altLang="zh-CN" sz="2100" dirty="0">
                <a:latin typeface="Consolas" panose="020B0609020204030204" pitchFamily="49" charset="0"/>
              </a:rPr>
              <a:t>) ;</a:t>
            </a:r>
          </a:p>
          <a:p>
            <a:r>
              <a:rPr lang="en-US" altLang="zh-CN" sz="2100" dirty="0">
                <a:latin typeface="Consolas" panose="020B0609020204030204" pitchFamily="49" charset="0"/>
              </a:rPr>
              <a:t>else HIT_BAD_TRAP;</a:t>
            </a:r>
            <a:endParaRPr lang="zh-CN" altLang="en-US" sz="2100" dirty="0">
              <a:latin typeface="Consolas" panose="020B0609020204030204" pitchFamily="49" charset="0"/>
            </a:endParaRPr>
          </a:p>
        </p:txBody>
      </p:sp>
      <p:sp>
        <p:nvSpPr>
          <p:cNvPr id="5" name="文本框 4"/>
          <p:cNvSpPr txBox="1"/>
          <p:nvPr/>
        </p:nvSpPr>
        <p:spPr>
          <a:xfrm>
            <a:off x="4229100" y="2686050"/>
            <a:ext cx="3038475" cy="461665"/>
          </a:xfrm>
          <a:prstGeom prst="rect">
            <a:avLst/>
          </a:prstGeom>
          <a:noFill/>
        </p:spPr>
        <p:txBody>
          <a:bodyPr wrap="square" rtlCol="0">
            <a:spAutoFit/>
          </a:bodyPr>
          <a:lstStyle/>
          <a:p>
            <a:r>
              <a:rPr lang="zh-CN" altLang="en-US" sz="2400" dirty="0"/>
              <a:t>在</a:t>
            </a:r>
            <a:r>
              <a:rPr lang="en-US" altLang="zh-CN" sz="2400" dirty="0"/>
              <a:t>Linux</a:t>
            </a:r>
            <a:r>
              <a:rPr lang="zh-CN" altLang="en-US" sz="2400" dirty="0"/>
              <a:t>中编译后运行</a:t>
            </a:r>
          </a:p>
        </p:txBody>
      </p:sp>
      <p:sp>
        <p:nvSpPr>
          <p:cNvPr id="3" name="文本框 2"/>
          <p:cNvSpPr txBox="1"/>
          <p:nvPr/>
        </p:nvSpPr>
        <p:spPr>
          <a:xfrm>
            <a:off x="4229101" y="3353351"/>
            <a:ext cx="2806262" cy="369332"/>
          </a:xfrm>
          <a:prstGeom prst="rect">
            <a:avLst/>
          </a:prstGeom>
          <a:noFill/>
        </p:spPr>
        <p:txBody>
          <a:bodyPr wrap="square" rtlCol="0">
            <a:spAutoFit/>
          </a:bodyPr>
          <a:lstStyle/>
          <a:p>
            <a:r>
              <a:rPr lang="zh-CN" altLang="en-US" dirty="0">
                <a:solidFill>
                  <a:srgbClr val="C00000"/>
                </a:solidFill>
              </a:rPr>
              <a:t>浮点数常量，</a:t>
            </a:r>
            <a:r>
              <a:rPr lang="en-US" altLang="zh-CN" dirty="0">
                <a:solidFill>
                  <a:srgbClr val="C00000"/>
                </a:solidFill>
              </a:rPr>
              <a:t>double</a:t>
            </a:r>
            <a:r>
              <a:rPr lang="zh-CN" altLang="en-US" dirty="0">
                <a:solidFill>
                  <a:srgbClr val="C00000"/>
                </a:solidFill>
              </a:rPr>
              <a:t>类型</a:t>
            </a:r>
          </a:p>
        </p:txBody>
      </p:sp>
      <p:cxnSp>
        <p:nvCxnSpPr>
          <p:cNvPr id="11" name="直接箭头连接符 10"/>
          <p:cNvCxnSpPr/>
          <p:nvPr/>
        </p:nvCxnSpPr>
        <p:spPr>
          <a:xfrm flipH="1" flipV="1">
            <a:off x="3143250" y="4985798"/>
            <a:ext cx="1085850" cy="200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229100" y="4768507"/>
            <a:ext cx="3333750" cy="461665"/>
          </a:xfrm>
          <a:prstGeom prst="rect">
            <a:avLst/>
          </a:prstGeom>
          <a:noFill/>
        </p:spPr>
        <p:txBody>
          <a:bodyPr wrap="square" rtlCol="0">
            <a:spAutoFit/>
          </a:bodyPr>
          <a:lstStyle/>
          <a:p>
            <a:r>
              <a:rPr lang="zh-CN" altLang="en-US" sz="2400" dirty="0"/>
              <a:t>和</a:t>
            </a:r>
            <a:r>
              <a:rPr lang="en-US" altLang="zh-CN" sz="2400" dirty="0"/>
              <a:t>NEMU</a:t>
            </a:r>
            <a:r>
              <a:rPr lang="zh-CN" altLang="en-US" sz="2400" dirty="0"/>
              <a:t>行为一致</a:t>
            </a:r>
          </a:p>
        </p:txBody>
      </p:sp>
    </p:spTree>
    <p:extLst>
      <p:ext uri="{BB962C8B-B14F-4D97-AF65-F5344CB8AC3E}">
        <p14:creationId xmlns:p14="http://schemas.microsoft.com/office/powerpoint/2010/main" val="3487347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4.3 </a:t>
            </a:r>
            <a:r>
              <a:rPr lang="zh-CN" altLang="en-US" dirty="0"/>
              <a:t>： </a:t>
            </a:r>
            <a:r>
              <a:rPr lang="en-US" altLang="zh-CN" dirty="0"/>
              <a:t>test-float</a:t>
            </a:r>
            <a:endParaRPr lang="zh-CN" altLang="en-US" dirty="0"/>
          </a:p>
        </p:txBody>
      </p:sp>
      <p:sp>
        <p:nvSpPr>
          <p:cNvPr id="4" name="矩形 3"/>
          <p:cNvSpPr/>
          <p:nvPr/>
        </p:nvSpPr>
        <p:spPr>
          <a:xfrm>
            <a:off x="371475" y="2210731"/>
            <a:ext cx="3281668" cy="3000821"/>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a:spAutoFit/>
          </a:bodyPr>
          <a:lstStyle/>
          <a:p>
            <a:r>
              <a:rPr lang="zh-CN" altLang="en-US" sz="2100" dirty="0">
                <a:latin typeface="Consolas" panose="020B0609020204030204" pitchFamily="49" charset="0"/>
              </a:rPr>
              <a:t>float a = 1.2, b = 1;</a:t>
            </a:r>
            <a:endParaRPr lang="en-US" altLang="zh-CN" sz="2100" dirty="0">
              <a:latin typeface="Consolas" panose="020B0609020204030204" pitchFamily="49" charset="0"/>
            </a:endParaRPr>
          </a:p>
          <a:p>
            <a:r>
              <a:rPr lang="en-US" altLang="zh-CN" sz="2100" dirty="0">
                <a:latin typeface="Consolas" panose="020B0609020204030204" pitchFamily="49" charset="0"/>
              </a:rPr>
              <a:t>float c = a + b;</a:t>
            </a:r>
          </a:p>
          <a:p>
            <a:endParaRPr lang="en-US" altLang="zh-CN" sz="2100" dirty="0">
              <a:latin typeface="Consolas" panose="020B0609020204030204" pitchFamily="49" charset="0"/>
            </a:endParaRPr>
          </a:p>
          <a:p>
            <a:r>
              <a:rPr lang="en-US" altLang="zh-CN" sz="2100" dirty="0">
                <a:latin typeface="Consolas" panose="020B0609020204030204" pitchFamily="49" charset="0"/>
              </a:rPr>
              <a:t>if (c == 2.2) ;</a:t>
            </a:r>
          </a:p>
          <a:p>
            <a:r>
              <a:rPr lang="en-US" altLang="zh-CN" sz="2100" dirty="0">
                <a:latin typeface="Consolas" panose="020B0609020204030204" pitchFamily="49" charset="0"/>
              </a:rPr>
              <a:t>else HIT_BAD_TRAP;</a:t>
            </a:r>
          </a:p>
          <a:p>
            <a:endParaRPr lang="en-US" altLang="zh-CN" sz="2100" dirty="0">
              <a:latin typeface="Consolas" panose="020B0609020204030204" pitchFamily="49" charset="0"/>
            </a:endParaRPr>
          </a:p>
          <a:p>
            <a:r>
              <a:rPr lang="en-US" altLang="zh-CN" sz="2100" dirty="0">
                <a:latin typeface="Consolas" panose="020B0609020204030204" pitchFamily="49" charset="0"/>
              </a:rPr>
              <a:t>c = a - b;</a:t>
            </a:r>
          </a:p>
          <a:p>
            <a:r>
              <a:rPr lang="en-US" altLang="zh-CN" sz="2100" dirty="0">
                <a:latin typeface="Consolas" panose="020B0609020204030204" pitchFamily="49" charset="0"/>
              </a:rPr>
              <a:t>if (c == 0.2) ;</a:t>
            </a:r>
          </a:p>
          <a:p>
            <a:r>
              <a:rPr lang="en-US" altLang="zh-CN" sz="2100" dirty="0">
                <a:latin typeface="Consolas" panose="020B0609020204030204" pitchFamily="49" charset="0"/>
              </a:rPr>
              <a:t>else HIT_BAD_TRAP;</a:t>
            </a:r>
            <a:endParaRPr lang="zh-CN" altLang="en-US" sz="2100" dirty="0">
              <a:latin typeface="Consolas" panose="020B0609020204030204" pitchFamily="49" charset="0"/>
            </a:endParaRPr>
          </a:p>
        </p:txBody>
      </p:sp>
      <p:sp>
        <p:nvSpPr>
          <p:cNvPr id="5" name="矩形 4"/>
          <p:cNvSpPr/>
          <p:nvPr/>
        </p:nvSpPr>
        <p:spPr>
          <a:xfrm>
            <a:off x="4183811" y="2210731"/>
            <a:ext cx="4445448" cy="1200329"/>
          </a:xfrm>
          <a:prstGeom prst="rect">
            <a:avLst/>
          </a:prstGeom>
        </p:spPr>
        <p:txBody>
          <a:bodyPr wrap="none">
            <a:spAutoFit/>
          </a:bodyPr>
          <a:lstStyle/>
          <a:p>
            <a:r>
              <a:rPr lang="en-US" altLang="zh-CN" b="1" dirty="0"/>
              <a:t>1.2 = </a:t>
            </a:r>
            <a:r>
              <a:rPr lang="zh-CN" altLang="en-US" b="1" dirty="0"/>
              <a:t>‭0</a:t>
            </a:r>
            <a:r>
              <a:rPr lang="zh-CN" altLang="en-US" b="1" dirty="0">
                <a:solidFill>
                  <a:srgbClr val="C00000"/>
                </a:solidFill>
              </a:rPr>
              <a:t>01111111</a:t>
            </a:r>
            <a:r>
              <a:rPr lang="zh-CN" altLang="en-US" b="1" dirty="0"/>
              <a:t>00110011001100110011010‬</a:t>
            </a:r>
            <a:endParaRPr lang="en-US" altLang="zh-CN" b="1" dirty="0"/>
          </a:p>
          <a:p>
            <a:r>
              <a:rPr lang="en-US" altLang="zh-CN" b="1" dirty="0"/>
              <a:t>1.0 = </a:t>
            </a:r>
            <a:r>
              <a:rPr lang="zh-CN" altLang="en-US" b="1" dirty="0"/>
              <a:t>‭</a:t>
            </a:r>
            <a:r>
              <a:rPr lang="en-US" altLang="zh-CN" b="1" dirty="0"/>
              <a:t>0</a:t>
            </a:r>
            <a:r>
              <a:rPr lang="en-US" altLang="zh-CN" b="1" dirty="0">
                <a:solidFill>
                  <a:srgbClr val="C00000"/>
                </a:solidFill>
              </a:rPr>
              <a:t>01111111</a:t>
            </a:r>
            <a:r>
              <a:rPr lang="en-US" altLang="zh-CN" b="1" dirty="0"/>
              <a:t>00000000000000000000000‬</a:t>
            </a:r>
          </a:p>
          <a:p>
            <a:r>
              <a:rPr lang="en-US" altLang="zh-CN" b="1" dirty="0"/>
              <a:t>2.2 = </a:t>
            </a:r>
            <a:r>
              <a:rPr lang="zh-CN" altLang="en-US" b="1" dirty="0"/>
              <a:t>‭</a:t>
            </a:r>
            <a:r>
              <a:rPr lang="en-US" altLang="zh-CN" b="1" dirty="0"/>
              <a:t>0</a:t>
            </a:r>
            <a:r>
              <a:rPr lang="en-US" altLang="zh-CN" b="1" dirty="0">
                <a:solidFill>
                  <a:srgbClr val="C00000"/>
                </a:solidFill>
              </a:rPr>
              <a:t>10000000</a:t>
            </a:r>
            <a:r>
              <a:rPr lang="en-US" altLang="zh-CN" b="1" dirty="0"/>
              <a:t>00011001100110011001101‬</a:t>
            </a:r>
          </a:p>
          <a:p>
            <a:r>
              <a:rPr lang="en-US" altLang="zh-CN" b="1" dirty="0"/>
              <a:t>0.2 = </a:t>
            </a:r>
            <a:r>
              <a:rPr lang="zh-CN" altLang="en-US" b="1" dirty="0"/>
              <a:t>‭</a:t>
            </a:r>
            <a:r>
              <a:rPr lang="en-US" altLang="zh-CN" b="1" dirty="0"/>
              <a:t>0</a:t>
            </a:r>
            <a:r>
              <a:rPr lang="en-US" altLang="zh-CN" b="1" dirty="0">
                <a:solidFill>
                  <a:srgbClr val="C00000"/>
                </a:solidFill>
              </a:rPr>
              <a:t>01111100</a:t>
            </a:r>
            <a:r>
              <a:rPr lang="en-US" altLang="zh-CN" b="1" dirty="0"/>
              <a:t>10011001100110011001101‬</a:t>
            </a:r>
            <a:endParaRPr lang="zh-CN" altLang="en-US" b="1" dirty="0"/>
          </a:p>
        </p:txBody>
      </p:sp>
    </p:spTree>
    <p:extLst>
      <p:ext uri="{BB962C8B-B14F-4D97-AF65-F5344CB8AC3E}">
        <p14:creationId xmlns:p14="http://schemas.microsoft.com/office/powerpoint/2010/main" val="136550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1.1</a:t>
            </a:r>
            <a:r>
              <a:rPr lang="zh-CN" altLang="en-US" dirty="0"/>
              <a:t>：无符号整数的机器级表示</a:t>
            </a:r>
          </a:p>
        </p:txBody>
      </p:sp>
      <p:sp>
        <p:nvSpPr>
          <p:cNvPr id="3" name="内容占位符 2"/>
          <p:cNvSpPr>
            <a:spLocks noGrp="1"/>
          </p:cNvSpPr>
          <p:nvPr>
            <p:ph idx="1"/>
          </p:nvPr>
        </p:nvSpPr>
        <p:spPr>
          <a:xfrm>
            <a:off x="628650" y="1182255"/>
            <a:ext cx="7886700" cy="3117371"/>
          </a:xfrm>
        </p:spPr>
        <p:txBody>
          <a:bodyPr/>
          <a:lstStyle/>
          <a:p>
            <a:r>
              <a:rPr lang="zh-CN" altLang="en-US" dirty="0"/>
              <a:t>二进制编码</a:t>
            </a:r>
            <a:endParaRPr lang="en-US" altLang="zh-CN" dirty="0"/>
          </a:p>
          <a:p>
            <a:endParaRPr lang="en-US" altLang="zh-CN" dirty="0"/>
          </a:p>
          <a:p>
            <a:endParaRPr lang="en-US" altLang="zh-CN" dirty="0"/>
          </a:p>
          <a:p>
            <a:endParaRPr lang="en-US" altLang="zh-CN" dirty="0"/>
          </a:p>
          <a:p>
            <a:r>
              <a:rPr lang="zh-CN" altLang="en-US" dirty="0"/>
              <a:t>要点：不同进制之间的转换方法，熟记</a:t>
            </a:r>
            <a:endParaRPr lang="en-US" altLang="zh-CN" dirty="0"/>
          </a:p>
        </p:txBody>
      </p:sp>
      <p:sp>
        <p:nvSpPr>
          <p:cNvPr id="4" name="文本框 3"/>
          <p:cNvSpPr txBox="1"/>
          <p:nvPr/>
        </p:nvSpPr>
        <p:spPr>
          <a:xfrm>
            <a:off x="1585609" y="2013626"/>
            <a:ext cx="5651770" cy="954107"/>
          </a:xfrm>
          <a:prstGeom prst="rect">
            <a:avLst/>
          </a:prstGeom>
          <a:noFill/>
        </p:spPr>
        <p:txBody>
          <a:bodyPr wrap="square" rtlCol="0">
            <a:spAutoFit/>
          </a:bodyPr>
          <a:lstStyle/>
          <a:p>
            <a:r>
              <a:rPr lang="zh-CN" altLang="en-US" sz="2800" i="1" dirty="0"/>
              <a:t>世界上只有</a:t>
            </a:r>
            <a:r>
              <a:rPr lang="en-US" altLang="zh-CN" sz="2800" i="1" dirty="0"/>
              <a:t>10</a:t>
            </a:r>
            <a:r>
              <a:rPr lang="zh-CN" altLang="en-US" sz="2800" i="1" dirty="0"/>
              <a:t>种人，懂二进制的和不懂二进制的</a:t>
            </a:r>
          </a:p>
        </p:txBody>
      </p:sp>
      <p:sp>
        <p:nvSpPr>
          <p:cNvPr id="5" name="文本框 4"/>
          <p:cNvSpPr txBox="1"/>
          <p:nvPr/>
        </p:nvSpPr>
        <p:spPr>
          <a:xfrm>
            <a:off x="3103124" y="4099945"/>
            <a:ext cx="4348264" cy="2062103"/>
          </a:xfrm>
          <a:prstGeom prst="rect">
            <a:avLst/>
          </a:prstGeom>
          <a:noFill/>
        </p:spPr>
        <p:txBody>
          <a:bodyPr wrap="square" rtlCol="0">
            <a:spAutoFit/>
          </a:bodyPr>
          <a:lstStyle/>
          <a:p>
            <a:r>
              <a:rPr lang="en-US" altLang="zh-CN" sz="3200" dirty="0"/>
              <a:t>   1010</a:t>
            </a:r>
            <a:r>
              <a:rPr lang="en-US" altLang="zh-CN" sz="3200" dirty="0">
                <a:solidFill>
                  <a:srgbClr val="C00000"/>
                </a:solidFill>
              </a:rPr>
              <a:t>B</a:t>
            </a:r>
            <a:r>
              <a:rPr lang="en-US" altLang="zh-CN" sz="3200" dirty="0"/>
              <a:t> </a:t>
            </a:r>
          </a:p>
          <a:p>
            <a:r>
              <a:rPr lang="en-US" altLang="zh-CN" sz="3200" dirty="0"/>
              <a:t>=     12</a:t>
            </a:r>
            <a:r>
              <a:rPr lang="en-US" altLang="zh-CN" sz="3200" dirty="0">
                <a:solidFill>
                  <a:srgbClr val="C00000"/>
                </a:solidFill>
              </a:rPr>
              <a:t>O</a:t>
            </a:r>
          </a:p>
          <a:p>
            <a:r>
              <a:rPr lang="en-US" altLang="zh-CN" sz="3200" dirty="0"/>
              <a:t>=     10</a:t>
            </a:r>
            <a:r>
              <a:rPr lang="en-US" altLang="zh-CN" sz="3200" dirty="0">
                <a:solidFill>
                  <a:srgbClr val="C00000"/>
                </a:solidFill>
              </a:rPr>
              <a:t>D</a:t>
            </a:r>
            <a:endParaRPr lang="en-US" altLang="zh-CN" sz="3200" dirty="0"/>
          </a:p>
          <a:p>
            <a:r>
              <a:rPr lang="en-US" altLang="zh-CN" sz="3200" dirty="0"/>
              <a:t>=       A</a:t>
            </a:r>
            <a:r>
              <a:rPr lang="en-US" altLang="zh-CN" sz="3200" dirty="0">
                <a:solidFill>
                  <a:srgbClr val="C00000"/>
                </a:solidFill>
              </a:rPr>
              <a:t>H</a:t>
            </a:r>
            <a:r>
              <a:rPr lang="en-US" altLang="zh-CN" sz="3200" dirty="0"/>
              <a:t> </a:t>
            </a:r>
            <a:endParaRPr lang="zh-CN" altLang="en-US" sz="3200" dirty="0"/>
          </a:p>
        </p:txBody>
      </p:sp>
      <p:sp>
        <p:nvSpPr>
          <p:cNvPr id="6" name="文本框 5"/>
          <p:cNvSpPr txBox="1"/>
          <p:nvPr/>
        </p:nvSpPr>
        <p:spPr>
          <a:xfrm>
            <a:off x="1887166" y="4099945"/>
            <a:ext cx="749029" cy="523220"/>
          </a:xfrm>
          <a:prstGeom prst="rect">
            <a:avLst/>
          </a:prstGeom>
          <a:noFill/>
        </p:spPr>
        <p:txBody>
          <a:bodyPr wrap="square" rtlCol="0">
            <a:spAutoFit/>
          </a:bodyPr>
          <a:lstStyle/>
          <a:p>
            <a:r>
              <a:rPr lang="zh-CN" altLang="en-US" sz="2800" i="1" dirty="0"/>
              <a:t>例：</a:t>
            </a:r>
          </a:p>
        </p:txBody>
      </p:sp>
      <p:cxnSp>
        <p:nvCxnSpPr>
          <p:cNvPr id="8" name="曲线连接符 7"/>
          <p:cNvCxnSpPr/>
          <p:nvPr/>
        </p:nvCxnSpPr>
        <p:spPr>
          <a:xfrm>
            <a:off x="4785360" y="4382473"/>
            <a:ext cx="12700" cy="500252"/>
          </a:xfrm>
          <a:prstGeom prst="curvedConnector3">
            <a:avLst>
              <a:gd name="adj1" fmla="val 1800000"/>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9" name="文本框 8"/>
          <p:cNvSpPr txBox="1"/>
          <p:nvPr/>
        </p:nvSpPr>
        <p:spPr>
          <a:xfrm>
            <a:off x="5095107" y="4482100"/>
            <a:ext cx="3390900" cy="369332"/>
          </a:xfrm>
          <a:prstGeom prst="rect">
            <a:avLst/>
          </a:prstGeom>
          <a:noFill/>
        </p:spPr>
        <p:txBody>
          <a:bodyPr wrap="square" rtlCol="0">
            <a:spAutoFit/>
          </a:bodyPr>
          <a:lstStyle/>
          <a:p>
            <a:r>
              <a:rPr lang="en-US" altLang="zh-CN" dirty="0"/>
              <a:t>3</a:t>
            </a:r>
            <a:r>
              <a:rPr lang="zh-CN" altLang="en-US" dirty="0"/>
              <a:t>个二进制位构成</a:t>
            </a:r>
            <a:r>
              <a:rPr lang="en-US" altLang="zh-CN" dirty="0"/>
              <a:t>1</a:t>
            </a:r>
            <a:r>
              <a:rPr lang="zh-CN" altLang="en-US" dirty="0"/>
              <a:t>个八进制位</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4.3 </a:t>
            </a:r>
            <a:r>
              <a:rPr lang="zh-CN" altLang="en-US" dirty="0"/>
              <a:t>： </a:t>
            </a:r>
            <a:r>
              <a:rPr lang="en-US" altLang="zh-CN" dirty="0"/>
              <a:t>test-float</a:t>
            </a:r>
            <a:endParaRPr lang="zh-CN" altLang="en-US" dirty="0"/>
          </a:p>
        </p:txBody>
      </p:sp>
      <p:sp>
        <p:nvSpPr>
          <p:cNvPr id="4" name="矩形 3"/>
          <p:cNvSpPr/>
          <p:nvPr/>
        </p:nvSpPr>
        <p:spPr>
          <a:xfrm>
            <a:off x="371475" y="2210731"/>
            <a:ext cx="3281668" cy="3000821"/>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a:spAutoFit/>
          </a:bodyPr>
          <a:lstStyle/>
          <a:p>
            <a:r>
              <a:rPr lang="zh-CN" altLang="en-US" sz="2100" dirty="0">
                <a:latin typeface="Consolas" panose="020B0609020204030204" pitchFamily="49" charset="0"/>
              </a:rPr>
              <a:t>float a = 1.2, b = 1;</a:t>
            </a:r>
            <a:endParaRPr lang="en-US" altLang="zh-CN" sz="2100" dirty="0">
              <a:latin typeface="Consolas" panose="020B0609020204030204" pitchFamily="49" charset="0"/>
            </a:endParaRPr>
          </a:p>
          <a:p>
            <a:r>
              <a:rPr lang="en-US" altLang="zh-CN" sz="2100" dirty="0">
                <a:latin typeface="Consolas" panose="020B0609020204030204" pitchFamily="49" charset="0"/>
              </a:rPr>
              <a:t>float c = a + b;</a:t>
            </a:r>
          </a:p>
          <a:p>
            <a:endParaRPr lang="en-US" altLang="zh-CN" sz="2100" dirty="0">
              <a:latin typeface="Consolas" panose="020B0609020204030204" pitchFamily="49" charset="0"/>
            </a:endParaRPr>
          </a:p>
          <a:p>
            <a:r>
              <a:rPr lang="en-US" altLang="zh-CN" sz="2100" dirty="0">
                <a:latin typeface="Consolas" panose="020B0609020204030204" pitchFamily="49" charset="0"/>
              </a:rPr>
              <a:t>if (c == 2.2) ;</a:t>
            </a:r>
          </a:p>
          <a:p>
            <a:r>
              <a:rPr lang="en-US" altLang="zh-CN" sz="2100" dirty="0">
                <a:latin typeface="Consolas" panose="020B0609020204030204" pitchFamily="49" charset="0"/>
              </a:rPr>
              <a:t>else HIT_BAD_TRAP;</a:t>
            </a:r>
          </a:p>
          <a:p>
            <a:endParaRPr lang="en-US" altLang="zh-CN" sz="2100" dirty="0">
              <a:latin typeface="Consolas" panose="020B0609020204030204" pitchFamily="49" charset="0"/>
            </a:endParaRPr>
          </a:p>
          <a:p>
            <a:r>
              <a:rPr lang="en-US" altLang="zh-CN" sz="2100" dirty="0">
                <a:latin typeface="Consolas" panose="020B0609020204030204" pitchFamily="49" charset="0"/>
              </a:rPr>
              <a:t>c = a - b;</a:t>
            </a:r>
          </a:p>
          <a:p>
            <a:r>
              <a:rPr lang="en-US" altLang="zh-CN" sz="2100" dirty="0">
                <a:latin typeface="Consolas" panose="020B0609020204030204" pitchFamily="49" charset="0"/>
              </a:rPr>
              <a:t>if (c == 0.2) ;</a:t>
            </a:r>
          </a:p>
          <a:p>
            <a:r>
              <a:rPr lang="en-US" altLang="zh-CN" sz="2100" dirty="0">
                <a:latin typeface="Consolas" panose="020B0609020204030204" pitchFamily="49" charset="0"/>
              </a:rPr>
              <a:t>else HIT_BAD_TRAP;</a:t>
            </a:r>
            <a:endParaRPr lang="zh-CN" altLang="en-US" sz="2100" dirty="0">
              <a:latin typeface="Consolas" panose="020B0609020204030204" pitchFamily="49" charset="0"/>
            </a:endParaRPr>
          </a:p>
        </p:txBody>
      </p:sp>
      <p:sp>
        <p:nvSpPr>
          <p:cNvPr id="5" name="矩形 4"/>
          <p:cNvSpPr/>
          <p:nvPr/>
        </p:nvSpPr>
        <p:spPr>
          <a:xfrm>
            <a:off x="4159958" y="970328"/>
            <a:ext cx="4445448" cy="1200329"/>
          </a:xfrm>
          <a:prstGeom prst="rect">
            <a:avLst/>
          </a:prstGeom>
        </p:spPr>
        <p:txBody>
          <a:bodyPr wrap="none">
            <a:spAutoFit/>
          </a:bodyPr>
          <a:lstStyle/>
          <a:p>
            <a:r>
              <a:rPr lang="en-US" altLang="zh-CN" b="1" dirty="0"/>
              <a:t>1.2 = </a:t>
            </a:r>
            <a:r>
              <a:rPr lang="zh-CN" altLang="en-US" b="1" dirty="0"/>
              <a:t>‭0</a:t>
            </a:r>
            <a:r>
              <a:rPr lang="zh-CN" altLang="en-US" b="1" dirty="0">
                <a:solidFill>
                  <a:srgbClr val="C00000"/>
                </a:solidFill>
              </a:rPr>
              <a:t>01111111</a:t>
            </a:r>
            <a:r>
              <a:rPr lang="zh-CN" altLang="en-US" b="1" dirty="0"/>
              <a:t>00110011001100110011010‬</a:t>
            </a:r>
            <a:endParaRPr lang="en-US" altLang="zh-CN" b="1" dirty="0"/>
          </a:p>
          <a:p>
            <a:r>
              <a:rPr lang="en-US" altLang="zh-CN" b="1" dirty="0"/>
              <a:t>1.0 = </a:t>
            </a:r>
            <a:r>
              <a:rPr lang="zh-CN" altLang="en-US" b="1" dirty="0"/>
              <a:t>‭</a:t>
            </a:r>
            <a:r>
              <a:rPr lang="en-US" altLang="zh-CN" b="1" dirty="0"/>
              <a:t>0</a:t>
            </a:r>
            <a:r>
              <a:rPr lang="en-US" altLang="zh-CN" b="1" dirty="0">
                <a:solidFill>
                  <a:srgbClr val="C00000"/>
                </a:solidFill>
              </a:rPr>
              <a:t>01111111</a:t>
            </a:r>
            <a:r>
              <a:rPr lang="en-US" altLang="zh-CN" b="1" dirty="0"/>
              <a:t>00000000000000000000000‬</a:t>
            </a:r>
          </a:p>
          <a:p>
            <a:r>
              <a:rPr lang="en-US" altLang="zh-CN" b="1" dirty="0"/>
              <a:t>2.2 = </a:t>
            </a:r>
            <a:r>
              <a:rPr lang="zh-CN" altLang="en-US" b="1" dirty="0"/>
              <a:t>‭</a:t>
            </a:r>
            <a:r>
              <a:rPr lang="en-US" altLang="zh-CN" b="1" dirty="0"/>
              <a:t>0</a:t>
            </a:r>
            <a:r>
              <a:rPr lang="en-US" altLang="zh-CN" b="1" dirty="0">
                <a:solidFill>
                  <a:srgbClr val="C00000"/>
                </a:solidFill>
              </a:rPr>
              <a:t>10000000</a:t>
            </a:r>
            <a:r>
              <a:rPr lang="en-US" altLang="zh-CN" b="1" dirty="0"/>
              <a:t>00011001100110011001101‬</a:t>
            </a:r>
          </a:p>
          <a:p>
            <a:r>
              <a:rPr lang="en-US" altLang="zh-CN" b="1" dirty="0"/>
              <a:t>0.2 = </a:t>
            </a:r>
            <a:r>
              <a:rPr lang="zh-CN" altLang="en-US" b="1" dirty="0"/>
              <a:t>‭</a:t>
            </a:r>
            <a:r>
              <a:rPr lang="en-US" altLang="zh-CN" b="1" dirty="0"/>
              <a:t>0</a:t>
            </a:r>
            <a:r>
              <a:rPr lang="en-US" altLang="zh-CN" b="1" dirty="0">
                <a:solidFill>
                  <a:srgbClr val="C00000"/>
                </a:solidFill>
              </a:rPr>
              <a:t>01111100</a:t>
            </a:r>
            <a:r>
              <a:rPr lang="en-US" altLang="zh-CN" b="1" dirty="0"/>
              <a:t>10011001100110011001101‬</a:t>
            </a:r>
            <a:endParaRPr lang="zh-CN" altLang="en-US" b="1" dirty="0"/>
          </a:p>
        </p:txBody>
      </p:sp>
      <p:sp>
        <p:nvSpPr>
          <p:cNvPr id="9" name="矩形 8"/>
          <p:cNvSpPr/>
          <p:nvPr/>
        </p:nvSpPr>
        <p:spPr>
          <a:xfrm>
            <a:off x="4159958" y="2343284"/>
            <a:ext cx="3821880" cy="369332"/>
          </a:xfrm>
          <a:prstGeom prst="rect">
            <a:avLst/>
          </a:prstGeom>
        </p:spPr>
        <p:txBody>
          <a:bodyPr wrap="none">
            <a:spAutoFit/>
          </a:bodyPr>
          <a:lstStyle/>
          <a:p>
            <a:pPr lvl="0"/>
            <a:r>
              <a:rPr lang="en-US" altLang="zh-CN" b="1" dirty="0">
                <a:solidFill>
                  <a:prstClr val="black"/>
                </a:solidFill>
              </a:rPr>
              <a:t>1.2 + 1.0 =&gt; </a:t>
            </a:r>
            <a:r>
              <a:rPr lang="zh-CN" altLang="en-US" b="1" dirty="0">
                <a:solidFill>
                  <a:prstClr val="black"/>
                </a:solidFill>
              </a:rPr>
              <a:t>右规</a:t>
            </a:r>
            <a:r>
              <a:rPr lang="en-US" altLang="zh-CN" b="1" dirty="0">
                <a:solidFill>
                  <a:prstClr val="black"/>
                </a:solidFill>
              </a:rPr>
              <a:t>1</a:t>
            </a:r>
            <a:r>
              <a:rPr lang="zh-CN" altLang="en-US" b="1" dirty="0">
                <a:solidFill>
                  <a:prstClr val="black"/>
                </a:solidFill>
              </a:rPr>
              <a:t>次后的结果和</a:t>
            </a:r>
            <a:r>
              <a:rPr lang="en-US" altLang="zh-CN" b="1" dirty="0">
                <a:solidFill>
                  <a:prstClr val="black"/>
                </a:solidFill>
              </a:rPr>
              <a:t>2.2</a:t>
            </a:r>
            <a:r>
              <a:rPr lang="zh-CN" altLang="en-US" b="1" dirty="0">
                <a:solidFill>
                  <a:prstClr val="black"/>
                </a:solidFill>
              </a:rPr>
              <a:t>比</a:t>
            </a:r>
            <a:endParaRPr lang="en-US" altLang="zh-CN" b="1" dirty="0">
              <a:solidFill>
                <a:prstClr val="black"/>
              </a:solidFill>
            </a:endParaRPr>
          </a:p>
        </p:txBody>
      </p:sp>
      <p:sp>
        <p:nvSpPr>
          <p:cNvPr id="12" name="矩形 11"/>
          <p:cNvSpPr/>
          <p:nvPr/>
        </p:nvSpPr>
        <p:spPr>
          <a:xfrm>
            <a:off x="4159957" y="2711861"/>
            <a:ext cx="4727051" cy="646331"/>
          </a:xfrm>
          <a:prstGeom prst="rect">
            <a:avLst/>
          </a:prstGeom>
        </p:spPr>
        <p:txBody>
          <a:bodyPr wrap="square">
            <a:spAutoFit/>
          </a:bodyPr>
          <a:lstStyle/>
          <a:p>
            <a:pPr lvl="0"/>
            <a:r>
              <a:rPr lang="zh-CN" altLang="en-US" b="1" dirty="0">
                <a:solidFill>
                  <a:prstClr val="black"/>
                </a:solidFill>
              </a:rPr>
              <a:t>中间结果：</a:t>
            </a:r>
            <a:endParaRPr lang="en-US" altLang="zh-CN" b="1" dirty="0">
              <a:solidFill>
                <a:prstClr val="black"/>
              </a:solidFill>
            </a:endParaRPr>
          </a:p>
          <a:p>
            <a:pPr lvl="0"/>
            <a:r>
              <a:rPr lang="zh-CN" altLang="en-US" b="1" dirty="0">
                <a:solidFill>
                  <a:prstClr val="black"/>
                </a:solidFill>
              </a:rPr>
              <a:t>0</a:t>
            </a:r>
            <a:r>
              <a:rPr lang="zh-CN" altLang="en-US" b="1" dirty="0">
                <a:solidFill>
                  <a:srgbClr val="C00000"/>
                </a:solidFill>
              </a:rPr>
              <a:t>01111111 </a:t>
            </a:r>
            <a:r>
              <a:rPr lang="en-US" altLang="zh-CN" b="1" dirty="0">
                <a:solidFill>
                  <a:srgbClr val="0070C0"/>
                </a:solidFill>
              </a:rPr>
              <a:t>10 </a:t>
            </a:r>
            <a:r>
              <a:rPr lang="zh-CN" altLang="en-US" b="1" dirty="0">
                <a:solidFill>
                  <a:prstClr val="black"/>
                </a:solidFill>
              </a:rPr>
              <a:t>00110011001100110011010‬</a:t>
            </a:r>
            <a:endParaRPr lang="en-US" altLang="zh-CN" b="1" dirty="0">
              <a:solidFill>
                <a:prstClr val="black"/>
              </a:solidFill>
            </a:endParaRPr>
          </a:p>
        </p:txBody>
      </p:sp>
      <p:sp>
        <p:nvSpPr>
          <p:cNvPr id="14" name="任意多边形 13"/>
          <p:cNvSpPr/>
          <p:nvPr/>
        </p:nvSpPr>
        <p:spPr>
          <a:xfrm>
            <a:off x="4001494" y="2509133"/>
            <a:ext cx="172941" cy="363773"/>
          </a:xfrm>
          <a:custGeom>
            <a:avLst/>
            <a:gdLst>
              <a:gd name="connsiteX0" fmla="*/ 230588 w 230588"/>
              <a:gd name="connsiteY0" fmla="*/ 0 h 485030"/>
              <a:gd name="connsiteX1" fmla="*/ 0 w 230588"/>
              <a:gd name="connsiteY1" fmla="*/ 278296 h 485030"/>
              <a:gd name="connsiteX2" fmla="*/ 230588 w 230588"/>
              <a:gd name="connsiteY2" fmla="*/ 485030 h 485030"/>
            </a:gdLst>
            <a:ahLst/>
            <a:cxnLst>
              <a:cxn ang="0">
                <a:pos x="connsiteX0" y="connsiteY0"/>
              </a:cxn>
              <a:cxn ang="0">
                <a:pos x="connsiteX1" y="connsiteY1"/>
              </a:cxn>
              <a:cxn ang="0">
                <a:pos x="connsiteX2" y="connsiteY2"/>
              </a:cxn>
            </a:cxnLst>
            <a:rect l="l" t="t" r="r" b="b"/>
            <a:pathLst>
              <a:path w="230588" h="485030">
                <a:moveTo>
                  <a:pt x="230588" y="0"/>
                </a:moveTo>
                <a:cubicBezTo>
                  <a:pt x="115294" y="98729"/>
                  <a:pt x="0" y="197458"/>
                  <a:pt x="0" y="278296"/>
                </a:cubicBezTo>
                <a:cubicBezTo>
                  <a:pt x="0" y="359134"/>
                  <a:pt x="115294" y="422082"/>
                  <a:pt x="230588" y="485030"/>
                </a:cubicBez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838611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4.3 </a:t>
            </a:r>
            <a:r>
              <a:rPr lang="zh-CN" altLang="en-US" dirty="0"/>
              <a:t>： </a:t>
            </a:r>
            <a:r>
              <a:rPr lang="en-US" altLang="zh-CN" dirty="0"/>
              <a:t>test-float</a:t>
            </a:r>
            <a:endParaRPr lang="zh-CN" altLang="en-US" dirty="0"/>
          </a:p>
        </p:txBody>
      </p:sp>
      <p:sp>
        <p:nvSpPr>
          <p:cNvPr id="4" name="矩形 3"/>
          <p:cNvSpPr/>
          <p:nvPr/>
        </p:nvSpPr>
        <p:spPr>
          <a:xfrm>
            <a:off x="371475" y="2210731"/>
            <a:ext cx="3281668" cy="3000821"/>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a:spAutoFit/>
          </a:bodyPr>
          <a:lstStyle/>
          <a:p>
            <a:r>
              <a:rPr lang="zh-CN" altLang="en-US" sz="2100" dirty="0">
                <a:latin typeface="Consolas" panose="020B0609020204030204" pitchFamily="49" charset="0"/>
              </a:rPr>
              <a:t>float a = 1.2, b = 1;</a:t>
            </a:r>
            <a:endParaRPr lang="en-US" altLang="zh-CN" sz="2100" dirty="0">
              <a:latin typeface="Consolas" panose="020B0609020204030204" pitchFamily="49" charset="0"/>
            </a:endParaRPr>
          </a:p>
          <a:p>
            <a:r>
              <a:rPr lang="en-US" altLang="zh-CN" sz="2100" dirty="0">
                <a:latin typeface="Consolas" panose="020B0609020204030204" pitchFamily="49" charset="0"/>
              </a:rPr>
              <a:t>float c = a + b;</a:t>
            </a:r>
          </a:p>
          <a:p>
            <a:endParaRPr lang="en-US" altLang="zh-CN" sz="2100" dirty="0">
              <a:latin typeface="Consolas" panose="020B0609020204030204" pitchFamily="49" charset="0"/>
            </a:endParaRPr>
          </a:p>
          <a:p>
            <a:r>
              <a:rPr lang="en-US" altLang="zh-CN" sz="2100" dirty="0">
                <a:latin typeface="Consolas" panose="020B0609020204030204" pitchFamily="49" charset="0"/>
              </a:rPr>
              <a:t>if (c == 2.2) ;</a:t>
            </a:r>
          </a:p>
          <a:p>
            <a:r>
              <a:rPr lang="en-US" altLang="zh-CN" sz="2100" dirty="0">
                <a:latin typeface="Consolas" panose="020B0609020204030204" pitchFamily="49" charset="0"/>
              </a:rPr>
              <a:t>else HIT_BAD_TRAP;</a:t>
            </a:r>
          </a:p>
          <a:p>
            <a:endParaRPr lang="en-US" altLang="zh-CN" sz="2100" dirty="0">
              <a:latin typeface="Consolas" panose="020B0609020204030204" pitchFamily="49" charset="0"/>
            </a:endParaRPr>
          </a:p>
          <a:p>
            <a:r>
              <a:rPr lang="en-US" altLang="zh-CN" sz="2100" dirty="0">
                <a:latin typeface="Consolas" panose="020B0609020204030204" pitchFamily="49" charset="0"/>
              </a:rPr>
              <a:t>c = a - b;</a:t>
            </a:r>
          </a:p>
          <a:p>
            <a:r>
              <a:rPr lang="en-US" altLang="zh-CN" sz="2100" dirty="0">
                <a:latin typeface="Consolas" panose="020B0609020204030204" pitchFamily="49" charset="0"/>
              </a:rPr>
              <a:t>if (c == 0.2) ;</a:t>
            </a:r>
          </a:p>
          <a:p>
            <a:r>
              <a:rPr lang="en-US" altLang="zh-CN" sz="2100" dirty="0">
                <a:latin typeface="Consolas" panose="020B0609020204030204" pitchFamily="49" charset="0"/>
              </a:rPr>
              <a:t>else HIT_BAD_TRAP;</a:t>
            </a:r>
            <a:endParaRPr lang="zh-CN" altLang="en-US" sz="2100" dirty="0">
              <a:latin typeface="Consolas" panose="020B0609020204030204" pitchFamily="49" charset="0"/>
            </a:endParaRPr>
          </a:p>
        </p:txBody>
      </p:sp>
      <p:sp>
        <p:nvSpPr>
          <p:cNvPr id="5" name="矩形 4"/>
          <p:cNvSpPr/>
          <p:nvPr/>
        </p:nvSpPr>
        <p:spPr>
          <a:xfrm>
            <a:off x="4159958" y="970328"/>
            <a:ext cx="4445448" cy="1200329"/>
          </a:xfrm>
          <a:prstGeom prst="rect">
            <a:avLst/>
          </a:prstGeom>
        </p:spPr>
        <p:txBody>
          <a:bodyPr wrap="none">
            <a:spAutoFit/>
          </a:bodyPr>
          <a:lstStyle/>
          <a:p>
            <a:r>
              <a:rPr lang="en-US" altLang="zh-CN" b="1" dirty="0"/>
              <a:t>1.2 = </a:t>
            </a:r>
            <a:r>
              <a:rPr lang="zh-CN" altLang="en-US" b="1" dirty="0"/>
              <a:t>‭0</a:t>
            </a:r>
            <a:r>
              <a:rPr lang="zh-CN" altLang="en-US" b="1" dirty="0">
                <a:solidFill>
                  <a:srgbClr val="C00000"/>
                </a:solidFill>
              </a:rPr>
              <a:t>01111111</a:t>
            </a:r>
            <a:r>
              <a:rPr lang="zh-CN" altLang="en-US" b="1" dirty="0"/>
              <a:t>00110011001100110011010‬</a:t>
            </a:r>
            <a:endParaRPr lang="en-US" altLang="zh-CN" b="1" dirty="0"/>
          </a:p>
          <a:p>
            <a:r>
              <a:rPr lang="en-US" altLang="zh-CN" b="1" dirty="0"/>
              <a:t>1.0 = </a:t>
            </a:r>
            <a:r>
              <a:rPr lang="zh-CN" altLang="en-US" b="1" dirty="0"/>
              <a:t>‭</a:t>
            </a:r>
            <a:r>
              <a:rPr lang="en-US" altLang="zh-CN" b="1" dirty="0"/>
              <a:t>0</a:t>
            </a:r>
            <a:r>
              <a:rPr lang="en-US" altLang="zh-CN" b="1" dirty="0">
                <a:solidFill>
                  <a:srgbClr val="C00000"/>
                </a:solidFill>
              </a:rPr>
              <a:t>01111111</a:t>
            </a:r>
            <a:r>
              <a:rPr lang="en-US" altLang="zh-CN" b="1" dirty="0"/>
              <a:t>00000000000000000000000‬</a:t>
            </a:r>
          </a:p>
          <a:p>
            <a:r>
              <a:rPr lang="en-US" altLang="zh-CN" b="1" dirty="0"/>
              <a:t>2.2 = </a:t>
            </a:r>
            <a:r>
              <a:rPr lang="zh-CN" altLang="en-US" b="1" dirty="0"/>
              <a:t>‭</a:t>
            </a:r>
            <a:r>
              <a:rPr lang="en-US" altLang="zh-CN" b="1" dirty="0"/>
              <a:t>0</a:t>
            </a:r>
            <a:r>
              <a:rPr lang="en-US" altLang="zh-CN" b="1" dirty="0">
                <a:solidFill>
                  <a:srgbClr val="C00000"/>
                </a:solidFill>
              </a:rPr>
              <a:t>10000000</a:t>
            </a:r>
            <a:r>
              <a:rPr lang="en-US" altLang="zh-CN" b="1" dirty="0"/>
              <a:t>00011001100110011001101‬</a:t>
            </a:r>
          </a:p>
          <a:p>
            <a:r>
              <a:rPr lang="en-US" altLang="zh-CN" b="1" dirty="0"/>
              <a:t>0.2 = </a:t>
            </a:r>
            <a:r>
              <a:rPr lang="zh-CN" altLang="en-US" b="1" dirty="0"/>
              <a:t>‭</a:t>
            </a:r>
            <a:r>
              <a:rPr lang="en-US" altLang="zh-CN" b="1" dirty="0"/>
              <a:t>0</a:t>
            </a:r>
            <a:r>
              <a:rPr lang="en-US" altLang="zh-CN" b="1" dirty="0">
                <a:solidFill>
                  <a:srgbClr val="C00000"/>
                </a:solidFill>
              </a:rPr>
              <a:t>01111100</a:t>
            </a:r>
            <a:r>
              <a:rPr lang="en-US" altLang="zh-CN" b="1" dirty="0"/>
              <a:t>10011001100110011001101‬</a:t>
            </a:r>
            <a:endParaRPr lang="zh-CN" altLang="en-US" b="1" dirty="0"/>
          </a:p>
        </p:txBody>
      </p:sp>
      <p:sp>
        <p:nvSpPr>
          <p:cNvPr id="3" name="左大括号 2"/>
          <p:cNvSpPr/>
          <p:nvPr/>
        </p:nvSpPr>
        <p:spPr>
          <a:xfrm flipH="1">
            <a:off x="7398077" y="3699115"/>
            <a:ext cx="209550" cy="83049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1350"/>
          </a:p>
        </p:txBody>
      </p:sp>
      <p:sp>
        <p:nvSpPr>
          <p:cNvPr id="6" name="文本框 5"/>
          <p:cNvSpPr txBox="1"/>
          <p:nvPr/>
        </p:nvSpPr>
        <p:spPr>
          <a:xfrm>
            <a:off x="4159958" y="3686508"/>
            <a:ext cx="3319040" cy="923330"/>
          </a:xfrm>
          <a:prstGeom prst="rect">
            <a:avLst/>
          </a:prstGeom>
          <a:noFill/>
        </p:spPr>
        <p:txBody>
          <a:bodyPr wrap="square" rtlCol="0">
            <a:spAutoFit/>
          </a:bodyPr>
          <a:lstStyle/>
          <a:p>
            <a:r>
              <a:rPr lang="en-US" altLang="zh-CN" b="1" dirty="0"/>
              <a:t>1.2 - 1.0 =&gt; </a:t>
            </a:r>
            <a:r>
              <a:rPr lang="zh-CN" altLang="en-US" b="1" dirty="0"/>
              <a:t>左规</a:t>
            </a:r>
            <a:r>
              <a:rPr lang="en-US" altLang="zh-CN" b="1" dirty="0"/>
              <a:t>3</a:t>
            </a:r>
            <a:r>
              <a:rPr lang="zh-CN" altLang="en-US" b="1" dirty="0"/>
              <a:t>次后的结果</a:t>
            </a:r>
            <a:endParaRPr lang="en-US" altLang="zh-CN" b="1" dirty="0"/>
          </a:p>
          <a:p>
            <a:endParaRPr lang="en-US" altLang="zh-CN" b="1" dirty="0"/>
          </a:p>
          <a:p>
            <a:r>
              <a:rPr lang="en-US" altLang="zh-CN" b="1" dirty="0"/>
              <a:t>0.2 </a:t>
            </a:r>
            <a:r>
              <a:rPr lang="zh-CN" altLang="en-US" b="1" dirty="0"/>
              <a:t>无法用二进制精确表示</a:t>
            </a:r>
          </a:p>
        </p:txBody>
      </p:sp>
      <p:sp>
        <p:nvSpPr>
          <p:cNvPr id="7" name="文本框 6"/>
          <p:cNvSpPr txBox="1"/>
          <p:nvPr/>
        </p:nvSpPr>
        <p:spPr>
          <a:xfrm>
            <a:off x="7590099" y="3756569"/>
            <a:ext cx="1553901" cy="738664"/>
          </a:xfrm>
          <a:prstGeom prst="rect">
            <a:avLst/>
          </a:prstGeom>
          <a:noFill/>
        </p:spPr>
        <p:txBody>
          <a:bodyPr wrap="square" rtlCol="0">
            <a:spAutoFit/>
          </a:bodyPr>
          <a:lstStyle/>
          <a:p>
            <a:r>
              <a:rPr lang="zh-CN" altLang="en-US" sz="2100" dirty="0">
                <a:solidFill>
                  <a:srgbClr val="C00000"/>
                </a:solidFill>
              </a:rPr>
              <a:t>浮点数运算的精度问题</a:t>
            </a:r>
          </a:p>
        </p:txBody>
      </p:sp>
      <p:sp>
        <p:nvSpPr>
          <p:cNvPr id="9" name="矩形 8"/>
          <p:cNvSpPr/>
          <p:nvPr/>
        </p:nvSpPr>
        <p:spPr>
          <a:xfrm>
            <a:off x="4159958" y="2343284"/>
            <a:ext cx="3821880" cy="369332"/>
          </a:xfrm>
          <a:prstGeom prst="rect">
            <a:avLst/>
          </a:prstGeom>
        </p:spPr>
        <p:txBody>
          <a:bodyPr wrap="none">
            <a:spAutoFit/>
          </a:bodyPr>
          <a:lstStyle/>
          <a:p>
            <a:pPr lvl="0"/>
            <a:r>
              <a:rPr lang="en-US" altLang="zh-CN" b="1" dirty="0">
                <a:solidFill>
                  <a:prstClr val="black"/>
                </a:solidFill>
              </a:rPr>
              <a:t>1.2 + 1.0 =&gt; </a:t>
            </a:r>
            <a:r>
              <a:rPr lang="zh-CN" altLang="en-US" b="1" dirty="0">
                <a:solidFill>
                  <a:prstClr val="black"/>
                </a:solidFill>
              </a:rPr>
              <a:t>右规</a:t>
            </a:r>
            <a:r>
              <a:rPr lang="en-US" altLang="zh-CN" b="1" dirty="0">
                <a:solidFill>
                  <a:prstClr val="black"/>
                </a:solidFill>
              </a:rPr>
              <a:t>1</a:t>
            </a:r>
            <a:r>
              <a:rPr lang="zh-CN" altLang="en-US" b="1" dirty="0">
                <a:solidFill>
                  <a:prstClr val="black"/>
                </a:solidFill>
              </a:rPr>
              <a:t>次后的结果和</a:t>
            </a:r>
            <a:r>
              <a:rPr lang="en-US" altLang="zh-CN" b="1" dirty="0">
                <a:solidFill>
                  <a:prstClr val="black"/>
                </a:solidFill>
              </a:rPr>
              <a:t>2.2</a:t>
            </a:r>
            <a:r>
              <a:rPr lang="zh-CN" altLang="en-US" b="1" dirty="0">
                <a:solidFill>
                  <a:prstClr val="black"/>
                </a:solidFill>
              </a:rPr>
              <a:t>比</a:t>
            </a:r>
            <a:endParaRPr lang="en-US" altLang="zh-CN" b="1" dirty="0">
              <a:solidFill>
                <a:prstClr val="black"/>
              </a:solidFill>
            </a:endParaRPr>
          </a:p>
        </p:txBody>
      </p:sp>
      <p:sp>
        <p:nvSpPr>
          <p:cNvPr id="12" name="矩形 11"/>
          <p:cNvSpPr/>
          <p:nvPr/>
        </p:nvSpPr>
        <p:spPr>
          <a:xfrm>
            <a:off x="4159957" y="2711861"/>
            <a:ext cx="4727051" cy="646331"/>
          </a:xfrm>
          <a:prstGeom prst="rect">
            <a:avLst/>
          </a:prstGeom>
        </p:spPr>
        <p:txBody>
          <a:bodyPr wrap="square">
            <a:spAutoFit/>
          </a:bodyPr>
          <a:lstStyle/>
          <a:p>
            <a:pPr lvl="0"/>
            <a:r>
              <a:rPr lang="zh-CN" altLang="en-US" b="1" dirty="0">
                <a:solidFill>
                  <a:prstClr val="black"/>
                </a:solidFill>
              </a:rPr>
              <a:t>中间结果：</a:t>
            </a:r>
            <a:endParaRPr lang="en-US" altLang="zh-CN" b="1" dirty="0">
              <a:solidFill>
                <a:prstClr val="black"/>
              </a:solidFill>
            </a:endParaRPr>
          </a:p>
          <a:p>
            <a:pPr lvl="0"/>
            <a:r>
              <a:rPr lang="zh-CN" altLang="en-US" b="1" dirty="0">
                <a:solidFill>
                  <a:prstClr val="black"/>
                </a:solidFill>
              </a:rPr>
              <a:t>0</a:t>
            </a:r>
            <a:r>
              <a:rPr lang="zh-CN" altLang="en-US" b="1" dirty="0">
                <a:solidFill>
                  <a:srgbClr val="C00000"/>
                </a:solidFill>
              </a:rPr>
              <a:t>01111111 </a:t>
            </a:r>
            <a:r>
              <a:rPr lang="en-US" altLang="zh-CN" b="1" dirty="0">
                <a:solidFill>
                  <a:srgbClr val="0070C0"/>
                </a:solidFill>
              </a:rPr>
              <a:t>10 </a:t>
            </a:r>
            <a:r>
              <a:rPr lang="zh-CN" altLang="en-US" b="1" dirty="0">
                <a:solidFill>
                  <a:prstClr val="black"/>
                </a:solidFill>
              </a:rPr>
              <a:t>00110011001100110011010‬</a:t>
            </a:r>
            <a:endParaRPr lang="en-US" altLang="zh-CN" b="1" dirty="0">
              <a:solidFill>
                <a:prstClr val="black"/>
              </a:solidFill>
            </a:endParaRPr>
          </a:p>
        </p:txBody>
      </p:sp>
      <p:sp>
        <p:nvSpPr>
          <p:cNvPr id="13" name="矩形 12"/>
          <p:cNvSpPr/>
          <p:nvPr/>
        </p:nvSpPr>
        <p:spPr>
          <a:xfrm>
            <a:off x="4159957" y="4668876"/>
            <a:ext cx="4727051" cy="646331"/>
          </a:xfrm>
          <a:prstGeom prst="rect">
            <a:avLst/>
          </a:prstGeom>
        </p:spPr>
        <p:txBody>
          <a:bodyPr wrap="square">
            <a:spAutoFit/>
          </a:bodyPr>
          <a:lstStyle/>
          <a:p>
            <a:pPr lvl="0"/>
            <a:r>
              <a:rPr lang="zh-CN" altLang="en-US" b="1" dirty="0">
                <a:solidFill>
                  <a:prstClr val="black"/>
                </a:solidFill>
              </a:rPr>
              <a:t>中间结果：</a:t>
            </a:r>
            <a:endParaRPr lang="en-US" altLang="zh-CN" b="1" dirty="0">
              <a:solidFill>
                <a:prstClr val="black"/>
              </a:solidFill>
            </a:endParaRPr>
          </a:p>
          <a:p>
            <a:pPr lvl="0"/>
            <a:r>
              <a:rPr lang="zh-CN" altLang="en-US" b="1" dirty="0">
                <a:solidFill>
                  <a:prstClr val="black"/>
                </a:solidFill>
              </a:rPr>
              <a:t>0</a:t>
            </a:r>
            <a:r>
              <a:rPr lang="zh-CN" altLang="en-US" b="1" dirty="0">
                <a:solidFill>
                  <a:srgbClr val="C00000"/>
                </a:solidFill>
              </a:rPr>
              <a:t>01111111 </a:t>
            </a:r>
            <a:r>
              <a:rPr lang="en-US" altLang="zh-CN" b="1" dirty="0">
                <a:solidFill>
                  <a:srgbClr val="0070C0"/>
                </a:solidFill>
              </a:rPr>
              <a:t>00 </a:t>
            </a:r>
            <a:r>
              <a:rPr lang="zh-CN" altLang="en-US" b="1" dirty="0">
                <a:solidFill>
                  <a:prstClr val="black"/>
                </a:solidFill>
              </a:rPr>
              <a:t>00110011001100110011010‬</a:t>
            </a:r>
            <a:endParaRPr lang="en-US" altLang="zh-CN" b="1" dirty="0">
              <a:solidFill>
                <a:prstClr val="black"/>
              </a:solidFill>
            </a:endParaRPr>
          </a:p>
        </p:txBody>
      </p:sp>
      <p:sp>
        <p:nvSpPr>
          <p:cNvPr id="14" name="任意多边形 13"/>
          <p:cNvSpPr/>
          <p:nvPr/>
        </p:nvSpPr>
        <p:spPr>
          <a:xfrm>
            <a:off x="4001494" y="2509133"/>
            <a:ext cx="172941" cy="363773"/>
          </a:xfrm>
          <a:custGeom>
            <a:avLst/>
            <a:gdLst>
              <a:gd name="connsiteX0" fmla="*/ 230588 w 230588"/>
              <a:gd name="connsiteY0" fmla="*/ 0 h 485030"/>
              <a:gd name="connsiteX1" fmla="*/ 0 w 230588"/>
              <a:gd name="connsiteY1" fmla="*/ 278296 h 485030"/>
              <a:gd name="connsiteX2" fmla="*/ 230588 w 230588"/>
              <a:gd name="connsiteY2" fmla="*/ 485030 h 485030"/>
            </a:gdLst>
            <a:ahLst/>
            <a:cxnLst>
              <a:cxn ang="0">
                <a:pos x="connsiteX0" y="connsiteY0"/>
              </a:cxn>
              <a:cxn ang="0">
                <a:pos x="connsiteX1" y="connsiteY1"/>
              </a:cxn>
              <a:cxn ang="0">
                <a:pos x="connsiteX2" y="connsiteY2"/>
              </a:cxn>
            </a:cxnLst>
            <a:rect l="l" t="t" r="r" b="b"/>
            <a:pathLst>
              <a:path w="230588" h="485030">
                <a:moveTo>
                  <a:pt x="230588" y="0"/>
                </a:moveTo>
                <a:cubicBezTo>
                  <a:pt x="115294" y="98729"/>
                  <a:pt x="0" y="197458"/>
                  <a:pt x="0" y="278296"/>
                </a:cubicBezTo>
                <a:cubicBezTo>
                  <a:pt x="0" y="359134"/>
                  <a:pt x="115294" y="422082"/>
                  <a:pt x="230588" y="485030"/>
                </a:cubicBez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nvSpPr>
        <p:spPr>
          <a:xfrm>
            <a:off x="4001494" y="3904588"/>
            <a:ext cx="172941" cy="906449"/>
          </a:xfrm>
          <a:custGeom>
            <a:avLst/>
            <a:gdLst>
              <a:gd name="connsiteX0" fmla="*/ 230588 w 230588"/>
              <a:gd name="connsiteY0" fmla="*/ 0 h 485030"/>
              <a:gd name="connsiteX1" fmla="*/ 0 w 230588"/>
              <a:gd name="connsiteY1" fmla="*/ 278296 h 485030"/>
              <a:gd name="connsiteX2" fmla="*/ 230588 w 230588"/>
              <a:gd name="connsiteY2" fmla="*/ 485030 h 485030"/>
            </a:gdLst>
            <a:ahLst/>
            <a:cxnLst>
              <a:cxn ang="0">
                <a:pos x="connsiteX0" y="connsiteY0"/>
              </a:cxn>
              <a:cxn ang="0">
                <a:pos x="connsiteX1" y="connsiteY1"/>
              </a:cxn>
              <a:cxn ang="0">
                <a:pos x="connsiteX2" y="connsiteY2"/>
              </a:cxn>
            </a:cxnLst>
            <a:rect l="l" t="t" r="r" b="b"/>
            <a:pathLst>
              <a:path w="230588" h="485030">
                <a:moveTo>
                  <a:pt x="230588" y="0"/>
                </a:moveTo>
                <a:cubicBezTo>
                  <a:pt x="115294" y="98729"/>
                  <a:pt x="0" y="197458"/>
                  <a:pt x="0" y="278296"/>
                </a:cubicBezTo>
                <a:cubicBezTo>
                  <a:pt x="0" y="359134"/>
                  <a:pt x="115294" y="422082"/>
                  <a:pt x="230588" y="485030"/>
                </a:cubicBez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86155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1.1</a:t>
            </a:r>
            <a:r>
              <a:rPr lang="zh-CN" altLang="en-US" dirty="0"/>
              <a:t>：无符号整数的机器级表示</a:t>
            </a:r>
          </a:p>
        </p:txBody>
      </p:sp>
      <p:sp>
        <p:nvSpPr>
          <p:cNvPr id="3" name="内容占位符 2"/>
          <p:cNvSpPr>
            <a:spLocks noGrp="1"/>
          </p:cNvSpPr>
          <p:nvPr>
            <p:ph idx="1"/>
          </p:nvPr>
        </p:nvSpPr>
        <p:spPr>
          <a:xfrm>
            <a:off x="628650" y="1182255"/>
            <a:ext cx="7886700" cy="3117371"/>
          </a:xfrm>
        </p:spPr>
        <p:txBody>
          <a:bodyPr/>
          <a:lstStyle/>
          <a:p>
            <a:r>
              <a:rPr lang="zh-CN" altLang="en-US" dirty="0"/>
              <a:t>二进制编码</a:t>
            </a:r>
            <a:endParaRPr lang="en-US" altLang="zh-CN" dirty="0"/>
          </a:p>
          <a:p>
            <a:endParaRPr lang="en-US" altLang="zh-CN" dirty="0"/>
          </a:p>
          <a:p>
            <a:endParaRPr lang="en-US" altLang="zh-CN" dirty="0"/>
          </a:p>
          <a:p>
            <a:endParaRPr lang="en-US" altLang="zh-CN" dirty="0"/>
          </a:p>
          <a:p>
            <a:r>
              <a:rPr lang="zh-CN" altLang="en-US" dirty="0"/>
              <a:t>要点：不同进制之间的转换方法，熟记</a:t>
            </a:r>
            <a:endParaRPr lang="en-US" altLang="zh-CN" dirty="0"/>
          </a:p>
        </p:txBody>
      </p:sp>
      <p:sp>
        <p:nvSpPr>
          <p:cNvPr id="4" name="文本框 3"/>
          <p:cNvSpPr txBox="1"/>
          <p:nvPr/>
        </p:nvSpPr>
        <p:spPr>
          <a:xfrm>
            <a:off x="1585609" y="2013626"/>
            <a:ext cx="5651770" cy="954107"/>
          </a:xfrm>
          <a:prstGeom prst="rect">
            <a:avLst/>
          </a:prstGeom>
          <a:noFill/>
        </p:spPr>
        <p:txBody>
          <a:bodyPr wrap="square" rtlCol="0">
            <a:spAutoFit/>
          </a:bodyPr>
          <a:lstStyle/>
          <a:p>
            <a:r>
              <a:rPr lang="zh-CN" altLang="en-US" sz="2800" i="1" dirty="0"/>
              <a:t>世界上只有</a:t>
            </a:r>
            <a:r>
              <a:rPr lang="en-US" altLang="zh-CN" sz="2800" i="1" dirty="0"/>
              <a:t>10</a:t>
            </a:r>
            <a:r>
              <a:rPr lang="zh-CN" altLang="en-US" sz="2800" i="1" dirty="0"/>
              <a:t>种人，懂二进制的和不懂二进制的</a:t>
            </a:r>
          </a:p>
        </p:txBody>
      </p:sp>
      <p:sp>
        <p:nvSpPr>
          <p:cNvPr id="5" name="文本框 4"/>
          <p:cNvSpPr txBox="1"/>
          <p:nvPr/>
        </p:nvSpPr>
        <p:spPr>
          <a:xfrm>
            <a:off x="3103124" y="4099945"/>
            <a:ext cx="4348264" cy="2062103"/>
          </a:xfrm>
          <a:prstGeom prst="rect">
            <a:avLst/>
          </a:prstGeom>
          <a:noFill/>
        </p:spPr>
        <p:txBody>
          <a:bodyPr wrap="square" rtlCol="0">
            <a:spAutoFit/>
          </a:bodyPr>
          <a:lstStyle/>
          <a:p>
            <a:r>
              <a:rPr lang="en-US" altLang="zh-CN" sz="3200" dirty="0"/>
              <a:t>   1010</a:t>
            </a:r>
            <a:r>
              <a:rPr lang="en-US" altLang="zh-CN" sz="3200" dirty="0">
                <a:solidFill>
                  <a:srgbClr val="C00000"/>
                </a:solidFill>
              </a:rPr>
              <a:t>B</a:t>
            </a:r>
            <a:r>
              <a:rPr lang="en-US" altLang="zh-CN" sz="3200" dirty="0"/>
              <a:t> </a:t>
            </a:r>
          </a:p>
          <a:p>
            <a:r>
              <a:rPr lang="en-US" altLang="zh-CN" sz="3200" dirty="0"/>
              <a:t>=     12</a:t>
            </a:r>
            <a:r>
              <a:rPr lang="en-US" altLang="zh-CN" sz="3200" dirty="0">
                <a:solidFill>
                  <a:srgbClr val="C00000"/>
                </a:solidFill>
              </a:rPr>
              <a:t>O</a:t>
            </a:r>
          </a:p>
          <a:p>
            <a:r>
              <a:rPr lang="en-US" altLang="zh-CN" sz="3200" dirty="0"/>
              <a:t>=     10</a:t>
            </a:r>
            <a:r>
              <a:rPr lang="en-US" altLang="zh-CN" sz="3200" dirty="0">
                <a:solidFill>
                  <a:srgbClr val="C00000"/>
                </a:solidFill>
              </a:rPr>
              <a:t>D</a:t>
            </a:r>
            <a:endParaRPr lang="en-US" altLang="zh-CN" sz="3200" dirty="0"/>
          </a:p>
          <a:p>
            <a:r>
              <a:rPr lang="en-US" altLang="zh-CN" sz="3200" dirty="0"/>
              <a:t>=       A</a:t>
            </a:r>
            <a:r>
              <a:rPr lang="en-US" altLang="zh-CN" sz="3200" dirty="0">
                <a:solidFill>
                  <a:srgbClr val="C00000"/>
                </a:solidFill>
              </a:rPr>
              <a:t>H</a:t>
            </a:r>
            <a:r>
              <a:rPr lang="en-US" altLang="zh-CN" sz="3200" dirty="0"/>
              <a:t> </a:t>
            </a:r>
            <a:endParaRPr lang="zh-CN" altLang="en-US" sz="3200" dirty="0"/>
          </a:p>
        </p:txBody>
      </p:sp>
      <p:sp>
        <p:nvSpPr>
          <p:cNvPr id="6" name="文本框 5"/>
          <p:cNvSpPr txBox="1"/>
          <p:nvPr/>
        </p:nvSpPr>
        <p:spPr>
          <a:xfrm>
            <a:off x="1887166" y="4099945"/>
            <a:ext cx="749029" cy="523220"/>
          </a:xfrm>
          <a:prstGeom prst="rect">
            <a:avLst/>
          </a:prstGeom>
          <a:noFill/>
        </p:spPr>
        <p:txBody>
          <a:bodyPr wrap="square" rtlCol="0">
            <a:spAutoFit/>
          </a:bodyPr>
          <a:lstStyle/>
          <a:p>
            <a:r>
              <a:rPr lang="zh-CN" altLang="en-US" sz="2800" i="1" dirty="0"/>
              <a:t>例：</a:t>
            </a:r>
          </a:p>
        </p:txBody>
      </p:sp>
      <p:cxnSp>
        <p:nvCxnSpPr>
          <p:cNvPr id="8" name="曲线连接符 7"/>
          <p:cNvCxnSpPr/>
          <p:nvPr/>
        </p:nvCxnSpPr>
        <p:spPr>
          <a:xfrm>
            <a:off x="4785360" y="4382473"/>
            <a:ext cx="12700" cy="1472944"/>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 name="文本框 8"/>
          <p:cNvSpPr txBox="1"/>
          <p:nvPr/>
        </p:nvSpPr>
        <p:spPr>
          <a:xfrm>
            <a:off x="5124450" y="4946330"/>
            <a:ext cx="3390900" cy="369332"/>
          </a:xfrm>
          <a:prstGeom prst="rect">
            <a:avLst/>
          </a:prstGeom>
          <a:noFill/>
        </p:spPr>
        <p:txBody>
          <a:bodyPr wrap="square" rtlCol="0">
            <a:spAutoFit/>
          </a:bodyPr>
          <a:lstStyle/>
          <a:p>
            <a:r>
              <a:rPr lang="en-US" altLang="zh-CN" dirty="0"/>
              <a:t>4</a:t>
            </a:r>
            <a:r>
              <a:rPr lang="zh-CN" altLang="en-US" dirty="0"/>
              <a:t>个二进制位构成</a:t>
            </a:r>
            <a:r>
              <a:rPr lang="en-US" altLang="zh-CN" dirty="0"/>
              <a:t>1</a:t>
            </a:r>
            <a:r>
              <a:rPr lang="zh-CN" altLang="en-US" dirty="0"/>
              <a:t>个十六进制位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1.1</a:t>
            </a:r>
            <a:r>
              <a:rPr lang="zh-CN" altLang="en-US" dirty="0"/>
              <a:t>：无符号整数的机器级表示</a:t>
            </a:r>
          </a:p>
        </p:txBody>
      </p:sp>
      <p:sp>
        <p:nvSpPr>
          <p:cNvPr id="3" name="内容占位符 2"/>
          <p:cNvSpPr>
            <a:spLocks noGrp="1"/>
          </p:cNvSpPr>
          <p:nvPr>
            <p:ph idx="1"/>
          </p:nvPr>
        </p:nvSpPr>
        <p:spPr>
          <a:xfrm>
            <a:off x="628650" y="1182255"/>
            <a:ext cx="7886700" cy="3117371"/>
          </a:xfrm>
        </p:spPr>
        <p:txBody>
          <a:bodyPr/>
          <a:lstStyle/>
          <a:p>
            <a:r>
              <a:rPr lang="zh-CN" altLang="en-US" dirty="0"/>
              <a:t>二进制编码</a:t>
            </a:r>
            <a:endParaRPr lang="en-US" altLang="zh-CN" dirty="0"/>
          </a:p>
          <a:p>
            <a:endParaRPr lang="en-US" altLang="zh-CN" dirty="0"/>
          </a:p>
          <a:p>
            <a:endParaRPr lang="en-US" altLang="zh-CN" dirty="0"/>
          </a:p>
          <a:p>
            <a:endParaRPr lang="en-US" altLang="zh-CN" dirty="0"/>
          </a:p>
          <a:p>
            <a:r>
              <a:rPr lang="zh-CN" altLang="en-US" dirty="0"/>
              <a:t>要点：不同进制之间的转换方法，熟记</a:t>
            </a:r>
            <a:endParaRPr lang="en-US" altLang="zh-CN" dirty="0"/>
          </a:p>
        </p:txBody>
      </p:sp>
      <p:sp>
        <p:nvSpPr>
          <p:cNvPr id="4" name="文本框 3"/>
          <p:cNvSpPr txBox="1"/>
          <p:nvPr/>
        </p:nvSpPr>
        <p:spPr>
          <a:xfrm>
            <a:off x="1585609" y="2013626"/>
            <a:ext cx="5651770" cy="954107"/>
          </a:xfrm>
          <a:prstGeom prst="rect">
            <a:avLst/>
          </a:prstGeom>
          <a:noFill/>
        </p:spPr>
        <p:txBody>
          <a:bodyPr wrap="square" rtlCol="0">
            <a:spAutoFit/>
          </a:bodyPr>
          <a:lstStyle/>
          <a:p>
            <a:r>
              <a:rPr lang="zh-CN" altLang="en-US" sz="2800" i="1" dirty="0"/>
              <a:t>世界上只有</a:t>
            </a:r>
            <a:r>
              <a:rPr lang="en-US" altLang="zh-CN" sz="2800" i="1" dirty="0"/>
              <a:t>10</a:t>
            </a:r>
            <a:r>
              <a:rPr lang="zh-CN" altLang="en-US" sz="2800" i="1" dirty="0"/>
              <a:t>种人，懂二进制的和不懂二进制的</a:t>
            </a:r>
          </a:p>
        </p:txBody>
      </p:sp>
      <p:sp>
        <p:nvSpPr>
          <p:cNvPr id="5" name="文本框 4"/>
          <p:cNvSpPr txBox="1"/>
          <p:nvPr/>
        </p:nvSpPr>
        <p:spPr>
          <a:xfrm>
            <a:off x="3103124" y="4099945"/>
            <a:ext cx="4348264" cy="2062103"/>
          </a:xfrm>
          <a:prstGeom prst="rect">
            <a:avLst/>
          </a:prstGeom>
          <a:noFill/>
        </p:spPr>
        <p:txBody>
          <a:bodyPr wrap="square" rtlCol="0">
            <a:spAutoFit/>
          </a:bodyPr>
          <a:lstStyle/>
          <a:p>
            <a:r>
              <a:rPr lang="en-US" altLang="zh-CN" sz="3200" dirty="0"/>
              <a:t>   1010</a:t>
            </a:r>
            <a:r>
              <a:rPr lang="en-US" altLang="zh-CN" sz="3200" dirty="0">
                <a:solidFill>
                  <a:srgbClr val="C00000"/>
                </a:solidFill>
              </a:rPr>
              <a:t>B</a:t>
            </a:r>
            <a:r>
              <a:rPr lang="en-US" altLang="zh-CN" sz="3200" dirty="0"/>
              <a:t> </a:t>
            </a:r>
          </a:p>
          <a:p>
            <a:r>
              <a:rPr lang="en-US" altLang="zh-CN" sz="3200" dirty="0"/>
              <a:t>=     12</a:t>
            </a:r>
            <a:r>
              <a:rPr lang="en-US" altLang="zh-CN" sz="3200" dirty="0">
                <a:solidFill>
                  <a:srgbClr val="C00000"/>
                </a:solidFill>
              </a:rPr>
              <a:t>O</a:t>
            </a:r>
          </a:p>
          <a:p>
            <a:r>
              <a:rPr lang="en-US" altLang="zh-CN" sz="3200" dirty="0"/>
              <a:t>=     10</a:t>
            </a:r>
            <a:r>
              <a:rPr lang="en-US" altLang="zh-CN" sz="3200" dirty="0">
                <a:solidFill>
                  <a:srgbClr val="C00000"/>
                </a:solidFill>
              </a:rPr>
              <a:t>D</a:t>
            </a:r>
            <a:endParaRPr lang="en-US" altLang="zh-CN" sz="3200" dirty="0"/>
          </a:p>
          <a:p>
            <a:r>
              <a:rPr lang="en-US" altLang="zh-CN" sz="3200" dirty="0"/>
              <a:t>=       A</a:t>
            </a:r>
            <a:r>
              <a:rPr lang="en-US" altLang="zh-CN" sz="3200" dirty="0">
                <a:solidFill>
                  <a:srgbClr val="C00000"/>
                </a:solidFill>
              </a:rPr>
              <a:t>H</a:t>
            </a:r>
            <a:r>
              <a:rPr lang="en-US" altLang="zh-CN" sz="3200" dirty="0"/>
              <a:t> </a:t>
            </a:r>
            <a:endParaRPr lang="zh-CN" altLang="en-US" sz="3200" dirty="0"/>
          </a:p>
        </p:txBody>
      </p:sp>
      <p:sp>
        <p:nvSpPr>
          <p:cNvPr id="6" name="文本框 5"/>
          <p:cNvSpPr txBox="1"/>
          <p:nvPr/>
        </p:nvSpPr>
        <p:spPr>
          <a:xfrm>
            <a:off x="1887166" y="4099945"/>
            <a:ext cx="749029" cy="523220"/>
          </a:xfrm>
          <a:prstGeom prst="rect">
            <a:avLst/>
          </a:prstGeom>
          <a:noFill/>
        </p:spPr>
        <p:txBody>
          <a:bodyPr wrap="square" rtlCol="0">
            <a:spAutoFit/>
          </a:bodyPr>
          <a:lstStyle/>
          <a:p>
            <a:r>
              <a:rPr lang="zh-CN" altLang="en-US" sz="2800" i="1" dirty="0"/>
              <a:t>例：</a:t>
            </a:r>
          </a:p>
        </p:txBody>
      </p:sp>
      <p:cxnSp>
        <p:nvCxnSpPr>
          <p:cNvPr id="8" name="曲线连接符 7"/>
          <p:cNvCxnSpPr/>
          <p:nvPr/>
        </p:nvCxnSpPr>
        <p:spPr>
          <a:xfrm>
            <a:off x="4785360" y="4382473"/>
            <a:ext cx="12700" cy="1000504"/>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 name="文本框 8"/>
          <p:cNvSpPr txBox="1"/>
          <p:nvPr/>
        </p:nvSpPr>
        <p:spPr>
          <a:xfrm>
            <a:off x="5185410" y="4131097"/>
            <a:ext cx="3699510" cy="1754326"/>
          </a:xfrm>
          <a:prstGeom prst="rect">
            <a:avLst/>
          </a:prstGeom>
          <a:noFill/>
        </p:spPr>
        <p:txBody>
          <a:bodyPr wrap="square" rtlCol="0">
            <a:spAutoFit/>
          </a:bodyPr>
          <a:lstStyle/>
          <a:p>
            <a:r>
              <a:rPr lang="zh-CN" altLang="en-US" dirty="0"/>
              <a:t>二进制换算十进制：二的次方相加</a:t>
            </a:r>
            <a:endParaRPr lang="en-US" altLang="zh-CN" dirty="0"/>
          </a:p>
          <a:p>
            <a:endParaRPr lang="en-US" altLang="zh-CN" dirty="0"/>
          </a:p>
          <a:p>
            <a:endParaRPr lang="en-US" altLang="zh-CN" dirty="0"/>
          </a:p>
          <a:p>
            <a:r>
              <a:rPr lang="zh-CN" altLang="en-US" dirty="0"/>
              <a:t>十进制换算二进制：除以</a:t>
            </a:r>
            <a:r>
              <a:rPr lang="en-US" altLang="zh-CN" dirty="0"/>
              <a:t>2</a:t>
            </a:r>
            <a:r>
              <a:rPr lang="zh-CN" altLang="en-US" dirty="0"/>
              <a:t>取余法（记住</a:t>
            </a:r>
            <a:r>
              <a:rPr lang="en-US" altLang="zh-CN" dirty="0"/>
              <a:t>4, 8, 16, …</a:t>
            </a:r>
            <a:r>
              <a:rPr lang="zh-CN" altLang="en-US" dirty="0"/>
              <a:t>等特殊值很有用），扩展到定点小数，课本</a:t>
            </a:r>
            <a:r>
              <a:rPr lang="en-US" altLang="zh-CN" dirty="0"/>
              <a:t>pg. 33</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r>
              <a:rPr lang="en-US" altLang="zh-CN" dirty="0"/>
              <a:t>1.1</a:t>
            </a:r>
            <a:r>
              <a:rPr lang="zh-CN" altLang="en-US" dirty="0"/>
              <a:t>：无符号整数的机器级表示</a:t>
            </a:r>
          </a:p>
        </p:txBody>
      </p:sp>
      <p:sp>
        <p:nvSpPr>
          <p:cNvPr id="3" name="内容占位符 2"/>
          <p:cNvSpPr>
            <a:spLocks noGrp="1"/>
          </p:cNvSpPr>
          <p:nvPr>
            <p:ph idx="1"/>
          </p:nvPr>
        </p:nvSpPr>
        <p:spPr>
          <a:xfrm>
            <a:off x="628650" y="1182255"/>
            <a:ext cx="7886700" cy="3117371"/>
          </a:xfrm>
        </p:spPr>
        <p:txBody>
          <a:bodyPr/>
          <a:lstStyle/>
          <a:p>
            <a:r>
              <a:rPr lang="zh-CN" altLang="en-US" dirty="0"/>
              <a:t>课堂习题：</a:t>
            </a:r>
            <a:endParaRPr lang="en-US" altLang="zh-CN" dirty="0"/>
          </a:p>
        </p:txBody>
      </p:sp>
      <p:sp>
        <p:nvSpPr>
          <p:cNvPr id="4" name="文本框 3"/>
          <p:cNvSpPr txBox="1"/>
          <p:nvPr/>
        </p:nvSpPr>
        <p:spPr>
          <a:xfrm>
            <a:off x="1585609" y="2013626"/>
            <a:ext cx="5651770" cy="523220"/>
          </a:xfrm>
          <a:prstGeom prst="rect">
            <a:avLst/>
          </a:prstGeom>
          <a:noFill/>
        </p:spPr>
        <p:txBody>
          <a:bodyPr wrap="square" rtlCol="0">
            <a:spAutoFit/>
          </a:bodyPr>
          <a:lstStyle/>
          <a:p>
            <a:pPr algn="ctr"/>
            <a:r>
              <a:rPr lang="zh-CN" altLang="en-US" sz="2800" i="1" dirty="0"/>
              <a:t>略</a:t>
            </a:r>
          </a:p>
        </p:txBody>
      </p:sp>
    </p:spTree>
  </p:cSld>
  <p:clrMapOvr>
    <a:masterClrMapping/>
  </p:clrMapOvr>
</p:sld>
</file>

<file path=ppt/theme/theme1.xml><?xml version="1.0" encoding="utf-8"?>
<a:theme xmlns:a="http://schemas.openxmlformats.org/drawingml/2006/main" name="教学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教学模板</Template>
  <TotalTime>37</TotalTime>
  <Words>3738</Words>
  <Application>Microsoft Office PowerPoint</Application>
  <PresentationFormat>全屏显示(4:3)</PresentationFormat>
  <Paragraphs>771</Paragraphs>
  <Slides>61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61</vt:i4>
      </vt:variant>
    </vt:vector>
  </HeadingPairs>
  <TitlesOfParts>
    <vt:vector size="69" baseType="lpstr">
      <vt:lpstr>DotumChe</vt:lpstr>
      <vt:lpstr>等线</vt:lpstr>
      <vt:lpstr>微软雅黑</vt:lpstr>
      <vt:lpstr>微软雅黑</vt:lpstr>
      <vt:lpstr>Arial</vt:lpstr>
      <vt:lpstr>Calibri</vt:lpstr>
      <vt:lpstr>Consolas</vt:lpstr>
      <vt:lpstr>教学模板</vt:lpstr>
      <vt:lpstr>《计算机系统基础》习题课  第二章 数据的机器级表示与处理</vt:lpstr>
      <vt:lpstr>本章内容总览（三个侧面）</vt:lpstr>
      <vt:lpstr>无符号整数</vt:lpstr>
      <vt:lpstr>内容1.1：无符号整数的机器级表示</vt:lpstr>
      <vt:lpstr>内容1.1：无符号整数的机器级表示</vt:lpstr>
      <vt:lpstr>内容1.1：无符号整数的机器级表示</vt:lpstr>
      <vt:lpstr>内容1.1：无符号整数的机器级表示</vt:lpstr>
      <vt:lpstr>内容1.1：无符号整数的机器级表示</vt:lpstr>
      <vt:lpstr>内容1.1：无符号整数的机器级表示</vt:lpstr>
      <vt:lpstr>内容1.2：无符号整数的存储方法</vt:lpstr>
      <vt:lpstr>内容1.2：无符号整数的存储方法</vt:lpstr>
      <vt:lpstr>内容1.2：无符号整数的存储方法</vt:lpstr>
      <vt:lpstr>内容1.2：无符号整数的存储方法</vt:lpstr>
      <vt:lpstr>内容1.2：无符号整数的存储方法</vt:lpstr>
      <vt:lpstr>内容1.2：无符号整数的存储方法</vt:lpstr>
      <vt:lpstr>内容1.2：无符号整数的存储方法</vt:lpstr>
      <vt:lpstr>内容1.2：无符号整数的存储方法</vt:lpstr>
      <vt:lpstr>内容1.2：无符号整数的存储方法</vt:lpstr>
      <vt:lpstr>内容1.2：无符号整数的存储方法</vt:lpstr>
      <vt:lpstr>内容1.2：无符号整数的存储方法</vt:lpstr>
      <vt:lpstr>内容1.3：无符号整数的运算方法</vt:lpstr>
      <vt:lpstr>内容1.3：无符号整数的运算方法</vt:lpstr>
      <vt:lpstr>内容1.3：无符号整数的运算方法</vt:lpstr>
      <vt:lpstr>带符号整数</vt:lpstr>
      <vt:lpstr>内容2.1：带符号整数的机器级表示</vt:lpstr>
      <vt:lpstr>内容2.1：带符号整数的机器级表示</vt:lpstr>
      <vt:lpstr>内容2.2：带符号整数的存储方法</vt:lpstr>
      <vt:lpstr>内容2.2：带符号整数的存储方法</vt:lpstr>
      <vt:lpstr>内容2.3：带符号整数的运算方法</vt:lpstr>
      <vt:lpstr>内容2.3：带符号整数的运算方法</vt:lpstr>
      <vt:lpstr>内容2.4：无符号和带符号整数的转换</vt:lpstr>
      <vt:lpstr>内容2.4：无符号和带符号整数的转换</vt:lpstr>
      <vt:lpstr>内容2.4：无符号和带符号整数的转换</vt:lpstr>
      <vt:lpstr>内容2.4：整数的机器级表示：位扩展和位截断操作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内容2.4： C语言中整数常量的类型</vt:lpstr>
      <vt:lpstr>内容2.4： C语言中整数常量的类型</vt:lpstr>
      <vt:lpstr>内容2.4： C语言中整数常量的类型</vt:lpstr>
      <vt:lpstr>内容2.4： C语言中整数常量的类型</vt:lpstr>
      <vt:lpstr>非数值型</vt:lpstr>
      <vt:lpstr>内容3：非数值型数据的表示</vt:lpstr>
      <vt:lpstr>内容3：非数值型数据的表示</vt:lpstr>
      <vt:lpstr>浮点数</vt:lpstr>
      <vt:lpstr>内容4.1：浮点数的IEEE 754表示法</vt:lpstr>
      <vt:lpstr>内容4.1：浮点数的IEEE 754表示法</vt:lpstr>
      <vt:lpstr>内容4.2：浮点数的存储</vt:lpstr>
      <vt:lpstr>内容4.2：浮点数的存储</vt:lpstr>
      <vt:lpstr>内容4.3：浮点数的运算（结合PA讲）</vt:lpstr>
      <vt:lpstr>内容4.3： test-float</vt:lpstr>
      <vt:lpstr>内容4.3 ： test-float</vt:lpstr>
      <vt:lpstr>内容4.3 ： test-float</vt:lpstr>
      <vt:lpstr>内容4.3 ： test-float</vt:lpstr>
      <vt:lpstr>内容4.3 ： test-float</vt:lpstr>
      <vt:lpstr>内容4.3 ： test-float</vt:lpstr>
      <vt:lpstr>内容4.3 ： test-float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亮 汪</cp:lastModifiedBy>
  <cp:revision>317</cp:revision>
  <dcterms:created xsi:type="dcterms:W3CDTF">2019-03-20T06:18:55Z</dcterms:created>
  <dcterms:modified xsi:type="dcterms:W3CDTF">2020-10-22T05:00:46Z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