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7" r:id="rId2"/>
    <p:sldId id="348" r:id="rId3"/>
    <p:sldId id="315" r:id="rId4"/>
    <p:sldId id="316" r:id="rId5"/>
    <p:sldId id="317" r:id="rId6"/>
    <p:sldId id="318" r:id="rId7"/>
    <p:sldId id="319" r:id="rId8"/>
    <p:sldId id="320" r:id="rId9"/>
    <p:sldId id="337" r:id="rId10"/>
    <p:sldId id="338" r:id="rId11"/>
    <p:sldId id="349" r:id="rId12"/>
    <p:sldId id="339" r:id="rId13"/>
    <p:sldId id="350" r:id="rId14"/>
    <p:sldId id="340" r:id="rId15"/>
    <p:sldId id="351" r:id="rId16"/>
    <p:sldId id="341" r:id="rId17"/>
    <p:sldId id="342" r:id="rId18"/>
    <p:sldId id="322" r:id="rId19"/>
    <p:sldId id="325" r:id="rId20"/>
    <p:sldId id="327" r:id="rId21"/>
    <p:sldId id="324" r:id="rId22"/>
    <p:sldId id="329" r:id="rId23"/>
    <p:sldId id="330" r:id="rId24"/>
    <p:sldId id="328" r:id="rId25"/>
    <p:sldId id="343" r:id="rId26"/>
    <p:sldId id="344" r:id="rId27"/>
    <p:sldId id="321" r:id="rId28"/>
    <p:sldId id="332" r:id="rId29"/>
    <p:sldId id="345" r:id="rId30"/>
    <p:sldId id="333" r:id="rId31"/>
    <p:sldId id="346" r:id="rId32"/>
    <p:sldId id="334" r:id="rId33"/>
    <p:sldId id="336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3" autoAdjust="0"/>
    <p:restoredTop sz="94660"/>
  </p:normalViewPr>
  <p:slideViewPr>
    <p:cSldViewPr snapToGrid="0">
      <p:cViewPr varScale="1">
        <p:scale>
          <a:sx n="61" d="100"/>
          <a:sy n="61" d="100"/>
        </p:scale>
        <p:origin x="8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53E8-05A6-4AFC-8FE5-0B000F7CCFD5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2078-F33D-4DA1-8827-483B7DB29CE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648" y="390127"/>
            <a:ext cx="1077598" cy="12505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013" y="304800"/>
            <a:ext cx="1345787" cy="142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9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53E8-05A6-4AFC-8FE5-0B000F7CCFD5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2078-F33D-4DA1-8827-483B7DB29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53E8-05A6-4AFC-8FE5-0B000F7CCFD5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2078-F33D-4DA1-8827-483B7DB29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31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94"/>
                    </a14:imgEffect>
                    <a14:imgEffect>
                      <a14:saturation sat="33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365126"/>
            <a:ext cx="5105400" cy="63987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53E8-05A6-4AFC-8FE5-0B000F7CCFD5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2078-F33D-4DA1-8827-483B7DB29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08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53E8-05A6-4AFC-8FE5-0B000F7CCFD5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2078-F33D-4DA1-8827-483B7DB29CE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648" y="390127"/>
            <a:ext cx="1077598" cy="125052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013" y="304800"/>
            <a:ext cx="1345787" cy="142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2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53E8-05A6-4AFC-8FE5-0B000F7CCFD5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2078-F33D-4DA1-8827-483B7DB29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98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53E8-05A6-4AFC-8FE5-0B000F7CCFD5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2078-F33D-4DA1-8827-483B7DB29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41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53E8-05A6-4AFC-8FE5-0B000F7CCFD5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2078-F33D-4DA1-8827-483B7DB29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14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53E8-05A6-4AFC-8FE5-0B000F7CCFD5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2078-F33D-4DA1-8827-483B7DB29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14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53E8-05A6-4AFC-8FE5-0B000F7CCFD5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2078-F33D-4DA1-8827-483B7DB29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53E8-05A6-4AFC-8FE5-0B000F7CCFD5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2078-F33D-4DA1-8827-483B7DB29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490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48509"/>
            <a:ext cx="10515600" cy="4828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884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0">
                <a:solidFill>
                  <a:schemeClr val="tx1"/>
                </a:solidFill>
              </a:defRPr>
            </a:lvl1pPr>
          </a:lstStyle>
          <a:p>
            <a:fld id="{BAB153E8-05A6-4AFC-8FE5-0B000F7CCFD5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88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884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0">
                <a:solidFill>
                  <a:schemeClr val="tx1"/>
                </a:solidFill>
              </a:defRPr>
            </a:lvl1pPr>
          </a:lstStyle>
          <a:p>
            <a:fld id="{BE222078-F33D-4DA1-8827-483B7DB29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78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86497" y="2456150"/>
            <a:ext cx="9144000" cy="2387600"/>
          </a:xfrm>
        </p:spPr>
        <p:txBody>
          <a:bodyPr/>
          <a:lstStyle/>
          <a:p>
            <a:r>
              <a:rPr lang="zh-CN" altLang="en-US" sz="6000" dirty="0" smtClean="0"/>
              <a:t>计算机系统基础习题课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4000" dirty="0"/>
              <a:t>第六章 存储器的层次结构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5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第六章习题</a:t>
            </a:r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227321"/>
            <a:ext cx="5280660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假定一个计算机系统中有一个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TLB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和一个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L1 data cache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。该系统按字节编址，</a:t>
            </a:r>
            <a:r>
              <a:rPr lang="zh-CN" altLang="zh-CN" sz="16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虚拟地址</a:t>
            </a:r>
            <a:r>
              <a:rPr lang="en-US" altLang="zh-CN" sz="16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16</a:t>
            </a:r>
            <a:r>
              <a:rPr lang="zh-CN" altLang="zh-CN" sz="16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，物理地址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12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位；</a:t>
            </a:r>
            <a:r>
              <a:rPr lang="zh-CN" altLang="zh-CN" sz="16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页大小为</a:t>
            </a:r>
            <a:r>
              <a:rPr lang="en-US" altLang="zh-CN" sz="16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128B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b="1" kern="100" dirty="0">
                <a:solidFill>
                  <a:schemeClr val="accent5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TLB</a:t>
            </a:r>
            <a:r>
              <a:rPr lang="zh-CN" altLang="zh-CN" sz="1600" b="1" kern="100" dirty="0">
                <a:solidFill>
                  <a:schemeClr val="accent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600" b="1" kern="100" dirty="0">
                <a:solidFill>
                  <a:schemeClr val="accent5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zh-CN" altLang="zh-CN" sz="1600" b="1" kern="100" dirty="0">
                <a:solidFill>
                  <a:schemeClr val="accent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路组相联，共有</a:t>
            </a:r>
            <a:r>
              <a:rPr lang="en-US" altLang="zh-CN" sz="1600" b="1" kern="100" dirty="0">
                <a:solidFill>
                  <a:schemeClr val="accent5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16</a:t>
            </a:r>
            <a:r>
              <a:rPr lang="zh-CN" altLang="zh-CN" sz="1600" b="1" kern="100" dirty="0">
                <a:solidFill>
                  <a:schemeClr val="accent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个页表项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L1 data cache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采用直接映射方式，块大小为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4B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，共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16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行。在系统运行到某一时刻时，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TLB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、页表和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L1 data cache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中的部分内容（用十六进制表示）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如</a:t>
            </a:r>
            <a:r>
              <a:rPr lang="zh-CN" altLang="en-US" sz="1600" kern="1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所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示。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0" y="2934295"/>
            <a:ext cx="4831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请回答下列问题：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（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）</a:t>
            </a:r>
            <a:r>
              <a:rPr lang="zh-CN" altLang="zh-CN" sz="1600" b="1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虚拟地址中哪几位表示虚拟页号？哪几位表示页内偏移量？</a:t>
            </a:r>
            <a:r>
              <a:rPr lang="zh-CN" altLang="zh-CN" sz="1600" b="1" kern="100" dirty="0" smtClean="0">
                <a:solidFill>
                  <a:schemeClr val="accent5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虚拟页号中哪几位表示</a:t>
            </a:r>
            <a:r>
              <a:rPr lang="en-US" altLang="zh-CN" sz="1600" b="1" kern="100" dirty="0" smtClean="0">
                <a:solidFill>
                  <a:schemeClr val="accent5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TLB</a:t>
            </a:r>
            <a:r>
              <a:rPr lang="zh-CN" altLang="zh-CN" sz="1600" b="1" kern="100" dirty="0" smtClean="0">
                <a:solidFill>
                  <a:schemeClr val="accent5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标记？哪几位表示</a:t>
            </a:r>
            <a:r>
              <a:rPr lang="en-US" altLang="zh-CN" sz="1600" b="1" kern="100" dirty="0" smtClean="0">
                <a:solidFill>
                  <a:schemeClr val="accent5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TLB</a:t>
            </a:r>
            <a:r>
              <a:rPr lang="zh-CN" altLang="zh-CN" sz="1600" b="1" kern="100" dirty="0" smtClean="0">
                <a:solidFill>
                  <a:schemeClr val="accent5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索引？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（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）物理地址中哪几位表示物理页号？哪几位表示页内偏移量？</a:t>
            </a:r>
            <a:endParaRPr lang="en-US" altLang="zh-CN" sz="1600" kern="100" dirty="0" smtClean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（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zh-CN" altLang="en-US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）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主存物理地址如何划分成标记字段、行索引字段和块内地址字段？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（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）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CPU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从地址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067AH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中取出的值为多少？说明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CPU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读取地址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067AH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中内容的过程。</a:t>
            </a:r>
            <a:endParaRPr lang="zh-CN" altLang="zh-CN" sz="16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97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第六章习题</a:t>
            </a:r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227321"/>
            <a:ext cx="5280660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假定一个计算机系统中有一个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TLB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和一个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L1 data cache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。该系统按字节编址，</a:t>
            </a:r>
            <a:r>
              <a:rPr lang="zh-CN" altLang="zh-CN" sz="16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虚拟地址</a:t>
            </a:r>
            <a:r>
              <a:rPr lang="en-US" altLang="zh-CN" sz="16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16</a:t>
            </a:r>
            <a:r>
              <a:rPr lang="zh-CN" altLang="zh-CN" sz="16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，物理地址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12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位；</a:t>
            </a:r>
            <a:r>
              <a:rPr lang="zh-CN" altLang="zh-CN" sz="16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页大小为</a:t>
            </a:r>
            <a:r>
              <a:rPr lang="en-US" altLang="zh-CN" sz="16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128B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b="1" kern="100" dirty="0">
                <a:solidFill>
                  <a:schemeClr val="accent5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TLB</a:t>
            </a:r>
            <a:r>
              <a:rPr lang="zh-CN" altLang="zh-CN" sz="1600" b="1" kern="100" dirty="0">
                <a:solidFill>
                  <a:schemeClr val="accent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600" b="1" kern="100" dirty="0">
                <a:solidFill>
                  <a:schemeClr val="accent5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zh-CN" altLang="zh-CN" sz="1600" b="1" kern="100" dirty="0">
                <a:solidFill>
                  <a:schemeClr val="accent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路组相联，共有</a:t>
            </a:r>
            <a:r>
              <a:rPr lang="en-US" altLang="zh-CN" sz="1600" b="1" kern="100" dirty="0">
                <a:solidFill>
                  <a:schemeClr val="accent5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16</a:t>
            </a:r>
            <a:r>
              <a:rPr lang="zh-CN" altLang="zh-CN" sz="1600" b="1" kern="100" dirty="0">
                <a:solidFill>
                  <a:schemeClr val="accent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个页表项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L1 data cache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采用直接映射方式，块大小为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4B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，共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16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行。在系统运行到某一时刻时，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TLB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、页表和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L1 data cache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中的部分内容（用十六进制表示）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如</a:t>
            </a:r>
            <a:r>
              <a:rPr lang="zh-CN" altLang="en-US" sz="1600" kern="1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所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示。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0" y="2934295"/>
            <a:ext cx="4831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请回答下列问题：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（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）</a:t>
            </a:r>
            <a:r>
              <a:rPr lang="zh-CN" altLang="zh-CN" sz="1600" b="1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虚拟地址中哪几位表示虚拟页号？哪几位表示页内偏移量？</a:t>
            </a:r>
            <a:r>
              <a:rPr lang="zh-CN" altLang="zh-CN" sz="1600" b="1" kern="100" dirty="0" smtClean="0">
                <a:solidFill>
                  <a:schemeClr val="accent5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虚拟页号中哪几位表示</a:t>
            </a:r>
            <a:r>
              <a:rPr lang="en-US" altLang="zh-CN" sz="1600" b="1" kern="100" dirty="0" smtClean="0">
                <a:solidFill>
                  <a:schemeClr val="accent5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TLB</a:t>
            </a:r>
            <a:r>
              <a:rPr lang="zh-CN" altLang="zh-CN" sz="1600" b="1" kern="100" dirty="0" smtClean="0">
                <a:solidFill>
                  <a:schemeClr val="accent5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标记？哪几位表示</a:t>
            </a:r>
            <a:r>
              <a:rPr lang="en-US" altLang="zh-CN" sz="1600" b="1" kern="100" dirty="0" smtClean="0">
                <a:solidFill>
                  <a:schemeClr val="accent5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TLB</a:t>
            </a:r>
            <a:r>
              <a:rPr lang="zh-CN" altLang="zh-CN" sz="1600" b="1" kern="100" dirty="0" smtClean="0">
                <a:solidFill>
                  <a:schemeClr val="accent5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索引？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（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）物理地址中哪几位表示物理页号？哪几位表示页内偏移量？</a:t>
            </a:r>
            <a:endParaRPr lang="en-US" altLang="zh-CN" sz="1600" kern="100" dirty="0" smtClean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（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zh-CN" altLang="en-US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）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主存物理地址如何划分成标记字段、行索引字段和块内地址字段？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（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）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CPU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从地址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067AH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中取出的值为多少？说明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CPU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读取地址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067AH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中内容的过程。</a:t>
            </a:r>
            <a:endParaRPr lang="zh-CN" altLang="zh-CN" sz="16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513" y="1886021"/>
            <a:ext cx="5875654" cy="433563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6042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第六章习题</a:t>
            </a:r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227321"/>
            <a:ext cx="5280660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假定一个计算机系统中有一个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TLB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和一个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L1 data cache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。该系统按字节编址，虚拟地址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16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位，</a:t>
            </a:r>
            <a:r>
              <a:rPr lang="zh-CN" altLang="zh-CN" sz="16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物理地址</a:t>
            </a:r>
            <a:r>
              <a:rPr lang="en-US" altLang="zh-CN" sz="16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12</a:t>
            </a:r>
            <a:r>
              <a:rPr lang="zh-CN" altLang="zh-CN" sz="16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位；页大小为</a:t>
            </a:r>
            <a:r>
              <a:rPr lang="en-US" altLang="zh-CN" sz="16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128B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TLB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路组相联，共有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16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个页表项；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L1 data cache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采用直接映射方式，块大小为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4B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，共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16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行。在系统运行到某一时刻时，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TLB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、页表和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L1 data cache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中的部分内容（用十六进制表示）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如</a:t>
            </a:r>
            <a:r>
              <a:rPr lang="zh-CN" altLang="en-US" sz="1600" kern="1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所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示。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0" y="2934295"/>
            <a:ext cx="4831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请回答下列问题：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（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）虚拟地址中哪几位表示虚拟页号？哪几位表示页内偏移量？虚拟页号中哪几位表示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TLB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标记？哪几位表示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TLB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索引？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b="1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（</a:t>
            </a:r>
            <a:r>
              <a:rPr lang="en-US" altLang="zh-CN" sz="1600" b="1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zh-CN" altLang="zh-CN" sz="1600" b="1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）物理地址中哪几位表示物理页号？哪几位表示页内偏移量？</a:t>
            </a:r>
            <a:endParaRPr lang="en-US" altLang="zh-CN" sz="1600" b="1" kern="100" dirty="0" smtClean="0">
              <a:solidFill>
                <a:srgbClr val="C0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（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zh-CN" altLang="en-US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）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主存物理地址如何划分成标记字段、行索引字段和块内地址字段？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（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）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CPU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从地址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067AH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中取出的值为多少？说明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CPU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读取地址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067AH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中内容的过程。</a:t>
            </a:r>
            <a:endParaRPr lang="zh-CN" altLang="zh-CN" sz="16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614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第六章习题</a:t>
            </a:r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227321"/>
            <a:ext cx="5280660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假定一个计算机系统中有一个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TLB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和一个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L1 data cache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。该系统按字节编址，虚拟地址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16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位，</a:t>
            </a:r>
            <a:r>
              <a:rPr lang="zh-CN" altLang="zh-CN" sz="16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物理地址</a:t>
            </a:r>
            <a:r>
              <a:rPr lang="en-US" altLang="zh-CN" sz="16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12</a:t>
            </a:r>
            <a:r>
              <a:rPr lang="zh-CN" altLang="zh-CN" sz="16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位；页大小为</a:t>
            </a:r>
            <a:r>
              <a:rPr lang="en-US" altLang="zh-CN" sz="16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128B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TLB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路组相联，共有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16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个页表项；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L1 data cache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采用直接映射方式，块大小为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4B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，共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16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行。在系统运行到某一时刻时，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TLB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、页表和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L1 data cache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中的部分内容（用十六进制表示）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如</a:t>
            </a:r>
            <a:r>
              <a:rPr lang="zh-CN" altLang="en-US" sz="1600" kern="1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所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示。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0" y="2934295"/>
            <a:ext cx="4831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请回答下列问题：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（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）虚拟地址中哪几位表示虚拟页号？哪几位表示页内偏移量？虚拟页号中哪几位表示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TLB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标记？哪几位表示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TLB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索引？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b="1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（</a:t>
            </a:r>
            <a:r>
              <a:rPr lang="en-US" altLang="zh-CN" sz="1600" b="1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zh-CN" altLang="zh-CN" sz="1600" b="1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）物理地址中哪几位表示物理页号？哪几位表示页内偏移量？</a:t>
            </a:r>
            <a:endParaRPr lang="en-US" altLang="zh-CN" sz="1600" b="1" kern="100" dirty="0" smtClean="0">
              <a:solidFill>
                <a:srgbClr val="C0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（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zh-CN" altLang="en-US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）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主存物理地址如何划分成标记字段、行索引字段和块内地址字段？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（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）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CPU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从地址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067AH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中取出的值为多少？说明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CPU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读取地址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067AH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中内容的过程。</a:t>
            </a:r>
            <a:endParaRPr lang="zh-CN" altLang="zh-CN" sz="16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093" y="2749109"/>
            <a:ext cx="5875654" cy="198462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39696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第六章习题</a:t>
            </a:r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227321"/>
            <a:ext cx="5280660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假定一个计算机系统中有一个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TLB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和一个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L1 data cache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。该系统按字节编址，虚拟地址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16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位，</a:t>
            </a:r>
            <a:r>
              <a:rPr lang="zh-CN" altLang="zh-CN" sz="16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物理地址</a:t>
            </a:r>
            <a:r>
              <a:rPr lang="en-US" altLang="zh-CN" sz="16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12</a:t>
            </a:r>
            <a:r>
              <a:rPr lang="zh-CN" altLang="zh-CN" sz="16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；页大小为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128B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TLB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路组相联，共有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16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个页表项；</a:t>
            </a:r>
            <a:r>
              <a:rPr lang="en-US" altLang="zh-CN" sz="16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L1 data cache</a:t>
            </a:r>
            <a:r>
              <a:rPr lang="zh-CN" altLang="zh-CN" sz="16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采用直接映射方式，块大小为</a:t>
            </a:r>
            <a:r>
              <a:rPr lang="en-US" altLang="zh-CN" sz="16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4B</a:t>
            </a:r>
            <a:r>
              <a:rPr lang="zh-CN" altLang="zh-CN" sz="16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，共</a:t>
            </a:r>
            <a:r>
              <a:rPr lang="en-US" altLang="zh-CN" sz="16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16</a:t>
            </a:r>
            <a:r>
              <a:rPr lang="zh-CN" altLang="zh-CN" sz="16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行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。在系统运行到某一时刻时，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TLB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、页表和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L1 data cache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中的部分内容（用十六进制表示）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如</a:t>
            </a:r>
            <a:r>
              <a:rPr lang="zh-CN" altLang="en-US" sz="1600" kern="1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所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示。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0" y="2934295"/>
            <a:ext cx="4831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请回答下列问题：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（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）虚拟地址中哪几位表示虚拟页号？哪几位表示页内偏移量？虚拟页号中哪几位表示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TLB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标记？哪几位表示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TLB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索引？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（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）物理地址中哪几位表示物理页号？哪几位表示页内偏移量？</a:t>
            </a:r>
            <a:endParaRPr lang="en-US" altLang="zh-CN" sz="1600" kern="100" dirty="0" smtClean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b="1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（</a:t>
            </a:r>
            <a:r>
              <a:rPr lang="en-US" altLang="zh-CN" sz="1600" b="1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zh-CN" altLang="en-US" sz="1600" b="1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）</a:t>
            </a:r>
            <a:r>
              <a:rPr lang="zh-CN" altLang="zh-CN" sz="1600" b="1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主存物理地址如何划分成标记字段、行索引字段和块内地址字段？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（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）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CPU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从地址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067AH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中取出的值为多少？说明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CPU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读取地址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067AH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中内容的过程。</a:t>
            </a:r>
            <a:endParaRPr lang="zh-CN" altLang="zh-CN" sz="16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087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第六章习题</a:t>
            </a:r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227321"/>
            <a:ext cx="5280660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假定一个计算机系统中有一个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TLB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和一个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L1 data cache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。该系统按字节编址，虚拟地址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16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位，</a:t>
            </a:r>
            <a:r>
              <a:rPr lang="zh-CN" altLang="zh-CN" sz="16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物理地址</a:t>
            </a:r>
            <a:r>
              <a:rPr lang="en-US" altLang="zh-CN" sz="16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12</a:t>
            </a:r>
            <a:r>
              <a:rPr lang="zh-CN" altLang="zh-CN" sz="16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；页大小为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128B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TLB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路组相联，共有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16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个页表项；</a:t>
            </a:r>
            <a:r>
              <a:rPr lang="en-US" altLang="zh-CN" sz="16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L1 data cache</a:t>
            </a:r>
            <a:r>
              <a:rPr lang="zh-CN" altLang="zh-CN" sz="16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采用直接映射方式，块大小为</a:t>
            </a:r>
            <a:r>
              <a:rPr lang="en-US" altLang="zh-CN" sz="16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4B</a:t>
            </a:r>
            <a:r>
              <a:rPr lang="zh-CN" altLang="zh-CN" sz="16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，共</a:t>
            </a:r>
            <a:r>
              <a:rPr lang="en-US" altLang="zh-CN" sz="16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16</a:t>
            </a:r>
            <a:r>
              <a:rPr lang="zh-CN" altLang="zh-CN" sz="16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行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。在系统运行到某一时刻时，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TLB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、页表和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L1 data cache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中的部分内容（用十六进制表示）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如</a:t>
            </a:r>
            <a:r>
              <a:rPr lang="zh-CN" altLang="en-US" sz="1600" kern="1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所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示。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0" y="2934295"/>
            <a:ext cx="4831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请回答下列问题：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（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）虚拟地址中哪几位表示虚拟页号？哪几位表示页内偏移量？虚拟页号中哪几位表示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TLB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标记？哪几位表示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TLB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索引？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（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）物理地址中哪几位表示物理页号？哪几位表示页内偏移量？</a:t>
            </a:r>
            <a:endParaRPr lang="en-US" altLang="zh-CN" sz="1600" kern="100" dirty="0" smtClean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b="1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（</a:t>
            </a:r>
            <a:r>
              <a:rPr lang="en-US" altLang="zh-CN" sz="1600" b="1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zh-CN" altLang="en-US" sz="1600" b="1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）</a:t>
            </a:r>
            <a:r>
              <a:rPr lang="zh-CN" altLang="zh-CN" sz="1600" b="1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主存物理地址如何划分成标记字段、行索引字段和块内地址字段？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（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）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CPU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从地址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067AH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中取出的值为多少？说明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CPU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读取地址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067AH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中内容的过程。</a:t>
            </a:r>
            <a:endParaRPr lang="zh-CN" altLang="zh-CN" sz="16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284" y="2141434"/>
            <a:ext cx="7057716" cy="391321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9698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第六章习题</a:t>
            </a:r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227321"/>
            <a:ext cx="5280660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假定一个计算机系统中有一个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TLB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和一个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L1 data cache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。该系统按字节编址，虚拟地址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16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位，物理地址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12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位；页大小为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128B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TLB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路组相联，共有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16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个页表项；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L1 data cache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采用直接映射方式，块大小为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4B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，共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16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行。在系统运行到某一时刻时，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TLB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、页表和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L1 data cache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中的部分内容（用十六进制表示）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如</a:t>
            </a:r>
            <a:r>
              <a:rPr lang="zh-CN" altLang="en-US" sz="1600" kern="1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所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示。</a:t>
            </a: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594" y="332938"/>
            <a:ext cx="6832206" cy="169398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880" y="2139174"/>
            <a:ext cx="6927508" cy="4200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矩形 6"/>
          <p:cNvSpPr/>
          <p:nvPr/>
        </p:nvSpPr>
        <p:spPr>
          <a:xfrm>
            <a:off x="0" y="2934295"/>
            <a:ext cx="4831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请回答下列问题：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（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）虚拟地址中哪几位表示虚拟页号？哪几位表示页内偏移量？虚拟页号中哪几位表示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TLB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标记？哪几位表示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TLB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索引？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（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）物理地址中哪几位表示物理页号？哪几位表示页内偏移量？</a:t>
            </a:r>
            <a:endParaRPr lang="en-US" altLang="zh-CN" sz="1600" kern="100" dirty="0" smtClean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（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zh-CN" altLang="en-US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）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主存物理地址如何划分成标记字段、行索引字段和块内地址字段？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b="1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（</a:t>
            </a:r>
            <a:r>
              <a:rPr lang="en-US" altLang="zh-CN" sz="16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zh-CN" altLang="zh-CN" sz="1600" b="1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）</a:t>
            </a:r>
            <a:r>
              <a:rPr lang="en-US" altLang="zh-CN" sz="1600" b="1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CPU</a:t>
            </a:r>
            <a:r>
              <a:rPr lang="zh-CN" altLang="zh-CN" sz="1600" b="1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从地址</a:t>
            </a:r>
            <a:r>
              <a:rPr lang="en-US" altLang="zh-CN" sz="1600" b="1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067AH</a:t>
            </a:r>
            <a:r>
              <a:rPr lang="zh-CN" altLang="zh-CN" sz="1600" b="1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中取出的值为多少？说明</a:t>
            </a:r>
            <a:r>
              <a:rPr lang="en-US" altLang="zh-CN" sz="1600" b="1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CPU</a:t>
            </a:r>
            <a:r>
              <a:rPr lang="zh-CN" altLang="zh-CN" sz="1600" b="1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读取地址</a:t>
            </a:r>
            <a:r>
              <a:rPr lang="en-US" altLang="zh-CN" sz="1600" b="1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067AH</a:t>
            </a:r>
            <a:r>
              <a:rPr lang="zh-CN" altLang="zh-CN" sz="1600" b="1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中内容的过程。</a:t>
            </a:r>
            <a:endParaRPr lang="zh-CN" altLang="zh-CN" sz="1600" b="1" kern="100" dirty="0">
              <a:solidFill>
                <a:srgbClr val="C0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168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课后习题第</a:t>
            </a:r>
            <a:r>
              <a:rPr lang="en-US" altLang="zh-CN" dirty="0"/>
              <a:t>6</a:t>
            </a:r>
            <a:r>
              <a:rPr lang="zh-CN" altLang="en-US" dirty="0"/>
              <a:t>章 </a:t>
            </a:r>
            <a:r>
              <a:rPr lang="en-US" altLang="zh-CN" dirty="0"/>
              <a:t>pg. 285 </a:t>
            </a:r>
            <a:r>
              <a:rPr lang="zh-CN" altLang="en-US" dirty="0"/>
              <a:t>第</a:t>
            </a:r>
            <a:r>
              <a:rPr lang="en-US" altLang="zh-CN" dirty="0"/>
              <a:t>21</a:t>
            </a:r>
            <a:r>
              <a:rPr lang="zh-CN" altLang="en-US" dirty="0"/>
              <a:t>题</a:t>
            </a:r>
          </a:p>
        </p:txBody>
      </p:sp>
      <p:sp>
        <p:nvSpPr>
          <p:cNvPr id="4" name="矩形 3"/>
          <p:cNvSpPr/>
          <p:nvPr/>
        </p:nvSpPr>
        <p:spPr>
          <a:xfrm>
            <a:off x="4780383" y="895928"/>
            <a:ext cx="2121159" cy="4292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CPU</a:t>
            </a:r>
            <a:r>
              <a:rPr lang="zh-CN" altLang="en-US" sz="1200" dirty="0"/>
              <a:t>给出虚拟地址</a:t>
            </a:r>
          </a:p>
        </p:txBody>
      </p:sp>
      <p:sp>
        <p:nvSpPr>
          <p:cNvPr id="5" name="流程图: 准备 4"/>
          <p:cNvSpPr/>
          <p:nvPr/>
        </p:nvSpPr>
        <p:spPr>
          <a:xfrm>
            <a:off x="5138057" y="1779984"/>
            <a:ext cx="1405813" cy="565299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对应表项在</a:t>
            </a:r>
            <a:r>
              <a:rPr lang="en-US" altLang="zh-CN" sz="1200" dirty="0"/>
              <a:t>TLB</a:t>
            </a:r>
            <a:r>
              <a:rPr lang="zh-CN" altLang="en-US" sz="1200" dirty="0"/>
              <a:t>中？</a:t>
            </a:r>
          </a:p>
        </p:txBody>
      </p:sp>
      <p:sp>
        <p:nvSpPr>
          <p:cNvPr id="6" name="矩形 5"/>
          <p:cNvSpPr/>
          <p:nvPr/>
        </p:nvSpPr>
        <p:spPr>
          <a:xfrm>
            <a:off x="1673289" y="2914449"/>
            <a:ext cx="2121159" cy="429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访问主存中的页表</a:t>
            </a:r>
          </a:p>
        </p:txBody>
      </p:sp>
      <p:sp>
        <p:nvSpPr>
          <p:cNvPr id="7" name="流程图: 准备 6"/>
          <p:cNvSpPr/>
          <p:nvPr/>
        </p:nvSpPr>
        <p:spPr>
          <a:xfrm>
            <a:off x="2030961" y="3546070"/>
            <a:ext cx="1405813" cy="565299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访问页面在主存中？</a:t>
            </a:r>
          </a:p>
        </p:txBody>
      </p:sp>
      <p:sp>
        <p:nvSpPr>
          <p:cNvPr id="8" name="流程图: 准备 7"/>
          <p:cNvSpPr/>
          <p:nvPr/>
        </p:nvSpPr>
        <p:spPr>
          <a:xfrm>
            <a:off x="1673289" y="5338243"/>
            <a:ext cx="1676401" cy="565299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主存中存在空闲页框？</a:t>
            </a:r>
          </a:p>
        </p:txBody>
      </p:sp>
      <p:sp>
        <p:nvSpPr>
          <p:cNvPr id="9" name="矩形 8"/>
          <p:cNvSpPr/>
          <p:nvPr/>
        </p:nvSpPr>
        <p:spPr>
          <a:xfrm>
            <a:off x="3665376" y="5406287"/>
            <a:ext cx="1741714" cy="429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从磁盘读一页到主存</a:t>
            </a:r>
          </a:p>
        </p:txBody>
      </p:sp>
      <p:sp>
        <p:nvSpPr>
          <p:cNvPr id="10" name="矩形 9"/>
          <p:cNvSpPr/>
          <p:nvPr/>
        </p:nvSpPr>
        <p:spPr>
          <a:xfrm>
            <a:off x="3665376" y="6152170"/>
            <a:ext cx="1741714" cy="429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更新页表</a:t>
            </a:r>
          </a:p>
        </p:txBody>
      </p:sp>
      <p:sp>
        <p:nvSpPr>
          <p:cNvPr id="11" name="矩形 10"/>
          <p:cNvSpPr/>
          <p:nvPr/>
        </p:nvSpPr>
        <p:spPr>
          <a:xfrm>
            <a:off x="3665376" y="4587738"/>
            <a:ext cx="1741714" cy="429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从主存中换出一页</a:t>
            </a:r>
          </a:p>
        </p:txBody>
      </p:sp>
      <p:sp>
        <p:nvSpPr>
          <p:cNvPr id="12" name="矩形 11"/>
          <p:cNvSpPr/>
          <p:nvPr/>
        </p:nvSpPr>
        <p:spPr>
          <a:xfrm>
            <a:off x="4530011" y="2914449"/>
            <a:ext cx="2628123" cy="429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更新</a:t>
            </a:r>
            <a:r>
              <a:rPr lang="en-US" altLang="zh-CN" sz="1200" dirty="0"/>
              <a:t>TLB</a:t>
            </a:r>
            <a:r>
              <a:rPr lang="zh-CN" altLang="en-US" sz="1200" dirty="0"/>
              <a:t>并将</a:t>
            </a:r>
            <a:r>
              <a:rPr lang="en-US" altLang="zh-CN" sz="1200" dirty="0"/>
              <a:t>VA</a:t>
            </a:r>
            <a:r>
              <a:rPr lang="zh-CN" altLang="en-US" sz="1200" dirty="0"/>
              <a:t>转换成物理地址</a:t>
            </a:r>
            <a:r>
              <a:rPr lang="en-US" altLang="zh-CN" sz="1200" dirty="0"/>
              <a:t>PA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7811279" y="2296107"/>
            <a:ext cx="2628123" cy="429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将</a:t>
            </a:r>
            <a:r>
              <a:rPr lang="en-US" altLang="zh-CN" sz="1200" dirty="0"/>
              <a:t>VA</a:t>
            </a:r>
            <a:r>
              <a:rPr lang="zh-CN" altLang="en-US" sz="1200" dirty="0"/>
              <a:t>转换成物理地址</a:t>
            </a:r>
            <a:r>
              <a:rPr lang="en-US" altLang="zh-CN" sz="1200" dirty="0"/>
              <a:t>PA</a:t>
            </a:r>
            <a:endParaRPr lang="zh-CN" altLang="en-US" sz="1200" dirty="0"/>
          </a:p>
        </p:txBody>
      </p:sp>
      <p:sp>
        <p:nvSpPr>
          <p:cNvPr id="14" name="流程图: 准备 13"/>
          <p:cNvSpPr/>
          <p:nvPr/>
        </p:nvSpPr>
        <p:spPr>
          <a:xfrm>
            <a:off x="8308910" y="3361016"/>
            <a:ext cx="1632858" cy="565299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对应主存块在</a:t>
            </a:r>
            <a:r>
              <a:rPr lang="en-US" altLang="zh-CN" sz="1200" dirty="0"/>
              <a:t>cache</a:t>
            </a:r>
            <a:r>
              <a:rPr lang="zh-CN" altLang="en-US" sz="1200" dirty="0"/>
              <a:t>中？</a:t>
            </a:r>
          </a:p>
        </p:txBody>
      </p:sp>
      <p:sp>
        <p:nvSpPr>
          <p:cNvPr id="15" name="流程图: 准备 14"/>
          <p:cNvSpPr/>
          <p:nvPr/>
        </p:nvSpPr>
        <p:spPr>
          <a:xfrm>
            <a:off x="8308910" y="4483195"/>
            <a:ext cx="1632858" cy="565299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cache</a:t>
            </a:r>
            <a:r>
              <a:rPr lang="zh-CN" altLang="en-US" sz="1200" dirty="0"/>
              <a:t>中存在空闲行？</a:t>
            </a:r>
          </a:p>
        </p:txBody>
      </p:sp>
      <p:sp>
        <p:nvSpPr>
          <p:cNvPr id="16" name="矩形 15"/>
          <p:cNvSpPr/>
          <p:nvPr/>
        </p:nvSpPr>
        <p:spPr>
          <a:xfrm>
            <a:off x="8254482" y="6236872"/>
            <a:ext cx="1741714" cy="429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访问</a:t>
            </a:r>
            <a:r>
              <a:rPr lang="en-US" altLang="zh-CN" sz="1200" dirty="0"/>
              <a:t>cache</a:t>
            </a:r>
            <a:r>
              <a:rPr lang="zh-CN" altLang="en-US" sz="1200" dirty="0"/>
              <a:t>存取数据</a:t>
            </a:r>
          </a:p>
        </p:txBody>
      </p:sp>
      <p:sp>
        <p:nvSpPr>
          <p:cNvPr id="17" name="矩形 16"/>
          <p:cNvSpPr/>
          <p:nvPr/>
        </p:nvSpPr>
        <p:spPr>
          <a:xfrm>
            <a:off x="8254482" y="5378454"/>
            <a:ext cx="1741714" cy="429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主存块送</a:t>
            </a:r>
            <a:r>
              <a:rPr lang="en-US" altLang="zh-CN" sz="1200" dirty="0"/>
              <a:t>cache</a:t>
            </a:r>
            <a:r>
              <a:rPr lang="zh-CN" altLang="en-US" sz="1200" dirty="0"/>
              <a:t>并置标记和有效位</a:t>
            </a:r>
          </a:p>
        </p:txBody>
      </p:sp>
      <p:sp>
        <p:nvSpPr>
          <p:cNvPr id="18" name="矩形 17"/>
          <p:cNvSpPr/>
          <p:nvPr/>
        </p:nvSpPr>
        <p:spPr>
          <a:xfrm>
            <a:off x="6923311" y="4547539"/>
            <a:ext cx="979716" cy="429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从</a:t>
            </a:r>
            <a:r>
              <a:rPr lang="en-US" altLang="zh-CN" sz="1200" dirty="0"/>
              <a:t>cache</a:t>
            </a:r>
            <a:r>
              <a:rPr lang="zh-CN" altLang="en-US" sz="1200" dirty="0"/>
              <a:t>中替换出一块</a:t>
            </a:r>
          </a:p>
        </p:txBody>
      </p:sp>
      <p:cxnSp>
        <p:nvCxnSpPr>
          <p:cNvPr id="20" name="直接箭头连接符 19"/>
          <p:cNvCxnSpPr>
            <a:stCxn id="4" idx="2"/>
            <a:endCxn id="5" idx="0"/>
          </p:cNvCxnSpPr>
          <p:nvPr/>
        </p:nvCxnSpPr>
        <p:spPr>
          <a:xfrm>
            <a:off x="5840963" y="1325137"/>
            <a:ext cx="1" cy="454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5" idx="1"/>
            <a:endCxn id="6" idx="0"/>
          </p:cNvCxnSpPr>
          <p:nvPr/>
        </p:nvCxnSpPr>
        <p:spPr>
          <a:xfrm rot="10800000" flipV="1">
            <a:off x="2733868" y="2062633"/>
            <a:ext cx="2404188" cy="8518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5" idx="3"/>
            <a:endCxn id="13" idx="0"/>
          </p:cNvCxnSpPr>
          <p:nvPr/>
        </p:nvCxnSpPr>
        <p:spPr>
          <a:xfrm>
            <a:off x="6543870" y="2062634"/>
            <a:ext cx="2581471" cy="2334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6" idx="2"/>
            <a:endCxn id="7" idx="0"/>
          </p:cNvCxnSpPr>
          <p:nvPr/>
        </p:nvCxnSpPr>
        <p:spPr>
          <a:xfrm flipH="1">
            <a:off x="2733868" y="3343657"/>
            <a:ext cx="1" cy="202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7" idx="1"/>
            <a:endCxn id="8" idx="1"/>
          </p:cNvCxnSpPr>
          <p:nvPr/>
        </p:nvCxnSpPr>
        <p:spPr>
          <a:xfrm rot="10800000" flipV="1">
            <a:off x="1673288" y="3828719"/>
            <a:ext cx="357672" cy="1792173"/>
          </a:xfrm>
          <a:prstGeom prst="bentConnector3">
            <a:avLst>
              <a:gd name="adj1" fmla="val 11869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8" idx="3"/>
            <a:endCxn id="9" idx="1"/>
          </p:cNvCxnSpPr>
          <p:nvPr/>
        </p:nvCxnSpPr>
        <p:spPr>
          <a:xfrm flipV="1">
            <a:off x="3349690" y="5620892"/>
            <a:ext cx="31568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1" idx="2"/>
            <a:endCxn id="9" idx="0"/>
          </p:cNvCxnSpPr>
          <p:nvPr/>
        </p:nvCxnSpPr>
        <p:spPr>
          <a:xfrm>
            <a:off x="4536233" y="5016946"/>
            <a:ext cx="0" cy="389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7" idx="3"/>
            <a:endCxn id="12" idx="2"/>
          </p:cNvCxnSpPr>
          <p:nvPr/>
        </p:nvCxnSpPr>
        <p:spPr>
          <a:xfrm flipV="1">
            <a:off x="3436774" y="3343657"/>
            <a:ext cx="2407299" cy="4850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9" idx="2"/>
            <a:endCxn id="10" idx="0"/>
          </p:cNvCxnSpPr>
          <p:nvPr/>
        </p:nvCxnSpPr>
        <p:spPr>
          <a:xfrm>
            <a:off x="4536233" y="5835495"/>
            <a:ext cx="0" cy="316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6" idx="3"/>
            <a:endCxn id="12" idx="1"/>
          </p:cNvCxnSpPr>
          <p:nvPr/>
        </p:nvCxnSpPr>
        <p:spPr>
          <a:xfrm>
            <a:off x="3794448" y="3129053"/>
            <a:ext cx="735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10" idx="3"/>
            <a:endCxn id="12" idx="2"/>
          </p:cNvCxnSpPr>
          <p:nvPr/>
        </p:nvCxnSpPr>
        <p:spPr>
          <a:xfrm flipV="1">
            <a:off x="5407090" y="3343658"/>
            <a:ext cx="436982" cy="302311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3" idx="2"/>
            <a:endCxn id="14" idx="0"/>
          </p:cNvCxnSpPr>
          <p:nvPr/>
        </p:nvCxnSpPr>
        <p:spPr>
          <a:xfrm flipH="1">
            <a:off x="9125340" y="2725315"/>
            <a:ext cx="1" cy="635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12" idx="3"/>
            <a:endCxn id="14" idx="0"/>
          </p:cNvCxnSpPr>
          <p:nvPr/>
        </p:nvCxnSpPr>
        <p:spPr>
          <a:xfrm>
            <a:off x="7158133" y="3129053"/>
            <a:ext cx="1967206" cy="2319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14" idx="2"/>
            <a:endCxn id="15" idx="0"/>
          </p:cNvCxnSpPr>
          <p:nvPr/>
        </p:nvCxnSpPr>
        <p:spPr>
          <a:xfrm>
            <a:off x="9125339" y="3926314"/>
            <a:ext cx="0" cy="556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15" idx="1"/>
            <a:endCxn id="18" idx="3"/>
          </p:cNvCxnSpPr>
          <p:nvPr/>
        </p:nvCxnSpPr>
        <p:spPr>
          <a:xfrm flipH="1" flipV="1">
            <a:off x="7903028" y="4762144"/>
            <a:ext cx="405883" cy="3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15" idx="2"/>
            <a:endCxn id="17" idx="0"/>
          </p:cNvCxnSpPr>
          <p:nvPr/>
        </p:nvCxnSpPr>
        <p:spPr>
          <a:xfrm>
            <a:off x="9125339" y="5048493"/>
            <a:ext cx="0" cy="329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17" idx="2"/>
            <a:endCxn id="16" idx="0"/>
          </p:cNvCxnSpPr>
          <p:nvPr/>
        </p:nvCxnSpPr>
        <p:spPr>
          <a:xfrm>
            <a:off x="9125339" y="5807663"/>
            <a:ext cx="0" cy="4292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14" idx="3"/>
            <a:endCxn id="16" idx="3"/>
          </p:cNvCxnSpPr>
          <p:nvPr/>
        </p:nvCxnSpPr>
        <p:spPr>
          <a:xfrm>
            <a:off x="9941768" y="3643666"/>
            <a:ext cx="54428" cy="2807811"/>
          </a:xfrm>
          <a:prstGeom prst="bentConnector3">
            <a:avLst>
              <a:gd name="adj1" fmla="val 52000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1579985" y="4363804"/>
            <a:ext cx="4045597" cy="2366679"/>
          </a:xfrm>
          <a:prstGeom prst="rect">
            <a:avLst/>
          </a:prstGeom>
          <a:noFill/>
          <a:ln w="25400">
            <a:solidFill>
              <a:srgbClr val="33C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1887740" y="6266809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33CCFF"/>
                </a:solidFill>
              </a:rPr>
              <a:t>缺页处理</a:t>
            </a:r>
          </a:p>
        </p:txBody>
      </p:sp>
      <p:sp>
        <p:nvSpPr>
          <p:cNvPr id="100" name="矩形 99"/>
          <p:cNvSpPr/>
          <p:nvPr/>
        </p:nvSpPr>
        <p:spPr>
          <a:xfrm>
            <a:off x="1579985" y="2491842"/>
            <a:ext cx="5685453" cy="1679695"/>
          </a:xfrm>
          <a:prstGeom prst="rect">
            <a:avLst/>
          </a:prstGeom>
          <a:noFill/>
          <a:ln w="25400">
            <a:solidFill>
              <a:srgbClr val="99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4336567" y="3429447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900FF"/>
                </a:solidFill>
              </a:rPr>
              <a:t>TLB</a:t>
            </a:r>
            <a:r>
              <a:rPr lang="zh-CN" altLang="en-US" dirty="0">
                <a:solidFill>
                  <a:srgbClr val="9900FF"/>
                </a:solidFill>
              </a:rPr>
              <a:t>缺失处理</a:t>
            </a:r>
          </a:p>
        </p:txBody>
      </p:sp>
      <p:sp>
        <p:nvSpPr>
          <p:cNvPr id="107" name="矩形 106"/>
          <p:cNvSpPr/>
          <p:nvPr/>
        </p:nvSpPr>
        <p:spPr>
          <a:xfrm>
            <a:off x="6277947" y="4340785"/>
            <a:ext cx="3836438" cy="1679695"/>
          </a:xfrm>
          <a:prstGeom prst="rect">
            <a:avLst/>
          </a:prstGeom>
          <a:noFill/>
          <a:ln w="25400">
            <a:solidFill>
              <a:srgbClr val="00CC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文本框 107"/>
          <p:cNvSpPr txBox="1"/>
          <p:nvPr/>
        </p:nvSpPr>
        <p:spPr>
          <a:xfrm>
            <a:off x="6460003" y="5582784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CC00"/>
                </a:solidFill>
              </a:rPr>
              <a:t>cache</a:t>
            </a:r>
            <a:r>
              <a:rPr lang="zh-CN" altLang="en-US" dirty="0">
                <a:solidFill>
                  <a:srgbClr val="00CC00"/>
                </a:solidFill>
              </a:rPr>
              <a:t>缺失处理</a:t>
            </a:r>
          </a:p>
        </p:txBody>
      </p:sp>
      <p:sp>
        <p:nvSpPr>
          <p:cNvPr id="109" name="文本框 108"/>
          <p:cNvSpPr txBox="1"/>
          <p:nvPr/>
        </p:nvSpPr>
        <p:spPr>
          <a:xfrm>
            <a:off x="3436773" y="1693300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TLB</a:t>
            </a:r>
            <a:r>
              <a:rPr lang="zh-CN" altLang="en-US" dirty="0"/>
              <a:t>缺失       否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6574332" y="1701310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    </a:t>
            </a:r>
            <a:r>
              <a:rPr lang="en-US" altLang="zh-CN" dirty="0"/>
              <a:t>TLB</a:t>
            </a:r>
            <a:r>
              <a:rPr lang="zh-CN" altLang="en-US" dirty="0"/>
              <a:t>命中</a:t>
            </a:r>
          </a:p>
        </p:txBody>
      </p:sp>
      <p:sp>
        <p:nvSpPr>
          <p:cNvPr id="111" name="文本框 110"/>
          <p:cNvSpPr txBox="1"/>
          <p:nvPr/>
        </p:nvSpPr>
        <p:spPr>
          <a:xfrm>
            <a:off x="1655261" y="34589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3465709" y="34589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113" name="文本框 112"/>
          <p:cNvSpPr txBox="1"/>
          <p:nvPr/>
        </p:nvSpPr>
        <p:spPr>
          <a:xfrm>
            <a:off x="1843280" y="43940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缺页</a:t>
            </a:r>
          </a:p>
        </p:txBody>
      </p:sp>
      <p:sp>
        <p:nvSpPr>
          <p:cNvPr id="118" name="文本框 117"/>
          <p:cNvSpPr txBox="1"/>
          <p:nvPr/>
        </p:nvSpPr>
        <p:spPr>
          <a:xfrm>
            <a:off x="7811279" y="3955176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cache</a:t>
            </a:r>
            <a:r>
              <a:rPr lang="zh-CN" altLang="en-US" dirty="0"/>
              <a:t>缺失       否</a:t>
            </a:r>
          </a:p>
        </p:txBody>
      </p:sp>
      <p:cxnSp>
        <p:nvCxnSpPr>
          <p:cNvPr id="119" name="肘形连接符 118"/>
          <p:cNvCxnSpPr>
            <a:stCxn id="18" idx="2"/>
            <a:endCxn id="17" idx="1"/>
          </p:cNvCxnSpPr>
          <p:nvPr/>
        </p:nvCxnSpPr>
        <p:spPr>
          <a:xfrm rot="16200000" flipH="1">
            <a:off x="7525671" y="4864246"/>
            <a:ext cx="616311" cy="8413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7933987" y="43998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123" name="文本框 122"/>
          <p:cNvSpPr txBox="1"/>
          <p:nvPr/>
        </p:nvSpPr>
        <p:spPr>
          <a:xfrm>
            <a:off x="9125339" y="50475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124" name="文本框 123"/>
          <p:cNvSpPr txBox="1"/>
          <p:nvPr/>
        </p:nvSpPr>
        <p:spPr>
          <a:xfrm>
            <a:off x="9272077" y="2996167"/>
            <a:ext cx="1215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/>
              <a:t>cache</a:t>
            </a:r>
            <a:r>
              <a:rPr lang="zh-CN" altLang="en-US" dirty="0"/>
              <a:t>命中</a:t>
            </a:r>
            <a:endParaRPr lang="en-US" altLang="zh-CN" dirty="0"/>
          </a:p>
          <a:p>
            <a:pPr algn="r"/>
            <a:r>
              <a:rPr lang="zh-CN" altLang="en-US" dirty="0"/>
              <a:t>是</a:t>
            </a:r>
          </a:p>
        </p:txBody>
      </p:sp>
      <p:cxnSp>
        <p:nvCxnSpPr>
          <p:cNvPr id="130" name="肘形连接符 129"/>
          <p:cNvCxnSpPr>
            <a:stCxn id="8" idx="0"/>
            <a:endCxn id="11" idx="1"/>
          </p:cNvCxnSpPr>
          <p:nvPr/>
        </p:nvCxnSpPr>
        <p:spPr>
          <a:xfrm rot="5400000" flipH="1" flipV="1">
            <a:off x="2820482" y="4493350"/>
            <a:ext cx="535900" cy="115388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文本框 132"/>
          <p:cNvSpPr txBox="1"/>
          <p:nvPr/>
        </p:nvSpPr>
        <p:spPr>
          <a:xfrm>
            <a:off x="2651306" y="44330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134" name="文本框 133"/>
          <p:cNvSpPr txBox="1"/>
          <p:nvPr/>
        </p:nvSpPr>
        <p:spPr>
          <a:xfrm>
            <a:off x="3231501" y="52078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135" name="文本框 134"/>
          <p:cNvSpPr txBox="1"/>
          <p:nvPr/>
        </p:nvSpPr>
        <p:spPr>
          <a:xfrm>
            <a:off x="5789811" y="1461837"/>
            <a:ext cx="4288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</a:rPr>
              <a:t>此处忽略虚拟地址转线性地址过程，扁平模式</a:t>
            </a:r>
          </a:p>
        </p:txBody>
      </p:sp>
    </p:spTree>
    <p:extLst>
      <p:ext uri="{BB962C8B-B14F-4D97-AF65-F5344CB8AC3E}">
        <p14:creationId xmlns:p14="http://schemas.microsoft.com/office/powerpoint/2010/main" val="40091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78782" y="139927"/>
            <a:ext cx="2121159" cy="4292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CPU</a:t>
            </a:r>
            <a:r>
              <a:rPr lang="zh-CN" altLang="en-US" sz="1200" dirty="0" smtClean="0"/>
              <a:t>给出虚拟地址</a:t>
            </a:r>
            <a:endParaRPr lang="zh-CN" altLang="en-US" sz="1200" dirty="0"/>
          </a:p>
        </p:txBody>
      </p:sp>
      <p:sp>
        <p:nvSpPr>
          <p:cNvPr id="5" name="流程图: 准备 4"/>
          <p:cNvSpPr/>
          <p:nvPr/>
        </p:nvSpPr>
        <p:spPr>
          <a:xfrm>
            <a:off x="5536456" y="1023983"/>
            <a:ext cx="1405813" cy="565299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对应表项在</a:t>
            </a:r>
            <a:r>
              <a:rPr lang="en-US" altLang="zh-CN" sz="1200" dirty="0" smtClean="0"/>
              <a:t>TLB</a:t>
            </a:r>
            <a:r>
              <a:rPr lang="zh-CN" altLang="en-US" sz="1200" dirty="0" smtClean="0"/>
              <a:t>中？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2071688" y="2158448"/>
            <a:ext cx="2121159" cy="429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访问主存中的页表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8209678" y="1540106"/>
            <a:ext cx="2628123" cy="429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将</a:t>
            </a:r>
            <a:r>
              <a:rPr lang="en-US" altLang="zh-CN" sz="1200" dirty="0" smtClean="0"/>
              <a:t>VA</a:t>
            </a:r>
            <a:r>
              <a:rPr lang="zh-CN" altLang="en-US" sz="1200" dirty="0" smtClean="0"/>
              <a:t>转换成物理地址</a:t>
            </a:r>
            <a:r>
              <a:rPr lang="en-US" altLang="zh-CN" sz="1200" dirty="0" smtClean="0"/>
              <a:t>PA</a:t>
            </a:r>
            <a:endParaRPr lang="zh-CN" altLang="en-US" sz="1200" dirty="0"/>
          </a:p>
        </p:txBody>
      </p:sp>
      <p:cxnSp>
        <p:nvCxnSpPr>
          <p:cNvPr id="19" name="直接箭头连接符 18"/>
          <p:cNvCxnSpPr>
            <a:stCxn id="4" idx="2"/>
            <a:endCxn id="5" idx="0"/>
          </p:cNvCxnSpPr>
          <p:nvPr/>
        </p:nvCxnSpPr>
        <p:spPr>
          <a:xfrm>
            <a:off x="6239362" y="569136"/>
            <a:ext cx="1" cy="454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5" idx="1"/>
            <a:endCxn id="6" idx="0"/>
          </p:cNvCxnSpPr>
          <p:nvPr/>
        </p:nvCxnSpPr>
        <p:spPr>
          <a:xfrm rot="10800000" flipV="1">
            <a:off x="3132268" y="1306632"/>
            <a:ext cx="2404188" cy="8518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5" idx="3"/>
            <a:endCxn id="13" idx="0"/>
          </p:cNvCxnSpPr>
          <p:nvPr/>
        </p:nvCxnSpPr>
        <p:spPr>
          <a:xfrm>
            <a:off x="6942269" y="1306633"/>
            <a:ext cx="2581471" cy="2334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835173" y="93730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TLB</a:t>
            </a:r>
            <a:r>
              <a:rPr lang="zh-CN" altLang="en-US" dirty="0" smtClean="0"/>
              <a:t>缺失       否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6972732" y="945310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是    </a:t>
            </a:r>
            <a:r>
              <a:rPr lang="en-US" altLang="zh-CN" dirty="0" smtClean="0"/>
              <a:t>TLB</a:t>
            </a:r>
            <a:r>
              <a:rPr lang="zh-CN" altLang="en-US" dirty="0" smtClean="0"/>
              <a:t>命中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381279" y="179580"/>
            <a:ext cx="3524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067A H = 0000011  00  1111010   B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6747276" y="478987"/>
            <a:ext cx="2681774" cy="772471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6580103" y="478987"/>
            <a:ext cx="2163147" cy="64877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254" y="3304738"/>
            <a:ext cx="6832206" cy="16939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" name="文本框 16"/>
          <p:cNvSpPr txBox="1"/>
          <p:nvPr/>
        </p:nvSpPr>
        <p:spPr>
          <a:xfrm>
            <a:off x="3318121" y="4906502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TLB</a:t>
            </a:r>
            <a:r>
              <a:rPr lang="zh-CN" altLang="en-US" dirty="0" smtClean="0">
                <a:solidFill>
                  <a:srgbClr val="C00000"/>
                </a:solidFill>
              </a:rPr>
              <a:t>缺失！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3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78782" y="139927"/>
            <a:ext cx="2121159" cy="4292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CPU</a:t>
            </a:r>
            <a:r>
              <a:rPr lang="zh-CN" altLang="en-US" sz="1200" dirty="0" smtClean="0"/>
              <a:t>给出虚拟地址</a:t>
            </a:r>
            <a:endParaRPr lang="zh-CN" altLang="en-US" sz="1200" dirty="0"/>
          </a:p>
        </p:txBody>
      </p:sp>
      <p:sp>
        <p:nvSpPr>
          <p:cNvPr id="5" name="流程图: 准备 4"/>
          <p:cNvSpPr/>
          <p:nvPr/>
        </p:nvSpPr>
        <p:spPr>
          <a:xfrm>
            <a:off x="5536456" y="1023983"/>
            <a:ext cx="1405813" cy="565299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对应表项在</a:t>
            </a:r>
            <a:r>
              <a:rPr lang="en-US" altLang="zh-CN" sz="1200" dirty="0" smtClean="0"/>
              <a:t>TLB</a:t>
            </a:r>
            <a:r>
              <a:rPr lang="zh-CN" altLang="en-US" sz="1200" dirty="0" smtClean="0"/>
              <a:t>中？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2071688" y="2158448"/>
            <a:ext cx="2121159" cy="429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访问主存中的页表</a:t>
            </a:r>
            <a:endParaRPr lang="zh-CN" altLang="en-US" sz="1200" dirty="0"/>
          </a:p>
        </p:txBody>
      </p:sp>
      <p:sp>
        <p:nvSpPr>
          <p:cNvPr id="7" name="流程图: 准备 6"/>
          <p:cNvSpPr/>
          <p:nvPr/>
        </p:nvSpPr>
        <p:spPr>
          <a:xfrm>
            <a:off x="2429360" y="2790069"/>
            <a:ext cx="1405813" cy="565299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访问页面在主存中？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4928410" y="2158448"/>
            <a:ext cx="2628123" cy="429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TLB</a:t>
            </a:r>
            <a:r>
              <a:rPr lang="zh-CN" altLang="en-US" sz="1200" dirty="0" smtClean="0"/>
              <a:t>并将</a:t>
            </a:r>
            <a:r>
              <a:rPr lang="en-US" altLang="zh-CN" sz="1200" dirty="0" smtClean="0"/>
              <a:t>VA</a:t>
            </a:r>
            <a:r>
              <a:rPr lang="zh-CN" altLang="en-US" sz="1200" dirty="0" smtClean="0"/>
              <a:t>转换成物理地址</a:t>
            </a:r>
            <a:r>
              <a:rPr lang="en-US" altLang="zh-CN" sz="1200" dirty="0" smtClean="0"/>
              <a:t>PA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8209678" y="1540106"/>
            <a:ext cx="2628123" cy="429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将</a:t>
            </a:r>
            <a:r>
              <a:rPr lang="en-US" altLang="zh-CN" sz="1200" dirty="0" smtClean="0"/>
              <a:t>VA</a:t>
            </a:r>
            <a:r>
              <a:rPr lang="zh-CN" altLang="en-US" sz="1200" dirty="0" smtClean="0"/>
              <a:t>转换成物理地址</a:t>
            </a:r>
            <a:r>
              <a:rPr lang="en-US" altLang="zh-CN" sz="1200" dirty="0" smtClean="0"/>
              <a:t>PA</a:t>
            </a:r>
            <a:endParaRPr lang="zh-CN" altLang="en-US" sz="1200" dirty="0"/>
          </a:p>
        </p:txBody>
      </p:sp>
      <p:cxnSp>
        <p:nvCxnSpPr>
          <p:cNvPr id="19" name="直接箭头连接符 18"/>
          <p:cNvCxnSpPr>
            <a:stCxn id="4" idx="2"/>
            <a:endCxn id="5" idx="0"/>
          </p:cNvCxnSpPr>
          <p:nvPr/>
        </p:nvCxnSpPr>
        <p:spPr>
          <a:xfrm>
            <a:off x="6239362" y="569136"/>
            <a:ext cx="1" cy="454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5" idx="1"/>
            <a:endCxn id="6" idx="0"/>
          </p:cNvCxnSpPr>
          <p:nvPr/>
        </p:nvCxnSpPr>
        <p:spPr>
          <a:xfrm rot="10800000" flipV="1">
            <a:off x="3132268" y="1306632"/>
            <a:ext cx="2404188" cy="8518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5" idx="3"/>
            <a:endCxn id="13" idx="0"/>
          </p:cNvCxnSpPr>
          <p:nvPr/>
        </p:nvCxnSpPr>
        <p:spPr>
          <a:xfrm>
            <a:off x="6942269" y="1306633"/>
            <a:ext cx="2581471" cy="2334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2"/>
            <a:endCxn id="7" idx="0"/>
          </p:cNvCxnSpPr>
          <p:nvPr/>
        </p:nvCxnSpPr>
        <p:spPr>
          <a:xfrm flipH="1">
            <a:off x="3132267" y="2587657"/>
            <a:ext cx="1" cy="202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7" idx="3"/>
            <a:endCxn id="12" idx="2"/>
          </p:cNvCxnSpPr>
          <p:nvPr/>
        </p:nvCxnSpPr>
        <p:spPr>
          <a:xfrm flipV="1">
            <a:off x="3835173" y="2587657"/>
            <a:ext cx="2407299" cy="4850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3"/>
            <a:endCxn id="12" idx="1"/>
          </p:cNvCxnSpPr>
          <p:nvPr/>
        </p:nvCxnSpPr>
        <p:spPr>
          <a:xfrm>
            <a:off x="4192847" y="2373053"/>
            <a:ext cx="735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835173" y="93730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TLB</a:t>
            </a:r>
            <a:r>
              <a:rPr lang="zh-CN" altLang="en-US" dirty="0" smtClean="0"/>
              <a:t>缺失       否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6972732" y="945310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是    </a:t>
            </a:r>
            <a:r>
              <a:rPr lang="en-US" altLang="zh-CN" dirty="0" smtClean="0"/>
              <a:t>TLB</a:t>
            </a:r>
            <a:r>
              <a:rPr lang="zh-CN" altLang="en-US" dirty="0" smtClean="0"/>
              <a:t>命中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3864109" y="27029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18" name="矩形 17"/>
          <p:cNvSpPr/>
          <p:nvPr/>
        </p:nvSpPr>
        <p:spPr>
          <a:xfrm>
            <a:off x="3184493" y="1628791"/>
            <a:ext cx="3524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067A H = 000001100  1111010   B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3918545" y="1977007"/>
            <a:ext cx="782217" cy="329621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0830664" y="55077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不缺页！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810" y="2468880"/>
            <a:ext cx="2285191" cy="410562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7" name="矩形 26"/>
          <p:cNvSpPr/>
          <p:nvPr/>
        </p:nvSpPr>
        <p:spPr>
          <a:xfrm>
            <a:off x="7381279" y="179580"/>
            <a:ext cx="3524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067A H = 0000011  00  1111010   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147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1381636"/>
            <a:ext cx="9447081" cy="4994708"/>
          </a:xfrm>
        </p:spPr>
        <p:txBody>
          <a:bodyPr>
            <a:normAutofit/>
          </a:bodyPr>
          <a:lstStyle/>
          <a:p>
            <a:r>
              <a:rPr lang="zh-CN" altLang="en-US" sz="4400" dirty="0" smtClean="0"/>
              <a:t>第</a:t>
            </a:r>
            <a:r>
              <a:rPr lang="en-US" altLang="zh-CN" sz="4400" dirty="0" smtClean="0"/>
              <a:t>6</a:t>
            </a:r>
            <a:r>
              <a:rPr lang="zh-CN" altLang="en-US" sz="4400" dirty="0" smtClean="0"/>
              <a:t>章习题，第</a:t>
            </a:r>
            <a:r>
              <a:rPr lang="en-US" altLang="zh-CN" sz="4400" dirty="0" smtClean="0"/>
              <a:t>3</a:t>
            </a:r>
            <a:r>
              <a:rPr lang="zh-CN" altLang="en-US" sz="4400" dirty="0" smtClean="0"/>
              <a:t>、</a:t>
            </a:r>
            <a:r>
              <a:rPr lang="en-US" altLang="zh-CN" sz="4400" dirty="0" smtClean="0"/>
              <a:t>5</a:t>
            </a:r>
            <a:r>
              <a:rPr lang="zh-CN" altLang="en-US" sz="4400" dirty="0" smtClean="0"/>
              <a:t>、</a:t>
            </a:r>
            <a:r>
              <a:rPr lang="en-US" altLang="zh-CN" sz="4400" dirty="0" smtClean="0"/>
              <a:t>8</a:t>
            </a:r>
            <a:r>
              <a:rPr lang="zh-CN" altLang="en-US" sz="4400" dirty="0" smtClean="0"/>
              <a:t>、</a:t>
            </a:r>
            <a:r>
              <a:rPr lang="en-US" altLang="zh-CN" sz="4400" dirty="0" smtClean="0"/>
              <a:t>12</a:t>
            </a:r>
            <a:r>
              <a:rPr lang="zh-CN" altLang="en-US" sz="4400" dirty="0" smtClean="0"/>
              <a:t>、</a:t>
            </a:r>
            <a:r>
              <a:rPr lang="en-US" altLang="zh-CN" sz="4400" dirty="0" smtClean="0"/>
              <a:t>23</a:t>
            </a:r>
          </a:p>
          <a:p>
            <a:endParaRPr lang="en-US" altLang="zh-CN" sz="4400" dirty="0" smtClean="0"/>
          </a:p>
          <a:p>
            <a:r>
              <a:rPr lang="zh-CN" altLang="en-US" sz="4400" dirty="0" smtClean="0"/>
              <a:t>习题截止时间：</a:t>
            </a:r>
            <a:r>
              <a:rPr lang="en-US" altLang="zh-CN" sz="4000" smtClean="0"/>
              <a:t>2020</a:t>
            </a:r>
            <a:r>
              <a:rPr lang="zh-CN" altLang="en-US" sz="4000" smtClean="0"/>
              <a:t>年</a:t>
            </a:r>
            <a:r>
              <a:rPr lang="en-US" altLang="zh-CN" sz="4000" dirty="0" smtClean="0"/>
              <a:t>12</a:t>
            </a:r>
            <a:r>
              <a:rPr lang="zh-CN" altLang="en-US" sz="4000" dirty="0" smtClean="0"/>
              <a:t>月</a:t>
            </a:r>
            <a:r>
              <a:rPr lang="en-US" altLang="zh-CN" sz="4000" dirty="0" smtClean="0"/>
              <a:t>30</a:t>
            </a:r>
            <a:r>
              <a:rPr lang="zh-CN" altLang="en-US" sz="4000" dirty="0" smtClean="0"/>
              <a:t>日</a:t>
            </a:r>
            <a:r>
              <a:rPr lang="en-US" altLang="zh-CN" sz="4000" dirty="0" smtClean="0"/>
              <a:t>24</a:t>
            </a:r>
            <a:r>
              <a:rPr lang="zh-CN" altLang="en-US" sz="4000" dirty="0" smtClean="0"/>
              <a:t>时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404929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78782" y="139927"/>
            <a:ext cx="2121159" cy="4292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CPU</a:t>
            </a:r>
            <a:r>
              <a:rPr lang="zh-CN" altLang="en-US" sz="1200" dirty="0" smtClean="0"/>
              <a:t>给出虚拟地址</a:t>
            </a:r>
            <a:endParaRPr lang="zh-CN" altLang="en-US" sz="1200" dirty="0"/>
          </a:p>
        </p:txBody>
      </p:sp>
      <p:sp>
        <p:nvSpPr>
          <p:cNvPr id="5" name="流程图: 准备 4"/>
          <p:cNvSpPr/>
          <p:nvPr/>
        </p:nvSpPr>
        <p:spPr>
          <a:xfrm>
            <a:off x="5536456" y="1023983"/>
            <a:ext cx="1405813" cy="565299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对应表项在</a:t>
            </a:r>
            <a:r>
              <a:rPr lang="en-US" altLang="zh-CN" sz="1200" dirty="0" smtClean="0"/>
              <a:t>TLB</a:t>
            </a:r>
            <a:r>
              <a:rPr lang="zh-CN" altLang="en-US" sz="1200" dirty="0" smtClean="0"/>
              <a:t>中？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2071688" y="2158448"/>
            <a:ext cx="2121159" cy="429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访问主存中的页表</a:t>
            </a:r>
            <a:endParaRPr lang="zh-CN" altLang="en-US" sz="1200" dirty="0"/>
          </a:p>
        </p:txBody>
      </p:sp>
      <p:sp>
        <p:nvSpPr>
          <p:cNvPr id="7" name="流程图: 准备 6"/>
          <p:cNvSpPr/>
          <p:nvPr/>
        </p:nvSpPr>
        <p:spPr>
          <a:xfrm>
            <a:off x="2429360" y="2790069"/>
            <a:ext cx="1405813" cy="565299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访问页面在主存中？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4928410" y="2158448"/>
            <a:ext cx="2628123" cy="429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TLB</a:t>
            </a:r>
            <a:r>
              <a:rPr lang="zh-CN" altLang="en-US" sz="1200" dirty="0" smtClean="0"/>
              <a:t>并将</a:t>
            </a:r>
            <a:r>
              <a:rPr lang="en-US" altLang="zh-CN" sz="1200" dirty="0" smtClean="0"/>
              <a:t>VA</a:t>
            </a:r>
            <a:r>
              <a:rPr lang="zh-CN" altLang="en-US" sz="1200" dirty="0" smtClean="0"/>
              <a:t>转换成物理地址</a:t>
            </a:r>
            <a:r>
              <a:rPr lang="en-US" altLang="zh-CN" sz="1200" dirty="0" smtClean="0"/>
              <a:t>PA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8209678" y="1540106"/>
            <a:ext cx="2628123" cy="429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将</a:t>
            </a:r>
            <a:r>
              <a:rPr lang="en-US" altLang="zh-CN" sz="1200" dirty="0" smtClean="0"/>
              <a:t>VA</a:t>
            </a:r>
            <a:r>
              <a:rPr lang="zh-CN" altLang="en-US" sz="1200" dirty="0" smtClean="0"/>
              <a:t>转换成物理地址</a:t>
            </a:r>
            <a:r>
              <a:rPr lang="en-US" altLang="zh-CN" sz="1200" dirty="0" smtClean="0"/>
              <a:t>PA</a:t>
            </a:r>
            <a:endParaRPr lang="zh-CN" altLang="en-US" sz="1200" dirty="0"/>
          </a:p>
        </p:txBody>
      </p:sp>
      <p:cxnSp>
        <p:nvCxnSpPr>
          <p:cNvPr id="19" name="直接箭头连接符 18"/>
          <p:cNvCxnSpPr>
            <a:stCxn id="4" idx="2"/>
            <a:endCxn id="5" idx="0"/>
          </p:cNvCxnSpPr>
          <p:nvPr/>
        </p:nvCxnSpPr>
        <p:spPr>
          <a:xfrm>
            <a:off x="6239362" y="569136"/>
            <a:ext cx="1" cy="454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5" idx="1"/>
            <a:endCxn id="6" idx="0"/>
          </p:cNvCxnSpPr>
          <p:nvPr/>
        </p:nvCxnSpPr>
        <p:spPr>
          <a:xfrm rot="10800000" flipV="1">
            <a:off x="3132268" y="1306632"/>
            <a:ext cx="2404188" cy="8518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5" idx="3"/>
            <a:endCxn id="13" idx="0"/>
          </p:cNvCxnSpPr>
          <p:nvPr/>
        </p:nvCxnSpPr>
        <p:spPr>
          <a:xfrm>
            <a:off x="6942269" y="1306633"/>
            <a:ext cx="2581471" cy="2334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2"/>
            <a:endCxn id="7" idx="0"/>
          </p:cNvCxnSpPr>
          <p:nvPr/>
        </p:nvCxnSpPr>
        <p:spPr>
          <a:xfrm flipH="1">
            <a:off x="3132267" y="2587657"/>
            <a:ext cx="1" cy="202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7" idx="3"/>
            <a:endCxn id="12" idx="2"/>
          </p:cNvCxnSpPr>
          <p:nvPr/>
        </p:nvCxnSpPr>
        <p:spPr>
          <a:xfrm flipV="1">
            <a:off x="3835173" y="2587657"/>
            <a:ext cx="2407299" cy="4850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3"/>
            <a:endCxn id="12" idx="1"/>
          </p:cNvCxnSpPr>
          <p:nvPr/>
        </p:nvCxnSpPr>
        <p:spPr>
          <a:xfrm>
            <a:off x="4192847" y="2373053"/>
            <a:ext cx="735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835173" y="93730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TLB</a:t>
            </a:r>
            <a:r>
              <a:rPr lang="zh-CN" altLang="en-US" dirty="0" smtClean="0"/>
              <a:t>缺失       否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6972732" y="945310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是    </a:t>
            </a:r>
            <a:r>
              <a:rPr lang="en-US" altLang="zh-CN" dirty="0" smtClean="0"/>
              <a:t>TLB</a:t>
            </a:r>
            <a:r>
              <a:rPr lang="zh-CN" altLang="en-US" dirty="0" smtClean="0"/>
              <a:t>命中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3864109" y="27029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18" name="矩形 17"/>
          <p:cNvSpPr/>
          <p:nvPr/>
        </p:nvSpPr>
        <p:spPr>
          <a:xfrm>
            <a:off x="1978384" y="1735841"/>
            <a:ext cx="5685453" cy="1679695"/>
          </a:xfrm>
          <a:prstGeom prst="rect">
            <a:avLst/>
          </a:prstGeom>
          <a:noFill/>
          <a:ln w="25400">
            <a:solidFill>
              <a:srgbClr val="99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641367" y="2709447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9900FF"/>
                </a:solidFill>
              </a:rPr>
              <a:t>TLB</a:t>
            </a:r>
            <a:r>
              <a:rPr lang="zh-CN" altLang="en-US" b="1" dirty="0">
                <a:solidFill>
                  <a:srgbClr val="9900FF"/>
                </a:solidFill>
              </a:rPr>
              <a:t>缺失</a:t>
            </a:r>
            <a:r>
              <a:rPr lang="zh-CN" altLang="en-US" b="1" dirty="0" smtClean="0">
                <a:solidFill>
                  <a:srgbClr val="9900FF"/>
                </a:solidFill>
              </a:rPr>
              <a:t>处理</a:t>
            </a:r>
            <a:endParaRPr lang="zh-CN" altLang="en-US" b="1" dirty="0">
              <a:solidFill>
                <a:srgbClr val="9900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466188" y="2593291"/>
            <a:ext cx="2484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PA = 11001  1111010   B</a:t>
            </a:r>
          </a:p>
        </p:txBody>
      </p: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1748397" y="3823740"/>
            <a:ext cx="90304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5300" algn="l"/>
              </a:tabLst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组号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标记       页框号   有效位   标记      页框号    有效位       标记     页框号      有效位       标记     页框号    有效位</a:t>
            </a:r>
            <a:endParaRPr kumimoji="0" lang="zh-CN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111296"/>
              </p:ext>
            </p:extLst>
          </p:nvPr>
        </p:nvGraphicFramePr>
        <p:xfrm>
          <a:off x="1691635" y="4212597"/>
          <a:ext cx="9030490" cy="128016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3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2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2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3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32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32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32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232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5363"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03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n-cs"/>
                        </a:rPr>
                        <a:t>19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n-cs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09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1D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–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07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363"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13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2D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–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04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–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0A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–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363"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–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08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–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–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03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–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363"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07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–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63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12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0A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34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72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–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矩形 28"/>
          <p:cNvSpPr/>
          <p:nvPr/>
        </p:nvSpPr>
        <p:spPr>
          <a:xfrm>
            <a:off x="4350294" y="5689254"/>
            <a:ext cx="3917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</a:pPr>
            <a:r>
              <a:rPr lang="en-US" altLang="zh-CN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a) TLB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路组相联）：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组、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个页表项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758301" y="6415262"/>
            <a:ext cx="3058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更新</a:t>
            </a:r>
            <a:r>
              <a:rPr lang="en-US" altLang="zh-CN" dirty="0" smtClean="0">
                <a:solidFill>
                  <a:srgbClr val="C00000"/>
                </a:solidFill>
              </a:rPr>
              <a:t>TLB</a:t>
            </a:r>
            <a:r>
              <a:rPr lang="zh-CN" altLang="en-US" dirty="0" smtClean="0">
                <a:solidFill>
                  <a:srgbClr val="C00000"/>
                </a:solidFill>
              </a:rPr>
              <a:t>（和替换策略有关）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381279" y="179580"/>
            <a:ext cx="3524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067A H = 0000011  00  1111010   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16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78782" y="139927"/>
            <a:ext cx="2121159" cy="4292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CPU</a:t>
            </a:r>
            <a:r>
              <a:rPr lang="zh-CN" altLang="en-US" sz="1200" dirty="0" smtClean="0"/>
              <a:t>给出虚拟地址</a:t>
            </a:r>
            <a:endParaRPr lang="zh-CN" altLang="en-US" sz="1200" dirty="0"/>
          </a:p>
        </p:txBody>
      </p:sp>
      <p:sp>
        <p:nvSpPr>
          <p:cNvPr id="5" name="流程图: 准备 4"/>
          <p:cNvSpPr/>
          <p:nvPr/>
        </p:nvSpPr>
        <p:spPr>
          <a:xfrm>
            <a:off x="5536456" y="1023983"/>
            <a:ext cx="1405813" cy="565299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对应表项在</a:t>
            </a:r>
            <a:r>
              <a:rPr lang="en-US" altLang="zh-CN" sz="1200" dirty="0" smtClean="0"/>
              <a:t>TLB</a:t>
            </a:r>
            <a:r>
              <a:rPr lang="zh-CN" altLang="en-US" sz="1200" dirty="0" smtClean="0"/>
              <a:t>中？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2071688" y="2158448"/>
            <a:ext cx="2121159" cy="429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访问主存中的页表</a:t>
            </a:r>
            <a:endParaRPr lang="zh-CN" altLang="en-US" sz="1200" dirty="0"/>
          </a:p>
        </p:txBody>
      </p:sp>
      <p:sp>
        <p:nvSpPr>
          <p:cNvPr id="7" name="流程图: 准备 6"/>
          <p:cNvSpPr/>
          <p:nvPr/>
        </p:nvSpPr>
        <p:spPr>
          <a:xfrm>
            <a:off x="2429360" y="2790069"/>
            <a:ext cx="1405813" cy="565299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访问页面在主存中？</a:t>
            </a:r>
            <a:endParaRPr lang="zh-CN" altLang="en-US" sz="1200" dirty="0"/>
          </a:p>
        </p:txBody>
      </p:sp>
      <p:sp>
        <p:nvSpPr>
          <p:cNvPr id="8" name="流程图: 准备 7"/>
          <p:cNvSpPr/>
          <p:nvPr/>
        </p:nvSpPr>
        <p:spPr>
          <a:xfrm>
            <a:off x="2071688" y="4582242"/>
            <a:ext cx="1676401" cy="565299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主存中存在空闲页框？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4063776" y="4650286"/>
            <a:ext cx="1741714" cy="429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从磁盘读一页到主存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4063776" y="5396169"/>
            <a:ext cx="1741714" cy="429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更新页表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4063776" y="3831737"/>
            <a:ext cx="1741714" cy="429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从主存中换出一页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4928410" y="2158448"/>
            <a:ext cx="2628123" cy="429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TLB</a:t>
            </a:r>
            <a:r>
              <a:rPr lang="zh-CN" altLang="en-US" sz="1200" dirty="0" smtClean="0"/>
              <a:t>并将</a:t>
            </a:r>
            <a:r>
              <a:rPr lang="en-US" altLang="zh-CN" sz="1200" dirty="0" smtClean="0"/>
              <a:t>VA</a:t>
            </a:r>
            <a:r>
              <a:rPr lang="zh-CN" altLang="en-US" sz="1200" dirty="0" smtClean="0"/>
              <a:t>转换成物理地址</a:t>
            </a:r>
            <a:r>
              <a:rPr lang="en-US" altLang="zh-CN" sz="1200" dirty="0" smtClean="0"/>
              <a:t>PA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8209678" y="1540106"/>
            <a:ext cx="2628123" cy="429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将</a:t>
            </a:r>
            <a:r>
              <a:rPr lang="en-US" altLang="zh-CN" sz="1200" dirty="0" smtClean="0"/>
              <a:t>VA</a:t>
            </a:r>
            <a:r>
              <a:rPr lang="zh-CN" altLang="en-US" sz="1200" dirty="0" smtClean="0"/>
              <a:t>转换成物理地址</a:t>
            </a:r>
            <a:r>
              <a:rPr lang="en-US" altLang="zh-CN" sz="1200" dirty="0" smtClean="0"/>
              <a:t>PA</a:t>
            </a:r>
            <a:endParaRPr lang="zh-CN" altLang="en-US" sz="1200" dirty="0"/>
          </a:p>
        </p:txBody>
      </p:sp>
      <p:cxnSp>
        <p:nvCxnSpPr>
          <p:cNvPr id="19" name="直接箭头连接符 18"/>
          <p:cNvCxnSpPr>
            <a:stCxn id="4" idx="2"/>
            <a:endCxn id="5" idx="0"/>
          </p:cNvCxnSpPr>
          <p:nvPr/>
        </p:nvCxnSpPr>
        <p:spPr>
          <a:xfrm>
            <a:off x="6239362" y="569136"/>
            <a:ext cx="1" cy="454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5" idx="1"/>
            <a:endCxn id="6" idx="0"/>
          </p:cNvCxnSpPr>
          <p:nvPr/>
        </p:nvCxnSpPr>
        <p:spPr>
          <a:xfrm rot="10800000" flipV="1">
            <a:off x="3132268" y="1306632"/>
            <a:ext cx="2404188" cy="8518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5" idx="3"/>
            <a:endCxn id="13" idx="0"/>
          </p:cNvCxnSpPr>
          <p:nvPr/>
        </p:nvCxnSpPr>
        <p:spPr>
          <a:xfrm>
            <a:off x="6942269" y="1306633"/>
            <a:ext cx="2581471" cy="2334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2"/>
            <a:endCxn id="7" idx="0"/>
          </p:cNvCxnSpPr>
          <p:nvPr/>
        </p:nvCxnSpPr>
        <p:spPr>
          <a:xfrm flipH="1">
            <a:off x="3132267" y="2587657"/>
            <a:ext cx="1" cy="202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7" idx="1"/>
            <a:endCxn id="8" idx="1"/>
          </p:cNvCxnSpPr>
          <p:nvPr/>
        </p:nvCxnSpPr>
        <p:spPr>
          <a:xfrm rot="10800000" flipV="1">
            <a:off x="2071688" y="3072718"/>
            <a:ext cx="357672" cy="1792173"/>
          </a:xfrm>
          <a:prstGeom prst="bentConnector3">
            <a:avLst>
              <a:gd name="adj1" fmla="val 16902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3"/>
            <a:endCxn id="9" idx="1"/>
          </p:cNvCxnSpPr>
          <p:nvPr/>
        </p:nvCxnSpPr>
        <p:spPr>
          <a:xfrm flipV="1">
            <a:off x="3748089" y="4864891"/>
            <a:ext cx="31568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2"/>
            <a:endCxn id="9" idx="0"/>
          </p:cNvCxnSpPr>
          <p:nvPr/>
        </p:nvCxnSpPr>
        <p:spPr>
          <a:xfrm>
            <a:off x="4934633" y="4260946"/>
            <a:ext cx="0" cy="389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7" idx="3"/>
            <a:endCxn id="12" idx="2"/>
          </p:cNvCxnSpPr>
          <p:nvPr/>
        </p:nvCxnSpPr>
        <p:spPr>
          <a:xfrm flipV="1">
            <a:off x="3835173" y="2587657"/>
            <a:ext cx="2407299" cy="4850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9" idx="2"/>
            <a:endCxn id="10" idx="0"/>
          </p:cNvCxnSpPr>
          <p:nvPr/>
        </p:nvCxnSpPr>
        <p:spPr>
          <a:xfrm>
            <a:off x="4934633" y="5079495"/>
            <a:ext cx="0" cy="316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3"/>
            <a:endCxn id="12" idx="1"/>
          </p:cNvCxnSpPr>
          <p:nvPr/>
        </p:nvCxnSpPr>
        <p:spPr>
          <a:xfrm>
            <a:off x="4192847" y="2373053"/>
            <a:ext cx="735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0" idx="3"/>
            <a:endCxn id="12" idx="2"/>
          </p:cNvCxnSpPr>
          <p:nvPr/>
        </p:nvCxnSpPr>
        <p:spPr>
          <a:xfrm flipV="1">
            <a:off x="5805490" y="2587657"/>
            <a:ext cx="436982" cy="302311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835173" y="93730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TLB</a:t>
            </a:r>
            <a:r>
              <a:rPr lang="zh-CN" altLang="en-US" dirty="0" smtClean="0"/>
              <a:t>缺失       否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6972732" y="945310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是    </a:t>
            </a:r>
            <a:r>
              <a:rPr lang="en-US" altLang="zh-CN" dirty="0" smtClean="0"/>
              <a:t>TLB</a:t>
            </a:r>
            <a:r>
              <a:rPr lang="zh-CN" altLang="en-US" dirty="0" smtClean="0"/>
              <a:t>命中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2053661" y="27029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3864109" y="27029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2241679" y="36380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缺页</a:t>
            </a:r>
          </a:p>
        </p:txBody>
      </p:sp>
      <p:cxnSp>
        <p:nvCxnSpPr>
          <p:cNvPr id="53" name="肘形连接符 52"/>
          <p:cNvCxnSpPr>
            <a:stCxn id="8" idx="0"/>
            <a:endCxn id="11" idx="1"/>
          </p:cNvCxnSpPr>
          <p:nvPr/>
        </p:nvCxnSpPr>
        <p:spPr>
          <a:xfrm rot="5400000" flipH="1" flipV="1">
            <a:off x="3218882" y="3737349"/>
            <a:ext cx="535900" cy="115388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3049706" y="36770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3629901" y="44518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32" name="矩形 31"/>
          <p:cNvSpPr/>
          <p:nvPr/>
        </p:nvSpPr>
        <p:spPr>
          <a:xfrm>
            <a:off x="7381279" y="179580"/>
            <a:ext cx="3524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067A H = 0000011  00  1111010   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417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78782" y="139927"/>
            <a:ext cx="2121159" cy="4292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CPU</a:t>
            </a:r>
            <a:r>
              <a:rPr lang="zh-CN" altLang="en-US" sz="1200" dirty="0" smtClean="0"/>
              <a:t>给出虚拟地址</a:t>
            </a:r>
            <a:endParaRPr lang="zh-CN" altLang="en-US" sz="1200" dirty="0"/>
          </a:p>
        </p:txBody>
      </p:sp>
      <p:sp>
        <p:nvSpPr>
          <p:cNvPr id="5" name="流程图: 准备 4"/>
          <p:cNvSpPr/>
          <p:nvPr/>
        </p:nvSpPr>
        <p:spPr>
          <a:xfrm>
            <a:off x="5536456" y="1023983"/>
            <a:ext cx="1405813" cy="565299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对应表项在</a:t>
            </a:r>
            <a:r>
              <a:rPr lang="en-US" altLang="zh-CN" sz="1200" dirty="0" smtClean="0"/>
              <a:t>TLB</a:t>
            </a:r>
            <a:r>
              <a:rPr lang="zh-CN" altLang="en-US" sz="1200" dirty="0" smtClean="0"/>
              <a:t>中？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2071688" y="2158448"/>
            <a:ext cx="2121159" cy="429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访问主存中的页表</a:t>
            </a:r>
            <a:endParaRPr lang="zh-CN" altLang="en-US" sz="1200" dirty="0"/>
          </a:p>
        </p:txBody>
      </p:sp>
      <p:sp>
        <p:nvSpPr>
          <p:cNvPr id="7" name="流程图: 准备 6"/>
          <p:cNvSpPr/>
          <p:nvPr/>
        </p:nvSpPr>
        <p:spPr>
          <a:xfrm>
            <a:off x="2429360" y="2790069"/>
            <a:ext cx="1405813" cy="565299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访问页面在主存中？</a:t>
            </a:r>
            <a:endParaRPr lang="zh-CN" altLang="en-US" sz="1200" dirty="0"/>
          </a:p>
        </p:txBody>
      </p:sp>
      <p:sp>
        <p:nvSpPr>
          <p:cNvPr id="8" name="流程图: 准备 7"/>
          <p:cNvSpPr/>
          <p:nvPr/>
        </p:nvSpPr>
        <p:spPr>
          <a:xfrm>
            <a:off x="2071688" y="4582242"/>
            <a:ext cx="1676401" cy="565299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主存中存在空闲页框？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4063776" y="4650286"/>
            <a:ext cx="1741714" cy="429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从磁盘读一页到主存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4063776" y="5396169"/>
            <a:ext cx="1741714" cy="429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更新页表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4063776" y="3831737"/>
            <a:ext cx="1741714" cy="429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从主存中换出一页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4928410" y="2158448"/>
            <a:ext cx="2628123" cy="429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TLB</a:t>
            </a:r>
            <a:r>
              <a:rPr lang="zh-CN" altLang="en-US" sz="1200" dirty="0" smtClean="0"/>
              <a:t>并将</a:t>
            </a:r>
            <a:r>
              <a:rPr lang="en-US" altLang="zh-CN" sz="1200" dirty="0" smtClean="0"/>
              <a:t>VA</a:t>
            </a:r>
            <a:r>
              <a:rPr lang="zh-CN" altLang="en-US" sz="1200" dirty="0" smtClean="0"/>
              <a:t>转换成物理地址</a:t>
            </a:r>
            <a:r>
              <a:rPr lang="en-US" altLang="zh-CN" sz="1200" dirty="0" smtClean="0"/>
              <a:t>PA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8209678" y="1540106"/>
            <a:ext cx="2628123" cy="429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将</a:t>
            </a:r>
            <a:r>
              <a:rPr lang="en-US" altLang="zh-CN" sz="1200" dirty="0" smtClean="0"/>
              <a:t>VA</a:t>
            </a:r>
            <a:r>
              <a:rPr lang="zh-CN" altLang="en-US" sz="1200" dirty="0" smtClean="0"/>
              <a:t>转换成物理地址</a:t>
            </a:r>
            <a:r>
              <a:rPr lang="en-US" altLang="zh-CN" sz="1200" dirty="0" smtClean="0"/>
              <a:t>PA</a:t>
            </a:r>
            <a:endParaRPr lang="zh-CN" altLang="en-US" sz="1200" dirty="0"/>
          </a:p>
        </p:txBody>
      </p:sp>
      <p:cxnSp>
        <p:nvCxnSpPr>
          <p:cNvPr id="19" name="直接箭头连接符 18"/>
          <p:cNvCxnSpPr>
            <a:stCxn id="4" idx="2"/>
            <a:endCxn id="5" idx="0"/>
          </p:cNvCxnSpPr>
          <p:nvPr/>
        </p:nvCxnSpPr>
        <p:spPr>
          <a:xfrm>
            <a:off x="6239362" y="569136"/>
            <a:ext cx="1" cy="454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5" idx="1"/>
            <a:endCxn id="6" idx="0"/>
          </p:cNvCxnSpPr>
          <p:nvPr/>
        </p:nvCxnSpPr>
        <p:spPr>
          <a:xfrm rot="10800000" flipV="1">
            <a:off x="3132268" y="1306632"/>
            <a:ext cx="2404188" cy="8518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5" idx="3"/>
            <a:endCxn id="13" idx="0"/>
          </p:cNvCxnSpPr>
          <p:nvPr/>
        </p:nvCxnSpPr>
        <p:spPr>
          <a:xfrm>
            <a:off x="6942269" y="1306633"/>
            <a:ext cx="2581471" cy="2334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2"/>
            <a:endCxn id="7" idx="0"/>
          </p:cNvCxnSpPr>
          <p:nvPr/>
        </p:nvCxnSpPr>
        <p:spPr>
          <a:xfrm flipH="1">
            <a:off x="3132267" y="2587657"/>
            <a:ext cx="1" cy="202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7" idx="1"/>
            <a:endCxn id="8" idx="1"/>
          </p:cNvCxnSpPr>
          <p:nvPr/>
        </p:nvCxnSpPr>
        <p:spPr>
          <a:xfrm rot="10800000" flipV="1">
            <a:off x="2071688" y="3072718"/>
            <a:ext cx="357672" cy="1792173"/>
          </a:xfrm>
          <a:prstGeom prst="bentConnector3">
            <a:avLst>
              <a:gd name="adj1" fmla="val 16902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3"/>
            <a:endCxn id="9" idx="1"/>
          </p:cNvCxnSpPr>
          <p:nvPr/>
        </p:nvCxnSpPr>
        <p:spPr>
          <a:xfrm flipV="1">
            <a:off x="3748089" y="4864891"/>
            <a:ext cx="31568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2"/>
            <a:endCxn id="9" idx="0"/>
          </p:cNvCxnSpPr>
          <p:nvPr/>
        </p:nvCxnSpPr>
        <p:spPr>
          <a:xfrm>
            <a:off x="4934633" y="4260946"/>
            <a:ext cx="0" cy="389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7" idx="3"/>
            <a:endCxn id="12" idx="2"/>
          </p:cNvCxnSpPr>
          <p:nvPr/>
        </p:nvCxnSpPr>
        <p:spPr>
          <a:xfrm flipV="1">
            <a:off x="3835173" y="2587657"/>
            <a:ext cx="2407299" cy="4850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9" idx="2"/>
            <a:endCxn id="10" idx="0"/>
          </p:cNvCxnSpPr>
          <p:nvPr/>
        </p:nvCxnSpPr>
        <p:spPr>
          <a:xfrm>
            <a:off x="4934633" y="5079495"/>
            <a:ext cx="0" cy="316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3"/>
            <a:endCxn id="12" idx="1"/>
          </p:cNvCxnSpPr>
          <p:nvPr/>
        </p:nvCxnSpPr>
        <p:spPr>
          <a:xfrm>
            <a:off x="4192847" y="2373053"/>
            <a:ext cx="735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0" idx="3"/>
            <a:endCxn id="12" idx="2"/>
          </p:cNvCxnSpPr>
          <p:nvPr/>
        </p:nvCxnSpPr>
        <p:spPr>
          <a:xfrm flipV="1">
            <a:off x="5805490" y="2587657"/>
            <a:ext cx="436982" cy="302311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978384" y="3607803"/>
            <a:ext cx="4045597" cy="2366679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127739" y="5525209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缺页处理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835173" y="93730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TLB</a:t>
            </a:r>
            <a:r>
              <a:rPr lang="zh-CN" altLang="en-US" dirty="0" smtClean="0"/>
              <a:t>缺失       否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6972732" y="945310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是    </a:t>
            </a:r>
            <a:r>
              <a:rPr lang="en-US" altLang="zh-CN" dirty="0" smtClean="0"/>
              <a:t>TLB</a:t>
            </a:r>
            <a:r>
              <a:rPr lang="zh-CN" altLang="en-US" dirty="0" smtClean="0"/>
              <a:t>命中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2053661" y="27029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3864109" y="27029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2241679" y="36380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缺页</a:t>
            </a:r>
          </a:p>
        </p:txBody>
      </p:sp>
      <p:cxnSp>
        <p:nvCxnSpPr>
          <p:cNvPr id="53" name="肘形连接符 52"/>
          <p:cNvCxnSpPr>
            <a:stCxn id="8" idx="0"/>
            <a:endCxn id="11" idx="1"/>
          </p:cNvCxnSpPr>
          <p:nvPr/>
        </p:nvCxnSpPr>
        <p:spPr>
          <a:xfrm rot="5400000" flipH="1" flipV="1">
            <a:off x="3218882" y="3737349"/>
            <a:ext cx="535900" cy="115388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3049706" y="36770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3629901" y="44518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34" name="矩形 33"/>
          <p:cNvSpPr/>
          <p:nvPr/>
        </p:nvSpPr>
        <p:spPr>
          <a:xfrm>
            <a:off x="7381279" y="179580"/>
            <a:ext cx="3524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067A H = 0000011  00  1111010   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009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78782" y="139927"/>
            <a:ext cx="2121159" cy="4292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CPU</a:t>
            </a:r>
            <a:r>
              <a:rPr lang="zh-CN" altLang="en-US" sz="1200" dirty="0" smtClean="0"/>
              <a:t>给出虚拟地址</a:t>
            </a:r>
            <a:endParaRPr lang="zh-CN" altLang="en-US" sz="1200" dirty="0"/>
          </a:p>
        </p:txBody>
      </p:sp>
      <p:sp>
        <p:nvSpPr>
          <p:cNvPr id="5" name="流程图: 准备 4"/>
          <p:cNvSpPr/>
          <p:nvPr/>
        </p:nvSpPr>
        <p:spPr>
          <a:xfrm>
            <a:off x="5536456" y="1023983"/>
            <a:ext cx="1405813" cy="565299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对应表项在</a:t>
            </a:r>
            <a:r>
              <a:rPr lang="en-US" altLang="zh-CN" sz="1200" dirty="0" smtClean="0"/>
              <a:t>TLB</a:t>
            </a:r>
            <a:r>
              <a:rPr lang="zh-CN" altLang="en-US" sz="1200" dirty="0" smtClean="0"/>
              <a:t>中？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2071688" y="2158448"/>
            <a:ext cx="2121159" cy="429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访问主存中的页表</a:t>
            </a:r>
            <a:endParaRPr lang="zh-CN" altLang="en-US" sz="1200" dirty="0"/>
          </a:p>
        </p:txBody>
      </p:sp>
      <p:sp>
        <p:nvSpPr>
          <p:cNvPr id="7" name="流程图: 准备 6"/>
          <p:cNvSpPr/>
          <p:nvPr/>
        </p:nvSpPr>
        <p:spPr>
          <a:xfrm>
            <a:off x="2429360" y="2790069"/>
            <a:ext cx="1405813" cy="565299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访问页面在主存中？</a:t>
            </a:r>
            <a:endParaRPr lang="zh-CN" altLang="en-US" sz="1200" dirty="0"/>
          </a:p>
        </p:txBody>
      </p:sp>
      <p:sp>
        <p:nvSpPr>
          <p:cNvPr id="8" name="流程图: 准备 7"/>
          <p:cNvSpPr/>
          <p:nvPr/>
        </p:nvSpPr>
        <p:spPr>
          <a:xfrm>
            <a:off x="2071688" y="4582242"/>
            <a:ext cx="1676401" cy="565299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主存中存在空闲页框？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4063776" y="4650286"/>
            <a:ext cx="1741714" cy="429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从磁盘读一页到主存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4063776" y="5396169"/>
            <a:ext cx="1741714" cy="429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更新页表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4063776" y="3831737"/>
            <a:ext cx="1741714" cy="429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从主存中换出一页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4928410" y="2158448"/>
            <a:ext cx="2628123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TLB</a:t>
            </a:r>
            <a:r>
              <a:rPr lang="zh-CN" altLang="en-US" sz="1200" dirty="0" smtClean="0"/>
              <a:t>并将</a:t>
            </a:r>
            <a:r>
              <a:rPr lang="en-US" altLang="zh-CN" sz="1200" dirty="0" smtClean="0"/>
              <a:t>VA</a:t>
            </a:r>
            <a:r>
              <a:rPr lang="zh-CN" altLang="en-US" sz="1200" dirty="0" smtClean="0"/>
              <a:t>转换成物理地址</a:t>
            </a:r>
            <a:r>
              <a:rPr lang="en-US" altLang="zh-CN" sz="1200" dirty="0" smtClean="0"/>
              <a:t>PA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8209678" y="1540106"/>
            <a:ext cx="2628123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lt1"/>
                </a:solidFill>
              </a:rPr>
              <a:t>将</a:t>
            </a:r>
            <a:r>
              <a:rPr lang="en-US" altLang="zh-CN" sz="1200" dirty="0">
                <a:solidFill>
                  <a:schemeClr val="lt1"/>
                </a:solidFill>
              </a:rPr>
              <a:t>VA</a:t>
            </a:r>
            <a:r>
              <a:rPr lang="zh-CN" altLang="en-US" sz="1200" dirty="0">
                <a:solidFill>
                  <a:schemeClr val="lt1"/>
                </a:solidFill>
              </a:rPr>
              <a:t>转换成物理地址</a:t>
            </a:r>
            <a:r>
              <a:rPr lang="en-US" altLang="zh-CN" sz="1200" dirty="0">
                <a:solidFill>
                  <a:schemeClr val="lt1"/>
                </a:solidFill>
              </a:rPr>
              <a:t>PA</a:t>
            </a:r>
            <a:endParaRPr lang="zh-CN" altLang="en-US" sz="1200" dirty="0">
              <a:solidFill>
                <a:schemeClr val="lt1"/>
              </a:solidFill>
            </a:endParaRPr>
          </a:p>
        </p:txBody>
      </p:sp>
      <p:cxnSp>
        <p:nvCxnSpPr>
          <p:cNvPr id="19" name="直接箭头连接符 18"/>
          <p:cNvCxnSpPr>
            <a:stCxn id="4" idx="2"/>
            <a:endCxn id="5" idx="0"/>
          </p:cNvCxnSpPr>
          <p:nvPr/>
        </p:nvCxnSpPr>
        <p:spPr>
          <a:xfrm>
            <a:off x="6239362" y="569136"/>
            <a:ext cx="1" cy="454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5" idx="1"/>
            <a:endCxn id="6" idx="0"/>
          </p:cNvCxnSpPr>
          <p:nvPr/>
        </p:nvCxnSpPr>
        <p:spPr>
          <a:xfrm rot="10800000" flipV="1">
            <a:off x="3132268" y="1306632"/>
            <a:ext cx="2404188" cy="8518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5" idx="3"/>
            <a:endCxn id="13" idx="0"/>
          </p:cNvCxnSpPr>
          <p:nvPr/>
        </p:nvCxnSpPr>
        <p:spPr>
          <a:xfrm>
            <a:off x="6942269" y="1306633"/>
            <a:ext cx="2581471" cy="2334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2"/>
            <a:endCxn id="7" idx="0"/>
          </p:cNvCxnSpPr>
          <p:nvPr/>
        </p:nvCxnSpPr>
        <p:spPr>
          <a:xfrm flipH="1">
            <a:off x="3132267" y="2587657"/>
            <a:ext cx="1" cy="202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7" idx="1"/>
            <a:endCxn id="8" idx="1"/>
          </p:cNvCxnSpPr>
          <p:nvPr/>
        </p:nvCxnSpPr>
        <p:spPr>
          <a:xfrm rot="10800000" flipV="1">
            <a:off x="2071688" y="3072718"/>
            <a:ext cx="357672" cy="1792173"/>
          </a:xfrm>
          <a:prstGeom prst="bentConnector3">
            <a:avLst>
              <a:gd name="adj1" fmla="val 16902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3"/>
            <a:endCxn id="9" idx="1"/>
          </p:cNvCxnSpPr>
          <p:nvPr/>
        </p:nvCxnSpPr>
        <p:spPr>
          <a:xfrm flipV="1">
            <a:off x="3748089" y="4864891"/>
            <a:ext cx="31568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2"/>
            <a:endCxn id="9" idx="0"/>
          </p:cNvCxnSpPr>
          <p:nvPr/>
        </p:nvCxnSpPr>
        <p:spPr>
          <a:xfrm>
            <a:off x="4934633" y="4260946"/>
            <a:ext cx="0" cy="389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7" idx="3"/>
            <a:endCxn id="12" idx="2"/>
          </p:cNvCxnSpPr>
          <p:nvPr/>
        </p:nvCxnSpPr>
        <p:spPr>
          <a:xfrm flipV="1">
            <a:off x="3835173" y="2587657"/>
            <a:ext cx="2407299" cy="4850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9" idx="2"/>
            <a:endCxn id="10" idx="0"/>
          </p:cNvCxnSpPr>
          <p:nvPr/>
        </p:nvCxnSpPr>
        <p:spPr>
          <a:xfrm>
            <a:off x="4934633" y="5079495"/>
            <a:ext cx="0" cy="316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3"/>
            <a:endCxn id="12" idx="1"/>
          </p:cNvCxnSpPr>
          <p:nvPr/>
        </p:nvCxnSpPr>
        <p:spPr>
          <a:xfrm>
            <a:off x="4192847" y="2373053"/>
            <a:ext cx="735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0" idx="3"/>
            <a:endCxn id="12" idx="2"/>
          </p:cNvCxnSpPr>
          <p:nvPr/>
        </p:nvCxnSpPr>
        <p:spPr>
          <a:xfrm flipV="1">
            <a:off x="5805490" y="2587657"/>
            <a:ext cx="436982" cy="302311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835173" y="93730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TLB</a:t>
            </a:r>
            <a:r>
              <a:rPr lang="zh-CN" altLang="en-US" dirty="0" smtClean="0"/>
              <a:t>缺失       否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6972732" y="945310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是    </a:t>
            </a:r>
            <a:r>
              <a:rPr lang="en-US" altLang="zh-CN" dirty="0" smtClean="0"/>
              <a:t>TLB</a:t>
            </a:r>
            <a:r>
              <a:rPr lang="zh-CN" altLang="en-US" dirty="0" smtClean="0"/>
              <a:t>命中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2053661" y="27029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3864109" y="27029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2241679" y="36380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缺页</a:t>
            </a:r>
          </a:p>
        </p:txBody>
      </p:sp>
      <p:cxnSp>
        <p:nvCxnSpPr>
          <p:cNvPr id="53" name="肘形连接符 52"/>
          <p:cNvCxnSpPr>
            <a:stCxn id="8" idx="0"/>
            <a:endCxn id="11" idx="1"/>
          </p:cNvCxnSpPr>
          <p:nvPr/>
        </p:nvCxnSpPr>
        <p:spPr>
          <a:xfrm rot="5400000" flipH="1" flipV="1">
            <a:off x="3218882" y="3737349"/>
            <a:ext cx="535900" cy="115388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3049706" y="36770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3629901" y="44518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070575" y="2441051"/>
            <a:ext cx="3093057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从虚拟地址转换得到物理地址</a:t>
            </a:r>
            <a:endParaRPr lang="zh-CN" altLang="en-US" sz="3200" dirty="0"/>
          </a:p>
        </p:txBody>
      </p:sp>
      <p:sp>
        <p:nvSpPr>
          <p:cNvPr id="33" name="矩形 32"/>
          <p:cNvSpPr/>
          <p:nvPr/>
        </p:nvSpPr>
        <p:spPr>
          <a:xfrm>
            <a:off x="7381279" y="179580"/>
            <a:ext cx="3524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067A H = 0000011  00  1111010   B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7997808" y="3583891"/>
            <a:ext cx="3251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PA = 11001  1111010   B</a:t>
            </a:r>
          </a:p>
        </p:txBody>
      </p:sp>
    </p:spTree>
    <p:extLst>
      <p:ext uri="{BB962C8B-B14F-4D97-AF65-F5344CB8AC3E}">
        <p14:creationId xmlns:p14="http://schemas.microsoft.com/office/powerpoint/2010/main" val="113430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9565062" y="1987662"/>
            <a:ext cx="2626938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PA = 11001  1111010   B</a:t>
            </a:r>
          </a:p>
          <a:p>
            <a:r>
              <a:rPr lang="en-US" altLang="zh-CN" kern="1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altLang="zh-CN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=  110011  1110  10   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78782" y="139927"/>
            <a:ext cx="2121159" cy="4292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CPU</a:t>
            </a:r>
            <a:r>
              <a:rPr lang="zh-CN" altLang="en-US" sz="1200" dirty="0" smtClean="0"/>
              <a:t>给出虚拟地址</a:t>
            </a:r>
            <a:endParaRPr lang="zh-CN" altLang="en-US" sz="1200" dirty="0"/>
          </a:p>
        </p:txBody>
      </p:sp>
      <p:sp>
        <p:nvSpPr>
          <p:cNvPr id="5" name="流程图: 准备 4"/>
          <p:cNvSpPr/>
          <p:nvPr/>
        </p:nvSpPr>
        <p:spPr>
          <a:xfrm>
            <a:off x="5536456" y="1023983"/>
            <a:ext cx="1405813" cy="565299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对应表项在</a:t>
            </a:r>
            <a:r>
              <a:rPr lang="en-US" altLang="zh-CN" sz="1200" dirty="0" smtClean="0"/>
              <a:t>TLB</a:t>
            </a:r>
            <a:r>
              <a:rPr lang="zh-CN" altLang="en-US" sz="1200" dirty="0" smtClean="0"/>
              <a:t>中？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2071688" y="2158448"/>
            <a:ext cx="2121159" cy="429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访问主存中的页表</a:t>
            </a:r>
            <a:endParaRPr lang="zh-CN" altLang="en-US" sz="1200" dirty="0"/>
          </a:p>
        </p:txBody>
      </p:sp>
      <p:sp>
        <p:nvSpPr>
          <p:cNvPr id="7" name="流程图: 准备 6"/>
          <p:cNvSpPr/>
          <p:nvPr/>
        </p:nvSpPr>
        <p:spPr>
          <a:xfrm>
            <a:off x="2429360" y="2790069"/>
            <a:ext cx="1405813" cy="565299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访问页面在主存中？</a:t>
            </a:r>
            <a:endParaRPr lang="zh-CN" altLang="en-US" sz="1200" dirty="0"/>
          </a:p>
        </p:txBody>
      </p:sp>
      <p:sp>
        <p:nvSpPr>
          <p:cNvPr id="8" name="流程图: 准备 7"/>
          <p:cNvSpPr/>
          <p:nvPr/>
        </p:nvSpPr>
        <p:spPr>
          <a:xfrm>
            <a:off x="2071688" y="4582242"/>
            <a:ext cx="1676401" cy="565299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主存中存在空闲页框？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4063776" y="4650286"/>
            <a:ext cx="1741714" cy="429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从磁盘读一页到主存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4063776" y="5396169"/>
            <a:ext cx="1741714" cy="429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更新页表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4063776" y="3831737"/>
            <a:ext cx="1741714" cy="429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从主存中换出一页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4928410" y="2158448"/>
            <a:ext cx="2628123" cy="429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TLB</a:t>
            </a:r>
            <a:r>
              <a:rPr lang="zh-CN" altLang="en-US" sz="1200" dirty="0" smtClean="0"/>
              <a:t>并将</a:t>
            </a:r>
            <a:r>
              <a:rPr lang="en-US" altLang="zh-CN" sz="1200" dirty="0" smtClean="0"/>
              <a:t>VA</a:t>
            </a:r>
            <a:r>
              <a:rPr lang="zh-CN" altLang="en-US" sz="1200" dirty="0" smtClean="0"/>
              <a:t>转换成物理地址</a:t>
            </a:r>
            <a:r>
              <a:rPr lang="en-US" altLang="zh-CN" sz="1200" dirty="0" smtClean="0"/>
              <a:t>PA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8209678" y="1540106"/>
            <a:ext cx="2628123" cy="429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将</a:t>
            </a:r>
            <a:r>
              <a:rPr lang="en-US" altLang="zh-CN" sz="1200" dirty="0" smtClean="0"/>
              <a:t>VA</a:t>
            </a:r>
            <a:r>
              <a:rPr lang="zh-CN" altLang="en-US" sz="1200" dirty="0" smtClean="0"/>
              <a:t>转换成物理地址</a:t>
            </a:r>
            <a:r>
              <a:rPr lang="en-US" altLang="zh-CN" sz="1200" dirty="0" smtClean="0"/>
              <a:t>PA</a:t>
            </a:r>
            <a:endParaRPr lang="zh-CN" altLang="en-US" sz="1200" dirty="0"/>
          </a:p>
        </p:txBody>
      </p:sp>
      <p:sp>
        <p:nvSpPr>
          <p:cNvPr id="14" name="流程图: 准备 13"/>
          <p:cNvSpPr/>
          <p:nvPr/>
        </p:nvSpPr>
        <p:spPr>
          <a:xfrm>
            <a:off x="8707310" y="2605015"/>
            <a:ext cx="1632858" cy="565299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对应主存块在</a:t>
            </a:r>
            <a:r>
              <a:rPr lang="en-US" altLang="zh-CN" sz="1200" dirty="0" smtClean="0"/>
              <a:t>cache</a:t>
            </a:r>
            <a:r>
              <a:rPr lang="zh-CN" altLang="en-US" sz="1200" dirty="0" smtClean="0"/>
              <a:t>中？</a:t>
            </a:r>
            <a:endParaRPr lang="zh-CN" altLang="en-US" sz="1200" dirty="0"/>
          </a:p>
        </p:txBody>
      </p:sp>
      <p:sp>
        <p:nvSpPr>
          <p:cNvPr id="15" name="流程图: 准备 14"/>
          <p:cNvSpPr/>
          <p:nvPr/>
        </p:nvSpPr>
        <p:spPr>
          <a:xfrm>
            <a:off x="8707310" y="3727194"/>
            <a:ext cx="1632858" cy="565299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cache</a:t>
            </a:r>
            <a:r>
              <a:rPr lang="zh-CN" altLang="en-US" sz="1200" dirty="0" smtClean="0"/>
              <a:t>中存在空闲行？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8652882" y="5480871"/>
            <a:ext cx="1741714" cy="429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访问</a:t>
            </a:r>
            <a:r>
              <a:rPr lang="en-US" altLang="zh-CN" sz="1200" dirty="0" smtClean="0"/>
              <a:t>cache</a:t>
            </a:r>
            <a:r>
              <a:rPr lang="zh-CN" altLang="en-US" sz="1200" dirty="0"/>
              <a:t>存</a:t>
            </a:r>
            <a:r>
              <a:rPr lang="zh-CN" altLang="en-US" sz="1200" dirty="0" smtClean="0"/>
              <a:t>取数据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8652882" y="4622453"/>
            <a:ext cx="1741714" cy="429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主存块送</a:t>
            </a:r>
            <a:r>
              <a:rPr lang="en-US" altLang="zh-CN" sz="1200" dirty="0" smtClean="0"/>
              <a:t>cache</a:t>
            </a:r>
            <a:r>
              <a:rPr lang="zh-CN" altLang="en-US" sz="1200" dirty="0" smtClean="0"/>
              <a:t>并置标记和有效位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7321711" y="3791538"/>
            <a:ext cx="979716" cy="429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从</a:t>
            </a:r>
            <a:r>
              <a:rPr lang="en-US" altLang="zh-CN" sz="1200" dirty="0" smtClean="0"/>
              <a:t>cache</a:t>
            </a:r>
            <a:r>
              <a:rPr lang="zh-CN" altLang="en-US" sz="1200" dirty="0" smtClean="0"/>
              <a:t>中替换出一块</a:t>
            </a:r>
            <a:endParaRPr lang="zh-CN" altLang="en-US" sz="1200" dirty="0"/>
          </a:p>
        </p:txBody>
      </p:sp>
      <p:cxnSp>
        <p:nvCxnSpPr>
          <p:cNvPr id="19" name="直接箭头连接符 18"/>
          <p:cNvCxnSpPr>
            <a:stCxn id="4" idx="2"/>
            <a:endCxn id="5" idx="0"/>
          </p:cNvCxnSpPr>
          <p:nvPr/>
        </p:nvCxnSpPr>
        <p:spPr>
          <a:xfrm>
            <a:off x="6239362" y="569136"/>
            <a:ext cx="1" cy="454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5" idx="1"/>
            <a:endCxn id="6" idx="0"/>
          </p:cNvCxnSpPr>
          <p:nvPr/>
        </p:nvCxnSpPr>
        <p:spPr>
          <a:xfrm rot="10800000" flipV="1">
            <a:off x="3132268" y="1306632"/>
            <a:ext cx="2404188" cy="8518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5" idx="3"/>
            <a:endCxn id="13" idx="0"/>
          </p:cNvCxnSpPr>
          <p:nvPr/>
        </p:nvCxnSpPr>
        <p:spPr>
          <a:xfrm>
            <a:off x="6942269" y="1306633"/>
            <a:ext cx="2581471" cy="2334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2"/>
            <a:endCxn id="7" idx="0"/>
          </p:cNvCxnSpPr>
          <p:nvPr/>
        </p:nvCxnSpPr>
        <p:spPr>
          <a:xfrm flipH="1">
            <a:off x="3132267" y="2587657"/>
            <a:ext cx="1" cy="202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7" idx="1"/>
            <a:endCxn id="8" idx="1"/>
          </p:cNvCxnSpPr>
          <p:nvPr/>
        </p:nvCxnSpPr>
        <p:spPr>
          <a:xfrm rot="10800000" flipV="1">
            <a:off x="2071688" y="3072718"/>
            <a:ext cx="357672" cy="1792173"/>
          </a:xfrm>
          <a:prstGeom prst="bentConnector3">
            <a:avLst>
              <a:gd name="adj1" fmla="val 16902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3"/>
            <a:endCxn id="9" idx="1"/>
          </p:cNvCxnSpPr>
          <p:nvPr/>
        </p:nvCxnSpPr>
        <p:spPr>
          <a:xfrm flipV="1">
            <a:off x="3748089" y="4864891"/>
            <a:ext cx="31568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2"/>
            <a:endCxn id="9" idx="0"/>
          </p:cNvCxnSpPr>
          <p:nvPr/>
        </p:nvCxnSpPr>
        <p:spPr>
          <a:xfrm>
            <a:off x="4934633" y="4260946"/>
            <a:ext cx="0" cy="389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7" idx="3"/>
            <a:endCxn id="12" idx="2"/>
          </p:cNvCxnSpPr>
          <p:nvPr/>
        </p:nvCxnSpPr>
        <p:spPr>
          <a:xfrm flipV="1">
            <a:off x="3835173" y="2587657"/>
            <a:ext cx="2407299" cy="4850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9" idx="2"/>
            <a:endCxn id="10" idx="0"/>
          </p:cNvCxnSpPr>
          <p:nvPr/>
        </p:nvCxnSpPr>
        <p:spPr>
          <a:xfrm>
            <a:off x="4934633" y="5079495"/>
            <a:ext cx="0" cy="316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3"/>
            <a:endCxn id="12" idx="1"/>
          </p:cNvCxnSpPr>
          <p:nvPr/>
        </p:nvCxnSpPr>
        <p:spPr>
          <a:xfrm>
            <a:off x="4192847" y="2373053"/>
            <a:ext cx="735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0" idx="3"/>
            <a:endCxn id="12" idx="2"/>
          </p:cNvCxnSpPr>
          <p:nvPr/>
        </p:nvCxnSpPr>
        <p:spPr>
          <a:xfrm flipV="1">
            <a:off x="5805490" y="2587657"/>
            <a:ext cx="436982" cy="302311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2"/>
            <a:endCxn id="14" idx="0"/>
          </p:cNvCxnSpPr>
          <p:nvPr/>
        </p:nvCxnSpPr>
        <p:spPr>
          <a:xfrm flipH="1">
            <a:off x="9523739" y="1969315"/>
            <a:ext cx="1" cy="635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2" idx="3"/>
            <a:endCxn id="14" idx="0"/>
          </p:cNvCxnSpPr>
          <p:nvPr/>
        </p:nvCxnSpPr>
        <p:spPr>
          <a:xfrm>
            <a:off x="7556533" y="2373053"/>
            <a:ext cx="1967206" cy="2319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4" idx="2"/>
            <a:endCxn id="15" idx="0"/>
          </p:cNvCxnSpPr>
          <p:nvPr/>
        </p:nvCxnSpPr>
        <p:spPr>
          <a:xfrm>
            <a:off x="9523739" y="3170314"/>
            <a:ext cx="0" cy="556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5" idx="1"/>
            <a:endCxn id="18" idx="3"/>
          </p:cNvCxnSpPr>
          <p:nvPr/>
        </p:nvCxnSpPr>
        <p:spPr>
          <a:xfrm flipH="1" flipV="1">
            <a:off x="8301427" y="4006143"/>
            <a:ext cx="405883" cy="3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5" idx="2"/>
            <a:endCxn id="17" idx="0"/>
          </p:cNvCxnSpPr>
          <p:nvPr/>
        </p:nvCxnSpPr>
        <p:spPr>
          <a:xfrm>
            <a:off x="9523739" y="4292493"/>
            <a:ext cx="0" cy="329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7" idx="2"/>
            <a:endCxn id="16" idx="0"/>
          </p:cNvCxnSpPr>
          <p:nvPr/>
        </p:nvCxnSpPr>
        <p:spPr>
          <a:xfrm>
            <a:off x="9523739" y="5051662"/>
            <a:ext cx="0" cy="4292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4" idx="3"/>
            <a:endCxn id="16" idx="3"/>
          </p:cNvCxnSpPr>
          <p:nvPr/>
        </p:nvCxnSpPr>
        <p:spPr>
          <a:xfrm>
            <a:off x="10340168" y="2887665"/>
            <a:ext cx="54428" cy="2807811"/>
          </a:xfrm>
          <a:prstGeom prst="bentConnector3">
            <a:avLst>
              <a:gd name="adj1" fmla="val 52000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676347" y="3584784"/>
            <a:ext cx="3836438" cy="1679695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6858403" y="482678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cache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缺失处理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835173" y="93730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TLB</a:t>
            </a:r>
            <a:r>
              <a:rPr lang="zh-CN" altLang="en-US" dirty="0" smtClean="0"/>
              <a:t>缺失       否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6972732" y="945310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是    </a:t>
            </a:r>
            <a:r>
              <a:rPr lang="en-US" altLang="zh-CN" dirty="0" smtClean="0"/>
              <a:t>TLB</a:t>
            </a:r>
            <a:r>
              <a:rPr lang="zh-CN" altLang="en-US" dirty="0" smtClean="0"/>
              <a:t>命中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2053661" y="27029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3864109" y="27029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2241679" y="36380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缺页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209678" y="3199176"/>
            <a:ext cx="1788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cache</a:t>
            </a:r>
            <a:r>
              <a:rPr lang="zh-CN" altLang="en-US" dirty="0" smtClean="0"/>
              <a:t>缺失       否</a:t>
            </a:r>
            <a:endParaRPr lang="zh-CN" altLang="en-US" dirty="0"/>
          </a:p>
        </p:txBody>
      </p:sp>
      <p:cxnSp>
        <p:nvCxnSpPr>
          <p:cNvPr id="49" name="肘形连接符 48"/>
          <p:cNvCxnSpPr>
            <a:stCxn id="18" idx="2"/>
            <a:endCxn id="17" idx="1"/>
          </p:cNvCxnSpPr>
          <p:nvPr/>
        </p:nvCxnSpPr>
        <p:spPr>
          <a:xfrm rot="16200000" flipH="1">
            <a:off x="7924070" y="4108245"/>
            <a:ext cx="616311" cy="8413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8332387" y="36438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9523739" y="42915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cxnSp>
        <p:nvCxnSpPr>
          <p:cNvPr id="53" name="肘形连接符 52"/>
          <p:cNvCxnSpPr>
            <a:stCxn id="8" idx="0"/>
            <a:endCxn id="11" idx="1"/>
          </p:cNvCxnSpPr>
          <p:nvPr/>
        </p:nvCxnSpPr>
        <p:spPr>
          <a:xfrm rot="5400000" flipH="1" flipV="1">
            <a:off x="3218882" y="3737349"/>
            <a:ext cx="535900" cy="115388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3049706" y="36770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3629901" y="44518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57" name="矩形 56"/>
          <p:cNvSpPr/>
          <p:nvPr/>
        </p:nvSpPr>
        <p:spPr>
          <a:xfrm>
            <a:off x="7381279" y="179580"/>
            <a:ext cx="3524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067A H = 0000011  00  1111010   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861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89002"/>
              </p:ext>
            </p:extLst>
          </p:nvPr>
        </p:nvGraphicFramePr>
        <p:xfrm>
          <a:off x="1019211" y="540708"/>
          <a:ext cx="6095999" cy="5425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行索引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标记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有效位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字节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字节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字节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字节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19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AC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–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–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–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–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–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1B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–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–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–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–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–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2A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46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67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–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–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–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–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–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65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DC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62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3A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–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–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–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–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–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62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–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–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–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–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–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83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35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F4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4A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55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–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–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–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–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–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451116" y="5025623"/>
            <a:ext cx="14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cache</a:t>
            </a:r>
            <a:r>
              <a:rPr lang="zh-CN" altLang="en-US" dirty="0" smtClean="0">
                <a:solidFill>
                  <a:srgbClr val="C00000"/>
                </a:solidFill>
              </a:rPr>
              <a:t>命中！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23842" y="890382"/>
            <a:ext cx="2626938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PA = 11001  1111010   B</a:t>
            </a:r>
          </a:p>
          <a:p>
            <a:r>
              <a:rPr lang="en-US" altLang="zh-CN" kern="1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altLang="zh-CN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=  110011  1110  10   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53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肘形连接符 3"/>
          <p:cNvCxnSpPr>
            <a:stCxn id="11" idx="3"/>
            <a:endCxn id="13" idx="2"/>
          </p:cNvCxnSpPr>
          <p:nvPr/>
        </p:nvCxnSpPr>
        <p:spPr>
          <a:xfrm flipV="1">
            <a:off x="5163250" y="2886457"/>
            <a:ext cx="436982" cy="302311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536542" y="438727"/>
            <a:ext cx="2121159" cy="4292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CPU</a:t>
            </a:r>
            <a:r>
              <a:rPr lang="zh-CN" altLang="en-US" sz="1200" dirty="0" smtClean="0"/>
              <a:t>给出虚拟地址</a:t>
            </a:r>
            <a:endParaRPr lang="zh-CN" altLang="en-US" sz="1200" dirty="0"/>
          </a:p>
        </p:txBody>
      </p:sp>
      <p:sp>
        <p:nvSpPr>
          <p:cNvPr id="6" name="流程图: 准备 5"/>
          <p:cNvSpPr/>
          <p:nvPr/>
        </p:nvSpPr>
        <p:spPr>
          <a:xfrm>
            <a:off x="4894216" y="1322783"/>
            <a:ext cx="1405813" cy="565299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对应表项在</a:t>
            </a:r>
            <a:r>
              <a:rPr lang="en-US" altLang="zh-CN" sz="1200" dirty="0" smtClean="0"/>
              <a:t>TLB</a:t>
            </a:r>
            <a:r>
              <a:rPr lang="zh-CN" altLang="en-US" sz="1200" dirty="0" smtClean="0"/>
              <a:t>中？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1429448" y="2457248"/>
            <a:ext cx="2121159" cy="42920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C00000"/>
                </a:solidFill>
              </a:rPr>
              <a:t>访问主存中的页表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8" name="流程图: 准备 7"/>
          <p:cNvSpPr/>
          <p:nvPr/>
        </p:nvSpPr>
        <p:spPr>
          <a:xfrm>
            <a:off x="1787120" y="3088869"/>
            <a:ext cx="1405813" cy="565299"/>
          </a:xfrm>
          <a:prstGeom prst="flowChartPreparation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C00000"/>
                </a:solidFill>
              </a:rPr>
              <a:t>访问页面在主存中？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9" name="流程图: 准备 8"/>
          <p:cNvSpPr/>
          <p:nvPr/>
        </p:nvSpPr>
        <p:spPr>
          <a:xfrm>
            <a:off x="1429448" y="4881042"/>
            <a:ext cx="1676401" cy="565299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主存中存在空闲页框？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3421536" y="4949086"/>
            <a:ext cx="1741714" cy="429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从磁盘读一页到主存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3421536" y="5694969"/>
            <a:ext cx="1741714" cy="429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更新页表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3421536" y="4130537"/>
            <a:ext cx="1741714" cy="429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从主存中换出一页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4286170" y="2457248"/>
            <a:ext cx="2628123" cy="42920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C00000"/>
                </a:solidFill>
              </a:rPr>
              <a:t>更新</a:t>
            </a:r>
            <a:r>
              <a:rPr lang="en-US" altLang="zh-CN" sz="1200" dirty="0" smtClean="0">
                <a:solidFill>
                  <a:srgbClr val="C00000"/>
                </a:solidFill>
              </a:rPr>
              <a:t>TLB</a:t>
            </a:r>
            <a:r>
              <a:rPr lang="zh-CN" altLang="en-US" sz="1200" dirty="0" smtClean="0">
                <a:solidFill>
                  <a:srgbClr val="C00000"/>
                </a:solidFill>
              </a:rPr>
              <a:t>并将</a:t>
            </a:r>
            <a:r>
              <a:rPr lang="en-US" altLang="zh-CN" sz="1200" dirty="0" smtClean="0">
                <a:solidFill>
                  <a:srgbClr val="C00000"/>
                </a:solidFill>
              </a:rPr>
              <a:t>VA</a:t>
            </a:r>
            <a:r>
              <a:rPr lang="zh-CN" altLang="en-US" sz="1200" dirty="0" smtClean="0">
                <a:solidFill>
                  <a:srgbClr val="C00000"/>
                </a:solidFill>
              </a:rPr>
              <a:t>转换成物理地址</a:t>
            </a:r>
            <a:r>
              <a:rPr lang="en-US" altLang="zh-CN" sz="1200" dirty="0" smtClean="0">
                <a:solidFill>
                  <a:srgbClr val="C00000"/>
                </a:solidFill>
              </a:rPr>
              <a:t>PA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567438" y="1838906"/>
            <a:ext cx="2628123" cy="429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将</a:t>
            </a:r>
            <a:r>
              <a:rPr lang="en-US" altLang="zh-CN" sz="1200" dirty="0" smtClean="0"/>
              <a:t>VA</a:t>
            </a:r>
            <a:r>
              <a:rPr lang="zh-CN" altLang="en-US" sz="1200" dirty="0" smtClean="0"/>
              <a:t>转换成物理地址</a:t>
            </a:r>
            <a:r>
              <a:rPr lang="en-US" altLang="zh-CN" sz="1200" dirty="0" smtClean="0"/>
              <a:t>PA</a:t>
            </a:r>
            <a:endParaRPr lang="zh-CN" altLang="en-US" sz="1200" dirty="0"/>
          </a:p>
        </p:txBody>
      </p:sp>
      <p:sp>
        <p:nvSpPr>
          <p:cNvPr id="15" name="流程图: 准备 14"/>
          <p:cNvSpPr/>
          <p:nvPr/>
        </p:nvSpPr>
        <p:spPr>
          <a:xfrm>
            <a:off x="8065070" y="2903815"/>
            <a:ext cx="1632858" cy="565299"/>
          </a:xfrm>
          <a:prstGeom prst="flowChartPreparation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C00000"/>
                </a:solidFill>
              </a:rPr>
              <a:t>对应主存块在</a:t>
            </a:r>
            <a:r>
              <a:rPr lang="en-US" altLang="zh-CN" sz="1200" dirty="0" smtClean="0">
                <a:solidFill>
                  <a:srgbClr val="C00000"/>
                </a:solidFill>
              </a:rPr>
              <a:t>cache</a:t>
            </a:r>
            <a:r>
              <a:rPr lang="zh-CN" altLang="en-US" sz="1200" dirty="0" smtClean="0">
                <a:solidFill>
                  <a:srgbClr val="C00000"/>
                </a:solidFill>
              </a:rPr>
              <a:t>中？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6" name="流程图: 准备 15"/>
          <p:cNvSpPr/>
          <p:nvPr/>
        </p:nvSpPr>
        <p:spPr>
          <a:xfrm>
            <a:off x="8065070" y="4025994"/>
            <a:ext cx="1632858" cy="565299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cache</a:t>
            </a:r>
            <a:r>
              <a:rPr lang="zh-CN" altLang="en-US" sz="1200" dirty="0" smtClean="0"/>
              <a:t>中存在空闲行？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8010642" y="5779671"/>
            <a:ext cx="1741714" cy="429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访问</a:t>
            </a:r>
            <a:r>
              <a:rPr lang="en-US" altLang="zh-CN" sz="1200" dirty="0" smtClean="0"/>
              <a:t>cache</a:t>
            </a:r>
            <a:r>
              <a:rPr lang="zh-CN" altLang="en-US" sz="1200" dirty="0"/>
              <a:t>存</a:t>
            </a:r>
            <a:r>
              <a:rPr lang="zh-CN" altLang="en-US" sz="1200" dirty="0" smtClean="0"/>
              <a:t>取数据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8010642" y="4921253"/>
            <a:ext cx="1741714" cy="429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主存块送</a:t>
            </a:r>
            <a:r>
              <a:rPr lang="en-US" altLang="zh-CN" sz="1200" dirty="0" smtClean="0"/>
              <a:t>cache</a:t>
            </a:r>
            <a:r>
              <a:rPr lang="zh-CN" altLang="en-US" sz="1200" dirty="0" smtClean="0"/>
              <a:t>并置标记和有效位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6679471" y="4090338"/>
            <a:ext cx="979716" cy="429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从</a:t>
            </a:r>
            <a:r>
              <a:rPr lang="en-US" altLang="zh-CN" sz="1200" dirty="0" smtClean="0"/>
              <a:t>cache</a:t>
            </a:r>
            <a:r>
              <a:rPr lang="zh-CN" altLang="en-US" sz="1200" dirty="0" smtClean="0"/>
              <a:t>中替换出一块</a:t>
            </a:r>
            <a:endParaRPr lang="zh-CN" altLang="en-US" sz="1200" dirty="0"/>
          </a:p>
        </p:txBody>
      </p:sp>
      <p:cxnSp>
        <p:nvCxnSpPr>
          <p:cNvPr id="20" name="直接箭头连接符 19"/>
          <p:cNvCxnSpPr>
            <a:stCxn id="5" idx="2"/>
            <a:endCxn id="6" idx="0"/>
          </p:cNvCxnSpPr>
          <p:nvPr/>
        </p:nvCxnSpPr>
        <p:spPr>
          <a:xfrm>
            <a:off x="5597122" y="867936"/>
            <a:ext cx="1" cy="454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" idx="1"/>
            <a:endCxn id="7" idx="0"/>
          </p:cNvCxnSpPr>
          <p:nvPr/>
        </p:nvCxnSpPr>
        <p:spPr>
          <a:xfrm rot="10800000" flipV="1">
            <a:off x="2490028" y="1605432"/>
            <a:ext cx="2404188" cy="851815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6" idx="3"/>
            <a:endCxn id="14" idx="0"/>
          </p:cNvCxnSpPr>
          <p:nvPr/>
        </p:nvCxnSpPr>
        <p:spPr>
          <a:xfrm>
            <a:off x="6300029" y="1605433"/>
            <a:ext cx="2581471" cy="2334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2"/>
            <a:endCxn id="8" idx="0"/>
          </p:cNvCxnSpPr>
          <p:nvPr/>
        </p:nvCxnSpPr>
        <p:spPr>
          <a:xfrm flipH="1">
            <a:off x="2490027" y="2886457"/>
            <a:ext cx="1" cy="2024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8" idx="1"/>
            <a:endCxn id="9" idx="1"/>
          </p:cNvCxnSpPr>
          <p:nvPr/>
        </p:nvCxnSpPr>
        <p:spPr>
          <a:xfrm rot="10800000" flipV="1">
            <a:off x="1429448" y="3371518"/>
            <a:ext cx="357672" cy="1792173"/>
          </a:xfrm>
          <a:prstGeom prst="bentConnector3">
            <a:avLst>
              <a:gd name="adj1" fmla="val 11869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9" idx="3"/>
            <a:endCxn id="10" idx="1"/>
          </p:cNvCxnSpPr>
          <p:nvPr/>
        </p:nvCxnSpPr>
        <p:spPr>
          <a:xfrm flipV="1">
            <a:off x="3105849" y="5163691"/>
            <a:ext cx="31568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2"/>
            <a:endCxn id="10" idx="0"/>
          </p:cNvCxnSpPr>
          <p:nvPr/>
        </p:nvCxnSpPr>
        <p:spPr>
          <a:xfrm>
            <a:off x="4292393" y="4559746"/>
            <a:ext cx="0" cy="389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8" idx="3"/>
            <a:endCxn id="13" idx="2"/>
          </p:cNvCxnSpPr>
          <p:nvPr/>
        </p:nvCxnSpPr>
        <p:spPr>
          <a:xfrm flipV="1">
            <a:off x="3192933" y="2886457"/>
            <a:ext cx="2407299" cy="485062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2"/>
            <a:endCxn id="11" idx="0"/>
          </p:cNvCxnSpPr>
          <p:nvPr/>
        </p:nvCxnSpPr>
        <p:spPr>
          <a:xfrm>
            <a:off x="4292393" y="5378295"/>
            <a:ext cx="0" cy="316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3"/>
            <a:endCxn id="13" idx="1"/>
          </p:cNvCxnSpPr>
          <p:nvPr/>
        </p:nvCxnSpPr>
        <p:spPr>
          <a:xfrm>
            <a:off x="3550607" y="2671853"/>
            <a:ext cx="735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4" idx="2"/>
            <a:endCxn id="15" idx="0"/>
          </p:cNvCxnSpPr>
          <p:nvPr/>
        </p:nvCxnSpPr>
        <p:spPr>
          <a:xfrm flipH="1">
            <a:off x="8881499" y="2268115"/>
            <a:ext cx="1" cy="635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3" idx="3"/>
            <a:endCxn id="15" idx="0"/>
          </p:cNvCxnSpPr>
          <p:nvPr/>
        </p:nvCxnSpPr>
        <p:spPr>
          <a:xfrm>
            <a:off x="6914293" y="2671853"/>
            <a:ext cx="1967206" cy="231962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5" idx="2"/>
            <a:endCxn id="16" idx="0"/>
          </p:cNvCxnSpPr>
          <p:nvPr/>
        </p:nvCxnSpPr>
        <p:spPr>
          <a:xfrm>
            <a:off x="8881499" y="3469114"/>
            <a:ext cx="0" cy="556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6" idx="1"/>
            <a:endCxn id="19" idx="3"/>
          </p:cNvCxnSpPr>
          <p:nvPr/>
        </p:nvCxnSpPr>
        <p:spPr>
          <a:xfrm flipH="1" flipV="1">
            <a:off x="7659187" y="4304943"/>
            <a:ext cx="405883" cy="3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6" idx="2"/>
            <a:endCxn id="18" idx="0"/>
          </p:cNvCxnSpPr>
          <p:nvPr/>
        </p:nvCxnSpPr>
        <p:spPr>
          <a:xfrm>
            <a:off x="8881499" y="4591293"/>
            <a:ext cx="0" cy="329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8" idx="2"/>
            <a:endCxn id="17" idx="0"/>
          </p:cNvCxnSpPr>
          <p:nvPr/>
        </p:nvCxnSpPr>
        <p:spPr>
          <a:xfrm>
            <a:off x="8881499" y="5350462"/>
            <a:ext cx="0" cy="4292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5" idx="3"/>
            <a:endCxn id="17" idx="3"/>
          </p:cNvCxnSpPr>
          <p:nvPr/>
        </p:nvCxnSpPr>
        <p:spPr>
          <a:xfrm>
            <a:off x="9697928" y="3186465"/>
            <a:ext cx="54428" cy="2807811"/>
          </a:xfrm>
          <a:prstGeom prst="bentConnector3">
            <a:avLst>
              <a:gd name="adj1" fmla="val 52000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192933" y="123610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TLB</a:t>
            </a:r>
            <a:r>
              <a:rPr lang="zh-CN" altLang="en-US" dirty="0" smtClean="0">
                <a:solidFill>
                  <a:srgbClr val="C00000"/>
                </a:solidFill>
              </a:rPr>
              <a:t>缺失       否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330492" y="1244110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是    </a:t>
            </a:r>
            <a:r>
              <a:rPr lang="en-US" altLang="zh-CN" dirty="0" smtClean="0"/>
              <a:t>TLB</a:t>
            </a:r>
            <a:r>
              <a:rPr lang="zh-CN" altLang="en-US" dirty="0" smtClean="0"/>
              <a:t>命中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1411421" y="30017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3221869" y="30017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是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599439" y="39368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缺页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696978" y="3520836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cache</a:t>
            </a:r>
            <a:r>
              <a:rPr lang="zh-CN" altLang="en-US" dirty="0" smtClean="0"/>
              <a:t>缺失     否</a:t>
            </a:r>
            <a:endParaRPr lang="zh-CN" altLang="en-US" dirty="0"/>
          </a:p>
        </p:txBody>
      </p:sp>
      <p:cxnSp>
        <p:nvCxnSpPr>
          <p:cNvPr id="43" name="肘形连接符 42"/>
          <p:cNvCxnSpPr>
            <a:stCxn id="19" idx="2"/>
            <a:endCxn id="18" idx="1"/>
          </p:cNvCxnSpPr>
          <p:nvPr/>
        </p:nvCxnSpPr>
        <p:spPr>
          <a:xfrm rot="16200000" flipH="1">
            <a:off x="7281830" y="4407045"/>
            <a:ext cx="616311" cy="8413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7690147" y="39426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8881499" y="45903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9055807" y="2538966"/>
            <a:ext cx="118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smtClean="0">
                <a:solidFill>
                  <a:srgbClr val="C00000"/>
                </a:solidFill>
              </a:rPr>
              <a:t>cache</a:t>
            </a:r>
            <a:r>
              <a:rPr lang="zh-CN" altLang="en-US" dirty="0">
                <a:solidFill>
                  <a:srgbClr val="C00000"/>
                </a:solidFill>
              </a:rPr>
              <a:t>命中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algn="r"/>
            <a:r>
              <a:rPr lang="zh-CN" altLang="en-US" dirty="0" smtClean="0">
                <a:solidFill>
                  <a:srgbClr val="C00000"/>
                </a:solidFill>
              </a:rPr>
              <a:t>是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7" name="肘形连接符 46"/>
          <p:cNvCxnSpPr>
            <a:stCxn id="9" idx="0"/>
            <a:endCxn id="12" idx="1"/>
          </p:cNvCxnSpPr>
          <p:nvPr/>
        </p:nvCxnSpPr>
        <p:spPr>
          <a:xfrm rot="5400000" flipH="1" flipV="1">
            <a:off x="2576642" y="4036149"/>
            <a:ext cx="535900" cy="115388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407466" y="39758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987661" y="47506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50" name="矩形 49"/>
          <p:cNvSpPr/>
          <p:nvPr/>
        </p:nvSpPr>
        <p:spPr>
          <a:xfrm>
            <a:off x="6703099" y="461520"/>
            <a:ext cx="3524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067A H = 0000011  00  1111010   B</a:t>
            </a:r>
            <a:endParaRPr lang="zh-CN" altLang="en-US" dirty="0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6069096" y="760927"/>
            <a:ext cx="2681774" cy="772471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5901923" y="760927"/>
            <a:ext cx="2163147" cy="64877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2544413" y="1925971"/>
            <a:ext cx="3524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067A H = 000001100  1111010   B</a:t>
            </a:r>
            <a:endParaRPr lang="zh-CN" altLang="en-US" dirty="0"/>
          </a:p>
        </p:txBody>
      </p:sp>
      <p:cxnSp>
        <p:nvCxnSpPr>
          <p:cNvPr id="54" name="直接箭头连接符 53"/>
          <p:cNvCxnSpPr/>
          <p:nvPr/>
        </p:nvCxnSpPr>
        <p:spPr>
          <a:xfrm flipH="1">
            <a:off x="3278465" y="2274187"/>
            <a:ext cx="782217" cy="329621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5553843" y="2932542"/>
            <a:ext cx="26269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PA = 11001  1111010   B</a:t>
            </a:r>
          </a:p>
          <a:p>
            <a:r>
              <a:rPr lang="en-US" altLang="zh-CN" kern="1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altLang="zh-CN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=  110011  1110  10   B</a:t>
            </a:r>
            <a:endParaRPr lang="zh-CN" altLang="en-US" dirty="0"/>
          </a:p>
        </p:txBody>
      </p:sp>
      <p:cxnSp>
        <p:nvCxnSpPr>
          <p:cNvPr id="56" name="直接箭头连接符 55"/>
          <p:cNvCxnSpPr/>
          <p:nvPr/>
        </p:nvCxnSpPr>
        <p:spPr>
          <a:xfrm flipV="1">
            <a:off x="7409983" y="3184348"/>
            <a:ext cx="933062" cy="163882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7659187" y="3497976"/>
            <a:ext cx="405883" cy="2196993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40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思考题：</a:t>
            </a:r>
            <a:r>
              <a:rPr lang="zh-CN" altLang="en-US" dirty="0"/>
              <a:t>第六</a:t>
            </a:r>
            <a:r>
              <a:rPr lang="zh-CN" altLang="en-US" dirty="0" smtClean="0"/>
              <a:t>章习题</a:t>
            </a:r>
            <a:r>
              <a:rPr lang="en-US" altLang="zh-CN" dirty="0" smtClean="0"/>
              <a:t>21</a:t>
            </a:r>
            <a:r>
              <a:rPr lang="zh-CN" altLang="en-US" dirty="0" smtClean="0"/>
              <a:t>扩展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37044" y="3360542"/>
            <a:ext cx="4336472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</a:rPr>
              <a:t>void func_1()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 = 0, j = 0, sum = 0;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for(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=0 ;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 &lt; 2 ;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++ 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for ( j=0 ; j &lt; 128 ;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j++</a:t>
            </a:r>
            <a:r>
              <a:rPr lang="en-US" altLang="zh-CN" sz="1600" dirty="0" smtClean="0">
                <a:latin typeface="Consolas" panose="020B0609020204030204" pitchFamily="49" charset="0"/>
              </a:rPr>
              <a:t> 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    sum += a[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][j];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}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59198" y="3360542"/>
            <a:ext cx="4336472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</a:rPr>
              <a:t>void func_2()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 = 0, j = 0, sum = 0;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for ( j=0 ; j &lt; 128 ;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j++</a:t>
            </a:r>
            <a:r>
              <a:rPr lang="en-US" altLang="zh-CN" sz="1600" dirty="0" smtClean="0">
                <a:latin typeface="Consolas" panose="020B0609020204030204" pitchFamily="49" charset="0"/>
              </a:rPr>
              <a:t> ) {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    for(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=0 ;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 &lt; 2 ;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++ ) {</a:t>
            </a:r>
            <a:endParaRPr lang="en-US" altLang="zh-CN" sz="1600" b="1" dirty="0" smtClean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    sum += a[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][j];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}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90593" y="1924431"/>
            <a:ext cx="8743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400" dirty="0"/>
              <a:t>有全局字节类型数组   </a:t>
            </a:r>
            <a:r>
              <a:rPr lang="en-US" altLang="zh-CN" sz="2400" dirty="0">
                <a:solidFill>
                  <a:srgbClr val="C00000"/>
                </a:solidFill>
              </a:rPr>
              <a:t>byte a[2][128]</a:t>
            </a:r>
          </a:p>
          <a:p>
            <a:pPr lvl="2"/>
            <a:r>
              <a:rPr lang="en-US" altLang="zh-CN" sz="2400" dirty="0"/>
              <a:t>a </a:t>
            </a:r>
            <a:r>
              <a:rPr lang="zh-CN" altLang="en-US" sz="2400" dirty="0"/>
              <a:t>的虚拟地址</a:t>
            </a:r>
            <a:r>
              <a:rPr lang="en-US" altLang="zh-CN" sz="2400" dirty="0"/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0x0600    </a:t>
            </a:r>
            <a:r>
              <a:rPr lang="zh-CN" altLang="en-US" sz="2400" dirty="0" smtClean="0"/>
              <a:t>按</a:t>
            </a:r>
            <a:r>
              <a:rPr lang="zh-CN" altLang="en-US" sz="2400" dirty="0"/>
              <a:t>行优先</a:t>
            </a:r>
            <a:r>
              <a:rPr lang="zh-CN" altLang="en-US" sz="2400" dirty="0" smtClean="0"/>
              <a:t>存储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下面两段程序的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命中率？假设一开始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为空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951581" y="1356180"/>
            <a:ext cx="79518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L1 data cache</a:t>
            </a:r>
            <a:r>
              <a:rPr lang="zh-CN" altLang="zh-CN" sz="2400" dirty="0"/>
              <a:t>采用直接映射方式，块大小为</a:t>
            </a:r>
            <a:r>
              <a:rPr lang="en-US" altLang="zh-CN" sz="2400" dirty="0"/>
              <a:t>4B</a:t>
            </a:r>
            <a:r>
              <a:rPr lang="zh-CN" altLang="zh-CN" sz="2400" dirty="0"/>
              <a:t>，共</a:t>
            </a:r>
            <a:r>
              <a:rPr lang="en-US" altLang="zh-CN" sz="2400" dirty="0"/>
              <a:t>16</a:t>
            </a:r>
            <a:r>
              <a:rPr lang="zh-CN" altLang="zh-CN" sz="2400" dirty="0"/>
              <a:t>行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945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思考题：</a:t>
            </a:r>
            <a:r>
              <a:rPr lang="zh-CN" altLang="en-US" dirty="0"/>
              <a:t>第六</a:t>
            </a:r>
            <a:r>
              <a:rPr lang="zh-CN" altLang="en-US" dirty="0" smtClean="0"/>
              <a:t>章习题</a:t>
            </a:r>
            <a:r>
              <a:rPr lang="en-US" altLang="zh-CN" dirty="0" smtClean="0"/>
              <a:t>21</a:t>
            </a:r>
            <a:r>
              <a:rPr lang="zh-CN" altLang="en-US" dirty="0" smtClean="0"/>
              <a:t>扩展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37044" y="3360542"/>
            <a:ext cx="4336472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</a:rPr>
              <a:t>void func_1()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 = 0, j = 0, sum = 0;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for(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=0 ;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 &lt; 2 ;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++ 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for ( j=0 ; j &lt; 128 ;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j++</a:t>
            </a:r>
            <a:r>
              <a:rPr lang="en-US" altLang="zh-CN" sz="1600" dirty="0" smtClean="0">
                <a:latin typeface="Consolas" panose="020B0609020204030204" pitchFamily="49" charset="0"/>
              </a:rPr>
              <a:t> 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    sum += a[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][j];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}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59198" y="3360542"/>
            <a:ext cx="4336472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</a:rPr>
              <a:t>void func_2()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 = 0, j = 0, sum = 0;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for ( j=0 ; j &lt; 128 ;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j++</a:t>
            </a:r>
            <a:r>
              <a:rPr lang="en-US" altLang="zh-CN" sz="1600" dirty="0" smtClean="0">
                <a:latin typeface="Consolas" panose="020B0609020204030204" pitchFamily="49" charset="0"/>
              </a:rPr>
              <a:t> ) {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    for(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=0 ;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 &lt; 2 ;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++ ) {</a:t>
            </a:r>
            <a:endParaRPr lang="en-US" altLang="zh-CN" sz="1600" b="1" dirty="0" smtClean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    sum += a[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][j];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}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90593" y="1924431"/>
            <a:ext cx="8743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400" dirty="0"/>
              <a:t>有全局字节类型数组   </a:t>
            </a:r>
            <a:r>
              <a:rPr lang="en-US" altLang="zh-CN" sz="2400" dirty="0">
                <a:solidFill>
                  <a:srgbClr val="C00000"/>
                </a:solidFill>
              </a:rPr>
              <a:t>byte a[2][128]</a:t>
            </a:r>
          </a:p>
          <a:p>
            <a:pPr lvl="2"/>
            <a:r>
              <a:rPr lang="en-US" altLang="zh-CN" sz="2400" dirty="0"/>
              <a:t>a </a:t>
            </a:r>
            <a:r>
              <a:rPr lang="zh-CN" altLang="en-US" sz="2400" dirty="0"/>
              <a:t>的虚拟地址</a:t>
            </a:r>
            <a:r>
              <a:rPr lang="en-US" altLang="zh-CN" sz="2400" dirty="0"/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0x0600    </a:t>
            </a:r>
            <a:r>
              <a:rPr lang="zh-CN" altLang="en-US" sz="2400" dirty="0" smtClean="0"/>
              <a:t>按</a:t>
            </a:r>
            <a:r>
              <a:rPr lang="zh-CN" altLang="en-US" sz="2400" dirty="0"/>
              <a:t>行优先</a:t>
            </a:r>
            <a:r>
              <a:rPr lang="zh-CN" altLang="en-US" sz="2400" dirty="0" smtClean="0"/>
              <a:t>存储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下面两段程序的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命中率？假设一开始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为空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951581" y="1356180"/>
            <a:ext cx="79518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L1 data cache</a:t>
            </a:r>
            <a:r>
              <a:rPr lang="zh-CN" altLang="zh-CN" sz="2400" dirty="0"/>
              <a:t>采用直接映射方式，块大小为</a:t>
            </a:r>
            <a:r>
              <a:rPr lang="en-US" altLang="zh-CN" sz="2400" dirty="0"/>
              <a:t>4B</a:t>
            </a:r>
            <a:r>
              <a:rPr lang="zh-CN" altLang="zh-CN" sz="2400" dirty="0"/>
              <a:t>，共</a:t>
            </a:r>
            <a:r>
              <a:rPr lang="en-US" altLang="zh-CN" sz="2400" dirty="0"/>
              <a:t>16</a:t>
            </a:r>
            <a:r>
              <a:rPr lang="zh-CN" altLang="zh-CN" sz="2400" dirty="0"/>
              <a:t>行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510748" y="5613823"/>
            <a:ext cx="77286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数组元素：</a:t>
            </a:r>
            <a:r>
              <a:rPr lang="en-US" altLang="zh-CN" dirty="0" smtClean="0">
                <a:latin typeface="Consolas" panose="020B0609020204030204" pitchFamily="49" charset="0"/>
              </a:rPr>
              <a:t>a[0][0] - a[0][1] - </a:t>
            </a:r>
            <a:r>
              <a:rPr lang="en-US" altLang="zh-CN" dirty="0">
                <a:latin typeface="Consolas" panose="020B0609020204030204" pitchFamily="49" charset="0"/>
              </a:rPr>
              <a:t>a[0</a:t>
            </a:r>
            <a:r>
              <a:rPr lang="en-US" altLang="zh-CN" dirty="0" smtClean="0">
                <a:latin typeface="Consolas" panose="020B0609020204030204" pitchFamily="49" charset="0"/>
              </a:rPr>
              <a:t>][2] </a:t>
            </a:r>
            <a:r>
              <a:rPr lang="en-US" altLang="zh-CN" dirty="0">
                <a:latin typeface="Consolas" panose="020B0609020204030204" pitchFamily="49" charset="0"/>
              </a:rPr>
              <a:t>- a[0</a:t>
            </a:r>
            <a:r>
              <a:rPr lang="en-US" altLang="zh-CN" dirty="0" smtClean="0">
                <a:latin typeface="Consolas" panose="020B0609020204030204" pitchFamily="49" charset="0"/>
              </a:rPr>
              <a:t>][3] </a:t>
            </a:r>
            <a:r>
              <a:rPr lang="en-US" altLang="zh-CN" dirty="0">
                <a:latin typeface="Consolas" panose="020B0609020204030204" pitchFamily="49" charset="0"/>
              </a:rPr>
              <a:t>- a[0</a:t>
            </a:r>
            <a:r>
              <a:rPr lang="en-US" altLang="zh-CN" dirty="0" smtClean="0">
                <a:latin typeface="Consolas" panose="020B0609020204030204" pitchFamily="49" charset="0"/>
              </a:rPr>
              <a:t>][4]</a:t>
            </a:r>
          </a:p>
          <a:p>
            <a:r>
              <a:rPr lang="zh-CN" altLang="en-US" dirty="0" smtClean="0">
                <a:latin typeface="Consolas" panose="020B0609020204030204" pitchFamily="49" charset="0"/>
              </a:rPr>
              <a:t>虚拟地址：</a:t>
            </a:r>
            <a:r>
              <a:rPr lang="en-US" altLang="zh-CN" dirty="0" smtClean="0">
                <a:latin typeface="Consolas" panose="020B0609020204030204" pitchFamily="49" charset="0"/>
              </a:rPr>
              <a:t>0x0600  - 0x0601  - 0x0602  - 0x0603  - 0x0604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Cache</a:t>
            </a:r>
            <a:r>
              <a:rPr lang="zh-CN" altLang="en-US" dirty="0" smtClean="0">
                <a:latin typeface="Consolas" panose="020B0609020204030204" pitchFamily="49" charset="0"/>
              </a:rPr>
              <a:t>行：   </a:t>
            </a:r>
            <a:r>
              <a:rPr lang="en-US" altLang="zh-CN" dirty="0" smtClean="0">
                <a:latin typeface="Consolas" panose="020B0609020204030204" pitchFamily="49" charset="0"/>
              </a:rPr>
              <a:t>0          0        0         0          1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3252083" y="5279666"/>
            <a:ext cx="278296" cy="349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985250" y="5619750"/>
            <a:ext cx="2571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注意到在这个例子中，页级地址转换不影响对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行号的判断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44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思考题：</a:t>
            </a:r>
            <a:r>
              <a:rPr lang="zh-CN" altLang="en-US" dirty="0"/>
              <a:t>第六</a:t>
            </a:r>
            <a:r>
              <a:rPr lang="zh-CN" altLang="en-US" dirty="0" smtClean="0"/>
              <a:t>章习题</a:t>
            </a:r>
            <a:r>
              <a:rPr lang="en-US" altLang="zh-CN" dirty="0" smtClean="0"/>
              <a:t>21</a:t>
            </a:r>
            <a:r>
              <a:rPr lang="zh-CN" altLang="en-US" dirty="0" smtClean="0"/>
              <a:t>扩展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37044" y="3360542"/>
            <a:ext cx="4336472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</a:rPr>
              <a:t>void func_1()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 = 0, j = 0, sum = 0;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for(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=0 ;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 &lt; 2 ;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++ 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for ( j=0 ; j &lt; 128 ;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j++</a:t>
            </a:r>
            <a:r>
              <a:rPr lang="en-US" altLang="zh-CN" sz="1600" dirty="0" smtClean="0">
                <a:latin typeface="Consolas" panose="020B0609020204030204" pitchFamily="49" charset="0"/>
              </a:rPr>
              <a:t> 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    sum += a[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][j];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}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59198" y="3360542"/>
            <a:ext cx="4336472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</a:rPr>
              <a:t>void func_2()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 = 0, j = 0, sum = 0;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for ( j=0 ; j &lt; 128 ;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j++</a:t>
            </a:r>
            <a:r>
              <a:rPr lang="en-US" altLang="zh-CN" sz="1600" dirty="0" smtClean="0">
                <a:latin typeface="Consolas" panose="020B0609020204030204" pitchFamily="49" charset="0"/>
              </a:rPr>
              <a:t> ) {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    for(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=0 ;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 &lt; 2 ;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++ ) {</a:t>
            </a:r>
            <a:endParaRPr lang="en-US" altLang="zh-CN" sz="1600" b="1" dirty="0" smtClean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    sum += a[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][j];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}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90593" y="1924431"/>
            <a:ext cx="8743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400" dirty="0"/>
              <a:t>有全局字节类型数组   </a:t>
            </a:r>
            <a:r>
              <a:rPr lang="en-US" altLang="zh-CN" sz="2400" dirty="0">
                <a:solidFill>
                  <a:srgbClr val="C00000"/>
                </a:solidFill>
              </a:rPr>
              <a:t>byte a[2][128]</a:t>
            </a:r>
          </a:p>
          <a:p>
            <a:pPr lvl="2"/>
            <a:r>
              <a:rPr lang="en-US" altLang="zh-CN" sz="2400" dirty="0"/>
              <a:t>a </a:t>
            </a:r>
            <a:r>
              <a:rPr lang="zh-CN" altLang="en-US" sz="2400" dirty="0"/>
              <a:t>的虚拟地址</a:t>
            </a:r>
            <a:r>
              <a:rPr lang="en-US" altLang="zh-CN" sz="2400" dirty="0"/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0x0600    </a:t>
            </a:r>
            <a:r>
              <a:rPr lang="zh-CN" altLang="en-US" sz="2400" dirty="0" smtClean="0"/>
              <a:t>按</a:t>
            </a:r>
            <a:r>
              <a:rPr lang="zh-CN" altLang="en-US" sz="2400" dirty="0"/>
              <a:t>行优先</a:t>
            </a:r>
            <a:r>
              <a:rPr lang="zh-CN" altLang="en-US" sz="2400" dirty="0" smtClean="0"/>
              <a:t>存储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下面两段程序的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命中率？假设一开始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为空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951581" y="1356180"/>
            <a:ext cx="79518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L1 data cache</a:t>
            </a:r>
            <a:r>
              <a:rPr lang="zh-CN" altLang="zh-CN" sz="2400" dirty="0"/>
              <a:t>采用直接映射方式，块大小为</a:t>
            </a:r>
            <a:r>
              <a:rPr lang="en-US" altLang="zh-CN" sz="2400" dirty="0"/>
              <a:t>4B</a:t>
            </a:r>
            <a:r>
              <a:rPr lang="zh-CN" altLang="zh-CN" sz="2400" dirty="0"/>
              <a:t>，共</a:t>
            </a:r>
            <a:r>
              <a:rPr lang="en-US" altLang="zh-CN" sz="2400" dirty="0"/>
              <a:t>16</a:t>
            </a:r>
            <a:r>
              <a:rPr lang="zh-CN" altLang="zh-CN" sz="2400" dirty="0"/>
              <a:t>行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510748" y="5613823"/>
            <a:ext cx="77286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数组元素：</a:t>
            </a:r>
            <a:r>
              <a:rPr lang="en-US" altLang="zh-CN" dirty="0" smtClean="0">
                <a:latin typeface="Consolas" panose="020B0609020204030204" pitchFamily="49" charset="0"/>
              </a:rPr>
              <a:t>a[0][0] - a[0][1] - </a:t>
            </a:r>
            <a:r>
              <a:rPr lang="en-US" altLang="zh-CN" dirty="0">
                <a:latin typeface="Consolas" panose="020B0609020204030204" pitchFamily="49" charset="0"/>
              </a:rPr>
              <a:t>a[0</a:t>
            </a:r>
            <a:r>
              <a:rPr lang="en-US" altLang="zh-CN" dirty="0" smtClean="0">
                <a:latin typeface="Consolas" panose="020B0609020204030204" pitchFamily="49" charset="0"/>
              </a:rPr>
              <a:t>][2] </a:t>
            </a:r>
            <a:r>
              <a:rPr lang="en-US" altLang="zh-CN" dirty="0">
                <a:latin typeface="Consolas" panose="020B0609020204030204" pitchFamily="49" charset="0"/>
              </a:rPr>
              <a:t>- a[0</a:t>
            </a:r>
            <a:r>
              <a:rPr lang="en-US" altLang="zh-CN" dirty="0" smtClean="0">
                <a:latin typeface="Consolas" panose="020B0609020204030204" pitchFamily="49" charset="0"/>
              </a:rPr>
              <a:t>][3] </a:t>
            </a:r>
            <a:r>
              <a:rPr lang="en-US" altLang="zh-CN" dirty="0">
                <a:latin typeface="Consolas" panose="020B0609020204030204" pitchFamily="49" charset="0"/>
              </a:rPr>
              <a:t>- a[0</a:t>
            </a:r>
            <a:r>
              <a:rPr lang="en-US" altLang="zh-CN" dirty="0" smtClean="0">
                <a:latin typeface="Consolas" panose="020B0609020204030204" pitchFamily="49" charset="0"/>
              </a:rPr>
              <a:t>][4]</a:t>
            </a:r>
          </a:p>
          <a:p>
            <a:r>
              <a:rPr lang="zh-CN" altLang="en-US" dirty="0" smtClean="0">
                <a:latin typeface="Consolas" panose="020B0609020204030204" pitchFamily="49" charset="0"/>
              </a:rPr>
              <a:t>虚拟地址：</a:t>
            </a:r>
            <a:r>
              <a:rPr lang="en-US" altLang="zh-CN" dirty="0" smtClean="0">
                <a:latin typeface="Consolas" panose="020B0609020204030204" pitchFamily="49" charset="0"/>
              </a:rPr>
              <a:t>0x0600  - 0x0601  - 0x0602  - 0x0603  - 0x0604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Cache</a:t>
            </a:r>
            <a:r>
              <a:rPr lang="zh-CN" altLang="en-US" dirty="0" smtClean="0">
                <a:latin typeface="Consolas" panose="020B0609020204030204" pitchFamily="49" charset="0"/>
              </a:rPr>
              <a:t>行：   </a:t>
            </a:r>
            <a:r>
              <a:rPr lang="en-US" altLang="zh-CN" dirty="0" smtClean="0">
                <a:latin typeface="Consolas" panose="020B0609020204030204" pitchFamily="49" charset="0"/>
              </a:rPr>
              <a:t>0          0        0         0          1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3252083" y="5279666"/>
            <a:ext cx="278296" cy="349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985250" y="5619750"/>
            <a:ext cx="2571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注意到在这个例子中，页级地址转换不影响对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行号的判断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806700" y="643255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miss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86250" y="64325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hit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78450" y="64325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hit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42100" y="64325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hit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43850" y="643255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miss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4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层次结构</a:t>
            </a:r>
            <a:endParaRPr lang="zh-CN" altLang="en-US" dirty="0"/>
          </a:p>
        </p:txBody>
      </p:sp>
      <p:sp>
        <p:nvSpPr>
          <p:cNvPr id="4" name="等腰三角形 3"/>
          <p:cNvSpPr/>
          <p:nvPr/>
        </p:nvSpPr>
        <p:spPr>
          <a:xfrm>
            <a:off x="4173893" y="1461796"/>
            <a:ext cx="4901682" cy="422558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6183085" y="2233126"/>
            <a:ext cx="8770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756987" y="2976465"/>
            <a:ext cx="175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156718" y="3968620"/>
            <a:ext cx="292359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183085" y="192639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寄存器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272539" y="242013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255434" y="32883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255433" y="47761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磁盘</a:t>
            </a:r>
          </a:p>
        </p:txBody>
      </p:sp>
      <p:sp>
        <p:nvSpPr>
          <p:cNvPr id="16" name="下箭头 15"/>
          <p:cNvSpPr/>
          <p:nvPr/>
        </p:nvSpPr>
        <p:spPr>
          <a:xfrm>
            <a:off x="9523445" y="1374711"/>
            <a:ext cx="314943" cy="4372947"/>
          </a:xfrm>
          <a:prstGeom prst="downArrow">
            <a:avLst>
              <a:gd name="adj1" fmla="val 18399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018779" y="2111056"/>
            <a:ext cx="5349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容量变大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速度变慢</a:t>
            </a:r>
          </a:p>
        </p:txBody>
      </p:sp>
    </p:spTree>
    <p:extLst>
      <p:ext uri="{BB962C8B-B14F-4D97-AF65-F5344CB8AC3E}">
        <p14:creationId xmlns:p14="http://schemas.microsoft.com/office/powerpoint/2010/main" val="12072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思考题：</a:t>
            </a:r>
            <a:r>
              <a:rPr lang="zh-CN" altLang="en-US" dirty="0"/>
              <a:t>第六</a:t>
            </a:r>
            <a:r>
              <a:rPr lang="zh-CN" altLang="en-US" dirty="0" smtClean="0"/>
              <a:t>章习题</a:t>
            </a:r>
            <a:r>
              <a:rPr lang="en-US" altLang="zh-CN" dirty="0" smtClean="0"/>
              <a:t>21</a:t>
            </a:r>
            <a:r>
              <a:rPr lang="zh-CN" altLang="en-US" dirty="0" smtClean="0"/>
              <a:t>扩展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37044" y="3360542"/>
            <a:ext cx="4336472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</a:rPr>
              <a:t>void func_1()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 = 0, j = 0, sum = 0;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for(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=0 ;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 &lt; 2 ;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++ 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for ( j=0 ; j &lt; 128 ;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j++</a:t>
            </a:r>
            <a:r>
              <a:rPr lang="en-US" altLang="zh-CN" sz="1600" dirty="0" smtClean="0">
                <a:latin typeface="Consolas" panose="020B0609020204030204" pitchFamily="49" charset="0"/>
              </a:rPr>
              <a:t> 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    sum += a[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][j];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}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59198" y="3360542"/>
            <a:ext cx="4336472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</a:rPr>
              <a:t>void func_2()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 = 0, j = 0, sum = 0;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for ( j=0 ; j &lt; 128 ;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j++</a:t>
            </a:r>
            <a:r>
              <a:rPr lang="en-US" altLang="zh-CN" sz="1600" dirty="0" smtClean="0">
                <a:latin typeface="Consolas" panose="020B0609020204030204" pitchFamily="49" charset="0"/>
              </a:rPr>
              <a:t> ) {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    for(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=0 ;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 &lt; 2 ;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++ ) {</a:t>
            </a:r>
            <a:endParaRPr lang="en-US" altLang="zh-CN" sz="1600" b="1" dirty="0" smtClean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    sum += a[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][j];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}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90593" y="1924431"/>
            <a:ext cx="8743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400" dirty="0"/>
              <a:t>有全局字节类型数组   </a:t>
            </a:r>
            <a:r>
              <a:rPr lang="en-US" altLang="zh-CN" sz="2400" dirty="0">
                <a:solidFill>
                  <a:srgbClr val="C00000"/>
                </a:solidFill>
              </a:rPr>
              <a:t>byte a[2][128]</a:t>
            </a:r>
          </a:p>
          <a:p>
            <a:pPr lvl="2"/>
            <a:r>
              <a:rPr lang="en-US" altLang="zh-CN" sz="2400" dirty="0"/>
              <a:t>a </a:t>
            </a:r>
            <a:r>
              <a:rPr lang="zh-CN" altLang="en-US" sz="2400" dirty="0"/>
              <a:t>的虚拟地址</a:t>
            </a:r>
            <a:r>
              <a:rPr lang="en-US" altLang="zh-CN" sz="2400" dirty="0"/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0x0600    </a:t>
            </a:r>
            <a:r>
              <a:rPr lang="zh-CN" altLang="en-US" sz="2400" dirty="0" smtClean="0"/>
              <a:t>按</a:t>
            </a:r>
            <a:r>
              <a:rPr lang="zh-CN" altLang="en-US" sz="2400" dirty="0"/>
              <a:t>行优先</a:t>
            </a:r>
            <a:r>
              <a:rPr lang="zh-CN" altLang="en-US" sz="2400" dirty="0" smtClean="0"/>
              <a:t>存储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下面两段程序的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命中率？假设一开始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为空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951581" y="1356180"/>
            <a:ext cx="79518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L1 data cache</a:t>
            </a:r>
            <a:r>
              <a:rPr lang="zh-CN" altLang="zh-CN" sz="2400" dirty="0"/>
              <a:t>采用直接映射方式，块大小为</a:t>
            </a:r>
            <a:r>
              <a:rPr lang="en-US" altLang="zh-CN" sz="2400" dirty="0"/>
              <a:t>4B</a:t>
            </a:r>
            <a:r>
              <a:rPr lang="zh-CN" altLang="zh-CN" sz="2400" dirty="0"/>
              <a:t>，共</a:t>
            </a:r>
            <a:r>
              <a:rPr lang="en-US" altLang="zh-CN" sz="2400" dirty="0"/>
              <a:t>16</a:t>
            </a:r>
            <a:r>
              <a:rPr lang="zh-CN" altLang="zh-CN" sz="2400" dirty="0"/>
              <a:t>行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510748" y="5613823"/>
            <a:ext cx="77286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数组元素：</a:t>
            </a:r>
            <a:r>
              <a:rPr lang="en-US" altLang="zh-CN" dirty="0" smtClean="0">
                <a:latin typeface="Consolas" panose="020B0609020204030204" pitchFamily="49" charset="0"/>
              </a:rPr>
              <a:t>a[0][0] - a[1][0] - </a:t>
            </a:r>
            <a:r>
              <a:rPr lang="en-US" altLang="zh-CN" dirty="0">
                <a:latin typeface="Consolas" panose="020B0609020204030204" pitchFamily="49" charset="0"/>
              </a:rPr>
              <a:t>a[0][1</a:t>
            </a:r>
            <a:r>
              <a:rPr lang="en-US" altLang="zh-CN" dirty="0" smtClean="0">
                <a:latin typeface="Consolas" panose="020B0609020204030204" pitchFamily="49" charset="0"/>
              </a:rPr>
              <a:t>] </a:t>
            </a:r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en-US" altLang="zh-CN" dirty="0" smtClean="0">
                <a:latin typeface="Consolas" panose="020B0609020204030204" pitchFamily="49" charset="0"/>
              </a:rPr>
              <a:t>a[1][</a:t>
            </a:r>
            <a:r>
              <a:rPr lang="en-US" altLang="zh-CN" dirty="0">
                <a:latin typeface="Consolas" panose="020B0609020204030204" pitchFamily="49" charset="0"/>
              </a:rPr>
              <a:t>1</a:t>
            </a:r>
            <a:r>
              <a:rPr lang="en-US" altLang="zh-CN" dirty="0" smtClean="0">
                <a:latin typeface="Consolas" panose="020B0609020204030204" pitchFamily="49" charset="0"/>
              </a:rPr>
              <a:t>]</a:t>
            </a:r>
          </a:p>
          <a:p>
            <a:r>
              <a:rPr lang="zh-CN" altLang="en-US" dirty="0" smtClean="0">
                <a:latin typeface="Consolas" panose="020B0609020204030204" pitchFamily="49" charset="0"/>
              </a:rPr>
              <a:t>虚拟地址：</a:t>
            </a:r>
            <a:r>
              <a:rPr lang="en-US" altLang="zh-CN" dirty="0" smtClean="0">
                <a:latin typeface="Consolas" panose="020B0609020204030204" pitchFamily="49" charset="0"/>
              </a:rPr>
              <a:t>0x0600  - 0x0680  - 0x0601  - 0x0681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Cache</a:t>
            </a:r>
            <a:r>
              <a:rPr lang="zh-CN" altLang="en-US" dirty="0" smtClean="0">
                <a:latin typeface="Consolas" panose="020B0609020204030204" pitchFamily="49" charset="0"/>
              </a:rPr>
              <a:t>行：   </a:t>
            </a:r>
            <a:r>
              <a:rPr lang="en-US" altLang="zh-CN" dirty="0" smtClean="0">
                <a:latin typeface="Consolas" panose="020B0609020204030204" pitchFamily="49" charset="0"/>
              </a:rPr>
              <a:t>0          0        0         0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6655242" y="5247861"/>
            <a:ext cx="278296" cy="349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36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思考题：</a:t>
            </a:r>
            <a:r>
              <a:rPr lang="zh-CN" altLang="en-US" dirty="0"/>
              <a:t>第六</a:t>
            </a:r>
            <a:r>
              <a:rPr lang="zh-CN" altLang="en-US" dirty="0" smtClean="0"/>
              <a:t>章习题</a:t>
            </a:r>
            <a:r>
              <a:rPr lang="en-US" altLang="zh-CN" dirty="0" smtClean="0"/>
              <a:t>21</a:t>
            </a:r>
            <a:r>
              <a:rPr lang="zh-CN" altLang="en-US" dirty="0" smtClean="0"/>
              <a:t>扩展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37044" y="3360542"/>
            <a:ext cx="4336472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</a:rPr>
              <a:t>void func_1()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 = 0, j = 0, sum = 0;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for(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=0 ;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 &lt; 2 ;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++ 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for ( j=0 ; j &lt; 128 ;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j++</a:t>
            </a:r>
            <a:r>
              <a:rPr lang="en-US" altLang="zh-CN" sz="1600" dirty="0" smtClean="0">
                <a:latin typeface="Consolas" panose="020B0609020204030204" pitchFamily="49" charset="0"/>
              </a:rPr>
              <a:t> 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    sum += a[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][j];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}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59198" y="3360542"/>
            <a:ext cx="4336472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</a:rPr>
              <a:t>void func_2()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 = 0, j = 0, sum = 0;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for ( j=0 ; j &lt; 128 ;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j++</a:t>
            </a:r>
            <a:r>
              <a:rPr lang="en-US" altLang="zh-CN" sz="1600" dirty="0" smtClean="0">
                <a:latin typeface="Consolas" panose="020B0609020204030204" pitchFamily="49" charset="0"/>
              </a:rPr>
              <a:t> ) {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    for(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=0 ;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 &lt; 2 ;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++ ) {</a:t>
            </a:r>
            <a:endParaRPr lang="en-US" altLang="zh-CN" sz="1600" b="1" dirty="0" smtClean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    sum += a[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][j];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}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90593" y="1924431"/>
            <a:ext cx="8743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400" dirty="0"/>
              <a:t>有全局字节类型数组   </a:t>
            </a:r>
            <a:r>
              <a:rPr lang="en-US" altLang="zh-CN" sz="2400" dirty="0">
                <a:solidFill>
                  <a:srgbClr val="C00000"/>
                </a:solidFill>
              </a:rPr>
              <a:t>byte a[2][128]</a:t>
            </a:r>
          </a:p>
          <a:p>
            <a:pPr lvl="2"/>
            <a:r>
              <a:rPr lang="en-US" altLang="zh-CN" sz="2400" dirty="0"/>
              <a:t>a </a:t>
            </a:r>
            <a:r>
              <a:rPr lang="zh-CN" altLang="en-US" sz="2400" dirty="0"/>
              <a:t>的虚拟地址</a:t>
            </a:r>
            <a:r>
              <a:rPr lang="en-US" altLang="zh-CN" sz="2400" dirty="0"/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0x0600    </a:t>
            </a:r>
            <a:r>
              <a:rPr lang="zh-CN" altLang="en-US" sz="2400" dirty="0" smtClean="0"/>
              <a:t>按</a:t>
            </a:r>
            <a:r>
              <a:rPr lang="zh-CN" altLang="en-US" sz="2400" dirty="0"/>
              <a:t>行优先</a:t>
            </a:r>
            <a:r>
              <a:rPr lang="zh-CN" altLang="en-US" sz="2400" dirty="0" smtClean="0"/>
              <a:t>存储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下面两段程序的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命中率？假设一开始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为空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951581" y="1356180"/>
            <a:ext cx="79518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L1 data cache</a:t>
            </a:r>
            <a:r>
              <a:rPr lang="zh-CN" altLang="zh-CN" sz="2400" dirty="0"/>
              <a:t>采用直接映射方式，块大小为</a:t>
            </a:r>
            <a:r>
              <a:rPr lang="en-US" altLang="zh-CN" sz="2400" dirty="0"/>
              <a:t>4B</a:t>
            </a:r>
            <a:r>
              <a:rPr lang="zh-CN" altLang="zh-CN" sz="2400" dirty="0"/>
              <a:t>，共</a:t>
            </a:r>
            <a:r>
              <a:rPr lang="en-US" altLang="zh-CN" sz="2400" dirty="0"/>
              <a:t>16</a:t>
            </a:r>
            <a:r>
              <a:rPr lang="zh-CN" altLang="zh-CN" sz="2400" dirty="0"/>
              <a:t>行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510748" y="5613823"/>
            <a:ext cx="77286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数组元素：</a:t>
            </a:r>
            <a:r>
              <a:rPr lang="en-US" altLang="zh-CN" dirty="0" smtClean="0">
                <a:latin typeface="Consolas" panose="020B0609020204030204" pitchFamily="49" charset="0"/>
              </a:rPr>
              <a:t>a[0][0] - a[1][0] - </a:t>
            </a:r>
            <a:r>
              <a:rPr lang="en-US" altLang="zh-CN" dirty="0">
                <a:latin typeface="Consolas" panose="020B0609020204030204" pitchFamily="49" charset="0"/>
              </a:rPr>
              <a:t>a[0][1</a:t>
            </a:r>
            <a:r>
              <a:rPr lang="en-US" altLang="zh-CN" dirty="0" smtClean="0">
                <a:latin typeface="Consolas" panose="020B0609020204030204" pitchFamily="49" charset="0"/>
              </a:rPr>
              <a:t>] </a:t>
            </a:r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en-US" altLang="zh-CN" dirty="0" smtClean="0">
                <a:latin typeface="Consolas" panose="020B0609020204030204" pitchFamily="49" charset="0"/>
              </a:rPr>
              <a:t>a[1][</a:t>
            </a:r>
            <a:r>
              <a:rPr lang="en-US" altLang="zh-CN" dirty="0">
                <a:latin typeface="Consolas" panose="020B0609020204030204" pitchFamily="49" charset="0"/>
              </a:rPr>
              <a:t>1</a:t>
            </a:r>
            <a:r>
              <a:rPr lang="en-US" altLang="zh-CN" dirty="0" smtClean="0">
                <a:latin typeface="Consolas" panose="020B0609020204030204" pitchFamily="49" charset="0"/>
              </a:rPr>
              <a:t>]</a:t>
            </a:r>
          </a:p>
          <a:p>
            <a:r>
              <a:rPr lang="zh-CN" altLang="en-US" dirty="0" smtClean="0">
                <a:latin typeface="Consolas" panose="020B0609020204030204" pitchFamily="49" charset="0"/>
              </a:rPr>
              <a:t>虚拟地址：</a:t>
            </a:r>
            <a:r>
              <a:rPr lang="en-US" altLang="zh-CN" dirty="0" smtClean="0">
                <a:latin typeface="Consolas" panose="020B0609020204030204" pitchFamily="49" charset="0"/>
              </a:rPr>
              <a:t>0x0600  - 0x0680  - 0x0601  - 0x0681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Cache</a:t>
            </a:r>
            <a:r>
              <a:rPr lang="zh-CN" altLang="en-US" dirty="0" smtClean="0">
                <a:latin typeface="Consolas" panose="020B0609020204030204" pitchFamily="49" charset="0"/>
              </a:rPr>
              <a:t>行：   </a:t>
            </a:r>
            <a:r>
              <a:rPr lang="en-US" altLang="zh-CN" dirty="0" smtClean="0">
                <a:latin typeface="Consolas" panose="020B0609020204030204" pitchFamily="49" charset="0"/>
              </a:rPr>
              <a:t>0          0        0         0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6655242" y="5247861"/>
            <a:ext cx="278296" cy="349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06700" y="643255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miss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84650" y="643255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miss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08600" y="643255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miss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59550" y="643255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miss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3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思考题：</a:t>
            </a:r>
            <a:r>
              <a:rPr lang="zh-CN" altLang="en-US" dirty="0"/>
              <a:t>第六</a:t>
            </a:r>
            <a:r>
              <a:rPr lang="zh-CN" altLang="en-US" dirty="0" smtClean="0"/>
              <a:t>章习题</a:t>
            </a:r>
            <a:r>
              <a:rPr lang="en-US" altLang="zh-CN" dirty="0" smtClean="0"/>
              <a:t>21</a:t>
            </a:r>
            <a:r>
              <a:rPr lang="zh-CN" altLang="en-US" dirty="0" smtClean="0"/>
              <a:t>扩展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37044" y="3360542"/>
            <a:ext cx="4336472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</a:rPr>
              <a:t>void func_1()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 = 0, j = 0, sum = 0;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for(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=0 ;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 &lt; 2 ;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++ 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for ( j=0 ; j &lt; 128 ;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j++</a:t>
            </a:r>
            <a:r>
              <a:rPr lang="en-US" altLang="zh-CN" sz="1600" dirty="0" smtClean="0">
                <a:latin typeface="Consolas" panose="020B0609020204030204" pitchFamily="49" charset="0"/>
              </a:rPr>
              <a:t> 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    sum += a[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][j];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}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59198" y="3360542"/>
            <a:ext cx="4336472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</a:rPr>
              <a:t>void func_2()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 = 0, j = 0, sum = 0;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for ( j=0 ; j &lt; 128 ;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j++</a:t>
            </a:r>
            <a:r>
              <a:rPr lang="en-US" altLang="zh-CN" sz="1600" dirty="0" smtClean="0">
                <a:latin typeface="Consolas" panose="020B0609020204030204" pitchFamily="49" charset="0"/>
              </a:rPr>
              <a:t> ) {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    for(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=0 ;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 &lt; 2 ;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++ ) {</a:t>
            </a:r>
            <a:endParaRPr lang="en-US" altLang="zh-CN" sz="1600" b="1" dirty="0" smtClean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    sum += a[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</a:rPr>
              <a:t>][j];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}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90593" y="1924431"/>
            <a:ext cx="8743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400" dirty="0"/>
              <a:t>有全局字节类型数组   </a:t>
            </a:r>
            <a:r>
              <a:rPr lang="en-US" altLang="zh-CN" sz="2400" dirty="0">
                <a:solidFill>
                  <a:srgbClr val="C00000"/>
                </a:solidFill>
              </a:rPr>
              <a:t>byte a[2][128]</a:t>
            </a:r>
          </a:p>
          <a:p>
            <a:pPr lvl="2"/>
            <a:r>
              <a:rPr lang="en-US" altLang="zh-CN" sz="2400" dirty="0"/>
              <a:t>a </a:t>
            </a:r>
            <a:r>
              <a:rPr lang="zh-CN" altLang="en-US" sz="2400" dirty="0"/>
              <a:t>的虚拟地址</a:t>
            </a:r>
            <a:r>
              <a:rPr lang="en-US" altLang="zh-CN" sz="2400" dirty="0"/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0x0600    </a:t>
            </a:r>
            <a:r>
              <a:rPr lang="zh-CN" altLang="en-US" sz="2400" dirty="0" smtClean="0"/>
              <a:t>按</a:t>
            </a:r>
            <a:r>
              <a:rPr lang="zh-CN" altLang="en-US" sz="2400" dirty="0"/>
              <a:t>行优先</a:t>
            </a:r>
            <a:r>
              <a:rPr lang="zh-CN" altLang="en-US" sz="2400" dirty="0" smtClean="0"/>
              <a:t>存储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下面两段程序的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命中率？假设一开始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为空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951581" y="1356180"/>
            <a:ext cx="79518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L1 data cache</a:t>
            </a:r>
            <a:r>
              <a:rPr lang="zh-CN" altLang="zh-CN" sz="2400" dirty="0"/>
              <a:t>采用直接映射方式，块大小为</a:t>
            </a:r>
            <a:r>
              <a:rPr lang="en-US" altLang="zh-CN" sz="2400" dirty="0"/>
              <a:t>4B</a:t>
            </a:r>
            <a:r>
              <a:rPr lang="zh-CN" altLang="zh-CN" sz="2400" dirty="0"/>
              <a:t>，共</a:t>
            </a:r>
            <a:r>
              <a:rPr lang="en-US" altLang="zh-CN" sz="2400" dirty="0"/>
              <a:t>16</a:t>
            </a:r>
            <a:r>
              <a:rPr lang="zh-CN" altLang="zh-CN" sz="2400" dirty="0"/>
              <a:t>行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3061253" y="5494351"/>
            <a:ext cx="109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75%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55998" y="5494351"/>
            <a:ext cx="109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0%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69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习题课结束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0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层次结构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05373" y="1695558"/>
            <a:ext cx="2851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cache</a:t>
            </a:r>
            <a:r>
              <a:rPr lang="zh-CN" altLang="en-US" dirty="0"/>
              <a:t>管理</a:t>
            </a:r>
            <a:endParaRPr lang="en-US" altLang="zh-CN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dirty="0"/>
              <a:t>映射方法</a:t>
            </a:r>
            <a:endParaRPr lang="en-US" altLang="zh-CN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dirty="0"/>
              <a:t>替换算法</a:t>
            </a:r>
            <a:endParaRPr lang="en-US" altLang="zh-CN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dirty="0"/>
              <a:t>一致性问题（写</a:t>
            </a:r>
            <a:r>
              <a:rPr lang="en-US" altLang="zh-CN" dirty="0"/>
              <a:t>cache</a:t>
            </a:r>
            <a:r>
              <a:rPr lang="zh-CN" altLang="en-US" dirty="0"/>
              <a:t>）</a:t>
            </a:r>
          </a:p>
        </p:txBody>
      </p:sp>
      <p:sp>
        <p:nvSpPr>
          <p:cNvPr id="18" name="等腰三角形 17"/>
          <p:cNvSpPr/>
          <p:nvPr/>
        </p:nvSpPr>
        <p:spPr>
          <a:xfrm>
            <a:off x="4173893" y="1461796"/>
            <a:ext cx="4901682" cy="422558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6183085" y="2233126"/>
            <a:ext cx="8770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756987" y="2976465"/>
            <a:ext cx="175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156718" y="3968620"/>
            <a:ext cx="292359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183085" y="192639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寄存器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272539" y="242013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255434" y="32883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主存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255433" y="47761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磁盘</a:t>
            </a:r>
          </a:p>
        </p:txBody>
      </p:sp>
      <p:sp>
        <p:nvSpPr>
          <p:cNvPr id="26" name="下箭头 25"/>
          <p:cNvSpPr/>
          <p:nvPr/>
        </p:nvSpPr>
        <p:spPr>
          <a:xfrm>
            <a:off x="9523445" y="1374711"/>
            <a:ext cx="314943" cy="4372947"/>
          </a:xfrm>
          <a:prstGeom prst="downArrow">
            <a:avLst>
              <a:gd name="adj1" fmla="val 18399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0018779" y="2111056"/>
            <a:ext cx="5349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容量变大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速度变慢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4366728" y="2233126"/>
            <a:ext cx="1888705" cy="3716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14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层次结构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38132" y="1312507"/>
            <a:ext cx="32283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虚存管理：</a:t>
            </a:r>
            <a:endParaRPr lang="en-US" altLang="zh-CN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dirty="0"/>
              <a:t>分段机制</a:t>
            </a:r>
            <a:endParaRPr lang="en-US" altLang="zh-CN" dirty="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zh-CN" altLang="en-US" dirty="0"/>
              <a:t>段表</a:t>
            </a:r>
            <a:r>
              <a:rPr lang="en-US" altLang="zh-CN" dirty="0"/>
              <a:t>(GDT, GDTR)</a:t>
            </a: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zh-CN" altLang="en-US" dirty="0"/>
              <a:t>保护模式开关</a:t>
            </a:r>
            <a:r>
              <a:rPr lang="en-US" altLang="zh-CN" dirty="0"/>
              <a:t>(CR0)</a:t>
            </a: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zh-CN" altLang="en-US" dirty="0"/>
              <a:t>逻辑地址 </a:t>
            </a:r>
            <a:r>
              <a:rPr lang="en-US" altLang="zh-CN" dirty="0"/>
              <a:t>-&gt; </a:t>
            </a:r>
            <a:r>
              <a:rPr lang="zh-CN" altLang="en-US" dirty="0"/>
              <a:t>线性地址</a:t>
            </a:r>
            <a:endParaRPr lang="en-US" altLang="zh-CN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dirty="0"/>
              <a:t>分页机制</a:t>
            </a:r>
            <a:endParaRPr lang="en-US" altLang="zh-CN" dirty="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zh-CN" altLang="en-US" dirty="0"/>
              <a:t>页表</a:t>
            </a:r>
            <a:r>
              <a:rPr lang="en-US" altLang="zh-CN" dirty="0"/>
              <a:t>(</a:t>
            </a:r>
            <a:r>
              <a:rPr lang="zh-CN" altLang="en-US" dirty="0"/>
              <a:t>两级页表</a:t>
            </a:r>
            <a:r>
              <a:rPr lang="en-US" altLang="zh-CN" dirty="0"/>
              <a:t>, TLB)</a:t>
            </a: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zh-CN" altLang="en-US" dirty="0"/>
              <a:t>分页模式开关</a:t>
            </a:r>
            <a:r>
              <a:rPr lang="en-US" altLang="zh-CN" dirty="0"/>
              <a:t>(CR0)</a:t>
            </a: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zh-CN" altLang="en-US" dirty="0"/>
              <a:t>线性地址 </a:t>
            </a:r>
            <a:r>
              <a:rPr lang="en-US" altLang="zh-CN" dirty="0"/>
              <a:t>-&gt; </a:t>
            </a:r>
            <a:r>
              <a:rPr lang="zh-CN" altLang="en-US" dirty="0"/>
              <a:t>物理地址</a:t>
            </a:r>
          </a:p>
        </p:txBody>
      </p:sp>
      <p:sp>
        <p:nvSpPr>
          <p:cNvPr id="18" name="等腰三角形 17"/>
          <p:cNvSpPr/>
          <p:nvPr/>
        </p:nvSpPr>
        <p:spPr>
          <a:xfrm>
            <a:off x="4173893" y="1461796"/>
            <a:ext cx="4901682" cy="422558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6183085" y="2233126"/>
            <a:ext cx="8770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756987" y="2976465"/>
            <a:ext cx="175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156718" y="3968620"/>
            <a:ext cx="292359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183085" y="192639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寄存器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272539" y="242013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255434" y="32883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主存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255433" y="47761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磁盘</a:t>
            </a:r>
          </a:p>
        </p:txBody>
      </p:sp>
      <p:sp>
        <p:nvSpPr>
          <p:cNvPr id="26" name="下箭头 25"/>
          <p:cNvSpPr/>
          <p:nvPr/>
        </p:nvSpPr>
        <p:spPr>
          <a:xfrm>
            <a:off x="9523445" y="1374711"/>
            <a:ext cx="314943" cy="4372947"/>
          </a:xfrm>
          <a:prstGeom prst="downArrow">
            <a:avLst>
              <a:gd name="adj1" fmla="val 18399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0018779" y="2111056"/>
            <a:ext cx="5349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容量变大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速度变慢</a:t>
            </a: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5066523" y="2789462"/>
            <a:ext cx="981085" cy="6735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84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层次结构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38132" y="1312507"/>
            <a:ext cx="32283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虚存管理：</a:t>
            </a:r>
            <a:endParaRPr lang="en-US" altLang="zh-CN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dirty="0"/>
              <a:t>分段机制</a:t>
            </a:r>
            <a:endParaRPr lang="en-US" altLang="zh-CN" dirty="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zh-CN" altLang="en-US" dirty="0"/>
              <a:t>段表</a:t>
            </a:r>
            <a:r>
              <a:rPr lang="en-US" altLang="zh-CN" dirty="0"/>
              <a:t>(GDT, GDTR)</a:t>
            </a: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zh-CN" altLang="en-US" dirty="0"/>
              <a:t>保护模式开关</a:t>
            </a:r>
            <a:r>
              <a:rPr lang="en-US" altLang="zh-CN" dirty="0"/>
              <a:t>(CR0)</a:t>
            </a: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zh-CN" altLang="en-US" dirty="0"/>
              <a:t>逻辑地址 </a:t>
            </a:r>
            <a:r>
              <a:rPr lang="en-US" altLang="zh-CN" dirty="0"/>
              <a:t>-&gt; </a:t>
            </a:r>
            <a:r>
              <a:rPr lang="zh-CN" altLang="en-US" dirty="0"/>
              <a:t>线性地址</a:t>
            </a:r>
            <a:endParaRPr lang="en-US" altLang="zh-CN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dirty="0"/>
              <a:t>分页机制</a:t>
            </a:r>
            <a:endParaRPr lang="en-US" altLang="zh-CN" dirty="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zh-CN" altLang="en-US" dirty="0"/>
              <a:t>页表</a:t>
            </a:r>
            <a:r>
              <a:rPr lang="en-US" altLang="zh-CN" dirty="0"/>
              <a:t>(</a:t>
            </a:r>
            <a:r>
              <a:rPr lang="zh-CN" altLang="en-US" dirty="0"/>
              <a:t>两级页表</a:t>
            </a:r>
            <a:r>
              <a:rPr lang="en-US" altLang="zh-CN" dirty="0"/>
              <a:t>, TLB)</a:t>
            </a: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zh-CN" altLang="en-US" dirty="0"/>
              <a:t>分页模式开关</a:t>
            </a:r>
            <a:r>
              <a:rPr lang="en-US" altLang="zh-CN" dirty="0"/>
              <a:t>(CR0)</a:t>
            </a: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zh-CN" altLang="en-US" dirty="0"/>
              <a:t>线性地址 </a:t>
            </a:r>
            <a:r>
              <a:rPr lang="en-US" altLang="zh-CN" dirty="0"/>
              <a:t>-&gt; </a:t>
            </a:r>
            <a:r>
              <a:rPr lang="zh-CN" altLang="en-US" dirty="0"/>
              <a:t>物理地址</a:t>
            </a:r>
          </a:p>
        </p:txBody>
      </p:sp>
      <p:sp>
        <p:nvSpPr>
          <p:cNvPr id="18" name="等腰三角形 17"/>
          <p:cNvSpPr/>
          <p:nvPr/>
        </p:nvSpPr>
        <p:spPr>
          <a:xfrm>
            <a:off x="4173893" y="1461796"/>
            <a:ext cx="4901682" cy="422558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6183085" y="2233126"/>
            <a:ext cx="8770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756987" y="2976465"/>
            <a:ext cx="175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156718" y="3968620"/>
            <a:ext cx="292359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183085" y="192639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寄存器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272539" y="242013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255434" y="32883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主存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255433" y="47761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磁盘</a:t>
            </a:r>
          </a:p>
        </p:txBody>
      </p:sp>
      <p:sp>
        <p:nvSpPr>
          <p:cNvPr id="26" name="下箭头 25"/>
          <p:cNvSpPr/>
          <p:nvPr/>
        </p:nvSpPr>
        <p:spPr>
          <a:xfrm>
            <a:off x="9523445" y="1374711"/>
            <a:ext cx="314943" cy="4372947"/>
          </a:xfrm>
          <a:prstGeom prst="downArrow">
            <a:avLst>
              <a:gd name="adj1" fmla="val 18399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0018779" y="2111056"/>
            <a:ext cx="5349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容量变大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速度变慢</a:t>
            </a:r>
          </a:p>
        </p:txBody>
      </p:sp>
      <p:sp>
        <p:nvSpPr>
          <p:cNvPr id="9" name="上下箭头 8"/>
          <p:cNvSpPr/>
          <p:nvPr/>
        </p:nvSpPr>
        <p:spPr>
          <a:xfrm>
            <a:off x="5627172" y="3657210"/>
            <a:ext cx="360784" cy="746449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肘形连接符 10"/>
          <p:cNvCxnSpPr>
            <a:stCxn id="3" idx="2"/>
          </p:cNvCxnSpPr>
          <p:nvPr/>
        </p:nvCxnSpPr>
        <p:spPr>
          <a:xfrm rot="16200000" flipH="1">
            <a:off x="4409087" y="2941070"/>
            <a:ext cx="213861" cy="212737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673155" y="4218992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可能缺页，缺页处理</a:t>
            </a:r>
          </a:p>
        </p:txBody>
      </p:sp>
    </p:spTree>
    <p:extLst>
      <p:ext uri="{BB962C8B-B14F-4D97-AF65-F5344CB8AC3E}">
        <p14:creationId xmlns:p14="http://schemas.microsoft.com/office/powerpoint/2010/main" val="2710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层次结构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38132" y="1312507"/>
            <a:ext cx="32283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虚存管理：</a:t>
            </a:r>
            <a:endParaRPr lang="en-US" altLang="zh-CN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dirty="0"/>
              <a:t>分段机制</a:t>
            </a:r>
            <a:endParaRPr lang="en-US" altLang="zh-CN" dirty="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zh-CN" altLang="en-US" dirty="0"/>
              <a:t>段表</a:t>
            </a:r>
            <a:r>
              <a:rPr lang="en-US" altLang="zh-CN" dirty="0"/>
              <a:t>(GDT, GDTR)</a:t>
            </a: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zh-CN" altLang="en-US" dirty="0"/>
              <a:t>保护模式开关</a:t>
            </a:r>
            <a:r>
              <a:rPr lang="en-US" altLang="zh-CN" dirty="0"/>
              <a:t>(CR0)</a:t>
            </a: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zh-CN" altLang="en-US" dirty="0"/>
              <a:t>逻辑地址 </a:t>
            </a:r>
            <a:r>
              <a:rPr lang="en-US" altLang="zh-CN" dirty="0"/>
              <a:t>-&gt; </a:t>
            </a:r>
            <a:r>
              <a:rPr lang="zh-CN" altLang="en-US" dirty="0"/>
              <a:t>线性地址</a:t>
            </a:r>
            <a:endParaRPr lang="en-US" altLang="zh-CN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dirty="0"/>
              <a:t>分页机制</a:t>
            </a:r>
            <a:endParaRPr lang="en-US" altLang="zh-CN" dirty="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zh-CN" altLang="en-US" dirty="0"/>
              <a:t>页表</a:t>
            </a:r>
            <a:r>
              <a:rPr lang="en-US" altLang="zh-CN" dirty="0"/>
              <a:t>(</a:t>
            </a:r>
            <a:r>
              <a:rPr lang="zh-CN" altLang="en-US" dirty="0"/>
              <a:t>两级页表</a:t>
            </a:r>
            <a:r>
              <a:rPr lang="en-US" altLang="zh-CN" dirty="0"/>
              <a:t>, TLB)</a:t>
            </a: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zh-CN" altLang="en-US" dirty="0"/>
              <a:t>分页模式开关</a:t>
            </a:r>
            <a:r>
              <a:rPr lang="en-US" altLang="zh-CN" dirty="0"/>
              <a:t>(CR0)</a:t>
            </a: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zh-CN" altLang="en-US" dirty="0"/>
              <a:t>线性地址 </a:t>
            </a:r>
            <a:r>
              <a:rPr lang="en-US" altLang="zh-CN" dirty="0"/>
              <a:t>-&gt; </a:t>
            </a:r>
            <a:r>
              <a:rPr lang="zh-CN" altLang="en-US" dirty="0">
                <a:solidFill>
                  <a:srgbClr val="C00000"/>
                </a:solidFill>
              </a:rPr>
              <a:t>物理地址</a:t>
            </a:r>
          </a:p>
        </p:txBody>
      </p:sp>
      <p:sp>
        <p:nvSpPr>
          <p:cNvPr id="18" name="等腰三角形 17"/>
          <p:cNvSpPr/>
          <p:nvPr/>
        </p:nvSpPr>
        <p:spPr>
          <a:xfrm>
            <a:off x="4173893" y="1461796"/>
            <a:ext cx="4901682" cy="422558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6183085" y="2233126"/>
            <a:ext cx="8770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756987" y="2976465"/>
            <a:ext cx="175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156718" y="3968620"/>
            <a:ext cx="292359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183085" y="192639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寄存器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272539" y="242013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255434" y="32883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主存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255433" y="47761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磁盘</a:t>
            </a:r>
          </a:p>
        </p:txBody>
      </p:sp>
      <p:sp>
        <p:nvSpPr>
          <p:cNvPr id="26" name="下箭头 25"/>
          <p:cNvSpPr/>
          <p:nvPr/>
        </p:nvSpPr>
        <p:spPr>
          <a:xfrm>
            <a:off x="9523445" y="1374711"/>
            <a:ext cx="314943" cy="4372947"/>
          </a:xfrm>
          <a:prstGeom prst="downArrow">
            <a:avLst>
              <a:gd name="adj1" fmla="val 18399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0018779" y="2111056"/>
            <a:ext cx="5349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容量变大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速度变慢</a:t>
            </a:r>
          </a:p>
        </p:txBody>
      </p:sp>
      <p:sp>
        <p:nvSpPr>
          <p:cNvPr id="9" name="上下箭头 8"/>
          <p:cNvSpPr/>
          <p:nvPr/>
        </p:nvSpPr>
        <p:spPr>
          <a:xfrm>
            <a:off x="5924567" y="2667391"/>
            <a:ext cx="360784" cy="746449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肘形连接符 10"/>
          <p:cNvCxnSpPr/>
          <p:nvPr/>
        </p:nvCxnSpPr>
        <p:spPr>
          <a:xfrm flipV="1">
            <a:off x="4895462" y="3119932"/>
            <a:ext cx="982825" cy="59365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923393" y="3916491"/>
            <a:ext cx="258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用物理地址去访问</a:t>
            </a:r>
            <a:r>
              <a:rPr lang="en-US" altLang="zh-CN" dirty="0">
                <a:solidFill>
                  <a:srgbClr val="C00000"/>
                </a:solidFill>
              </a:rPr>
              <a:t>cache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cache</a:t>
            </a:r>
            <a:r>
              <a:rPr lang="zh-CN" altLang="en-US" dirty="0">
                <a:solidFill>
                  <a:srgbClr val="C00000"/>
                </a:solidFill>
              </a:rPr>
              <a:t>可能缺失</a:t>
            </a:r>
          </a:p>
        </p:txBody>
      </p:sp>
    </p:spTree>
    <p:extLst>
      <p:ext uri="{BB962C8B-B14F-4D97-AF65-F5344CB8AC3E}">
        <p14:creationId xmlns:p14="http://schemas.microsoft.com/office/powerpoint/2010/main" val="52077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层次结构</a:t>
            </a:r>
            <a:endParaRPr lang="zh-CN" altLang="en-US" dirty="0"/>
          </a:p>
        </p:txBody>
      </p:sp>
      <p:sp>
        <p:nvSpPr>
          <p:cNvPr id="4" name="等腰三角形 3"/>
          <p:cNvSpPr/>
          <p:nvPr/>
        </p:nvSpPr>
        <p:spPr>
          <a:xfrm>
            <a:off x="4173893" y="1461796"/>
            <a:ext cx="4901682" cy="422558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6183085" y="2233126"/>
            <a:ext cx="8770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756987" y="2976465"/>
            <a:ext cx="175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156718" y="3968620"/>
            <a:ext cx="292359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183085" y="192639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寄存器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272539" y="242013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255434" y="32883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255433" y="47761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磁盘</a:t>
            </a:r>
          </a:p>
        </p:txBody>
      </p:sp>
      <p:sp>
        <p:nvSpPr>
          <p:cNvPr id="16" name="下箭头 15"/>
          <p:cNvSpPr/>
          <p:nvPr/>
        </p:nvSpPr>
        <p:spPr>
          <a:xfrm>
            <a:off x="9523445" y="1374711"/>
            <a:ext cx="314943" cy="4372947"/>
          </a:xfrm>
          <a:prstGeom prst="downArrow">
            <a:avLst>
              <a:gd name="adj1" fmla="val 18399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018779" y="2111056"/>
            <a:ext cx="5349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容量变大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速度变慢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39821" y="1787891"/>
            <a:ext cx="2258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还简要介绍了</a:t>
            </a:r>
            <a:endParaRPr lang="en-US" altLang="zh-CN" dirty="0"/>
          </a:p>
          <a:p>
            <a:r>
              <a:rPr lang="en-US" altLang="zh-CN" dirty="0"/>
              <a:t>DRAM</a:t>
            </a:r>
            <a:r>
              <a:rPr lang="zh-CN" altLang="en-US" dirty="0"/>
              <a:t>和磁盘的构造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632719" y="2519266"/>
            <a:ext cx="2124269" cy="10450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203511" y="2519266"/>
            <a:ext cx="2083837" cy="25441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6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第六章习题</a:t>
            </a:r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227321"/>
            <a:ext cx="5280660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假定一个计算机系统中有一个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TLB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和一个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L1 data cache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。该系统按字节编址，虚拟地址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16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位，物理地址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12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位；页大小为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128B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TLB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路组相联，共有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16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个页表项；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L1 data cache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采用直接映射方式，块大小为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4B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，共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16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行。在系统运行到某一时刻时，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TLB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、页表和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L1 data cache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中的部分内容（用十六进制表示）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如</a:t>
            </a:r>
            <a:r>
              <a:rPr lang="zh-CN" altLang="en-US" sz="1600" kern="1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所</a:t>
            </a:r>
            <a:r>
              <a:rPr lang="zh-CN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示。</a:t>
            </a: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594" y="332938"/>
            <a:ext cx="6832206" cy="169398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880" y="2139174"/>
            <a:ext cx="6927508" cy="4200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矩形 6"/>
          <p:cNvSpPr/>
          <p:nvPr/>
        </p:nvSpPr>
        <p:spPr>
          <a:xfrm>
            <a:off x="0" y="2934295"/>
            <a:ext cx="4831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请回答下列问题：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（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）虚拟地址中哪几位表示虚拟页号？哪几位表示页内偏移量？虚拟页号中哪几位表示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TLB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标记？哪几位表示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TLB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索引？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（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）物理地址中哪几位表示物理页号？哪几位表示页内偏移量？</a:t>
            </a:r>
            <a:endParaRPr lang="en-US" altLang="zh-CN" sz="1600" kern="100" dirty="0" smtClean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（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zh-CN" altLang="en-US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）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主存物理地址如何划分成标记字段、行索引字段和块内地址字段？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（</a:t>
            </a:r>
            <a:r>
              <a:rPr lang="en-US" altLang="zh-CN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）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CPU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从地址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067AH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中取出的值为多少？说明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CPU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读取地址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067AH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中内容的过程。</a:t>
            </a:r>
            <a:endParaRPr lang="zh-CN" altLang="zh-CN" sz="16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28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0_spring_pa_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_spring_pa_0.potx" id="{CD899C44-F7E7-496C-93F0-05E13267D550}" vid="{64846133-22F5-44B5-8BAA-27BBFA17D2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2020_spring_pa_0</Template>
  <TotalTime>765</TotalTime>
  <Words>4241</Words>
  <Application>Microsoft Office PowerPoint</Application>
  <PresentationFormat>宽屏</PresentationFormat>
  <Paragraphs>659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等线</vt:lpstr>
      <vt:lpstr>SimSun</vt:lpstr>
      <vt:lpstr>微软雅黑</vt:lpstr>
      <vt:lpstr>幼圆</vt:lpstr>
      <vt:lpstr>Arial</vt:lpstr>
      <vt:lpstr>Consolas</vt:lpstr>
      <vt:lpstr>Times New Roman</vt:lpstr>
      <vt:lpstr>2020_spring_pa_0</vt:lpstr>
      <vt:lpstr>计算机系统基础习题课  第六章 存储器的层次结构</vt:lpstr>
      <vt:lpstr>PowerPoint 演示文稿</vt:lpstr>
      <vt:lpstr>层次结构</vt:lpstr>
      <vt:lpstr>层次结构</vt:lpstr>
      <vt:lpstr>层次结构</vt:lpstr>
      <vt:lpstr>层次结构</vt:lpstr>
      <vt:lpstr>层次结构</vt:lpstr>
      <vt:lpstr>层次结构</vt:lpstr>
      <vt:lpstr>第六章习题21</vt:lpstr>
      <vt:lpstr>第六章习题21</vt:lpstr>
      <vt:lpstr>第六章习题21</vt:lpstr>
      <vt:lpstr>第六章习题21</vt:lpstr>
      <vt:lpstr>第六章习题21</vt:lpstr>
      <vt:lpstr>第六章习题21</vt:lpstr>
      <vt:lpstr>第六章习题21</vt:lpstr>
      <vt:lpstr>第六章习题21</vt:lpstr>
      <vt:lpstr>课后习题第6章 pg. 285 第21题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思考题：第六章习题21扩展</vt:lpstr>
      <vt:lpstr>思考题：第六章习题21扩展</vt:lpstr>
      <vt:lpstr>思考题：第六章习题21扩展</vt:lpstr>
      <vt:lpstr>思考题：第六章习题21扩展</vt:lpstr>
      <vt:lpstr>思考题：第六章习题21扩展</vt:lpstr>
      <vt:lpstr>思考题：第六章习题21扩展</vt:lpstr>
      <vt:lpstr>习题课结束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 亮</dc:creator>
  <cp:lastModifiedBy>wangliang</cp:lastModifiedBy>
  <cp:revision>552</cp:revision>
  <dcterms:created xsi:type="dcterms:W3CDTF">2020-05-14T08:35:50Z</dcterms:created>
  <dcterms:modified xsi:type="dcterms:W3CDTF">2020-12-18T08:27:39Z</dcterms:modified>
</cp:coreProperties>
</file>