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C6CEE-AC59-4BA3-A360-2600A64A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7F4F80-4648-4E32-AE6D-26D9395A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3CF03-A993-445F-9999-45009541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8516-9BB6-4820-8D64-096177A8E9AC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218F3-B60B-4FAB-94C7-9BEB3212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7AF2E-99DF-4A0A-88FA-A4676C5A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9B0-2FC8-4F45-82B2-9FAA8065E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1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8CFCE-5F79-42D6-9A81-F38B863A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884590-F8DC-4BC1-A018-00CEC4A58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22674-E370-4A11-AF8D-7F0EC08F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8516-9BB6-4820-8D64-096177A8E9AC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12350-7E17-48F8-8C8A-A69EE0C5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8B0B2-B2DB-4692-89E7-25F7BADE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9B0-2FC8-4F45-82B2-9FAA8065E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4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D06E12-3FBF-42A6-A657-44849C151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B1F1FE-BE39-4418-A5FE-BFF5DD7D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1BC19-7D16-4B50-A60E-3290B56D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8516-9BB6-4820-8D64-096177A8E9AC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BDBB9-6FCF-439F-86D1-39B8BF64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679F0-0253-4189-83DE-1C0145A2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9B0-2FC8-4F45-82B2-9FAA8065E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1F1C8-6166-4B29-9F99-1EBDBF61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CE0E1-AF97-4B66-B782-C33895A4A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ABF05-1972-4448-AF2C-6FE5B748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8516-9BB6-4820-8D64-096177A8E9AC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CAFA8-2DD7-43C7-A36A-34E7ED10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F43F8-4E60-486B-93CF-FAD4CD13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9B0-2FC8-4F45-82B2-9FAA8065E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0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6FD07-B26B-4907-891F-E66669A7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1F1DE-3742-48F0-B150-4196BC5F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22121-8D6E-47F3-83BC-74ADCD27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8516-9BB6-4820-8D64-096177A8E9AC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7E394-671B-47F6-B6B4-333399F6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D6086-C7D2-4926-9067-E60FC453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9B0-2FC8-4F45-82B2-9FAA8065E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6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EAD2-9CDB-4A3E-ACB7-6510A7D7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34100-60F6-452D-8A95-6EAAE922A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B24D11-3678-4961-BF9B-3D5387C4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6D1C5-88B5-472C-9700-9C255E88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8516-9BB6-4820-8D64-096177A8E9AC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B9E89-6C04-41FE-A243-25E2BA64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571C49-1CE5-479F-A422-57FB19BA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9B0-2FC8-4F45-82B2-9FAA8065E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3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C4A57-2AA4-4333-85A8-406217F1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19F58F-B436-4D81-9EC9-23066AFA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E04C4-78EE-440A-8B58-8D5C743A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76DEFD-0A5C-455A-9B29-F9A2EA33D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BF0696-1FC6-48A9-A8BC-7B0A3A4B6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044E60-BD81-4068-8C5D-C49C4F16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8516-9BB6-4820-8D64-096177A8E9AC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6518D0-956A-473F-B003-B5B8199A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11E7F3-22C5-43D7-BFB1-CAFFE95E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9B0-2FC8-4F45-82B2-9FAA8065E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3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5585E-F76D-46D9-9691-F8682975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A5B36D-5988-4D71-B403-C15D506E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8516-9BB6-4820-8D64-096177A8E9AC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D73E85-FC89-4D10-AF0F-C0D5D278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6A5BEC-DE4B-4C2D-A234-6C83470C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9B0-2FC8-4F45-82B2-9FAA8065E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3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33F443-9CEC-4769-9952-FA9614F5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8516-9BB6-4820-8D64-096177A8E9AC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28395C-C5E2-4B2D-B29B-660EADCB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1B4ABE-6BA6-4AA9-89E4-E9B8768B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9B0-2FC8-4F45-82B2-9FAA8065E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F9742-1B66-4930-BB8A-4AFA2F44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5BA3A-E78D-43EF-85DD-D48900FB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47B847-0730-446D-9CC0-A724B956A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D1E58-618A-4876-8BA1-89A586F1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8516-9BB6-4820-8D64-096177A8E9AC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9016BA-B805-4DC2-9B99-07C0FCBE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0F99E-6E75-49DA-889E-65B1CA98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9B0-2FC8-4F45-82B2-9FAA8065E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4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1346A-2CD2-4639-99D8-7E5A5B4F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E8522A-977E-46A6-8AB7-022D52DE9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1A0BE6-4334-4B50-90EC-8844E88A5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F2399-FB46-4ABD-9F40-24CEC269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8516-9BB6-4820-8D64-096177A8E9AC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F5F81-7C95-463C-956E-ED5CBF72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681A9-F284-4104-92AC-9ED0DAFC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A9B0-2FC8-4F45-82B2-9FAA8065E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0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55C9E6-82F2-436A-879B-EE7B7F24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FF5B3-5727-4894-9E7A-6C639777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C2BC3-CBF9-4911-B2BF-0F8FE06CD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E8516-9BB6-4820-8D64-096177A8E9AC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479F0-1CCD-4FC5-8CB4-B9FDD03EB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B5273-4FC4-435F-9E69-802FC1989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A9B0-2FC8-4F45-82B2-9FAA8065E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EC5FBE-BB8E-4EF7-9AE8-5E146BF380C0}"/>
              </a:ext>
            </a:extLst>
          </p:cNvPr>
          <p:cNvSpPr txBox="1"/>
          <p:nvPr/>
        </p:nvSpPr>
        <p:spPr>
          <a:xfrm>
            <a:off x="597535" y="433911"/>
            <a:ext cx="799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Baseline </a:t>
            </a:r>
            <a:r>
              <a:rPr lang="zh-CN" altLang="en-US" sz="2800" dirty="0"/>
              <a:t>策略：自己走得快就走路，走得慢就放板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67AC47-1C7B-4AD6-9FBC-4A86B523BFC0}"/>
              </a:ext>
            </a:extLst>
          </p:cNvPr>
          <p:cNvSpPr txBox="1"/>
          <p:nvPr/>
        </p:nvSpPr>
        <p:spPr>
          <a:xfrm>
            <a:off x="679269" y="118685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核心算法：</a:t>
            </a:r>
            <a:r>
              <a:rPr lang="en-US" altLang="zh-CN" dirty="0"/>
              <a:t>BFS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A36E91-87DE-47B3-A6B1-CB4E48969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0360"/>
              </p:ext>
            </p:extLst>
          </p:nvPr>
        </p:nvGraphicFramePr>
        <p:xfrm>
          <a:off x="2998109" y="2231571"/>
          <a:ext cx="346311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790">
                  <a:extLst>
                    <a:ext uri="{9D8B030D-6E8A-4147-A177-3AD203B41FA5}">
                      <a16:colId xmlns:a16="http://schemas.microsoft.com/office/drawing/2014/main" val="4247096374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504897054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1504022953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2159354672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3481041021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454953367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436351042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52051493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3395933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9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6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5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6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0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711"/>
                  </a:ext>
                </a:extLst>
              </a:tr>
            </a:tbl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id="{4D1E2F34-38E4-4E20-A98C-20A08DC50953}"/>
              </a:ext>
            </a:extLst>
          </p:cNvPr>
          <p:cNvSpPr/>
          <p:nvPr/>
        </p:nvSpPr>
        <p:spPr>
          <a:xfrm>
            <a:off x="9659439" y="5221878"/>
            <a:ext cx="287383" cy="2960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111857E-3E1E-4CBD-AE6F-7795EF47D42D}"/>
              </a:ext>
            </a:extLst>
          </p:cNvPr>
          <p:cNvCxnSpPr/>
          <p:nvPr/>
        </p:nvCxnSpPr>
        <p:spPr>
          <a:xfrm rot="16200000" flipH="1">
            <a:off x="3613310" y="3380620"/>
            <a:ext cx="2061075" cy="376238"/>
          </a:xfrm>
          <a:prstGeom prst="bentConnector3">
            <a:avLst>
              <a:gd name="adj1" fmla="val 4584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788A78B6-29CF-46B6-92F0-C663CCD1F2D8}"/>
              </a:ext>
            </a:extLst>
          </p:cNvPr>
          <p:cNvCxnSpPr/>
          <p:nvPr/>
        </p:nvCxnSpPr>
        <p:spPr>
          <a:xfrm rot="16200000" flipH="1">
            <a:off x="3550480" y="3396070"/>
            <a:ext cx="2061075" cy="376238"/>
          </a:xfrm>
          <a:prstGeom prst="bentConnector3">
            <a:avLst>
              <a:gd name="adj1" fmla="val 6548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CE60E95-8B0F-4340-9CBD-E2DED36061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0943" y="3371670"/>
            <a:ext cx="2023379" cy="387344"/>
          </a:xfrm>
          <a:prstGeom prst="bentConnector3">
            <a:avLst>
              <a:gd name="adj1" fmla="val 869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01ADBEE-8BEA-4415-B53E-DDDB9C9A39E2}"/>
              </a:ext>
            </a:extLst>
          </p:cNvPr>
          <p:cNvCxnSpPr/>
          <p:nvPr/>
        </p:nvCxnSpPr>
        <p:spPr>
          <a:xfrm rot="16200000" flipH="1">
            <a:off x="3398792" y="3358375"/>
            <a:ext cx="2061075" cy="376238"/>
          </a:xfrm>
          <a:prstGeom prst="bentConnector3">
            <a:avLst>
              <a:gd name="adj1" fmla="val 10129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F4E7AF4A-EDD0-481F-8C9E-CACB9C8C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74318"/>
              </p:ext>
            </p:extLst>
          </p:nvPr>
        </p:nvGraphicFramePr>
        <p:xfrm>
          <a:off x="7704320" y="2231571"/>
          <a:ext cx="346311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790">
                  <a:extLst>
                    <a:ext uri="{9D8B030D-6E8A-4147-A177-3AD203B41FA5}">
                      <a16:colId xmlns:a16="http://schemas.microsoft.com/office/drawing/2014/main" val="4247096374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504897054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1504022953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2159354672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3481041021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454953367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436351042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52051493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3395933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9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V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6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5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6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0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711"/>
                  </a:ext>
                </a:extLst>
              </a:tr>
            </a:tbl>
          </a:graphicData>
        </a:graphic>
      </p:graphicFrame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5E64019B-445A-4968-AC4D-9D270A0D2B2D}"/>
              </a:ext>
            </a:extLst>
          </p:cNvPr>
          <p:cNvCxnSpPr/>
          <p:nvPr/>
        </p:nvCxnSpPr>
        <p:spPr>
          <a:xfrm rot="16200000" flipH="1">
            <a:off x="9012623" y="4431371"/>
            <a:ext cx="1213758" cy="367255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1FC6F61-5E63-4AF3-8DD1-82E46DDEF396}"/>
              </a:ext>
            </a:extLst>
          </p:cNvPr>
          <p:cNvSpPr txBox="1"/>
          <p:nvPr/>
        </p:nvSpPr>
        <p:spPr>
          <a:xfrm>
            <a:off x="3966105" y="577316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我要走</a:t>
            </a:r>
            <a:r>
              <a:rPr lang="en-US" altLang="zh-CN" dirty="0"/>
              <a:t>7</a:t>
            </a:r>
            <a:r>
              <a:rPr lang="zh-CN" altLang="en-US" dirty="0"/>
              <a:t>步</a:t>
            </a:r>
            <a:endParaRPr lang="en-US" altLang="zh-CN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FC456ED-6EB4-444B-8221-0F8714CEEDCB}"/>
              </a:ext>
            </a:extLst>
          </p:cNvPr>
          <p:cNvSpPr/>
          <p:nvPr/>
        </p:nvSpPr>
        <p:spPr>
          <a:xfrm>
            <a:off x="4180948" y="2258119"/>
            <a:ext cx="287383" cy="29609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BC2CEB-8848-400D-ACAE-4A7F8651E299}"/>
              </a:ext>
            </a:extLst>
          </p:cNvPr>
          <p:cNvSpPr txBox="1"/>
          <p:nvPr/>
        </p:nvSpPr>
        <p:spPr>
          <a:xfrm>
            <a:off x="8755118" y="57731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对方只要走</a:t>
            </a:r>
            <a:r>
              <a:rPr lang="en-US" altLang="zh-CN" dirty="0"/>
              <a:t>5</a:t>
            </a:r>
            <a:r>
              <a:rPr lang="zh-CN" altLang="en-US" dirty="0"/>
              <a:t>步</a:t>
            </a:r>
            <a:endParaRPr lang="en-US" altLang="zh-CN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D8D743F-2C2B-485C-BB2A-D62F843F7285}"/>
              </a:ext>
            </a:extLst>
          </p:cNvPr>
          <p:cNvSpPr txBox="1"/>
          <p:nvPr/>
        </p:nvSpPr>
        <p:spPr>
          <a:xfrm>
            <a:off x="679269" y="165820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先算双方最短胜利路径</a:t>
            </a:r>
            <a:endParaRPr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7412A67-B718-42B3-9E43-62D45E6964DA}"/>
              </a:ext>
            </a:extLst>
          </p:cNvPr>
          <p:cNvSpPr txBox="1"/>
          <p:nvPr/>
        </p:nvSpPr>
        <p:spPr>
          <a:xfrm>
            <a:off x="741371" y="3235744"/>
            <a:ext cx="160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如果我走得快，</a:t>
            </a:r>
            <a:endParaRPr lang="en-US" altLang="zh-CN" dirty="0"/>
          </a:p>
          <a:p>
            <a:r>
              <a:rPr lang="zh-CN" altLang="en-US" dirty="0"/>
              <a:t>我就选择一个这里的</a:t>
            </a:r>
            <a:r>
              <a:rPr lang="en-US" altLang="zh-CN" dirty="0"/>
              <a:t>1</a:t>
            </a:r>
            <a:r>
              <a:rPr lang="zh-CN" altLang="en-US" dirty="0"/>
              <a:t>走一步。</a:t>
            </a:r>
            <a:endParaRPr lang="en-US" altLang="zh-CN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057DBCF-94C6-4FB2-B2C7-EF0FBD6FEA1F}"/>
              </a:ext>
            </a:extLst>
          </p:cNvPr>
          <p:cNvCxnSpPr>
            <a:stCxn id="51" idx="3"/>
          </p:cNvCxnSpPr>
          <p:nvPr/>
        </p:nvCxnSpPr>
        <p:spPr>
          <a:xfrm>
            <a:off x="2343921" y="3835909"/>
            <a:ext cx="2273528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CFD8082-9B99-414F-A63A-0C474BEF3969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343921" y="3835909"/>
            <a:ext cx="1912207" cy="85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5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EC5FBE-BB8E-4EF7-9AE8-5E146BF380C0}"/>
              </a:ext>
            </a:extLst>
          </p:cNvPr>
          <p:cNvSpPr txBox="1"/>
          <p:nvPr/>
        </p:nvSpPr>
        <p:spPr>
          <a:xfrm>
            <a:off x="597535" y="433911"/>
            <a:ext cx="799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Baseline </a:t>
            </a:r>
            <a:r>
              <a:rPr lang="zh-CN" altLang="en-US" sz="2800" dirty="0"/>
              <a:t>策略：自己走得快就走路，走得慢就放板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67AC47-1C7B-4AD6-9FBC-4A86B523BFC0}"/>
              </a:ext>
            </a:extLst>
          </p:cNvPr>
          <p:cNvSpPr txBox="1"/>
          <p:nvPr/>
        </p:nvSpPr>
        <p:spPr>
          <a:xfrm>
            <a:off x="679269" y="95713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核心算法：</a:t>
            </a:r>
            <a:r>
              <a:rPr lang="en-US" altLang="zh-CN" dirty="0"/>
              <a:t>BFS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1FC6F61-5E63-4AF3-8DD1-82E46DDEF396}"/>
              </a:ext>
            </a:extLst>
          </p:cNvPr>
          <p:cNvSpPr txBox="1"/>
          <p:nvPr/>
        </p:nvSpPr>
        <p:spPr>
          <a:xfrm>
            <a:off x="597535" y="363216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我要走</a:t>
            </a:r>
            <a:r>
              <a:rPr lang="en-US" altLang="zh-CN" dirty="0"/>
              <a:t>7</a:t>
            </a:r>
            <a:r>
              <a:rPr lang="zh-CN" altLang="en-US" dirty="0"/>
              <a:t>步</a:t>
            </a:r>
            <a:endParaRPr lang="en-US" altLang="zh-CN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BC2CEB-8848-400D-ACAE-4A7F8651E299}"/>
              </a:ext>
            </a:extLst>
          </p:cNvPr>
          <p:cNvSpPr txBox="1"/>
          <p:nvPr/>
        </p:nvSpPr>
        <p:spPr>
          <a:xfrm>
            <a:off x="2517718" y="3614923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对方只要走</a:t>
            </a:r>
            <a:r>
              <a:rPr lang="en-US" altLang="zh-CN" dirty="0"/>
              <a:t>5</a:t>
            </a:r>
            <a:r>
              <a:rPr lang="zh-CN" altLang="en-US" dirty="0"/>
              <a:t>步</a:t>
            </a:r>
            <a:endParaRPr lang="en-US" altLang="zh-CN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D8D743F-2C2B-485C-BB2A-D62F843F7285}"/>
              </a:ext>
            </a:extLst>
          </p:cNvPr>
          <p:cNvSpPr txBox="1"/>
          <p:nvPr/>
        </p:nvSpPr>
        <p:spPr>
          <a:xfrm>
            <a:off x="679269" y="129568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走得慢才放板</a:t>
            </a:r>
            <a:endParaRPr lang="en-US" altLang="zh-CN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008033F2-A73E-48FB-B5B7-359038AC3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1527"/>
              </p:ext>
            </p:extLst>
          </p:nvPr>
        </p:nvGraphicFramePr>
        <p:xfrm>
          <a:off x="8569233" y="1651385"/>
          <a:ext cx="346311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790">
                  <a:extLst>
                    <a:ext uri="{9D8B030D-6E8A-4147-A177-3AD203B41FA5}">
                      <a16:colId xmlns:a16="http://schemas.microsoft.com/office/drawing/2014/main" val="4247096374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504897054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1504022953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2159354672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3481041021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454953367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436351042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52051493"/>
                    </a:ext>
                  </a:extLst>
                </a:gridCol>
                <a:gridCol w="384790">
                  <a:extLst>
                    <a:ext uri="{9D8B030D-6E8A-4147-A177-3AD203B41FA5}">
                      <a16:colId xmlns:a16="http://schemas.microsoft.com/office/drawing/2014/main" val="3395933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highlight>
                            <a:srgbClr val="C0C0C0"/>
                          </a:highlight>
                        </a:rPr>
                        <a:t>-2</a:t>
                      </a:r>
                      <a:endParaRPr lang="zh-CN" altLang="en-US" sz="1400" b="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highlight>
                            <a:srgbClr val="C0C0C0"/>
                          </a:highlight>
                        </a:rPr>
                        <a:t>-2</a:t>
                      </a:r>
                      <a:endParaRPr lang="zh-CN" altLang="en-US" sz="1400" b="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9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highlight>
                            <a:srgbClr val="C0C0C0"/>
                          </a:highlight>
                        </a:rPr>
                        <a:t>-2</a:t>
                      </a:r>
                      <a:endParaRPr lang="zh-CN" altLang="en-US" sz="1400" b="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highlight>
                            <a:srgbClr val="C0C0C0"/>
                          </a:highlight>
                        </a:rPr>
                        <a:t>-2</a:t>
                      </a:r>
                      <a:endParaRPr lang="zh-CN" altLang="en-US" sz="1400" b="0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highlight>
                            <a:srgbClr val="C0C0C0"/>
                          </a:highlight>
                        </a:rPr>
                        <a:t>-2</a:t>
                      </a:r>
                      <a:endParaRPr lang="zh-CN" altLang="en-US" sz="1400" b="0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highlight>
                            <a:srgbClr val="C0C0C0"/>
                          </a:highlight>
                        </a:rPr>
                        <a:t>-2</a:t>
                      </a:r>
                      <a:endParaRPr lang="zh-CN" altLang="en-US" sz="1400" b="0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highlight>
                            <a:srgbClr val="C0C0C0"/>
                          </a:highlight>
                        </a:rPr>
                        <a:t>-2</a:t>
                      </a:r>
                      <a:endParaRPr lang="zh-CN" altLang="en-US" sz="1400" b="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6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highlight>
                            <a:srgbClr val="C0C0C0"/>
                          </a:highlight>
                        </a:rPr>
                        <a:t>-2</a:t>
                      </a:r>
                      <a:endParaRPr lang="zh-CN" altLang="en-US" sz="1400" b="0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highlight>
                            <a:srgbClr val="C0C0C0"/>
                          </a:highlight>
                        </a:rPr>
                        <a:t>0</a:t>
                      </a:r>
                      <a:endParaRPr lang="zh-CN" altLang="en-US" sz="1400" b="1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5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highlight>
                            <a:srgbClr val="C0C0C0"/>
                          </a:highlight>
                        </a:rPr>
                        <a:t>-2</a:t>
                      </a:r>
                      <a:endParaRPr lang="zh-CN" altLang="en-US" sz="1400" b="0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highlight>
                            <a:srgbClr val="C0C0C0"/>
                          </a:highlight>
                        </a:rPr>
                        <a:t>1</a:t>
                      </a:r>
                      <a:endParaRPr lang="zh-CN" altLang="en-US" sz="1400" b="1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highlight>
                            <a:srgbClr val="C0C0C0"/>
                          </a:highlight>
                        </a:rPr>
                        <a:t>1</a:t>
                      </a:r>
                      <a:endParaRPr lang="zh-CN" altLang="en-US" sz="1400" b="1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6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highlight>
                            <a:srgbClr val="C0C0C0"/>
                          </a:highlight>
                        </a:rPr>
                        <a:t>1</a:t>
                      </a:r>
                      <a:endParaRPr lang="zh-CN" altLang="en-US" sz="1400" b="1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0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highlight>
                            <a:srgbClr val="C0C0C0"/>
                          </a:highlight>
                        </a:rPr>
                        <a:t>1</a:t>
                      </a:r>
                      <a:endParaRPr lang="zh-CN" altLang="en-US" sz="1400" b="1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-1</a:t>
                      </a:r>
                      <a:endParaRPr lang="zh-CN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711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73EE7927-0532-407F-9756-7497A389640D}"/>
              </a:ext>
            </a:extLst>
          </p:cNvPr>
          <p:cNvSpPr/>
          <p:nvPr/>
        </p:nvSpPr>
        <p:spPr>
          <a:xfrm>
            <a:off x="4650446" y="1761947"/>
            <a:ext cx="3717753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FC6C63-795A-41AD-AC35-B1D6749DF404}"/>
              </a:ext>
            </a:extLst>
          </p:cNvPr>
          <p:cNvSpPr txBox="1"/>
          <p:nvPr/>
        </p:nvSpPr>
        <p:spPr>
          <a:xfrm>
            <a:off x="9128195" y="402675"/>
            <a:ext cx="2845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我方路径 </a:t>
            </a:r>
            <a:r>
              <a:rPr lang="en-US" altLang="zh-CN" dirty="0"/>
              <a:t>-1, </a:t>
            </a:r>
          </a:p>
          <a:p>
            <a:r>
              <a:rPr lang="zh-CN" altLang="en-US" dirty="0"/>
              <a:t>敌方路径 </a:t>
            </a:r>
            <a:r>
              <a:rPr lang="en-US" altLang="zh-CN" dirty="0"/>
              <a:t>+2,</a:t>
            </a:r>
          </a:p>
          <a:p>
            <a:r>
              <a:rPr lang="zh-CN" altLang="en-US" dirty="0"/>
              <a:t>取大于等于</a:t>
            </a:r>
            <a:r>
              <a:rPr lang="en-US" altLang="zh-CN" dirty="0"/>
              <a:t>0</a:t>
            </a:r>
            <a:r>
              <a:rPr lang="zh-CN" altLang="en-US" dirty="0"/>
              <a:t>格点测试放板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8672CF-B0E0-4AC2-98D1-6FD999F4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7" y="1651385"/>
            <a:ext cx="4250672" cy="2025189"/>
          </a:xfrm>
          <a:prstGeom prst="rect">
            <a:avLst/>
          </a:prstGeom>
        </p:spPr>
      </p:pic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7C3787AD-F5FB-490D-9F47-1960D2353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02374"/>
              </p:ext>
            </p:extLst>
          </p:nvPr>
        </p:nvGraphicFramePr>
        <p:xfrm>
          <a:off x="431077" y="4865059"/>
          <a:ext cx="1894689" cy="1825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21">
                  <a:extLst>
                    <a:ext uri="{9D8B030D-6E8A-4147-A177-3AD203B41FA5}">
                      <a16:colId xmlns:a16="http://schemas.microsoft.com/office/drawing/2014/main" val="4247096374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504897054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1504022953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2159354672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3481041021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454953367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436351042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52051493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3395933697"/>
                    </a:ext>
                  </a:extLst>
                </a:gridCol>
              </a:tblGrid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888275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821395922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2865975801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353336045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259465999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0</a:t>
                      </a:r>
                      <a:endParaRPr lang="zh-CN" altLang="en-US" sz="800" b="1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2637953063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1</a:t>
                      </a:r>
                      <a:endParaRPr lang="zh-CN" altLang="en-US" sz="800" b="1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1</a:t>
                      </a:r>
                      <a:endParaRPr lang="zh-CN" altLang="en-US" sz="800" b="1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766468691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1</a:t>
                      </a:r>
                      <a:endParaRPr lang="zh-CN" altLang="en-US" sz="800" b="1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526402941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1</a:t>
                      </a:r>
                      <a:endParaRPr lang="zh-CN" altLang="en-US" sz="800" b="1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389366711"/>
                  </a:ext>
                </a:extLst>
              </a:tr>
            </a:tbl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7447FA98-4CCF-4A6F-BA73-503EB7ED5ED3}"/>
              </a:ext>
            </a:extLst>
          </p:cNvPr>
          <p:cNvSpPr/>
          <p:nvPr/>
        </p:nvSpPr>
        <p:spPr>
          <a:xfrm rot="9338463">
            <a:off x="4266525" y="3454945"/>
            <a:ext cx="3996002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82CDF7-3E49-48AE-A081-E6F3EE5F3E6D}"/>
              </a:ext>
            </a:extLst>
          </p:cNvPr>
          <p:cNvSpPr txBox="1"/>
          <p:nvPr/>
        </p:nvSpPr>
        <p:spPr>
          <a:xfrm>
            <a:off x="8595237" y="5493323"/>
            <a:ext cx="5790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…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9566B765-1D10-4F02-AA8C-F75EBCC06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31677"/>
              </p:ext>
            </p:extLst>
          </p:nvPr>
        </p:nvGraphicFramePr>
        <p:xfrm>
          <a:off x="2464718" y="4865059"/>
          <a:ext cx="1894689" cy="1825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21">
                  <a:extLst>
                    <a:ext uri="{9D8B030D-6E8A-4147-A177-3AD203B41FA5}">
                      <a16:colId xmlns:a16="http://schemas.microsoft.com/office/drawing/2014/main" val="4247096374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504897054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1504022953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2159354672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3481041021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454953367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436351042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52051493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3395933697"/>
                    </a:ext>
                  </a:extLst>
                </a:gridCol>
              </a:tblGrid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888275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821395922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2865975801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353336045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259465999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0</a:t>
                      </a:r>
                      <a:endParaRPr lang="zh-CN" altLang="en-US" sz="800" b="1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2637953063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1</a:t>
                      </a:r>
                      <a:endParaRPr lang="zh-CN" altLang="en-US" sz="800" b="1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1</a:t>
                      </a:r>
                      <a:endParaRPr lang="zh-CN" altLang="en-US" sz="800" b="1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766468691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1</a:t>
                      </a:r>
                      <a:endParaRPr lang="zh-CN" altLang="en-US" sz="800" b="1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526402941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1</a:t>
                      </a:r>
                      <a:endParaRPr lang="zh-CN" altLang="en-US" sz="800" b="1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389366711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FD007FCC-4312-4586-AB61-E3FACFBED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65398"/>
              </p:ext>
            </p:extLst>
          </p:nvPr>
        </p:nvGraphicFramePr>
        <p:xfrm>
          <a:off x="4498359" y="4865059"/>
          <a:ext cx="1894689" cy="1825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21">
                  <a:extLst>
                    <a:ext uri="{9D8B030D-6E8A-4147-A177-3AD203B41FA5}">
                      <a16:colId xmlns:a16="http://schemas.microsoft.com/office/drawing/2014/main" val="4247096374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504897054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1504022953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2159354672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3481041021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454953367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436351042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52051493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3395933697"/>
                    </a:ext>
                  </a:extLst>
                </a:gridCol>
              </a:tblGrid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888275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821395922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2865975801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353336045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259465999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0</a:t>
                      </a:r>
                      <a:endParaRPr lang="zh-CN" altLang="en-US" sz="800" b="1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2637953063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1</a:t>
                      </a:r>
                      <a:endParaRPr lang="zh-CN" altLang="en-US" sz="800" b="1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1</a:t>
                      </a:r>
                      <a:endParaRPr lang="zh-CN" altLang="en-US" sz="800" b="1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766468691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1</a:t>
                      </a:r>
                      <a:endParaRPr lang="zh-CN" altLang="en-US" sz="800" b="1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526402941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1</a:t>
                      </a:r>
                      <a:endParaRPr lang="zh-CN" altLang="en-US" sz="800" b="1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389366711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5D51E55D-96EE-422B-9351-FC9375B6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57391"/>
              </p:ext>
            </p:extLst>
          </p:nvPr>
        </p:nvGraphicFramePr>
        <p:xfrm>
          <a:off x="6532000" y="4865059"/>
          <a:ext cx="1894689" cy="1825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21">
                  <a:extLst>
                    <a:ext uri="{9D8B030D-6E8A-4147-A177-3AD203B41FA5}">
                      <a16:colId xmlns:a16="http://schemas.microsoft.com/office/drawing/2014/main" val="4247096374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504897054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1504022953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2159354672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3481041021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454953367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436351042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52051493"/>
                    </a:ext>
                  </a:extLst>
                </a:gridCol>
                <a:gridCol w="210521">
                  <a:extLst>
                    <a:ext uri="{9D8B030D-6E8A-4147-A177-3AD203B41FA5}">
                      <a16:colId xmlns:a16="http://schemas.microsoft.com/office/drawing/2014/main" val="3395933697"/>
                    </a:ext>
                  </a:extLst>
                </a:gridCol>
              </a:tblGrid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888275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821395922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2865975801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353336045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259465999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0</a:t>
                      </a:r>
                      <a:endParaRPr lang="zh-CN" altLang="en-US" sz="800" b="1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2637953063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1</a:t>
                      </a:r>
                      <a:endParaRPr lang="zh-CN" altLang="en-US" sz="800" b="1" dirty="0"/>
                    </a:p>
                  </a:txBody>
                  <a:tcPr marL="50027" marR="50027" marT="25014" marB="25014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1</a:t>
                      </a:r>
                      <a:endParaRPr lang="zh-CN" altLang="en-US" sz="800" b="1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766468691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1</a:t>
                      </a:r>
                      <a:endParaRPr lang="zh-CN" altLang="en-US" sz="800" b="1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1526402941"/>
                  </a:ext>
                </a:extLst>
              </a:tr>
              <a:tr h="202888"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/>
                        <a:t>1</a:t>
                      </a:r>
                      <a:endParaRPr lang="zh-CN" altLang="en-US" sz="800" b="1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tc>
                  <a:txBody>
                    <a:bodyPr/>
                    <a:lstStyle/>
                    <a:p>
                      <a:endParaRPr lang="zh-CN" altLang="en-US" sz="800" b="0" dirty="0"/>
                    </a:p>
                  </a:txBody>
                  <a:tcPr marL="50027" marR="50027" marT="25014" marB="25014"/>
                </a:tc>
                <a:extLst>
                  <a:ext uri="{0D108BD9-81ED-4DB2-BD59-A6C34878D82A}">
                    <a16:rowId xmlns:a16="http://schemas.microsoft.com/office/drawing/2014/main" val="389366711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69AF9677-C272-4AD9-A7AC-7D005EEF03B7}"/>
              </a:ext>
            </a:extLst>
          </p:cNvPr>
          <p:cNvSpPr txBox="1"/>
          <p:nvPr/>
        </p:nvSpPr>
        <p:spPr>
          <a:xfrm>
            <a:off x="9166170" y="5032846"/>
            <a:ext cx="3025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仍用</a:t>
            </a:r>
            <a:r>
              <a:rPr lang="en-US" altLang="zh-CN" dirty="0"/>
              <a:t>BFS</a:t>
            </a:r>
            <a:r>
              <a:rPr lang="zh-CN" altLang="en-US" dirty="0"/>
              <a:t>计算放置每个测试板之后对路径的影响，用</a:t>
            </a:r>
            <a:r>
              <a:rPr lang="zh-CN" altLang="en-US" b="1" dirty="0"/>
              <a:t>放板后</a:t>
            </a:r>
            <a:r>
              <a:rPr lang="zh-CN" altLang="en-US" dirty="0"/>
              <a:t>的棋盘</a:t>
            </a:r>
            <a:r>
              <a:rPr lang="zh-CN" altLang="en-US" b="1" dirty="0"/>
              <a:t>敌人的路径长度减去自己路径长度</a:t>
            </a:r>
            <a:r>
              <a:rPr lang="zh-CN" altLang="en-US" dirty="0"/>
              <a:t>作为挡板的收益。</a:t>
            </a:r>
            <a:endParaRPr lang="en-US" altLang="zh-CN" dirty="0"/>
          </a:p>
          <a:p>
            <a:r>
              <a:rPr lang="zh-CN" altLang="en-US" dirty="0"/>
              <a:t>堵死则收益为</a:t>
            </a:r>
            <a:r>
              <a:rPr lang="en-US" altLang="zh-CN" dirty="0"/>
              <a:t>INT32_MIN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EBCAA52-EF36-44CF-A600-50C071230012}"/>
              </a:ext>
            </a:extLst>
          </p:cNvPr>
          <p:cNvSpPr/>
          <p:nvPr/>
        </p:nvSpPr>
        <p:spPr>
          <a:xfrm>
            <a:off x="1112489" y="4938713"/>
            <a:ext cx="273399" cy="1270880"/>
          </a:xfrm>
          <a:custGeom>
            <a:avLst/>
            <a:gdLst>
              <a:gd name="connsiteX0" fmla="*/ 35274 w 273399"/>
              <a:gd name="connsiteY0" fmla="*/ 0 h 1270880"/>
              <a:gd name="connsiteX1" fmla="*/ 40036 w 273399"/>
              <a:gd name="connsiteY1" fmla="*/ 509587 h 1270880"/>
              <a:gd name="connsiteX2" fmla="*/ 25749 w 273399"/>
              <a:gd name="connsiteY2" fmla="*/ 933450 h 1270880"/>
              <a:gd name="connsiteX3" fmla="*/ 16224 w 273399"/>
              <a:gd name="connsiteY3" fmla="*/ 1047750 h 1270880"/>
              <a:gd name="connsiteX4" fmla="*/ 20986 w 273399"/>
              <a:gd name="connsiteY4" fmla="*/ 1252537 h 1270880"/>
              <a:gd name="connsiteX5" fmla="*/ 192436 w 273399"/>
              <a:gd name="connsiteY5" fmla="*/ 1247775 h 1270880"/>
              <a:gd name="connsiteX6" fmla="*/ 273399 w 273399"/>
              <a:gd name="connsiteY6" fmla="*/ 1243012 h 127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99" h="1270880">
                <a:moveTo>
                  <a:pt x="35274" y="0"/>
                </a:moveTo>
                <a:cubicBezTo>
                  <a:pt x="104752" y="173691"/>
                  <a:pt x="48454" y="24190"/>
                  <a:pt x="40036" y="509587"/>
                </a:cubicBezTo>
                <a:cubicBezTo>
                  <a:pt x="38927" y="573557"/>
                  <a:pt x="34424" y="811989"/>
                  <a:pt x="25749" y="933450"/>
                </a:cubicBezTo>
                <a:cubicBezTo>
                  <a:pt x="23025" y="971585"/>
                  <a:pt x="19399" y="1009650"/>
                  <a:pt x="16224" y="1047750"/>
                </a:cubicBezTo>
                <a:cubicBezTo>
                  <a:pt x="17811" y="1116012"/>
                  <a:pt x="-24150" y="1201302"/>
                  <a:pt x="20986" y="1252537"/>
                </a:cubicBezTo>
                <a:cubicBezTo>
                  <a:pt x="58778" y="1295437"/>
                  <a:pt x="135305" y="1249931"/>
                  <a:pt x="192436" y="1247775"/>
                </a:cubicBezTo>
                <a:cubicBezTo>
                  <a:pt x="219451" y="1246756"/>
                  <a:pt x="273399" y="1243012"/>
                  <a:pt x="273399" y="12430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381FC79-E9B1-4066-AA99-7FD899CCAF5B}"/>
              </a:ext>
            </a:extLst>
          </p:cNvPr>
          <p:cNvSpPr/>
          <p:nvPr/>
        </p:nvSpPr>
        <p:spPr>
          <a:xfrm>
            <a:off x="1366838" y="5765574"/>
            <a:ext cx="623887" cy="863826"/>
          </a:xfrm>
          <a:custGeom>
            <a:avLst/>
            <a:gdLst>
              <a:gd name="connsiteX0" fmla="*/ 0 w 623887"/>
              <a:gd name="connsiteY0" fmla="*/ 11339 h 863826"/>
              <a:gd name="connsiteX1" fmla="*/ 438150 w 623887"/>
              <a:gd name="connsiteY1" fmla="*/ 6576 h 863826"/>
              <a:gd name="connsiteX2" fmla="*/ 576262 w 623887"/>
              <a:gd name="connsiteY2" fmla="*/ 1814 h 863826"/>
              <a:gd name="connsiteX3" fmla="*/ 619125 w 623887"/>
              <a:gd name="connsiteY3" fmla="*/ 6576 h 863826"/>
              <a:gd name="connsiteX4" fmla="*/ 614362 w 623887"/>
              <a:gd name="connsiteY4" fmla="*/ 25626 h 863826"/>
              <a:gd name="connsiteX5" fmla="*/ 604837 w 623887"/>
              <a:gd name="connsiteY5" fmla="*/ 211364 h 863826"/>
              <a:gd name="connsiteX6" fmla="*/ 590550 w 623887"/>
              <a:gd name="connsiteY6" fmla="*/ 311376 h 863826"/>
              <a:gd name="connsiteX7" fmla="*/ 581025 w 623887"/>
              <a:gd name="connsiteY7" fmla="*/ 568551 h 863826"/>
              <a:gd name="connsiteX8" fmla="*/ 590550 w 623887"/>
              <a:gd name="connsiteY8" fmla="*/ 592364 h 863826"/>
              <a:gd name="connsiteX9" fmla="*/ 595312 w 623887"/>
              <a:gd name="connsiteY9" fmla="*/ 620939 h 863826"/>
              <a:gd name="connsiteX10" fmla="*/ 619125 w 623887"/>
              <a:gd name="connsiteY10" fmla="*/ 697139 h 863826"/>
              <a:gd name="connsiteX11" fmla="*/ 623887 w 623887"/>
              <a:gd name="connsiteY11" fmla="*/ 863826 h 86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3887" h="863826">
                <a:moveTo>
                  <a:pt x="0" y="11339"/>
                </a:moveTo>
                <a:cubicBezTo>
                  <a:pt x="223523" y="-11013"/>
                  <a:pt x="11294" y="6576"/>
                  <a:pt x="438150" y="6576"/>
                </a:cubicBezTo>
                <a:cubicBezTo>
                  <a:pt x="484215" y="6576"/>
                  <a:pt x="530225" y="3401"/>
                  <a:pt x="576262" y="1814"/>
                </a:cubicBezTo>
                <a:cubicBezTo>
                  <a:pt x="590550" y="3401"/>
                  <a:pt x="606934" y="-1043"/>
                  <a:pt x="619125" y="6576"/>
                </a:cubicBezTo>
                <a:cubicBezTo>
                  <a:pt x="624676" y="10045"/>
                  <a:pt x="614818" y="19096"/>
                  <a:pt x="614362" y="25626"/>
                </a:cubicBezTo>
                <a:cubicBezTo>
                  <a:pt x="610047" y="87470"/>
                  <a:pt x="608276" y="149465"/>
                  <a:pt x="604837" y="211364"/>
                </a:cubicBezTo>
                <a:cubicBezTo>
                  <a:pt x="600493" y="289562"/>
                  <a:pt x="607165" y="261531"/>
                  <a:pt x="590550" y="311376"/>
                </a:cubicBezTo>
                <a:cubicBezTo>
                  <a:pt x="574192" y="436784"/>
                  <a:pt x="569327" y="428177"/>
                  <a:pt x="581025" y="568551"/>
                </a:cubicBezTo>
                <a:cubicBezTo>
                  <a:pt x="581735" y="577071"/>
                  <a:pt x="587375" y="584426"/>
                  <a:pt x="590550" y="592364"/>
                </a:cubicBezTo>
                <a:cubicBezTo>
                  <a:pt x="592137" y="601889"/>
                  <a:pt x="592771" y="611623"/>
                  <a:pt x="595312" y="620939"/>
                </a:cubicBezTo>
                <a:cubicBezTo>
                  <a:pt x="602314" y="646613"/>
                  <a:pt x="619125" y="697139"/>
                  <a:pt x="619125" y="697139"/>
                </a:cubicBezTo>
                <a:lnTo>
                  <a:pt x="623887" y="86382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6E4EF33-90A5-46CD-BFC8-2B4765E76E4B}"/>
              </a:ext>
            </a:extLst>
          </p:cNvPr>
          <p:cNvSpPr txBox="1"/>
          <p:nvPr/>
        </p:nvSpPr>
        <p:spPr>
          <a:xfrm>
            <a:off x="597535" y="449572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我要走</a:t>
            </a:r>
            <a:r>
              <a:rPr lang="en-US" altLang="zh-CN" sz="900" dirty="0"/>
              <a:t>7</a:t>
            </a:r>
            <a:r>
              <a:rPr lang="zh-CN" altLang="en-US" sz="900" dirty="0"/>
              <a:t>步，对方走</a:t>
            </a:r>
            <a:r>
              <a:rPr lang="en-US" altLang="zh-CN" sz="900" dirty="0"/>
              <a:t>7</a:t>
            </a:r>
            <a:r>
              <a:rPr lang="zh-CN" altLang="en-US" sz="900" dirty="0"/>
              <a:t>步</a:t>
            </a:r>
            <a:endParaRPr lang="en-US" altLang="zh-CN" sz="900" dirty="0"/>
          </a:p>
          <a:p>
            <a:r>
              <a:rPr lang="zh-CN" altLang="en-US" sz="900" dirty="0"/>
              <a:t>收益为</a:t>
            </a:r>
            <a:r>
              <a:rPr lang="en-US" altLang="zh-CN" sz="900" dirty="0"/>
              <a:t>7-7=0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F897BAE-8D32-4D25-8B19-F5DE335E806B}"/>
              </a:ext>
            </a:extLst>
          </p:cNvPr>
          <p:cNvSpPr/>
          <p:nvPr/>
        </p:nvSpPr>
        <p:spPr>
          <a:xfrm>
            <a:off x="3390900" y="5762625"/>
            <a:ext cx="666750" cy="857250"/>
          </a:xfrm>
          <a:custGeom>
            <a:avLst/>
            <a:gdLst>
              <a:gd name="connsiteX0" fmla="*/ 0 w 666750"/>
              <a:gd name="connsiteY0" fmla="*/ 0 h 857250"/>
              <a:gd name="connsiteX1" fmla="*/ 300038 w 666750"/>
              <a:gd name="connsiteY1" fmla="*/ 9525 h 857250"/>
              <a:gd name="connsiteX2" fmla="*/ 352425 w 666750"/>
              <a:gd name="connsiteY2" fmla="*/ 14288 h 857250"/>
              <a:gd name="connsiteX3" fmla="*/ 423863 w 666750"/>
              <a:gd name="connsiteY3" fmla="*/ 28575 h 857250"/>
              <a:gd name="connsiteX4" fmla="*/ 438150 w 666750"/>
              <a:gd name="connsiteY4" fmla="*/ 38100 h 857250"/>
              <a:gd name="connsiteX5" fmla="*/ 466725 w 666750"/>
              <a:gd name="connsiteY5" fmla="*/ 42863 h 857250"/>
              <a:gd name="connsiteX6" fmla="*/ 509588 w 666750"/>
              <a:gd name="connsiteY6" fmla="*/ 52388 h 857250"/>
              <a:gd name="connsiteX7" fmla="*/ 638175 w 666750"/>
              <a:gd name="connsiteY7" fmla="*/ 47625 h 857250"/>
              <a:gd name="connsiteX8" fmla="*/ 666750 w 666750"/>
              <a:gd name="connsiteY8" fmla="*/ 38100 h 857250"/>
              <a:gd name="connsiteX9" fmla="*/ 661988 w 666750"/>
              <a:gd name="connsiteY9" fmla="*/ 109538 h 857250"/>
              <a:gd name="connsiteX10" fmla="*/ 647700 w 666750"/>
              <a:gd name="connsiteY10" fmla="*/ 528638 h 857250"/>
              <a:gd name="connsiteX11" fmla="*/ 638175 w 666750"/>
              <a:gd name="connsiteY11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6750" h="857250">
                <a:moveTo>
                  <a:pt x="0" y="0"/>
                </a:moveTo>
                <a:lnTo>
                  <a:pt x="300038" y="9525"/>
                </a:lnTo>
                <a:cubicBezTo>
                  <a:pt x="317558" y="10235"/>
                  <a:pt x="335095" y="11622"/>
                  <a:pt x="352425" y="14288"/>
                </a:cubicBezTo>
                <a:cubicBezTo>
                  <a:pt x="376427" y="17981"/>
                  <a:pt x="423863" y="28575"/>
                  <a:pt x="423863" y="28575"/>
                </a:cubicBezTo>
                <a:cubicBezTo>
                  <a:pt x="428625" y="31750"/>
                  <a:pt x="432720" y="36290"/>
                  <a:pt x="438150" y="38100"/>
                </a:cubicBezTo>
                <a:cubicBezTo>
                  <a:pt x="447311" y="41154"/>
                  <a:pt x="457256" y="40969"/>
                  <a:pt x="466725" y="42863"/>
                </a:cubicBezTo>
                <a:cubicBezTo>
                  <a:pt x="481077" y="45733"/>
                  <a:pt x="495300" y="49213"/>
                  <a:pt x="509588" y="52388"/>
                </a:cubicBezTo>
                <a:cubicBezTo>
                  <a:pt x="552450" y="50800"/>
                  <a:pt x="595660" y="53294"/>
                  <a:pt x="638175" y="47625"/>
                </a:cubicBezTo>
                <a:cubicBezTo>
                  <a:pt x="689139" y="40830"/>
                  <a:pt x="621384" y="22979"/>
                  <a:pt x="666750" y="38100"/>
                </a:cubicBezTo>
                <a:cubicBezTo>
                  <a:pt x="665163" y="61913"/>
                  <a:pt x="662711" y="85683"/>
                  <a:pt x="661988" y="109538"/>
                </a:cubicBezTo>
                <a:cubicBezTo>
                  <a:pt x="649303" y="528146"/>
                  <a:pt x="684965" y="379594"/>
                  <a:pt x="647700" y="528638"/>
                </a:cubicBezTo>
                <a:cubicBezTo>
                  <a:pt x="637980" y="844547"/>
                  <a:pt x="638175" y="734964"/>
                  <a:pt x="638175" y="8572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0368459B-9265-45C6-BDDA-3C2F2FF601BF}"/>
              </a:ext>
            </a:extLst>
          </p:cNvPr>
          <p:cNvSpPr/>
          <p:nvPr/>
        </p:nvSpPr>
        <p:spPr>
          <a:xfrm>
            <a:off x="3424238" y="4972050"/>
            <a:ext cx="681928" cy="1228725"/>
          </a:xfrm>
          <a:custGeom>
            <a:avLst/>
            <a:gdLst>
              <a:gd name="connsiteX0" fmla="*/ 0 w 681928"/>
              <a:gd name="connsiteY0" fmla="*/ 1228725 h 1228725"/>
              <a:gd name="connsiteX1" fmla="*/ 4762 w 681928"/>
              <a:gd name="connsiteY1" fmla="*/ 1195388 h 1228725"/>
              <a:gd name="connsiteX2" fmla="*/ 19050 w 681928"/>
              <a:gd name="connsiteY2" fmla="*/ 1128713 h 1228725"/>
              <a:gd name="connsiteX3" fmla="*/ 23812 w 681928"/>
              <a:gd name="connsiteY3" fmla="*/ 1066800 h 1228725"/>
              <a:gd name="connsiteX4" fmla="*/ 33337 w 681928"/>
              <a:gd name="connsiteY4" fmla="*/ 1023938 h 1228725"/>
              <a:gd name="connsiteX5" fmla="*/ 133350 w 681928"/>
              <a:gd name="connsiteY5" fmla="*/ 1009650 h 1228725"/>
              <a:gd name="connsiteX6" fmla="*/ 666750 w 681928"/>
              <a:gd name="connsiteY6" fmla="*/ 1000125 h 1228725"/>
              <a:gd name="connsiteX7" fmla="*/ 681037 w 681928"/>
              <a:gd name="connsiteY7" fmla="*/ 985838 h 1228725"/>
              <a:gd name="connsiteX8" fmla="*/ 676275 w 681928"/>
              <a:gd name="connsiteY8" fmla="*/ 681038 h 1228725"/>
              <a:gd name="connsiteX9" fmla="*/ 671512 w 681928"/>
              <a:gd name="connsiteY9" fmla="*/ 566738 h 1228725"/>
              <a:gd name="connsiteX10" fmla="*/ 661987 w 681928"/>
              <a:gd name="connsiteY10" fmla="*/ 542925 h 1228725"/>
              <a:gd name="connsiteX11" fmla="*/ 657225 w 681928"/>
              <a:gd name="connsiteY11" fmla="*/ 528638 h 1228725"/>
              <a:gd name="connsiteX12" fmla="*/ 647700 w 681928"/>
              <a:gd name="connsiteY12" fmla="*/ 442913 h 1228725"/>
              <a:gd name="connsiteX13" fmla="*/ 628650 w 681928"/>
              <a:gd name="connsiteY13" fmla="*/ 71438 h 1228725"/>
              <a:gd name="connsiteX14" fmla="*/ 619125 w 681928"/>
              <a:gd name="connsiteY1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1928" h="1228725">
                <a:moveTo>
                  <a:pt x="0" y="1228725"/>
                </a:moveTo>
                <a:cubicBezTo>
                  <a:pt x="1587" y="1217613"/>
                  <a:pt x="2662" y="1206415"/>
                  <a:pt x="4762" y="1195388"/>
                </a:cubicBezTo>
                <a:cubicBezTo>
                  <a:pt x="9015" y="1173060"/>
                  <a:pt x="15719" y="1151197"/>
                  <a:pt x="19050" y="1128713"/>
                </a:cubicBezTo>
                <a:cubicBezTo>
                  <a:pt x="22083" y="1108238"/>
                  <a:pt x="21015" y="1087309"/>
                  <a:pt x="23812" y="1066800"/>
                </a:cubicBezTo>
                <a:cubicBezTo>
                  <a:pt x="25789" y="1052298"/>
                  <a:pt x="20361" y="1030708"/>
                  <a:pt x="33337" y="1023938"/>
                </a:cubicBezTo>
                <a:cubicBezTo>
                  <a:pt x="63194" y="1008361"/>
                  <a:pt x="99698" y="1010915"/>
                  <a:pt x="133350" y="1009650"/>
                </a:cubicBezTo>
                <a:cubicBezTo>
                  <a:pt x="311053" y="1002969"/>
                  <a:pt x="488950" y="1003300"/>
                  <a:pt x="666750" y="1000125"/>
                </a:cubicBezTo>
                <a:cubicBezTo>
                  <a:pt x="671512" y="995363"/>
                  <a:pt x="680836" y="992570"/>
                  <a:pt x="681037" y="985838"/>
                </a:cubicBezTo>
                <a:cubicBezTo>
                  <a:pt x="684069" y="884271"/>
                  <a:pt x="678584" y="782624"/>
                  <a:pt x="676275" y="681038"/>
                </a:cubicBezTo>
                <a:cubicBezTo>
                  <a:pt x="675409" y="642915"/>
                  <a:pt x="675436" y="604669"/>
                  <a:pt x="671512" y="566738"/>
                </a:cubicBezTo>
                <a:cubicBezTo>
                  <a:pt x="670632" y="558234"/>
                  <a:pt x="664989" y="550930"/>
                  <a:pt x="661987" y="542925"/>
                </a:cubicBezTo>
                <a:cubicBezTo>
                  <a:pt x="660224" y="538225"/>
                  <a:pt x="658812" y="533400"/>
                  <a:pt x="657225" y="528638"/>
                </a:cubicBezTo>
                <a:cubicBezTo>
                  <a:pt x="654050" y="500063"/>
                  <a:pt x="648691" y="471647"/>
                  <a:pt x="647700" y="442913"/>
                </a:cubicBezTo>
                <a:cubicBezTo>
                  <a:pt x="635056" y="76253"/>
                  <a:pt x="678632" y="221388"/>
                  <a:pt x="628650" y="71438"/>
                </a:cubicBezTo>
                <a:lnTo>
                  <a:pt x="6191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0E0C1F0-0628-4712-B9D8-FF50DB100A43}"/>
              </a:ext>
            </a:extLst>
          </p:cNvPr>
          <p:cNvSpPr txBox="1"/>
          <p:nvPr/>
        </p:nvSpPr>
        <p:spPr>
          <a:xfrm>
            <a:off x="2711288" y="449572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我要走</a:t>
            </a:r>
            <a:r>
              <a:rPr lang="en-US" altLang="zh-CN" sz="900" dirty="0"/>
              <a:t>9</a:t>
            </a:r>
            <a:r>
              <a:rPr lang="zh-CN" altLang="en-US" sz="900" dirty="0"/>
              <a:t>步，对方走</a:t>
            </a:r>
            <a:r>
              <a:rPr lang="en-US" altLang="zh-CN" sz="900" dirty="0"/>
              <a:t>7</a:t>
            </a:r>
            <a:r>
              <a:rPr lang="zh-CN" altLang="en-US" sz="900" dirty="0"/>
              <a:t>步</a:t>
            </a:r>
            <a:endParaRPr lang="en-US" altLang="zh-CN" sz="900" dirty="0"/>
          </a:p>
          <a:p>
            <a:r>
              <a:rPr lang="zh-CN" altLang="en-US" sz="900" dirty="0"/>
              <a:t>收益为</a:t>
            </a:r>
            <a:r>
              <a:rPr lang="en-US" altLang="zh-CN" sz="900" dirty="0"/>
              <a:t>7-9=-2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7EE5A3F-1E85-4F97-B9DF-6AFC86DDA1FF}"/>
              </a:ext>
            </a:extLst>
          </p:cNvPr>
          <p:cNvSpPr txBox="1"/>
          <p:nvPr/>
        </p:nvSpPr>
        <p:spPr>
          <a:xfrm>
            <a:off x="5094932" y="4295672"/>
            <a:ext cx="5790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…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F666AE-3CF4-4F88-9998-EB850560BD69}"/>
              </a:ext>
            </a:extLst>
          </p:cNvPr>
          <p:cNvSpPr txBox="1"/>
          <p:nvPr/>
        </p:nvSpPr>
        <p:spPr>
          <a:xfrm>
            <a:off x="7189841" y="4315363"/>
            <a:ext cx="5790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647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459</Words>
  <Application>Microsoft Office PowerPoint</Application>
  <PresentationFormat>宽屏</PresentationFormat>
  <Paragraphs>223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 晚</dc:creator>
  <cp:lastModifiedBy>江 晚</cp:lastModifiedBy>
  <cp:revision>19</cp:revision>
  <dcterms:created xsi:type="dcterms:W3CDTF">2020-05-06T01:39:41Z</dcterms:created>
  <dcterms:modified xsi:type="dcterms:W3CDTF">2020-05-06T02:26:49Z</dcterms:modified>
</cp:coreProperties>
</file>