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351" r:id="rId3"/>
    <p:sldId id="367" r:id="rId4"/>
    <p:sldId id="404" r:id="rId5"/>
    <p:sldId id="411" r:id="rId6"/>
    <p:sldId id="410" r:id="rId7"/>
    <p:sldId id="392" r:id="rId8"/>
    <p:sldId id="405" r:id="rId9"/>
    <p:sldId id="407" r:id="rId10"/>
    <p:sldId id="408" r:id="rId11"/>
    <p:sldId id="357" r:id="rId12"/>
    <p:sldId id="396" r:id="rId13"/>
    <p:sldId id="328" r:id="rId14"/>
    <p:sldId id="32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51"/>
            <p14:sldId id="367"/>
            <p14:sldId id="404"/>
            <p14:sldId id="411"/>
            <p14:sldId id="410"/>
            <p14:sldId id="392"/>
            <p14:sldId id="405"/>
            <p14:sldId id="407"/>
            <p14:sldId id="408"/>
            <p14:sldId id="357"/>
            <p14:sldId id="396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171" autoAdjust="0"/>
  </p:normalViewPr>
  <p:slideViewPr>
    <p:cSldViewPr snapToGrid="0">
      <p:cViewPr varScale="1">
        <p:scale>
          <a:sx n="74" d="100"/>
          <a:sy n="74" d="100"/>
        </p:scale>
        <p:origin x="106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1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2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7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2020/6/3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6/3/2020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项目四  多项式计算器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4D46D-1D52-43EE-8ECD-F42DA37A3973}"/>
              </a:ext>
            </a:extLst>
          </p:cNvPr>
          <p:cNvSpPr txBox="1"/>
          <p:nvPr/>
        </p:nvSpPr>
        <p:spPr>
          <a:xfrm>
            <a:off x="6076334" y="5083278"/>
            <a:ext cx="26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侯松林</a:t>
            </a:r>
            <a:endParaRPr lang="en-US" altLang="zh-CN" dirty="0"/>
          </a:p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牛顿法。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</a:rPr>
                  <a:t>该方法广泛用于近似求解、优化等领域</a:t>
                </a: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0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的根，选取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ar-A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的初始近似解，过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𝑥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轴的交点横坐标为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的一次近似解，如此便可得到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𝑛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+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1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近似解。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ar-AE" altLang="en-US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647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0F8FFA-26F5-43B0-AC40-997C143D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13" y="2487830"/>
            <a:ext cx="2615287" cy="18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额外创意分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62771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在完成基本功能的前提下，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任意发挥，目标：更易用，更合理，更强大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完成选做功能，采用更高效率的算法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混合运算，考虑更多运算法则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从多项式运算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一般非线性式运算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其他任何和本次项目有关的创新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9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周四上午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责任助教后续会完成相应任务项检查，未提交者不检查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每周照例，助教答疑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本次实验要求在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系统下实现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多项式输入输出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多项式混合计算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定积分、乘法、加法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多项式求逆*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多项式除法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取模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多项式求根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5D763-2C28-4CB6-9EDD-37FF23855FA2}"/>
              </a:ext>
            </a:extLst>
          </p:cNvPr>
          <p:cNvSpPr txBox="1"/>
          <p:nvPr/>
        </p:nvSpPr>
        <p:spPr>
          <a:xfrm>
            <a:off x="875071" y="5616909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带*标注的为选做功能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要求从最高次非零系数开始，依次输入各项系数，并为多项式命名。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输出：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从高次到低次，输出不显示系数为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的项，系数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不显示，且不输出小数点后多余的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，如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2.0-&gt;2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AC81-75F6-45D5-91C6-B9C64026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2" y="2674481"/>
            <a:ext cx="6271622" cy="1671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35ED9-0A26-4BB0-BA28-74B5AD37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4" y="5290337"/>
            <a:ext cx="6295118" cy="1169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加法与乘法都是双目运算符，定积分与求导都是单目运算符。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表达式的运算顺序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但括号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可以改变原有的运算顺序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 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0EA977D4-9028-49D2-9AF9-45CE6E8B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74"/>
              </p:ext>
            </p:extLst>
          </p:nvPr>
        </p:nvGraphicFramePr>
        <p:xfrm>
          <a:off x="3122642" y="2511875"/>
          <a:ext cx="3146322" cy="18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379372585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1003933888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3063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求导</a:t>
                      </a:r>
                      <a:r>
                        <a:rPr lang="en-US" altLang="zh-CN" dirty="0"/>
                        <a:t>(F!)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15551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定积分</a:t>
                      </a:r>
                      <a:r>
                        <a:rPr lang="en-US" altLang="zh-CN" dirty="0"/>
                        <a:t>($[a, b]F)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12172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  <a:r>
                        <a:rPr lang="en-US" altLang="zh-CN" dirty="0"/>
                        <a:t>(*)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4457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  <a:r>
                        <a:rPr lang="en-US" altLang="zh-CN" dirty="0"/>
                        <a:t>(+)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4. 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需要检测表达式是否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合法。</a:t>
            </a:r>
            <a:endParaRPr lang="en-US" altLang="zh-CN" sz="16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</a:t>
            </a:r>
            <a:r>
              <a:rPr lang="zh-CN" altLang="en-US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，以右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括号、多项式名、求导符结尾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加法和乘法后面只能是多项式名、左括号、定积分符号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括号要匹配，左括号后面只能是左括号、定积分符号或多项式名，右括号后面只能是右括号，双目运算符或求导符号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316A0-65BD-4EA5-BDFC-2F8EE16E1232}"/>
              </a:ext>
            </a:extLst>
          </p:cNvPr>
          <p:cNvSpPr txBox="1"/>
          <p:nvPr/>
        </p:nvSpPr>
        <p:spPr>
          <a:xfrm>
            <a:off x="5585036" y="2224209"/>
            <a:ext cx="644591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F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F7AF9-4D64-45FD-8A35-631EAEADC995}"/>
              </a:ext>
            </a:extLst>
          </p:cNvPr>
          <p:cNvSpPr txBox="1"/>
          <p:nvPr/>
        </p:nvSpPr>
        <p:spPr>
          <a:xfrm>
            <a:off x="7220394" y="2215959"/>
            <a:ext cx="930143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FA05F783-161B-41D3-BECD-42EBE9D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4492" y="2224209"/>
            <a:ext cx="457200" cy="457200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D7ECC02D-3E34-4008-9621-5056A42D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8438" y="2207709"/>
            <a:ext cx="457200" cy="45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516DF3-6684-4669-AF3C-CB344C308178}"/>
              </a:ext>
            </a:extLst>
          </p:cNvPr>
          <p:cNvSpPr txBox="1"/>
          <p:nvPr/>
        </p:nvSpPr>
        <p:spPr>
          <a:xfrm>
            <a:off x="6039044" y="2962587"/>
            <a:ext cx="739577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5" name="图形 14" descr="关闭">
            <a:extLst>
              <a:ext uri="{FF2B5EF4-FFF2-40B4-BE49-F238E27FC236}">
                <a16:creationId xmlns:a16="http://schemas.microsoft.com/office/drawing/2014/main" id="{09D131B9-2BE1-4B3D-9D7D-E49C5F789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761" y="2946757"/>
            <a:ext cx="457201" cy="4572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77A9C0-FB4F-47F9-ABE2-9D8BE272BECF}"/>
              </a:ext>
            </a:extLst>
          </p:cNvPr>
          <p:cNvSpPr txBox="1"/>
          <p:nvPr/>
        </p:nvSpPr>
        <p:spPr>
          <a:xfrm>
            <a:off x="7405304" y="2962587"/>
            <a:ext cx="130352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38740FDA-DBD9-4500-ADF2-3DA9F1D91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757" y="2978762"/>
            <a:ext cx="457200" cy="457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466715F-74BF-4D21-9944-D41BEC1AF0AE}"/>
              </a:ext>
            </a:extLst>
          </p:cNvPr>
          <p:cNvSpPr txBox="1"/>
          <p:nvPr/>
        </p:nvSpPr>
        <p:spPr>
          <a:xfrm>
            <a:off x="4966137" y="3656657"/>
            <a:ext cx="13312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$[0,1.1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)+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20" name="图形 19" descr="关闭">
            <a:extLst>
              <a:ext uri="{FF2B5EF4-FFF2-40B4-BE49-F238E27FC236}">
                <a16:creationId xmlns:a16="http://schemas.microsoft.com/office/drawing/2014/main" id="{98D2D392-56EF-4E7F-BFBB-D5D5D2D17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7560" y="3597642"/>
            <a:ext cx="457201" cy="4572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C1BA3FD-A5C5-4C61-B366-7883CB52DFAF}"/>
              </a:ext>
            </a:extLst>
          </p:cNvPr>
          <p:cNvSpPr txBox="1"/>
          <p:nvPr/>
        </p:nvSpPr>
        <p:spPr>
          <a:xfrm>
            <a:off x="6778622" y="3631307"/>
            <a:ext cx="208735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$[0,1]($[0,2](F*</a:t>
            </a:r>
            <a:r>
              <a:rPr lang="en-US" altLang="zh-CN" dirty="0"/>
              <a:t>G))</a:t>
            </a:r>
            <a:endParaRPr lang="zh-CN" altLang="en-US" dirty="0"/>
          </a:p>
        </p:txBody>
      </p:sp>
      <p:pic>
        <p:nvPicPr>
          <p:cNvPr id="22" name="图形 21" descr="复选标记">
            <a:extLst>
              <a:ext uri="{FF2B5EF4-FFF2-40B4-BE49-F238E27FC236}">
                <a16:creationId xmlns:a16="http://schemas.microsoft.com/office/drawing/2014/main" id="{E46582FE-A95A-4DEC-8EA7-0421DE46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462" y="3747530"/>
            <a:ext cx="457200" cy="4572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5AB34C-BE17-4D46-9F63-C17D98CE87E6}"/>
              </a:ext>
            </a:extLst>
          </p:cNvPr>
          <p:cNvSpPr txBox="1"/>
          <p:nvPr/>
        </p:nvSpPr>
        <p:spPr>
          <a:xfrm>
            <a:off x="5385601" y="4385956"/>
            <a:ext cx="83685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!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形 23" descr="关闭">
            <a:extLst>
              <a:ext uri="{FF2B5EF4-FFF2-40B4-BE49-F238E27FC236}">
                <a16:creationId xmlns:a16="http://schemas.microsoft.com/office/drawing/2014/main" id="{ADDECA66-5B2F-4E7B-BF72-D6685E37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7085" y="4356397"/>
            <a:ext cx="457201" cy="45720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A6087B3-D676-4836-875D-FA6C7B9388C4}"/>
              </a:ext>
            </a:extLst>
          </p:cNvPr>
          <p:cNvSpPr txBox="1"/>
          <p:nvPr/>
        </p:nvSpPr>
        <p:spPr>
          <a:xfrm>
            <a:off x="6807632" y="4406100"/>
            <a:ext cx="142736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$[0,1](F*</a:t>
            </a:r>
            <a:r>
              <a:rPr lang="en-US" altLang="zh-CN" dirty="0"/>
              <a:t>G!)</a:t>
            </a:r>
            <a:endParaRPr lang="zh-CN" altLang="en-US" dirty="0"/>
          </a:p>
        </p:txBody>
      </p:sp>
      <p:pic>
        <p:nvPicPr>
          <p:cNvPr id="26" name="图形 25" descr="复选标记">
            <a:extLst>
              <a:ext uri="{FF2B5EF4-FFF2-40B4-BE49-F238E27FC236}">
                <a16:creationId xmlns:a16="http://schemas.microsoft.com/office/drawing/2014/main" id="{63113DB3-762B-4842-91EC-56635263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315" y="4384334"/>
            <a:ext cx="457200" cy="4572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59BFEE1-604D-4F43-BF35-71E815BECD2C}"/>
              </a:ext>
            </a:extLst>
          </p:cNvPr>
          <p:cNvSpPr txBox="1"/>
          <p:nvPr/>
        </p:nvSpPr>
        <p:spPr>
          <a:xfrm>
            <a:off x="5363586" y="4969011"/>
            <a:ext cx="98350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F+(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*G</a:t>
            </a:r>
            <a:endParaRPr lang="zh-CN" altLang="en-US" dirty="0"/>
          </a:p>
        </p:txBody>
      </p:sp>
      <p:pic>
        <p:nvPicPr>
          <p:cNvPr id="28" name="图形 27" descr="关闭">
            <a:extLst>
              <a:ext uri="{FF2B5EF4-FFF2-40B4-BE49-F238E27FC236}">
                <a16:creationId xmlns:a16="http://schemas.microsoft.com/office/drawing/2014/main" id="{DDFE0FA6-4F4D-4379-A777-CA129250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803" y="4925076"/>
            <a:ext cx="457201" cy="45720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3971054-44FD-4ACF-A246-C45909463EF8}"/>
              </a:ext>
            </a:extLst>
          </p:cNvPr>
          <p:cNvSpPr txBox="1"/>
          <p:nvPr/>
        </p:nvSpPr>
        <p:spPr>
          <a:xfrm>
            <a:off x="6856703" y="5003960"/>
            <a:ext cx="166462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($[0,2.1](F*</a:t>
            </a:r>
            <a:r>
              <a:rPr lang="en-US" altLang="zh-CN" dirty="0"/>
              <a:t>G))!</a:t>
            </a:r>
            <a:endParaRPr lang="zh-CN" altLang="en-US" dirty="0"/>
          </a:p>
        </p:txBody>
      </p:sp>
      <p:pic>
        <p:nvPicPr>
          <p:cNvPr id="30" name="图形 29" descr="复选标记">
            <a:extLst>
              <a:ext uri="{FF2B5EF4-FFF2-40B4-BE49-F238E27FC236}">
                <a16:creationId xmlns:a16="http://schemas.microsoft.com/office/drawing/2014/main" id="{A3D4A33A-C323-4ACD-9BFF-634D4883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0957" y="5012995"/>
            <a:ext cx="457200" cy="4572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85D1832-CBFC-4C8C-952E-52A3E2367D3B}"/>
              </a:ext>
            </a:extLst>
          </p:cNvPr>
          <p:cNvSpPr txBox="1"/>
          <p:nvPr/>
        </p:nvSpPr>
        <p:spPr>
          <a:xfrm>
            <a:off x="5567409" y="5964859"/>
            <a:ext cx="11708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/>
          </a:p>
        </p:txBody>
      </p:sp>
      <p:pic>
        <p:nvPicPr>
          <p:cNvPr id="43" name="图形 42" descr="关闭">
            <a:extLst>
              <a:ext uri="{FF2B5EF4-FFF2-40B4-BE49-F238E27FC236}">
                <a16:creationId xmlns:a16="http://schemas.microsoft.com/office/drawing/2014/main" id="{1A43FB37-A32D-41D7-851E-721E90420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6126" y="5978958"/>
            <a:ext cx="457201" cy="45720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FCDDC93-000F-40D7-AF4B-CB23592DEE7E}"/>
              </a:ext>
            </a:extLst>
          </p:cNvPr>
          <p:cNvSpPr txBox="1"/>
          <p:nvPr/>
        </p:nvSpPr>
        <p:spPr>
          <a:xfrm>
            <a:off x="7082876" y="5980303"/>
            <a:ext cx="126062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2" name="图形 31" descr="复选标记">
            <a:extLst>
              <a:ext uri="{FF2B5EF4-FFF2-40B4-BE49-F238E27FC236}">
                <a16:creationId xmlns:a16="http://schemas.microsoft.com/office/drawing/2014/main" id="{52D6E160-359D-473E-9CA9-5DFA045EA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671" y="60242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4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lnSpc>
                    <a:spcPct val="100000"/>
                  </a:lnSpc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运算规则：仅限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求导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(F!)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定积分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($[a, b]F)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乘法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加法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(+) 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  <a:endParaRPr lang="en-US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en-US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647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918926-B25A-4FBF-B1E8-158B8ADF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5" y="2775649"/>
            <a:ext cx="6231290" cy="3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）多项式求逆*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ar-AE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的逆元。</a:t>
                </a: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通过比较系数可得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000" baseline="30000" dirty="0">
                  <a:solidFill>
                    <a:schemeClr val="tx1"/>
                  </a:solidFill>
                </a:endParaRP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分治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FFT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与 倍增法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ar-AE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/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为例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的逆元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blipFill>
                <a:blip r:embed="rId4"/>
                <a:stretch>
                  <a:fillRect l="-970" t="-10377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1B4233-1FD0-40F7-8334-D8707FDF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115294"/>
            <a:ext cx="7490838" cy="13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）多项式除法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取模*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使得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商，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余数。</a:t>
                </a: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可采用竖式计算</a:t>
                </a:r>
                <a:endParaRPr lang="en-US" altLang="zh-CN" sz="1850" baseline="30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转换为求逆操作</a:t>
                </a:r>
                <a:endParaRPr lang="ar-AE" altLang="zh-CN" sz="18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BE3552E-CABA-40D2-8D4B-E6EDB3D8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395" y="2292459"/>
            <a:ext cx="2270957" cy="1798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C1F92-D726-481D-9967-9AB00E50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37" y="4303538"/>
            <a:ext cx="6820604" cy="1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的根。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1.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本次实验只要求得到一个实根，测试用例至少有一个实根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2.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求解策略：二分法，牛顿法，梯度下降法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3.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要求精度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</m:ctrlPr>
                      </m:d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𝐹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(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𝑥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)</m:t>
                        </m:r>
                      </m:e>
                    </m:d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≤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.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00001</m:t>
                    </m:r>
                  </m:oMath>
                </a14:m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CCB7E93-90F5-4EE6-99F7-BA014E16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92" y="4460241"/>
            <a:ext cx="6956621" cy="12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123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全屏显示(4:3)</PresentationFormat>
  <Paragraphs>139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楷体 Std R</vt:lpstr>
      <vt:lpstr>Microsoft YaHei UI</vt:lpstr>
      <vt:lpstr>Microsoft YaHei</vt:lpstr>
      <vt:lpstr>Microsoft YaHei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项目四  多项式计算器 </vt:lpstr>
      <vt:lpstr>实验要求</vt:lpstr>
      <vt:lpstr>（1）输入输出</vt:lpstr>
      <vt:lpstr>（2）多项式混合运算</vt:lpstr>
      <vt:lpstr>（2）多项式混合运算</vt:lpstr>
      <vt:lpstr>（2）多项式混合运算</vt:lpstr>
      <vt:lpstr>（3）多项式求逆*</vt:lpstr>
      <vt:lpstr>（4）多项式除法/取模*</vt:lpstr>
      <vt:lpstr>（5）多项式求根*</vt:lpstr>
      <vt:lpstr>（5）多项式求根*</vt:lpstr>
      <vt:lpstr>PowerPoint 演示文稿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2020-06-03T13:54:32Z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