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
    <p:spTree>
      <p:nvGrpSpPr>
        <p:cNvPr id="1" name=""/>
        <p:cNvGrpSpPr/>
        <p:nvPr/>
      </p:nvGrpSpPr>
      <p:grpSpPr>
        <a:xfrm>
          <a:off x="0" y="0"/>
          <a:ext cx="0" cy="0"/>
          <a:chOff x="0" y="0"/>
          <a:chExt cx="0" cy="0"/>
        </a:xfrm>
      </p:grpSpPr>
      <p:sp>
        <p:nvSpPr>
          <p:cNvPr id="11" name="正文级别 1…"/>
          <p:cNvSpPr txBox="1">
            <a:spLocks noGrp="1"/>
          </p:cNvSpPr>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701675">
              <a:lnSpc>
                <a:spcPct val="100000"/>
              </a:lnSpc>
              <a:spcBef>
                <a:spcPts val="0"/>
              </a:spcBef>
              <a:buSzTx/>
              <a:buNone/>
              <a:defRPr sz="3000" b="1"/>
            </a:lvl1pPr>
            <a:lvl2pPr marL="990600" indent="-381000" defTabSz="701675">
              <a:lnSpc>
                <a:spcPct val="100000"/>
              </a:lnSpc>
              <a:spcBef>
                <a:spcPts val="0"/>
              </a:spcBef>
              <a:defRPr sz="3000" b="1"/>
            </a:lvl2pPr>
            <a:lvl3pPr marL="1600200" indent="-381000" defTabSz="701675">
              <a:lnSpc>
                <a:spcPct val="100000"/>
              </a:lnSpc>
              <a:spcBef>
                <a:spcPts val="0"/>
              </a:spcBef>
              <a:defRPr sz="3000" b="1"/>
            </a:lvl3pPr>
            <a:lvl4pPr marL="2209800" indent="-381000" defTabSz="701675">
              <a:lnSpc>
                <a:spcPct val="100000"/>
              </a:lnSpc>
              <a:spcBef>
                <a:spcPts val="0"/>
              </a:spcBef>
              <a:defRPr sz="3000" b="1"/>
            </a:lvl4pPr>
            <a:lvl5pPr marL="2819400" indent="-381000" defTabSz="701675">
              <a:lnSpc>
                <a:spcPct val="100000"/>
              </a:lnSpc>
              <a:spcBef>
                <a:spcPts val="0"/>
              </a:spcBef>
              <a:defRPr sz="3000" b="1"/>
            </a:lvl5pPr>
          </a:lstStyle>
          <a:p>
            <a:r>
              <a:t>作者和日期</a:t>
            </a:r>
          </a:p>
          <a:p>
            <a:pPr lvl="1"/>
            <a:endParaRPr/>
          </a:p>
          <a:p>
            <a:pPr lvl="2"/>
            <a:endParaRPr/>
          </a:p>
          <a:p>
            <a:pPr lvl="3"/>
            <a:endParaRPr/>
          </a:p>
          <a:p>
            <a:pPr lvl="4"/>
            <a:endParaRPr/>
          </a:p>
        </p:txBody>
      </p:sp>
      <p:sp>
        <p:nvSpPr>
          <p:cNvPr id="12" name="演示文稿标题"/>
          <p:cNvSpPr txBox="1">
            <a:spLocks noGrp="1"/>
          </p:cNvSpPr>
          <p:nvPr>
            <p:ph type="title" hasCustomPrompt="1"/>
          </p:nvPr>
        </p:nvSpPr>
        <p:spPr>
          <a:xfrm>
            <a:off x="1206496" y="2574991"/>
            <a:ext cx="21971005" cy="4648202"/>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sz="5500" b="1"/>
            </a:lvl1pPr>
          </a:lstStyle>
          <a:p>
            <a:r>
              <a:t>演示文稿副标题</a:t>
            </a: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726440">
              <a:lnSpc>
                <a:spcPct val="100000"/>
              </a:lnSpc>
              <a:spcBef>
                <a:spcPts val="0"/>
              </a:spcBef>
              <a:buSzTx/>
              <a:buNone/>
              <a:defRPr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正文级别 1…"/>
          <p:cNvSpPr txBox="1">
            <a:spLocks noGrp="1"/>
          </p:cNvSpPr>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701675">
              <a:lnSpc>
                <a:spcPct val="100000"/>
              </a:lnSpc>
              <a:spcBef>
                <a:spcPts val="0"/>
              </a:spcBef>
              <a:buSzTx/>
              <a:buNone/>
              <a:defRPr sz="3000" b="1"/>
            </a:lvl1pPr>
            <a:lvl2pPr marL="990600" indent="-381000" defTabSz="701675">
              <a:lnSpc>
                <a:spcPct val="100000"/>
              </a:lnSpc>
              <a:spcBef>
                <a:spcPts val="0"/>
              </a:spcBef>
              <a:defRPr sz="3000" b="1"/>
            </a:lvl2pPr>
            <a:lvl3pPr marL="1600200" indent="-381000" defTabSz="701675">
              <a:lnSpc>
                <a:spcPct val="100000"/>
              </a:lnSpc>
              <a:spcBef>
                <a:spcPts val="0"/>
              </a:spcBef>
              <a:defRPr sz="3000" b="1"/>
            </a:lvl3pPr>
            <a:lvl4pPr marL="2209800" indent="-381000" defTabSz="701675">
              <a:lnSpc>
                <a:spcPct val="100000"/>
              </a:lnSpc>
              <a:spcBef>
                <a:spcPts val="0"/>
              </a:spcBef>
              <a:defRPr sz="3000" b="1"/>
            </a:lvl4pPr>
            <a:lvl5pPr marL="2819400" indent="-381000" defTabSz="701675">
              <a:lnSpc>
                <a:spcPct val="100000"/>
              </a:lnSpc>
              <a:spcBef>
                <a:spcPts val="0"/>
              </a:spcBef>
              <a:defRPr sz="3000" b="1"/>
            </a:lvl5pPr>
          </a:lstStyle>
          <a:p>
            <a:r>
              <a:t>属性</a:t>
            </a:r>
          </a:p>
          <a:p>
            <a:pPr lvl="1"/>
            <a:endParaRPr/>
          </a:p>
          <a:p>
            <a:pPr lvl="2"/>
            <a:endParaRPr/>
          </a:p>
          <a:p>
            <a:pPr lvl="3"/>
            <a:endParaRPr/>
          </a:p>
          <a:p>
            <a:pPr lvl="4"/>
            <a:endParaRPr/>
          </a:p>
        </p:txBody>
      </p:sp>
      <p:sp>
        <p:nvSpPr>
          <p:cNvPr id="116" name="正文级别 1…"/>
          <p:cNvSpPr txBox="1">
            <a:spLocks noGrp="1"/>
          </p:cNvSpPr>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z="8500" spc="-200">
                <a:latin typeface="Helvetica Neue Medium"/>
                <a:ea typeface="Helvetica Neue Medium"/>
                <a:cs typeface="Helvetica Neue Medium"/>
                <a:sym typeface="Helvetica Neue Medium"/>
              </a:defRPr>
            </a:lvl1pPr>
          </a:lstStyle>
          <a:p>
            <a:r>
              <a:t>“著名引文”</a:t>
            </a: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numCol="1" spcCol="38100">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numCol="1" spcCol="38100">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numCol="1" spcCol="38100">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numCol="1" spcCol="38100">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eg"/>
          <p:cNvSpPr>
            <a:spLocks noGrp="1"/>
          </p:cNvSpPr>
          <p:nvPr>
            <p:ph type="pic" idx="21"/>
          </p:nvPr>
        </p:nvSpPr>
        <p:spPr>
          <a:xfrm>
            <a:off x="-1155700" y="-1295400"/>
            <a:ext cx="26746200" cy="16018933"/>
          </a:xfrm>
          <a:prstGeom prst="rect">
            <a:avLst/>
          </a:prstGeom>
        </p:spPr>
        <p:txBody>
          <a:bodyPr lIns="91439" tIns="45719" rIns="91439" bIns="45719" numCol="1" spcCol="38100">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正文级别 1…"/>
          <p:cNvSpPr txBox="1">
            <a:spLocks noGrp="1"/>
          </p:cNvSpPr>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701675">
              <a:lnSpc>
                <a:spcPct val="100000"/>
              </a:lnSpc>
              <a:spcBef>
                <a:spcPts val="0"/>
              </a:spcBef>
              <a:buSzTx/>
              <a:buNone/>
              <a:defRPr sz="3000" b="1"/>
            </a:lvl1pPr>
            <a:lvl2pPr marL="990600" indent="-381000" defTabSz="701675">
              <a:lnSpc>
                <a:spcPct val="100000"/>
              </a:lnSpc>
              <a:spcBef>
                <a:spcPts val="0"/>
              </a:spcBef>
              <a:defRPr sz="3000" b="1"/>
            </a:lvl2pPr>
            <a:lvl3pPr marL="1600200" indent="-381000" defTabSz="701675">
              <a:lnSpc>
                <a:spcPct val="100000"/>
              </a:lnSpc>
              <a:spcBef>
                <a:spcPts val="0"/>
              </a:spcBef>
              <a:defRPr sz="3000" b="1"/>
            </a:lvl3pPr>
            <a:lvl4pPr marL="2209800" indent="-381000" defTabSz="701675">
              <a:lnSpc>
                <a:spcPct val="100000"/>
              </a:lnSpc>
              <a:spcBef>
                <a:spcPts val="0"/>
              </a:spcBef>
              <a:defRPr sz="3000" b="1"/>
            </a:lvl4pPr>
            <a:lvl5pPr marL="2819400" indent="-381000" defTabSz="701675">
              <a:lnSpc>
                <a:spcPct val="100000"/>
              </a:lnSpc>
              <a:spcBef>
                <a:spcPts val="0"/>
              </a:spcBef>
              <a:defRPr sz="3000" b="1"/>
            </a:lvl5pPr>
          </a:lstStyle>
          <a:p>
            <a:r>
              <a:t>作者和日期</a:t>
            </a:r>
          </a:p>
          <a:p>
            <a:pPr lvl="1"/>
            <a:endParaRPr/>
          </a:p>
          <a:p>
            <a:pPr lvl="2"/>
            <a:endParaRPr/>
          </a:p>
          <a:p>
            <a:pPr lvl="3"/>
            <a:endParaRPr/>
          </a:p>
          <a:p>
            <a:pPr lvl="4"/>
            <a:endParaRPr/>
          </a:p>
        </p:txBody>
      </p:sp>
      <p:sp>
        <p:nvSpPr>
          <p:cNvPr id="24" name="正文级别 1…"/>
          <p:cNvSpPr txBox="1">
            <a:spLocks noGrp="1"/>
          </p:cNvSpPr>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sz="5500" b="1"/>
            </a:lvl1pPr>
          </a:lstStyle>
          <a:p>
            <a:r>
              <a:t>演示文稿副标题</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10972800" y="-203200"/>
            <a:ext cx="12144837" cy="14135100"/>
          </a:xfrm>
          <a:prstGeom prst="rect">
            <a:avLst/>
          </a:prstGeom>
        </p:spPr>
        <p:txBody>
          <a:bodyPr lIns="91439" tIns="45719" rIns="91439" bIns="45719" numCol="1" spcCol="38100">
            <a:noAutofit/>
          </a:bodyPr>
          <a:lstStyle/>
          <a:p>
            <a:endParaRPr/>
          </a:p>
        </p:txBody>
      </p:sp>
      <p:sp>
        <p:nvSpPr>
          <p:cNvPr id="33" name="幻灯片标题"/>
          <p:cNvSpPr txBox="1">
            <a:spLocks noGrp="1"/>
          </p:cNvSpPr>
          <p:nvPr>
            <p:ph type="title" hasCustomPrompt="1"/>
          </p:nvPr>
        </p:nvSpPr>
        <p:spPr>
          <a:xfrm>
            <a:off x="1206500" y="1270000"/>
            <a:ext cx="9779000" cy="5882274"/>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xfrm>
            <a:off x="1206500" y="1079500"/>
            <a:ext cx="21971000" cy="1433164"/>
          </a:xfrm>
          <a:prstGeom prst="rect">
            <a:avLst/>
          </a:prstGeom>
        </p:spPr>
        <p:txBody>
          <a:bodyPr/>
          <a:lstStyle/>
          <a:p>
            <a:r>
              <a:t>幻灯片标题</a:t>
            </a:r>
          </a:p>
        </p:txBody>
      </p:sp>
      <p:sp>
        <p:nvSpPr>
          <p:cNvPr id="43" name="正文级别 1…"/>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r>
              <a:t>幻灯片副标题</a:t>
            </a:r>
          </a:p>
          <a:p>
            <a:pPr lvl="1"/>
            <a:endParaRPr/>
          </a:p>
          <a:p>
            <a:pPr lvl="2"/>
            <a:endParaRPr/>
          </a:p>
          <a:p>
            <a:pPr lvl="3"/>
            <a:endParaRPr/>
          </a:p>
          <a:p>
            <a:pPr lvl="4"/>
            <a:endParaRPr/>
          </a:p>
        </p:txBody>
      </p:sp>
      <p:sp>
        <p:nvSpPr>
          <p:cNvPr id="44" name="正文级别 1…"/>
          <p:cNvSpPr txBox="1">
            <a:spLocks noGrp="1"/>
          </p:cNvSpPr>
          <p:nvPr>
            <p:ph type="body" idx="21" hasCustomPrompt="1"/>
          </p:nvPr>
        </p:nvSpPr>
        <p:spPr>
          <a:prstGeom prst="rect">
            <a:avLst/>
          </a:prstGeom>
        </p:spPr>
        <p:txBody>
          <a:bodyPr numCol="1" spcCol="38100"/>
          <a:lstStyle/>
          <a:p>
            <a:r>
              <a:t>幻灯片项目符号文本</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正文级别 1…"/>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r>
              <a:t>幻灯片副标题</a:t>
            </a:r>
          </a:p>
          <a:p>
            <a:pPr lvl="1"/>
            <a:endParaRPr/>
          </a:p>
          <a:p>
            <a:pPr lvl="2"/>
            <a:endParaRPr/>
          </a:p>
          <a:p>
            <a:pPr lvl="3"/>
            <a:endParaRPr/>
          </a:p>
          <a:p>
            <a:pPr lvl="4"/>
            <a:endParaRPr/>
          </a:p>
        </p:txBody>
      </p:sp>
      <p:sp>
        <p:nvSpPr>
          <p:cNvPr id="61" name="正文级别 1…"/>
          <p:cNvSpPr txBox="1">
            <a:spLocks noGrp="1"/>
          </p:cNvSpPr>
          <p:nvPr>
            <p:ph type="body" sz="half" idx="21" hasCustomPrompt="1"/>
          </p:nvPr>
        </p:nvSpPr>
        <p:spPr>
          <a:xfrm>
            <a:off x="1206500" y="4248503"/>
            <a:ext cx="9779000" cy="8256631"/>
          </a:xfrm>
          <a:prstGeom prst="rect">
            <a:avLst/>
          </a:prstGeom>
        </p:spPr>
        <p:txBody>
          <a:bodyPr numCol="1" spcCol="38100"/>
          <a:lstStyle/>
          <a:p>
            <a:r>
              <a:t>幻灯片项目符号文本</a:t>
            </a:r>
          </a:p>
        </p:txBody>
      </p:sp>
      <p:sp>
        <p:nvSpPr>
          <p:cNvPr id="62" name="660384004_1290x1720.jpeg"/>
          <p:cNvSpPr>
            <a:spLocks noGrp="1"/>
          </p:cNvSpPr>
          <p:nvPr>
            <p:ph type="pic" idx="22"/>
          </p:nvPr>
        </p:nvSpPr>
        <p:spPr>
          <a:xfrm>
            <a:off x="12192000" y="-407266"/>
            <a:ext cx="10916874" cy="14555833"/>
          </a:xfrm>
          <a:prstGeom prst="rect">
            <a:avLst/>
          </a:prstGeom>
        </p:spPr>
        <p:txBody>
          <a:bodyPr lIns="91439" tIns="45719" rIns="91439" bIns="45719" numCol="1" spcCol="38100">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5"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50"/>
          </a:xfrm>
          <a:prstGeom prst="rect">
            <a:avLst/>
          </a:prstGeom>
        </p:spPr>
        <p:txBody>
          <a:bodyPr/>
          <a:lstStyle/>
          <a:p>
            <a:r>
              <a:t>幻灯片标题</a:t>
            </a:r>
          </a:p>
        </p:txBody>
      </p:sp>
      <p:sp>
        <p:nvSpPr>
          <p:cNvPr id="80" name="正文级别 1…"/>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r>
              <a:t>幻灯片副标题</a:t>
            </a:r>
          </a:p>
          <a:p>
            <a:pPr lvl="1"/>
            <a:endParaRPr/>
          </a:p>
          <a:p>
            <a:pPr lvl="2"/>
            <a:endParaRPr/>
          </a:p>
          <a:p>
            <a:pPr lvl="3"/>
            <a:endParaRPr/>
          </a:p>
          <a:p>
            <a:pPr lvl="4"/>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正文级别 1…"/>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r>
              <a:t>议程副标题</a:t>
            </a:r>
          </a:p>
          <a:p>
            <a:pPr lvl="1"/>
            <a:endParaRPr/>
          </a:p>
          <a:p>
            <a:pPr lvl="2"/>
            <a:endParaRPr/>
          </a:p>
          <a:p>
            <a:pPr lvl="3"/>
            <a:endParaRPr/>
          </a:p>
          <a:p>
            <a:pPr lvl="4"/>
            <a:endParaRPr/>
          </a:p>
        </p:txBody>
      </p:sp>
      <p:sp>
        <p:nvSpPr>
          <p:cNvPr id="90" name="正文级别 1…"/>
          <p:cNvSpPr txBox="1">
            <a:spLocks noGrp="1"/>
          </p:cNvSpPr>
          <p:nvPr>
            <p:ph type="body" idx="21" hasCustomPrompt="1"/>
          </p:nvPr>
        </p:nvSpPr>
        <p:spPr>
          <a:prstGeom prst="rect">
            <a:avLst/>
          </a:prstGeom>
        </p:spPr>
        <p:txBody>
          <a:bodyPr numCol="1" spcCol="38100"/>
          <a:lstStyle>
            <a:lvl1pPr marL="0" indent="0" defTabSz="825500">
              <a:lnSpc>
                <a:spcPct val="100000"/>
              </a:lnSpc>
              <a:spcBef>
                <a:spcPts val="1800"/>
              </a:spcBef>
              <a:buSzTx/>
              <a:buNone/>
              <a:defRPr sz="5500" spc="-99"/>
            </a:lvl1pPr>
          </a:lstStyle>
          <a:p>
            <a:r>
              <a:t>议程主题</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正文级别 1…"/>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8550">
            <a:normAutofit/>
          </a:bodyPr>
          <a:lstStyle/>
          <a:p>
            <a:r>
              <a:t>幻灯片项目符号文本</a:t>
            </a:r>
          </a:p>
          <a:p>
            <a:pPr lvl="1"/>
            <a:endParaRPr/>
          </a:p>
          <a:p>
            <a:pPr lvl="2"/>
            <a:endParaRPr/>
          </a:p>
          <a:p>
            <a:pPr lvl="3"/>
            <a:endParaRPr/>
          </a:p>
          <a:p>
            <a:pPr lvl="4"/>
            <a:endParaRPr/>
          </a:p>
        </p:txBody>
      </p:sp>
      <p:sp>
        <p:nvSpPr>
          <p:cNvPr id="3" name="标题文本"/>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标题文本</a:t>
            </a: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z1933010@smail.nj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cslabcms.nju.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作者和日期"/>
          <p:cNvSpPr txBox="1">
            <a:spLocks noGrp="1"/>
          </p:cNvSpPr>
          <p:nvPr>
            <p:ph type="body" sz="quarter" idx="1"/>
          </p:nvPr>
        </p:nvSpPr>
        <p:spPr>
          <a:xfrm>
            <a:off x="1201341" y="11859862"/>
            <a:ext cx="21971002" cy="636980"/>
          </a:xfrm>
          <a:prstGeom prst="rect">
            <a:avLst/>
          </a:prstGeom>
        </p:spPr>
        <p:txBody>
          <a:bodyPr/>
          <a:lstStyle/>
          <a:p>
            <a:endParaRPr/>
          </a:p>
        </p:txBody>
      </p:sp>
      <p:sp>
        <p:nvSpPr>
          <p:cNvPr id="152" name="Lab2: 系统调用"/>
          <p:cNvSpPr txBox="1">
            <a:spLocks noGrp="1"/>
          </p:cNvSpPr>
          <p:nvPr>
            <p:ph type="title"/>
          </p:nvPr>
        </p:nvSpPr>
        <p:spPr>
          <a:xfrm>
            <a:off x="1206495" y="2574991"/>
            <a:ext cx="21971006" cy="4648202"/>
          </a:xfrm>
          <a:prstGeom prst="rect">
            <a:avLst/>
          </a:prstGeom>
        </p:spPr>
        <p:txBody>
          <a:bodyPr/>
          <a:lstStyle>
            <a:lvl1pPr>
              <a:defRPr spc="-300"/>
            </a:lvl1pPr>
          </a:lstStyle>
          <a:p>
            <a:r>
              <a:t>Lab2: 系统调用</a:t>
            </a:r>
          </a:p>
        </p:txBody>
      </p:sp>
      <p:sp>
        <p:nvSpPr>
          <p:cNvPr id="153" name="贺鹰…"/>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528319">
              <a:defRPr sz="3500" b="1">
                <a:solidFill>
                  <a:srgbClr val="000000"/>
                </a:solidFill>
              </a:defRPr>
            </a:pPr>
            <a:r>
              <a:t>贺鹰</a:t>
            </a:r>
          </a:p>
          <a:p>
            <a:pPr algn="l" defTabSz="528319">
              <a:defRPr sz="3500" b="1" u="sng">
                <a:solidFill>
                  <a:srgbClr val="000000"/>
                </a:solidFill>
              </a:defRPr>
            </a:pPr>
            <a:r>
              <a:rPr>
                <a:solidFill>
                  <a:srgbClr val="0000FF"/>
                </a:solidFill>
                <a:uFill>
                  <a:solidFill>
                    <a:srgbClr val="0000FF"/>
                  </a:solidFill>
                </a:uFill>
                <a:hlinkClick r:id="rId2"/>
              </a:rPr>
              <a:t>dz1933010@smail.nju.edu.cn</a:t>
            </a:r>
            <a:r>
              <a:rPr u="none"/>
              <a:t> </a:t>
            </a:r>
          </a:p>
          <a:p>
            <a:pPr algn="l" defTabSz="528319">
              <a:defRPr sz="3500" b="1">
                <a:solidFill>
                  <a:srgbClr val="000000"/>
                </a:solidFill>
              </a:defRPr>
            </a:pPr>
            <a:r>
              <a:t>2021年03月24日</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幻灯片标题"/>
          <p:cNvSpPr txBox="1">
            <a:spLocks noGrp="1"/>
          </p:cNvSpPr>
          <p:nvPr>
            <p:ph type="title"/>
          </p:nvPr>
        </p:nvSpPr>
        <p:spPr>
          <a:prstGeom prst="rect">
            <a:avLst/>
          </a:prstGeom>
        </p:spPr>
        <p:txBody>
          <a:bodyPr/>
          <a:lstStyle/>
          <a:p>
            <a:pPr defTabSz="2145738">
              <a:defRPr sz="7400" spc="-149"/>
            </a:pPr>
            <a:endParaRPr/>
          </a:p>
        </p:txBody>
      </p:sp>
      <p:sp>
        <p:nvSpPr>
          <p:cNvPr id="201" name="幻灯片副标题"/>
          <p:cNvSpPr txBox="1">
            <a:spLocks noGrp="1"/>
          </p:cNvSpPr>
          <p:nvPr>
            <p:ph type="body" sz="quarter" idx="1"/>
          </p:nvPr>
        </p:nvSpPr>
        <p:spPr>
          <a:xfrm>
            <a:off x="1206500" y="2372961"/>
            <a:ext cx="21971000" cy="934780"/>
          </a:xfrm>
          <a:prstGeom prst="rect">
            <a:avLst/>
          </a:prstGeom>
        </p:spPr>
        <p:txBody>
          <a:bodyPr/>
          <a:lstStyle/>
          <a:p>
            <a:r>
              <a:t>中断（广义）的分类</a:t>
            </a:r>
          </a:p>
        </p:txBody>
      </p:sp>
      <p:sp>
        <p:nvSpPr>
          <p:cNvPr id="202" name="中断（广义）的分类…"/>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Interrupt：外部硬件产生的中断</a:t>
            </a:r>
          </a:p>
          <a:p>
            <a:pPr lvl="1"/>
            <a:r>
              <a:t>Exception：CPU执行指令过程中产生的异常</a:t>
            </a:r>
          </a:p>
          <a:p>
            <a:pPr lvl="1"/>
            <a:r>
              <a:t>Software Interrupt：由int等指令产生的软中断</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幻灯片标题"/>
          <p:cNvSpPr txBox="1">
            <a:spLocks noGrp="1"/>
          </p:cNvSpPr>
          <p:nvPr>
            <p:ph type="title"/>
          </p:nvPr>
        </p:nvSpPr>
        <p:spPr>
          <a:prstGeom prst="rect">
            <a:avLst/>
          </a:prstGeom>
        </p:spPr>
        <p:txBody>
          <a:bodyPr/>
          <a:lstStyle/>
          <a:p>
            <a:pPr defTabSz="2145738">
              <a:defRPr sz="7400" spc="-149"/>
            </a:pPr>
            <a:endParaRPr/>
          </a:p>
        </p:txBody>
      </p:sp>
      <p:sp>
        <p:nvSpPr>
          <p:cNvPr id="205" name="幻灯片副标题"/>
          <p:cNvSpPr txBox="1">
            <a:spLocks noGrp="1"/>
          </p:cNvSpPr>
          <p:nvPr>
            <p:ph type="body" sz="quarter" idx="1"/>
          </p:nvPr>
        </p:nvSpPr>
        <p:spPr>
          <a:xfrm>
            <a:off x="1206500" y="2372961"/>
            <a:ext cx="21971000" cy="934780"/>
          </a:xfrm>
          <a:prstGeom prst="rect">
            <a:avLst/>
          </a:prstGeom>
        </p:spPr>
        <p:txBody>
          <a:bodyPr/>
          <a:lstStyle/>
          <a:p>
            <a:pPr defTabSz="646531">
              <a:defRPr sz="4806"/>
            </a:pPr>
            <a:r>
              <a:t>Interrupt：</a:t>
            </a:r>
          </a:p>
        </p:txBody>
      </p:sp>
      <p:sp>
        <p:nvSpPr>
          <p:cNvPr id="206" name="Interrupt：…"/>
          <p:cNvSpPr txBox="1">
            <a:spLocks noGrp="1"/>
          </p:cNvSpPr>
          <p:nvPr>
            <p:ph type="body" idx="21"/>
          </p:nvPr>
        </p:nvSpPr>
        <p:spPr>
          <a:xfrm>
            <a:off x="1206500" y="3611684"/>
            <a:ext cx="21971000" cy="114250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633983" lvl="1" indent="-316990" defTabSz="1267935">
              <a:spcBef>
                <a:spcPts val="2300"/>
              </a:spcBef>
              <a:defRPr sz="3600"/>
            </a:pPr>
            <a:r>
              <a:t>由硬件随机产生的，在程序执行的任何时候都可能出现（异步）</a:t>
            </a:r>
            <a:endParaRPr sz="2400"/>
          </a:p>
          <a:p>
            <a:pPr marL="950974" lvl="2" indent="-316991" defTabSz="1267935">
              <a:spcBef>
                <a:spcPts val="2300"/>
              </a:spcBef>
              <a:defRPr sz="3600"/>
            </a:pPr>
            <a:r>
              <a:t>Maskable Interrupt：可屏蔽中断</a:t>
            </a:r>
          </a:p>
          <a:p>
            <a:pPr marL="1267966" lvl="3" indent="-316991" defTabSz="1267935">
              <a:spcBef>
                <a:spcPts val="2300"/>
              </a:spcBef>
              <a:defRPr sz="3600"/>
            </a:pPr>
            <a:r>
              <a:t>可以被CPU选择屏蔽掉请求的中断类型</a:t>
            </a:r>
          </a:p>
          <a:p>
            <a:pPr marL="1267966" lvl="3" indent="-316991" defTabSz="1267935">
              <a:spcBef>
                <a:spcPts val="2300"/>
              </a:spcBef>
              <a:defRPr sz="3600"/>
            </a:pPr>
            <a:r>
              <a:t>可屏蔽中断可以被屏蔽（masked）也可以不被屏蔽（unmasked）</a:t>
            </a:r>
            <a:endParaRPr sz="2400"/>
          </a:p>
          <a:p>
            <a:pPr marL="1267966" lvl="3" indent="-316991" defTabSz="1267935">
              <a:spcBef>
                <a:spcPts val="2300"/>
              </a:spcBef>
              <a:defRPr sz="3600"/>
            </a:pPr>
            <a:r>
              <a:t>I/O设备发出的所有中断请求（IRQ）都可以产生可屏蔽中断</a:t>
            </a:r>
          </a:p>
          <a:p>
            <a:pPr marL="1267966" lvl="3" indent="-316991" defTabSz="1267935">
              <a:spcBef>
                <a:spcPts val="2300"/>
              </a:spcBef>
              <a:defRPr sz="3600"/>
            </a:pPr>
            <a:r>
              <a:t>IRQ由8259A这个可编程中断控制器（PIC）统一处理，并转化为8-Bits中断向量由INTR引脚输入CPU</a:t>
            </a:r>
            <a:endParaRPr sz="2400"/>
          </a:p>
          <a:p>
            <a:pPr marL="1267966" lvl="3" indent="-316991" defTabSz="1267935">
              <a:spcBef>
                <a:spcPts val="2300"/>
              </a:spcBef>
              <a:defRPr sz="3600"/>
            </a:pPr>
            <a:r>
              <a:t>通过设置8259A芯片，可以对每个IRQ分别进行屏蔽</a:t>
            </a:r>
            <a:endParaRPr sz="2400"/>
          </a:p>
          <a:p>
            <a:pPr marL="950974" lvl="2" indent="-316991" defTabSz="1267935">
              <a:spcBef>
                <a:spcPts val="2300"/>
              </a:spcBef>
              <a:defRPr sz="3600"/>
            </a:pPr>
            <a:r>
              <a:t>Nonmaskable Interrupt：非屏蔽中断</a:t>
            </a:r>
          </a:p>
          <a:p>
            <a:pPr marL="1267966" lvl="3" indent="-316991" defTabSz="1267935">
              <a:spcBef>
                <a:spcPts val="2300"/>
              </a:spcBef>
              <a:defRPr sz="3600"/>
            </a:pPr>
            <a:r>
              <a:t>不可以被CPU屏蔽的中断类型</a:t>
            </a:r>
          </a:p>
          <a:p>
            <a:pPr marL="1267966" lvl="3" indent="-316991" defTabSz="1267935">
              <a:spcBef>
                <a:spcPts val="2300"/>
              </a:spcBef>
              <a:defRPr sz="3600"/>
            </a:pPr>
            <a:r>
              <a:t>只有少数几个特定的危机事件才会产生非屏蔽中断，比如硬件故障、掉电等</a:t>
            </a:r>
          </a:p>
          <a:p>
            <a:pPr marL="1267966" lvl="3" indent="-316991" defTabSz="1267935">
              <a:spcBef>
                <a:spcPts val="2300"/>
              </a:spcBef>
              <a:defRPr sz="3600"/>
            </a:pPr>
            <a:r>
              <a:t>由NMI引脚输入CPU</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标题 1"/>
          <p:cNvSpPr txBox="1">
            <a:spLocks noGrp="1"/>
          </p:cNvSpPr>
          <p:nvPr>
            <p:ph type="title"/>
          </p:nvPr>
        </p:nvSpPr>
        <p:spPr>
          <a:prstGeom prst="rect">
            <a:avLst/>
          </a:prstGeom>
        </p:spPr>
        <p:txBody>
          <a:bodyPr/>
          <a:lstStyle/>
          <a:p>
            <a:pPr defTabSz="2145737">
              <a:defRPr sz="7480" spc="-149"/>
            </a:pPr>
            <a:endParaRPr/>
          </a:p>
        </p:txBody>
      </p:sp>
      <p:sp>
        <p:nvSpPr>
          <p:cNvPr id="209" name="文本占位符 2"/>
          <p:cNvSpPr txBox="1">
            <a:spLocks noGrp="1"/>
          </p:cNvSpPr>
          <p:nvPr>
            <p:ph type="body" sz="quarter" idx="1"/>
          </p:nvPr>
        </p:nvSpPr>
        <p:spPr>
          <a:xfrm>
            <a:off x="1206500" y="2372961"/>
            <a:ext cx="21971000" cy="934780"/>
          </a:xfrm>
          <a:prstGeom prst="rect">
            <a:avLst/>
          </a:prstGeom>
        </p:spPr>
        <p:txBody>
          <a:bodyPr/>
          <a:lstStyle/>
          <a:p>
            <a:r>
              <a:t>Interrupt：</a:t>
            </a:r>
          </a:p>
        </p:txBody>
      </p:sp>
      <p:sp>
        <p:nvSpPr>
          <p:cNvPr id="210" name="文本占位符 3"/>
          <p:cNvSpPr txBox="1">
            <a:spLocks noGrp="1"/>
          </p:cNvSpPr>
          <p:nvPr>
            <p:ph type="body" idx="21"/>
          </p:nvPr>
        </p:nvSpPr>
        <p:spPr>
          <a:prstGeom prst="rect">
            <a:avLst/>
          </a:prstGeom>
        </p:spPr>
        <p:txBody>
          <a:bodyPr/>
          <a:lstStyle/>
          <a:p>
            <a:endParaRPr/>
          </a:p>
        </p:txBody>
      </p:sp>
      <p:pic>
        <p:nvPicPr>
          <p:cNvPr id="211" name="图片 5" descr="图片 5"/>
          <p:cNvPicPr>
            <a:picLocks noChangeAspect="1"/>
          </p:cNvPicPr>
          <p:nvPr/>
        </p:nvPicPr>
        <p:blipFill>
          <a:blip r:embed="rId2">
            <a:extLst/>
          </a:blip>
          <a:stretch>
            <a:fillRect/>
          </a:stretch>
        </p:blipFill>
        <p:spPr>
          <a:xfrm>
            <a:off x="1206500" y="3603528"/>
            <a:ext cx="20756685" cy="773951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幻灯片标题"/>
          <p:cNvSpPr txBox="1">
            <a:spLocks noGrp="1"/>
          </p:cNvSpPr>
          <p:nvPr>
            <p:ph type="title"/>
          </p:nvPr>
        </p:nvSpPr>
        <p:spPr>
          <a:prstGeom prst="rect">
            <a:avLst/>
          </a:prstGeom>
        </p:spPr>
        <p:txBody>
          <a:bodyPr/>
          <a:lstStyle/>
          <a:p>
            <a:pPr defTabSz="2145738">
              <a:defRPr sz="7400" spc="-149"/>
            </a:pPr>
            <a:endParaRPr/>
          </a:p>
        </p:txBody>
      </p:sp>
      <p:sp>
        <p:nvSpPr>
          <p:cNvPr id="214" name="幻灯片副标题"/>
          <p:cNvSpPr txBox="1">
            <a:spLocks noGrp="1"/>
          </p:cNvSpPr>
          <p:nvPr>
            <p:ph type="body" sz="quarter" idx="1"/>
          </p:nvPr>
        </p:nvSpPr>
        <p:spPr>
          <a:xfrm>
            <a:off x="1206500" y="2372961"/>
            <a:ext cx="21971000" cy="934780"/>
          </a:xfrm>
          <a:prstGeom prst="rect">
            <a:avLst/>
          </a:prstGeom>
        </p:spPr>
        <p:txBody>
          <a:bodyPr/>
          <a:lstStyle/>
          <a:p>
            <a:r>
              <a:t>Interrupt：</a:t>
            </a:r>
          </a:p>
        </p:txBody>
      </p:sp>
      <p:sp>
        <p:nvSpPr>
          <p:cNvPr id="215" name="CPU屏蔽机制：…"/>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CPU屏蔽机制：</a:t>
            </a:r>
          </a:p>
          <a:p>
            <a:pPr lvl="2"/>
            <a:r>
              <a:t>Eflags中的IF标志：0-关中断，1-开中断</a:t>
            </a:r>
          </a:p>
          <a:p>
            <a:pPr lvl="2"/>
            <a:r>
              <a:t>关中断时，CPU不响应中断控制器发布的任何中断请求</a:t>
            </a:r>
          </a:p>
          <a:p>
            <a:pPr lvl="2"/>
            <a:r>
              <a:t>内核中使用cli和sti指令来清除（关）和设置（开）该标志</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幻灯片标题"/>
          <p:cNvSpPr txBox="1">
            <a:spLocks noGrp="1"/>
          </p:cNvSpPr>
          <p:nvPr>
            <p:ph type="title"/>
          </p:nvPr>
        </p:nvSpPr>
        <p:spPr>
          <a:prstGeom prst="rect">
            <a:avLst/>
          </a:prstGeom>
        </p:spPr>
        <p:txBody>
          <a:bodyPr/>
          <a:lstStyle/>
          <a:p>
            <a:pPr defTabSz="2145738">
              <a:defRPr sz="7400" spc="-149"/>
            </a:pPr>
            <a:endParaRPr/>
          </a:p>
        </p:txBody>
      </p:sp>
      <p:sp>
        <p:nvSpPr>
          <p:cNvPr id="218" name="幻灯片副标题"/>
          <p:cNvSpPr txBox="1">
            <a:spLocks noGrp="1"/>
          </p:cNvSpPr>
          <p:nvPr>
            <p:ph type="body" sz="quarter" idx="1"/>
          </p:nvPr>
        </p:nvSpPr>
        <p:spPr>
          <a:xfrm>
            <a:off x="1206500" y="2372961"/>
            <a:ext cx="21971000" cy="934780"/>
          </a:xfrm>
          <a:prstGeom prst="rect">
            <a:avLst/>
          </a:prstGeom>
        </p:spPr>
        <p:txBody>
          <a:bodyPr/>
          <a:lstStyle/>
          <a:p>
            <a:pPr defTabSz="646531">
              <a:defRPr sz="4806"/>
            </a:pPr>
            <a:r>
              <a:t>Exception：</a:t>
            </a:r>
          </a:p>
        </p:txBody>
      </p:sp>
      <p:sp>
        <p:nvSpPr>
          <p:cNvPr id="219" name="Exception：…"/>
          <p:cNvSpPr txBox="1">
            <a:spLocks noGrp="1"/>
          </p:cNvSpPr>
          <p:nvPr>
            <p:ph type="body" idx="21"/>
          </p:nvPr>
        </p:nvSpPr>
        <p:spPr>
          <a:xfrm>
            <a:off x="1206500" y="3748875"/>
            <a:ext cx="22321716" cy="922131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633983" lvl="1" indent="-316990" defTabSz="1267935">
              <a:spcBef>
                <a:spcPts val="2300"/>
              </a:spcBef>
              <a:defRPr sz="3200"/>
            </a:pPr>
            <a:r>
              <a:t>在（特殊的或出错的）指令执行时由CPU控制单元产生（同步）</a:t>
            </a:r>
            <a:endParaRPr sz="2400"/>
          </a:p>
          <a:p>
            <a:pPr marL="633983" lvl="1" indent="-316990" defTabSz="1267935">
              <a:spcBef>
                <a:spcPts val="2300"/>
              </a:spcBef>
              <a:defRPr sz="3200"/>
            </a:pPr>
            <a:r>
              <a:t>在CPU执行指令时探测到一个反常条件时产生，如溢出、除0错误</a:t>
            </a:r>
            <a:endParaRPr sz="2400"/>
          </a:p>
          <a:p>
            <a:pPr marL="950974" lvl="2" indent="-316991" defTabSz="1267935">
              <a:spcBef>
                <a:spcPts val="2300"/>
              </a:spcBef>
              <a:defRPr sz="3200"/>
            </a:pPr>
            <a:r>
              <a:t>Fault：故障</a:t>
            </a:r>
          </a:p>
          <a:p>
            <a:pPr marL="1267966" lvl="3" indent="-316991" defTabSz="1267935">
              <a:spcBef>
                <a:spcPts val="2300"/>
              </a:spcBef>
              <a:defRPr sz="3200"/>
            </a:pPr>
            <a:r>
              <a:t>EIP取值为引起异常的指令的地址</a:t>
            </a:r>
          </a:p>
          <a:p>
            <a:pPr marL="1267966" lvl="3" indent="-316991" defTabSz="1267935">
              <a:spcBef>
                <a:spcPts val="2300"/>
              </a:spcBef>
              <a:defRPr sz="3200"/>
            </a:pPr>
            <a:r>
              <a:t>通常可以纠正，处理完异常时，该指令被重新执行</a:t>
            </a:r>
          </a:p>
          <a:p>
            <a:pPr marL="1267966" lvl="3" indent="-316991" defTabSz="1267935">
              <a:spcBef>
                <a:spcPts val="2300"/>
              </a:spcBef>
              <a:defRPr sz="3200"/>
            </a:pPr>
            <a:r>
              <a:t>例如缺页异常</a:t>
            </a:r>
          </a:p>
          <a:p>
            <a:pPr marL="950974" lvl="2" indent="-316991" defTabSz="1267935">
              <a:spcBef>
                <a:spcPts val="2300"/>
              </a:spcBef>
              <a:defRPr sz="3200"/>
            </a:pPr>
            <a:r>
              <a:t>Trap：陷阱</a:t>
            </a:r>
          </a:p>
          <a:p>
            <a:pPr marL="1267966" lvl="3" indent="-316991" defTabSz="1267935">
              <a:spcBef>
                <a:spcPts val="2300"/>
              </a:spcBef>
              <a:defRPr sz="3200"/>
            </a:pPr>
            <a:r>
              <a:t>大多数情况下，EIP取值为引起异常指令的下一条指令地址</a:t>
            </a:r>
          </a:p>
          <a:p>
            <a:pPr marL="950974" lvl="2" indent="-316991" defTabSz="1267935">
              <a:spcBef>
                <a:spcPts val="2300"/>
              </a:spcBef>
              <a:defRPr sz="3200"/>
            </a:pPr>
            <a:r>
              <a:t>Abort：异常中止</a:t>
            </a:r>
          </a:p>
          <a:p>
            <a:pPr marL="1267966" lvl="3" indent="-316991" defTabSz="1267935">
              <a:spcBef>
                <a:spcPts val="2300"/>
              </a:spcBef>
              <a:defRPr sz="3200"/>
            </a:pPr>
            <a:r>
              <a:t>EIP取值无效，严重错误，需要强制终止受影响的进程</a:t>
            </a:r>
          </a:p>
          <a:p>
            <a:pPr marL="633983" lvl="1" indent="-316990" defTabSz="1267935">
              <a:spcBef>
                <a:spcPts val="2300"/>
              </a:spcBef>
              <a:defRPr sz="3200"/>
            </a:pPr>
            <a:r>
              <a:t>对于部分异常，除了EFLAGS，CS，EIP这些寄存器以外，硬件会在堆栈内再压入一个Error Code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幻灯片标题"/>
          <p:cNvSpPr txBox="1">
            <a:spLocks noGrp="1"/>
          </p:cNvSpPr>
          <p:nvPr>
            <p:ph type="title"/>
          </p:nvPr>
        </p:nvSpPr>
        <p:spPr>
          <a:prstGeom prst="rect">
            <a:avLst/>
          </a:prstGeom>
        </p:spPr>
        <p:txBody>
          <a:bodyPr/>
          <a:lstStyle/>
          <a:p>
            <a:pPr defTabSz="2145738">
              <a:defRPr sz="7400" spc="-149"/>
            </a:pPr>
            <a:endParaRPr/>
          </a:p>
        </p:txBody>
      </p:sp>
      <p:sp>
        <p:nvSpPr>
          <p:cNvPr id="222" name="幻灯片副标题"/>
          <p:cNvSpPr txBox="1">
            <a:spLocks noGrp="1"/>
          </p:cNvSpPr>
          <p:nvPr>
            <p:ph type="body" sz="quarter" idx="1"/>
          </p:nvPr>
        </p:nvSpPr>
        <p:spPr>
          <a:xfrm>
            <a:off x="1206500" y="2372961"/>
            <a:ext cx="21971000" cy="934780"/>
          </a:xfrm>
          <a:prstGeom prst="rect">
            <a:avLst/>
          </a:prstGeom>
        </p:spPr>
        <p:txBody>
          <a:bodyPr/>
          <a:lstStyle/>
          <a:p>
            <a:r>
              <a:t>Software Interrupt：</a:t>
            </a:r>
          </a:p>
        </p:txBody>
      </p:sp>
      <p:sp>
        <p:nvSpPr>
          <p:cNvPr id="223" name="Software Interrup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又可叫做编程异常，由编程者发出的特定请求产生，通常由int类指令触发（同步）</a:t>
            </a:r>
          </a:p>
          <a:p>
            <a:pPr lvl="1"/>
            <a:r>
              <a:t>例如，系统调用</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幻灯片标题"/>
          <p:cNvSpPr txBox="1">
            <a:spLocks noGrp="1"/>
          </p:cNvSpPr>
          <p:nvPr>
            <p:ph type="title"/>
          </p:nvPr>
        </p:nvSpPr>
        <p:spPr>
          <a:prstGeom prst="rect">
            <a:avLst/>
          </a:prstGeom>
        </p:spPr>
        <p:txBody>
          <a:bodyPr/>
          <a:lstStyle/>
          <a:p>
            <a:pPr defTabSz="2145738">
              <a:defRPr sz="7400" spc="-149"/>
            </a:pPr>
            <a:endParaRPr/>
          </a:p>
        </p:txBody>
      </p:sp>
      <p:sp>
        <p:nvSpPr>
          <p:cNvPr id="226" name="幻灯片副标题"/>
          <p:cNvSpPr txBox="1">
            <a:spLocks noGrp="1"/>
          </p:cNvSpPr>
          <p:nvPr>
            <p:ph type="body" sz="quarter" idx="1"/>
          </p:nvPr>
        </p:nvSpPr>
        <p:spPr>
          <a:xfrm>
            <a:off x="1206500" y="2372961"/>
            <a:ext cx="21971000" cy="934780"/>
          </a:xfrm>
          <a:prstGeom prst="rect">
            <a:avLst/>
          </a:prstGeom>
        </p:spPr>
        <p:txBody>
          <a:bodyPr/>
          <a:lstStyle/>
          <a:p>
            <a:r>
              <a:t>实现结构</a:t>
            </a:r>
          </a:p>
        </p:txBody>
      </p:sp>
      <p:sp>
        <p:nvSpPr>
          <p:cNvPr id="227" name="实现结构…"/>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中断向量（Interrupt Number）</a:t>
            </a:r>
          </a:p>
          <a:p>
            <a:pPr lvl="1"/>
            <a:r>
              <a:t>中断描述符表（Interrupt Descriptor Table）</a:t>
            </a:r>
          </a:p>
          <a:p>
            <a:pPr lvl="1"/>
            <a:r>
              <a:t>任务状态段（Task Statement Segment）</a:t>
            </a:r>
          </a:p>
          <a:p>
            <a:pPr lvl="1"/>
            <a:r>
              <a:t>iret指令</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幻灯片标题"/>
          <p:cNvSpPr txBox="1">
            <a:spLocks noGrp="1"/>
          </p:cNvSpPr>
          <p:nvPr>
            <p:ph type="title"/>
          </p:nvPr>
        </p:nvSpPr>
        <p:spPr>
          <a:prstGeom prst="rect">
            <a:avLst/>
          </a:prstGeom>
        </p:spPr>
        <p:txBody>
          <a:bodyPr/>
          <a:lstStyle/>
          <a:p>
            <a:pPr defTabSz="2145738">
              <a:defRPr sz="7400" spc="-149"/>
            </a:pPr>
            <a:endParaRPr/>
          </a:p>
        </p:txBody>
      </p:sp>
      <p:sp>
        <p:nvSpPr>
          <p:cNvPr id="230" name="幻灯片副标题"/>
          <p:cNvSpPr txBox="1">
            <a:spLocks noGrp="1"/>
          </p:cNvSpPr>
          <p:nvPr>
            <p:ph type="body" sz="quarter" idx="1"/>
          </p:nvPr>
        </p:nvSpPr>
        <p:spPr>
          <a:xfrm>
            <a:off x="1206500" y="2372961"/>
            <a:ext cx="21971000" cy="934780"/>
          </a:xfrm>
          <a:prstGeom prst="rect">
            <a:avLst/>
          </a:prstGeom>
        </p:spPr>
        <p:txBody>
          <a:bodyPr/>
          <a:lstStyle/>
          <a:p>
            <a:r>
              <a:t>中断向量</a:t>
            </a:r>
          </a:p>
        </p:txBody>
      </p:sp>
      <p:sp>
        <p:nvSpPr>
          <p:cNvPr id="231" name="中断向量…"/>
          <p:cNvSpPr txBox="1">
            <a:spLocks noGrp="1"/>
          </p:cNvSpPr>
          <p:nvPr>
            <p:ph type="body" idx="21"/>
          </p:nvPr>
        </p:nvSpPr>
        <p:spPr>
          <a:xfrm>
            <a:off x="1206499" y="3963913"/>
            <a:ext cx="21971001" cy="82560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602283" lvl="1" indent="-301141" defTabSz="1204539">
              <a:spcBef>
                <a:spcPts val="2100"/>
              </a:spcBef>
              <a:defRPr sz="3040"/>
            </a:pPr>
            <a:r>
              <a:t>由以0～255之间的数（8位）来标识，Intel称其为中断向量</a:t>
            </a:r>
            <a:endParaRPr sz="2280"/>
          </a:p>
          <a:p>
            <a:pPr marL="602283" lvl="1" indent="-301141" defTabSz="1204539">
              <a:spcBef>
                <a:spcPts val="2100"/>
              </a:spcBef>
              <a:defRPr sz="3040"/>
            </a:pPr>
            <a:r>
              <a:t>IRQ：</a:t>
            </a:r>
            <a:endParaRPr sz="2280"/>
          </a:p>
          <a:p>
            <a:pPr marL="903426" lvl="2" indent="-301141" defTabSz="1204539">
              <a:spcBef>
                <a:spcPts val="2100"/>
              </a:spcBef>
              <a:defRPr sz="3040"/>
            </a:pPr>
            <a:r>
              <a:t>可屏蔽中断的向量可以通过对中断控制器的编程来改变</a:t>
            </a:r>
          </a:p>
          <a:p>
            <a:pPr marL="1204568" lvl="3" indent="-301141" defTabSz="1204539">
              <a:spcBef>
                <a:spcPts val="2100"/>
              </a:spcBef>
              <a:defRPr sz="3040"/>
            </a:pPr>
            <a:r>
              <a:t>0x20至0x2F一般映射至16个可屏蔽中断</a:t>
            </a:r>
            <a:endParaRPr sz="2280"/>
          </a:p>
          <a:p>
            <a:pPr marL="903426" lvl="2" indent="-301141" defTabSz="1204539">
              <a:spcBef>
                <a:spcPts val="2100"/>
              </a:spcBef>
              <a:defRPr sz="3040"/>
            </a:pPr>
            <a:r>
              <a:t>非屏蔽中断的向量是固定的</a:t>
            </a:r>
          </a:p>
          <a:p>
            <a:pPr marL="1204568" lvl="3" indent="-301141" defTabSz="1204539">
              <a:spcBef>
                <a:spcPts val="2100"/>
              </a:spcBef>
              <a:defRPr sz="3040"/>
            </a:pPr>
            <a:r>
              <a:t>0x02</a:t>
            </a:r>
            <a:endParaRPr sz="2280"/>
          </a:p>
          <a:p>
            <a:pPr marL="602283" lvl="1" indent="-301141" defTabSz="1204539">
              <a:spcBef>
                <a:spcPts val="2100"/>
              </a:spcBef>
              <a:defRPr sz="3040"/>
            </a:pPr>
            <a:r>
              <a:t>异常：</a:t>
            </a:r>
            <a:endParaRPr sz="2280"/>
          </a:p>
          <a:p>
            <a:pPr marL="903426" lvl="2" indent="-301141" defTabSz="1204539">
              <a:spcBef>
                <a:spcPts val="2100"/>
              </a:spcBef>
              <a:defRPr sz="3040"/>
            </a:pPr>
            <a:r>
              <a:t>异常的中断向量一般也是固定的</a:t>
            </a:r>
          </a:p>
          <a:p>
            <a:pPr marL="1204568" lvl="3" indent="-301141" defTabSz="1204539">
              <a:spcBef>
                <a:spcPts val="2100"/>
              </a:spcBef>
              <a:defRPr sz="3040"/>
            </a:pPr>
            <a:r>
              <a:t>0x00至0x1F（除0x02外）</a:t>
            </a:r>
            <a:endParaRPr sz="2280"/>
          </a:p>
          <a:p>
            <a:pPr marL="602283" lvl="1" indent="-301141" defTabSz="1204539">
              <a:spcBef>
                <a:spcPts val="2100"/>
              </a:spcBef>
              <a:defRPr sz="3040"/>
            </a:pPr>
            <a:r>
              <a:t>软中断：</a:t>
            </a:r>
            <a:endParaRPr sz="2280"/>
          </a:p>
          <a:p>
            <a:pPr marL="903426" lvl="2" indent="-301141" defTabSz="1204539">
              <a:spcBef>
                <a:spcPts val="2100"/>
              </a:spcBef>
              <a:defRPr sz="3040"/>
            </a:pPr>
            <a:r>
              <a:t>0x30至0xFF号向量供用户定义给软中断</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幻灯片标题"/>
          <p:cNvSpPr txBox="1">
            <a:spLocks noGrp="1"/>
          </p:cNvSpPr>
          <p:nvPr>
            <p:ph type="title"/>
          </p:nvPr>
        </p:nvSpPr>
        <p:spPr>
          <a:prstGeom prst="rect">
            <a:avLst/>
          </a:prstGeom>
        </p:spPr>
        <p:txBody>
          <a:bodyPr/>
          <a:lstStyle/>
          <a:p>
            <a:pPr defTabSz="2145738">
              <a:defRPr sz="7400" spc="-149"/>
            </a:pPr>
            <a:endParaRPr/>
          </a:p>
        </p:txBody>
      </p:sp>
      <p:sp>
        <p:nvSpPr>
          <p:cNvPr id="234" name="幻灯片副标题"/>
          <p:cNvSpPr txBox="1">
            <a:spLocks noGrp="1"/>
          </p:cNvSpPr>
          <p:nvPr>
            <p:ph type="body" sz="quarter" idx="1"/>
          </p:nvPr>
        </p:nvSpPr>
        <p:spPr>
          <a:xfrm>
            <a:off x="1206500" y="2372961"/>
            <a:ext cx="21971000" cy="934780"/>
          </a:xfrm>
          <a:prstGeom prst="rect">
            <a:avLst/>
          </a:prstGeom>
        </p:spPr>
        <p:txBody>
          <a:bodyPr/>
          <a:lstStyle/>
          <a:p>
            <a:r>
              <a:t>中断描述符表（IDT）</a:t>
            </a:r>
          </a:p>
        </p:txBody>
      </p:sp>
      <p:sp>
        <p:nvSpPr>
          <p:cNvPr id="235" name="中断描述符表（ID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rPr dirty="0"/>
              <a:t>与256个中断向量对应，有256个表项，表项称为门描述符（Gate Descriptor）</a:t>
            </a:r>
          </a:p>
          <a:p>
            <a:pPr lvl="2"/>
            <a:r>
              <a:rPr dirty="0"/>
              <a:t>每个描述符占8个字节，记录了对应的向量相应的处理程序的入口地址</a:t>
            </a:r>
          </a:p>
          <a:p>
            <a:pPr lvl="1"/>
            <a:r>
              <a:rPr dirty="0" err="1"/>
              <a:t>在开启外部硬件中断前，内核需要对IDT完成初始化</a:t>
            </a:r>
            <a:endParaRPr dirty="0"/>
          </a:p>
          <a:p>
            <a:pPr lvl="2"/>
            <a:r>
              <a:rPr dirty="0" err="1"/>
              <a:t>CPU的IDTR寄存器指向IDT表的物理基地址，使用lidt指令加载</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幻灯片标题"/>
          <p:cNvSpPr txBox="1">
            <a:spLocks noGrp="1"/>
          </p:cNvSpPr>
          <p:nvPr>
            <p:ph type="title"/>
          </p:nvPr>
        </p:nvSpPr>
        <p:spPr>
          <a:prstGeom prst="rect">
            <a:avLst/>
          </a:prstGeom>
        </p:spPr>
        <p:txBody>
          <a:bodyPr/>
          <a:lstStyle/>
          <a:p>
            <a:pPr lvl="2" indent="804672" defTabSz="2145738">
              <a:defRPr sz="7400" spc="-149"/>
            </a:pPr>
            <a:endParaRPr/>
          </a:p>
        </p:txBody>
      </p:sp>
      <p:sp>
        <p:nvSpPr>
          <p:cNvPr id="238" name="幻灯片副标题"/>
          <p:cNvSpPr txBox="1">
            <a:spLocks noGrp="1"/>
          </p:cNvSpPr>
          <p:nvPr>
            <p:ph type="body" sz="quarter" idx="1"/>
          </p:nvPr>
        </p:nvSpPr>
        <p:spPr>
          <a:xfrm>
            <a:off x="1206500" y="2372961"/>
            <a:ext cx="21971000" cy="934780"/>
          </a:xfrm>
          <a:prstGeom prst="rect">
            <a:avLst/>
          </a:prstGeom>
        </p:spPr>
        <p:txBody>
          <a:bodyPr/>
          <a:lstStyle/>
          <a:p>
            <a:r>
              <a:t>门描述符</a:t>
            </a:r>
          </a:p>
        </p:txBody>
      </p:sp>
      <p:sp>
        <p:nvSpPr>
          <p:cNvPr id="239" name="门描述符…"/>
          <p:cNvSpPr txBox="1">
            <a:spLocks noGrp="1"/>
          </p:cNvSpPr>
          <p:nvPr>
            <p:ph type="body" idx="21"/>
          </p:nvPr>
        </p:nvSpPr>
        <p:spPr>
          <a:xfrm>
            <a:off x="1206500" y="4248505"/>
            <a:ext cx="8104721" cy="65308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627632" lvl="2" indent="-542544" defTabSz="2170121">
              <a:lnSpc>
                <a:spcPct val="96000"/>
              </a:lnSpc>
              <a:spcBef>
                <a:spcPts val="4000"/>
              </a:spcBef>
              <a:defRPr sz="2900"/>
            </a:pPr>
            <a:r>
              <a:t>Trap Gate：当中断向量对应的门描述符为Trap Gate时，跳转执行处理程序前，EFLAGS中的IF位不会置为0（即系统不会进入关中断状态）</a:t>
            </a:r>
          </a:p>
          <a:p>
            <a:pPr marL="2170176" lvl="3" indent="-542544" defTabSz="2170121">
              <a:lnSpc>
                <a:spcPct val="72000"/>
              </a:lnSpc>
              <a:spcBef>
                <a:spcPts val="4000"/>
              </a:spcBef>
              <a:defRPr sz="2900"/>
            </a:pPr>
            <a:r>
              <a:t>异常、软中断</a:t>
            </a:r>
          </a:p>
          <a:p>
            <a:pPr marL="1627632" lvl="2" indent="-542544" defTabSz="2170121">
              <a:lnSpc>
                <a:spcPct val="96000"/>
              </a:lnSpc>
              <a:spcBef>
                <a:spcPts val="4000"/>
              </a:spcBef>
              <a:defRPr sz="2900"/>
            </a:pPr>
            <a:r>
              <a:t>Interrupt Gate：当中断向量对应的门描述符为Interrupt Gate时，跳转执行处理程序前，EFLAGS中的IF位会被置为0（即系统会关中断）</a:t>
            </a:r>
          </a:p>
          <a:p>
            <a:pPr marL="2170176" lvl="3" indent="-542544" defTabSz="2170121">
              <a:lnSpc>
                <a:spcPct val="72000"/>
              </a:lnSpc>
              <a:spcBef>
                <a:spcPts val="4000"/>
              </a:spcBef>
              <a:defRPr sz="2900"/>
            </a:pPr>
            <a:r>
              <a:t>IRQ</a:t>
            </a:r>
          </a:p>
        </p:txBody>
      </p:sp>
      <p:pic>
        <p:nvPicPr>
          <p:cNvPr id="240" name="图片 4" descr="图片 4"/>
          <p:cNvPicPr>
            <a:picLocks noChangeAspect="1"/>
          </p:cNvPicPr>
          <p:nvPr/>
        </p:nvPicPr>
        <p:blipFill>
          <a:blip r:embed="rId2">
            <a:extLst/>
          </a:blip>
          <a:stretch>
            <a:fillRect/>
          </a:stretch>
        </p:blipFill>
        <p:spPr>
          <a:xfrm>
            <a:off x="9311220" y="4046499"/>
            <a:ext cx="14041149" cy="5623000"/>
          </a:xfrm>
          <a:prstGeom prst="rect">
            <a:avLst/>
          </a:prstGeom>
          <a:ln w="12700">
            <a:miter lim="400000"/>
          </a:ln>
        </p:spPr>
      </p:pic>
      <p:sp>
        <p:nvSpPr>
          <p:cNvPr id="241" name="文本框 1"/>
          <p:cNvSpPr txBox="1"/>
          <p:nvPr/>
        </p:nvSpPr>
        <p:spPr>
          <a:xfrm>
            <a:off x="2290647" y="10559537"/>
            <a:ext cx="14041148" cy="109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algn="l">
              <a:buSzPct val="100000"/>
              <a:buFont typeface="Arial"/>
              <a:buChar char="•"/>
              <a:defRPr sz="3000">
                <a:solidFill>
                  <a:srgbClr val="151515"/>
                </a:solidFill>
              </a:defRPr>
            </a:pPr>
            <a:r>
              <a:t> Task Gate：Intel为任务切换设计的，但现代操作系统一般不使用它</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实验内容"/>
          <p:cNvSpPr txBox="1">
            <a:spLocks noGrp="1"/>
          </p:cNvSpPr>
          <p:nvPr>
            <p:ph type="title"/>
          </p:nvPr>
        </p:nvSpPr>
        <p:spPr>
          <a:prstGeom prst="rect">
            <a:avLst/>
          </a:prstGeom>
        </p:spPr>
        <p:txBody>
          <a:bodyPr/>
          <a:lstStyle>
            <a:lvl1pPr defTabSz="2145738">
              <a:defRPr sz="7400" spc="-200"/>
            </a:lvl1pPr>
          </a:lstStyle>
          <a:p>
            <a:r>
              <a:t>实验内容</a:t>
            </a:r>
          </a:p>
        </p:txBody>
      </p:sp>
      <p:sp>
        <p:nvSpPr>
          <p:cNvPr id="156" name="幻灯片副标题"/>
          <p:cNvSpPr txBox="1">
            <a:spLocks noGrp="1"/>
          </p:cNvSpPr>
          <p:nvPr>
            <p:ph type="body" sz="quarter" idx="1"/>
          </p:nvPr>
        </p:nvSpPr>
        <p:spPr>
          <a:xfrm>
            <a:off x="1206500" y="2372961"/>
            <a:ext cx="21971000" cy="934780"/>
          </a:xfrm>
          <a:prstGeom prst="rect">
            <a:avLst/>
          </a:prstGeom>
        </p:spPr>
        <p:txBody>
          <a:bodyPr/>
          <a:lstStyle/>
          <a:p>
            <a:endParaRPr/>
          </a:p>
        </p:txBody>
      </p:sp>
      <p:sp>
        <p:nvSpPr>
          <p:cNvPr id="157" name="在保护模式的基础上进一步引入了内核与特权代码…"/>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在保护模式的基础上进一步引入了内核与特权代码</a:t>
            </a:r>
          </a:p>
          <a:p>
            <a:r>
              <a:t>区分了用户态与内核态</a:t>
            </a:r>
          </a:p>
          <a:p>
            <a:r>
              <a:t>实现系统调用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幻灯片标题"/>
          <p:cNvSpPr txBox="1">
            <a:spLocks noGrp="1"/>
          </p:cNvSpPr>
          <p:nvPr>
            <p:ph type="title"/>
          </p:nvPr>
        </p:nvSpPr>
        <p:spPr>
          <a:prstGeom prst="rect">
            <a:avLst/>
          </a:prstGeom>
        </p:spPr>
        <p:txBody>
          <a:bodyPr/>
          <a:lstStyle/>
          <a:p>
            <a:pPr defTabSz="2145738">
              <a:defRPr sz="7400" spc="-149"/>
            </a:pPr>
            <a:endParaRPr/>
          </a:p>
        </p:txBody>
      </p:sp>
      <p:sp>
        <p:nvSpPr>
          <p:cNvPr id="244" name="幻灯片副标题"/>
          <p:cNvSpPr txBox="1">
            <a:spLocks noGrp="1"/>
          </p:cNvSpPr>
          <p:nvPr>
            <p:ph type="body" sz="quarter" idx="1"/>
          </p:nvPr>
        </p:nvSpPr>
        <p:spPr>
          <a:xfrm>
            <a:off x="1206500" y="2372961"/>
            <a:ext cx="21971000" cy="934780"/>
          </a:xfrm>
          <a:prstGeom prst="rect">
            <a:avLst/>
          </a:prstGeom>
        </p:spPr>
        <p:txBody>
          <a:bodyPr/>
          <a:lstStyle/>
          <a:p>
            <a:r>
              <a:t>任务状态段（TSS）</a:t>
            </a:r>
          </a:p>
        </p:txBody>
      </p:sp>
      <p:sp>
        <p:nvSpPr>
          <p:cNvPr id="245" name="任务状态段（TSS）…"/>
          <p:cNvSpPr txBox="1">
            <a:spLocks noGrp="1"/>
          </p:cNvSpPr>
          <p:nvPr>
            <p:ph type="body" idx="21"/>
          </p:nvPr>
        </p:nvSpPr>
        <p:spPr>
          <a:xfrm>
            <a:off x="1206499" y="4248503"/>
            <a:ext cx="13564577" cy="600332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707136" lvl="1" indent="-353568" defTabSz="1414235">
              <a:spcBef>
                <a:spcPts val="2600"/>
              </a:spcBef>
              <a:defRPr sz="3600"/>
            </a:pPr>
            <a:r>
              <a:t>用户程序在运行过程中产生异常或者中断后，需要将产生中断的地方存储起来，以便再处理，这就需要用到TSS</a:t>
            </a:r>
          </a:p>
          <a:p>
            <a:pPr marL="707136" lvl="1" indent="-353568" defTabSz="1414235">
              <a:spcBef>
                <a:spcPts val="2600"/>
              </a:spcBef>
              <a:defRPr sz="3600"/>
            </a:pPr>
            <a:r>
              <a:t>TSS用来记录“I/O权限位图”和ring0，ring1，ring2环的SS与ESP</a:t>
            </a:r>
            <a:endParaRPr sz="2700"/>
          </a:p>
          <a:p>
            <a:pPr marL="1060702" lvl="2" indent="-353568" defTabSz="1414235">
              <a:spcBef>
                <a:spcPts val="2600"/>
              </a:spcBef>
              <a:defRPr sz="3600"/>
            </a:pPr>
            <a:r>
              <a:t>为什么没有ring3？因为外环进入内环时，会讲ring3的SS和ESP值压入堆栈，当从内环返回外环时，从堆栈中恢复即可</a:t>
            </a:r>
          </a:p>
        </p:txBody>
      </p:sp>
      <p:pic>
        <p:nvPicPr>
          <p:cNvPr id="246" name="图片 2" descr="图片 2"/>
          <p:cNvPicPr>
            <a:picLocks noChangeAspect="1"/>
          </p:cNvPicPr>
          <p:nvPr/>
        </p:nvPicPr>
        <p:blipFill>
          <a:blip r:embed="rId2">
            <a:extLst/>
          </a:blip>
          <a:stretch>
            <a:fillRect/>
          </a:stretch>
        </p:blipFill>
        <p:spPr>
          <a:xfrm>
            <a:off x="15456876" y="1069850"/>
            <a:ext cx="7227278" cy="1237806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 name="图片 4" descr="图片 4"/>
          <p:cNvPicPr>
            <a:picLocks noChangeAspect="1"/>
          </p:cNvPicPr>
          <p:nvPr/>
        </p:nvPicPr>
        <p:blipFill>
          <a:blip r:embed="rId2">
            <a:extLst/>
          </a:blip>
          <a:stretch>
            <a:fillRect/>
          </a:stretch>
        </p:blipFill>
        <p:spPr>
          <a:xfrm>
            <a:off x="12958760" y="4121639"/>
            <a:ext cx="10218740" cy="6288455"/>
          </a:xfrm>
          <a:prstGeom prst="rect">
            <a:avLst/>
          </a:prstGeom>
          <a:ln w="12700">
            <a:miter lim="400000"/>
          </a:ln>
        </p:spPr>
      </p:pic>
      <p:sp>
        <p:nvSpPr>
          <p:cNvPr id="249" name="标题 1"/>
          <p:cNvSpPr txBox="1">
            <a:spLocks noGrp="1"/>
          </p:cNvSpPr>
          <p:nvPr>
            <p:ph type="title"/>
          </p:nvPr>
        </p:nvSpPr>
        <p:spPr>
          <a:prstGeom prst="rect">
            <a:avLst/>
          </a:prstGeom>
        </p:spPr>
        <p:txBody>
          <a:bodyPr/>
          <a:lstStyle/>
          <a:p>
            <a:pPr defTabSz="2145737">
              <a:defRPr sz="7480" spc="-149"/>
            </a:pPr>
            <a:endParaRPr/>
          </a:p>
        </p:txBody>
      </p:sp>
      <p:sp>
        <p:nvSpPr>
          <p:cNvPr id="250" name="文本占位符 2"/>
          <p:cNvSpPr txBox="1">
            <a:spLocks noGrp="1"/>
          </p:cNvSpPr>
          <p:nvPr>
            <p:ph type="body" sz="quarter" idx="1"/>
          </p:nvPr>
        </p:nvSpPr>
        <p:spPr>
          <a:xfrm>
            <a:off x="1206500" y="2372961"/>
            <a:ext cx="21971000" cy="934780"/>
          </a:xfrm>
          <a:prstGeom prst="rect">
            <a:avLst/>
          </a:prstGeom>
        </p:spPr>
        <p:txBody>
          <a:bodyPr/>
          <a:lstStyle/>
          <a:p>
            <a:r>
              <a:t>任务状态段（TSS）</a:t>
            </a:r>
          </a:p>
        </p:txBody>
      </p:sp>
      <p:sp>
        <p:nvSpPr>
          <p:cNvPr id="251" name="文本占位符 3"/>
          <p:cNvSpPr txBox="1">
            <a:spLocks noGrp="1"/>
          </p:cNvSpPr>
          <p:nvPr>
            <p:ph type="body" idx="21"/>
          </p:nvPr>
        </p:nvSpPr>
        <p:spPr>
          <a:xfrm>
            <a:off x="1206501" y="4248503"/>
            <a:ext cx="14180037" cy="760352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585215" indent="-585215" defTabSz="2340804">
              <a:lnSpc>
                <a:spcPct val="72000"/>
              </a:lnSpc>
              <a:spcBef>
                <a:spcPts val="4300"/>
              </a:spcBef>
              <a:defRPr sz="3552"/>
            </a:pPr>
            <a:r>
              <a:rPr dirty="0" err="1"/>
              <a:t>程序在运行时产生中断后</a:t>
            </a:r>
            <a:endParaRPr dirty="0"/>
          </a:p>
          <a:p>
            <a:pPr marL="1170431" lvl="1" indent="-585215" defTabSz="2340804">
              <a:lnSpc>
                <a:spcPct val="96000"/>
              </a:lnSpc>
              <a:spcBef>
                <a:spcPts val="4300"/>
              </a:spcBef>
              <a:defRPr sz="3072"/>
            </a:pPr>
            <a:r>
              <a:rPr dirty="0"/>
              <a:t>若当前程序的CPL大于中断处理程序所在段的DPL，则根据DPL选择TSS中记录的相应SS与ESP进行堆栈切换，并将当前用户程序的SS、ESP、EFLAGS、CS、EIP压入切换后的堆栈中</a:t>
            </a:r>
            <a:endParaRPr sz="3552" dirty="0"/>
          </a:p>
          <a:p>
            <a:pPr marL="1170431" lvl="1" indent="-585215" defTabSz="2340804">
              <a:lnSpc>
                <a:spcPct val="72000"/>
              </a:lnSpc>
              <a:spcBef>
                <a:spcPts val="4300"/>
              </a:spcBef>
              <a:defRPr sz="3072"/>
            </a:pPr>
            <a:r>
              <a:rPr dirty="0" err="1"/>
              <a:t>否则，无需切换堆栈，依次压入当前程序的EFLAGS、CS、EIP至当前程序堆栈中</a:t>
            </a:r>
            <a:endParaRPr sz="3552" dirty="0"/>
          </a:p>
          <a:p>
            <a:pPr marL="1170431" lvl="1" indent="-585215" defTabSz="2340804">
              <a:lnSpc>
                <a:spcPct val="72000"/>
              </a:lnSpc>
              <a:spcBef>
                <a:spcPts val="4300"/>
              </a:spcBef>
              <a:defRPr sz="3072"/>
            </a:pPr>
            <a:r>
              <a:rPr dirty="0" err="1"/>
              <a:t>对于特定中断，还需要压入Error</a:t>
            </a:r>
            <a:r>
              <a:rPr dirty="0"/>
              <a:t> </a:t>
            </a:r>
            <a:r>
              <a:rPr dirty="0" err="1"/>
              <a:t>Code（参考指导文件中的中断表</a:t>
            </a:r>
            <a:r>
              <a:rPr dirty="0"/>
              <a:t>）</a:t>
            </a:r>
            <a:endParaRPr sz="3552" dirty="0"/>
          </a:p>
          <a:p>
            <a:pPr marL="585215" indent="-585215" defTabSz="2340804">
              <a:lnSpc>
                <a:spcPct val="72000"/>
              </a:lnSpc>
              <a:spcBef>
                <a:spcPts val="4300"/>
              </a:spcBef>
              <a:defRPr sz="3552"/>
            </a:pPr>
            <a:r>
              <a:rPr dirty="0" err="1"/>
              <a:t>在开启外部中断前，内核需要对TSS完成初始化</a:t>
            </a:r>
            <a:endParaRPr dirty="0"/>
          </a:p>
          <a:p>
            <a:pPr marL="1170431" lvl="1" indent="-585215" defTabSz="2340804">
              <a:lnSpc>
                <a:spcPct val="72000"/>
              </a:lnSpc>
              <a:spcBef>
                <a:spcPts val="4300"/>
              </a:spcBef>
              <a:defRPr sz="3072"/>
            </a:pPr>
            <a:r>
              <a:rPr dirty="0" err="1"/>
              <a:t>TR寄存器时GDT中对应TSS的描述符的选择子，使用ltr命令来设置TR寄存器</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幻灯片标题"/>
          <p:cNvSpPr txBox="1">
            <a:spLocks noGrp="1"/>
          </p:cNvSpPr>
          <p:nvPr>
            <p:ph type="title"/>
          </p:nvPr>
        </p:nvSpPr>
        <p:spPr>
          <a:prstGeom prst="rect">
            <a:avLst/>
          </a:prstGeom>
        </p:spPr>
        <p:txBody>
          <a:bodyPr/>
          <a:lstStyle/>
          <a:p>
            <a:pPr defTabSz="2145738">
              <a:defRPr sz="7400" spc="-149"/>
            </a:pPr>
            <a:endParaRPr/>
          </a:p>
        </p:txBody>
      </p:sp>
      <p:sp>
        <p:nvSpPr>
          <p:cNvPr id="254" name="幻灯片副标题"/>
          <p:cNvSpPr txBox="1">
            <a:spLocks noGrp="1"/>
          </p:cNvSpPr>
          <p:nvPr>
            <p:ph type="body" sz="quarter" idx="1"/>
          </p:nvPr>
        </p:nvSpPr>
        <p:spPr>
          <a:xfrm>
            <a:off x="1206500" y="2372961"/>
            <a:ext cx="21971000" cy="934780"/>
          </a:xfrm>
          <a:prstGeom prst="rect">
            <a:avLst/>
          </a:prstGeom>
        </p:spPr>
        <p:txBody>
          <a:bodyPr/>
          <a:lstStyle/>
          <a:p>
            <a:r>
              <a:t>iret指令</a:t>
            </a:r>
          </a:p>
        </p:txBody>
      </p:sp>
      <p:sp>
        <p:nvSpPr>
          <p:cNvPr id="255" name="iret指令…"/>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用于从高特权级返回低特权级</a:t>
            </a:r>
          </a:p>
          <a:p>
            <a:pPr lvl="1"/>
            <a:r>
              <a:t>对于iret指令，硬件会以此从当前栈顶pop出EIP、CS、EFLAGS，即返回执行产生中断时的程序</a:t>
            </a:r>
          </a:p>
          <a:p>
            <a:pPr lvl="1"/>
            <a:r>
              <a:t>若pop出的CS的CPL大于当前程序的CPL，iret指令还会继续pop出ESP以及SS，即切换堆栈</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幻灯片标题"/>
          <p:cNvSpPr txBox="1">
            <a:spLocks noGrp="1"/>
          </p:cNvSpPr>
          <p:nvPr>
            <p:ph type="title"/>
          </p:nvPr>
        </p:nvSpPr>
        <p:spPr>
          <a:prstGeom prst="rect">
            <a:avLst/>
          </a:prstGeom>
        </p:spPr>
        <p:txBody>
          <a:bodyPr/>
          <a:lstStyle/>
          <a:p>
            <a:pPr defTabSz="2145738">
              <a:defRPr sz="7400" spc="-149"/>
            </a:pPr>
            <a:endParaRPr/>
          </a:p>
        </p:txBody>
      </p:sp>
      <p:sp>
        <p:nvSpPr>
          <p:cNvPr id="258" name="幻灯片副标题"/>
          <p:cNvSpPr txBox="1">
            <a:spLocks noGrp="1"/>
          </p:cNvSpPr>
          <p:nvPr>
            <p:ph type="body" sz="quarter" idx="1"/>
          </p:nvPr>
        </p:nvSpPr>
        <p:spPr>
          <a:xfrm>
            <a:off x="1206500" y="2372961"/>
            <a:ext cx="21971000" cy="934780"/>
          </a:xfrm>
          <a:prstGeom prst="rect">
            <a:avLst/>
          </a:prstGeom>
        </p:spPr>
        <p:txBody>
          <a:bodyPr/>
          <a:lstStyle/>
          <a:p>
            <a:r>
              <a:t>中断处理流程</a:t>
            </a:r>
          </a:p>
        </p:txBody>
      </p:sp>
      <p:sp>
        <p:nvSpPr>
          <p:cNvPr id="259" name="中断处理流程…"/>
          <p:cNvSpPr txBox="1">
            <a:spLocks noGrp="1"/>
          </p:cNvSpPr>
          <p:nvPr>
            <p:ph type="body" idx="21"/>
          </p:nvPr>
        </p:nvSpPr>
        <p:spPr>
          <a:xfrm>
            <a:off x="1206500" y="3707781"/>
            <a:ext cx="21971001" cy="82560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63295" lvl="1" indent="-231647" defTabSz="926568">
              <a:spcBef>
                <a:spcPts val="1700"/>
              </a:spcBef>
              <a:defRPr sz="3420"/>
            </a:pPr>
            <a:r>
              <a:t>确定与中断或异常关联的向量 i(0-255)</a:t>
            </a:r>
            <a:endParaRPr sz="1804"/>
          </a:p>
          <a:p>
            <a:pPr marL="463295" lvl="1" indent="-231647" defTabSz="926568">
              <a:spcBef>
                <a:spcPts val="1700"/>
              </a:spcBef>
              <a:defRPr sz="3420"/>
            </a:pPr>
            <a:r>
              <a:t>读取 IDTR 寄存器指向的 IDT 中的第 i 项⻔描述符</a:t>
            </a:r>
          </a:p>
          <a:p>
            <a:pPr marL="463295" lvl="1" indent="-231647" defTabSz="926568">
              <a:spcBef>
                <a:spcPts val="1700"/>
              </a:spcBef>
              <a:defRPr sz="3420"/>
            </a:pPr>
            <a:r>
              <a:t>从 GDTR 寄存器获得 GDT 的基地址，并在 GDT 中查找， 以读取上述⻔描述符中的段选择子所标识的段描述符</a:t>
            </a:r>
          </a:p>
          <a:p>
            <a:pPr marL="463295" lvl="1" indent="-231647" defTabSz="926568">
              <a:spcBef>
                <a:spcPts val="1700"/>
              </a:spcBef>
              <a:defRPr sz="3420"/>
            </a:pPr>
            <a:r>
              <a:t>判断中断请求是否合理，进行特权级比较</a:t>
            </a:r>
          </a:p>
          <a:p>
            <a:pPr marL="694943" lvl="2" indent="-231647" defTabSz="926568">
              <a:spcBef>
                <a:spcPts val="1700"/>
              </a:spcBef>
              <a:defRPr sz="3420"/>
            </a:pPr>
            <a:r>
              <a:t>中断处理程序的权限不能低于引起中断的程序：比较CS寄存器的CPL和对应GDT表项中的DPL</a:t>
            </a:r>
          </a:p>
          <a:p>
            <a:pPr marL="694943" lvl="2" indent="-231647" defTabSz="926568">
              <a:spcBef>
                <a:spcPts val="1700"/>
              </a:spcBef>
              <a:defRPr sz="3420"/>
            </a:pPr>
            <a:r>
              <a:t>对于软中断，引起软中断的程序的权限不能低于中断要求的权限：额外还需要比较CPL与门描述符中的DPL，若CPL&gt;DPL，则产生#GP异常</a:t>
            </a:r>
          </a:p>
          <a:p>
            <a:pPr marL="463295" lvl="1" indent="-231647" defTabSz="926568">
              <a:spcBef>
                <a:spcPts val="1700"/>
              </a:spcBef>
              <a:defRPr sz="3420"/>
            </a:pPr>
            <a:r>
              <a:t>若发生了特权级变化，即要由用户态陷入内核态，必须进行堆栈切换</a:t>
            </a:r>
          </a:p>
          <a:p>
            <a:pPr marL="694943" lvl="2" indent="-231647" defTabSz="926568">
              <a:spcBef>
                <a:spcPts val="1700"/>
              </a:spcBef>
              <a:defRPr sz="3420"/>
            </a:pPr>
            <a:r>
              <a:t>读取 TR 寄存器，访问 运行进程的TSS</a:t>
            </a:r>
          </a:p>
          <a:p>
            <a:pPr marL="694943" lvl="2" indent="-231647" defTabSz="926568">
              <a:spcBef>
                <a:spcPts val="1700"/>
              </a:spcBef>
              <a:defRPr sz="3420"/>
            </a:pPr>
            <a:r>
              <a:t>选取 TSS 中记录的与新特权级相关的栈段和栈指针装载SS 与 ESP 寄存器</a:t>
            </a:r>
          </a:p>
          <a:p>
            <a:pPr marL="694943" lvl="2" indent="-231647" defTabSz="926568">
              <a:spcBef>
                <a:spcPts val="1700"/>
              </a:spcBef>
              <a:defRPr sz="3420"/>
            </a:pPr>
            <a:r>
              <a:t>在切换后的堆栈中保存之前堆栈的 SS 与 ESP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图片 4" descr="图片 4"/>
          <p:cNvPicPr>
            <a:picLocks noChangeAspect="1"/>
          </p:cNvPicPr>
          <p:nvPr/>
        </p:nvPicPr>
        <p:blipFill>
          <a:blip r:embed="rId2">
            <a:extLst/>
          </a:blip>
          <a:stretch>
            <a:fillRect/>
          </a:stretch>
        </p:blipFill>
        <p:spPr>
          <a:xfrm>
            <a:off x="11219650" y="4601204"/>
            <a:ext cx="11957850" cy="6989448"/>
          </a:xfrm>
          <a:prstGeom prst="rect">
            <a:avLst/>
          </a:prstGeom>
          <a:ln w="12700">
            <a:miter lim="400000"/>
          </a:ln>
        </p:spPr>
      </p:pic>
      <p:sp>
        <p:nvSpPr>
          <p:cNvPr id="262" name="标题 1"/>
          <p:cNvSpPr txBox="1">
            <a:spLocks noGrp="1"/>
          </p:cNvSpPr>
          <p:nvPr>
            <p:ph type="title"/>
          </p:nvPr>
        </p:nvSpPr>
        <p:spPr>
          <a:prstGeom prst="rect">
            <a:avLst/>
          </a:prstGeom>
        </p:spPr>
        <p:txBody>
          <a:bodyPr/>
          <a:lstStyle/>
          <a:p>
            <a:pPr defTabSz="2145737">
              <a:defRPr sz="7480" spc="-149"/>
            </a:pPr>
            <a:endParaRPr/>
          </a:p>
        </p:txBody>
      </p:sp>
      <p:sp>
        <p:nvSpPr>
          <p:cNvPr id="263" name="文本占位符 2"/>
          <p:cNvSpPr txBox="1">
            <a:spLocks noGrp="1"/>
          </p:cNvSpPr>
          <p:nvPr>
            <p:ph type="body" sz="quarter" idx="1"/>
          </p:nvPr>
        </p:nvSpPr>
        <p:spPr>
          <a:xfrm>
            <a:off x="1206500" y="2372961"/>
            <a:ext cx="21971000" cy="934780"/>
          </a:xfrm>
          <a:prstGeom prst="rect">
            <a:avLst/>
          </a:prstGeom>
        </p:spPr>
        <p:txBody>
          <a:bodyPr/>
          <a:lstStyle/>
          <a:p>
            <a:r>
              <a:t>中断处理流程</a:t>
            </a:r>
          </a:p>
        </p:txBody>
      </p:sp>
      <p:sp>
        <p:nvSpPr>
          <p:cNvPr id="264" name="文本占位符 3"/>
          <p:cNvSpPr txBox="1">
            <a:spLocks noGrp="1"/>
          </p:cNvSpPr>
          <p:nvPr>
            <p:ph type="body" idx="21"/>
          </p:nvPr>
        </p:nvSpPr>
        <p:spPr>
          <a:xfrm>
            <a:off x="1206499" y="4248503"/>
            <a:ext cx="11190656" cy="709453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87680" lvl="1" indent="-243840" defTabSz="975335">
              <a:spcBef>
                <a:spcPts val="1800"/>
              </a:spcBef>
              <a:defRPr sz="3600"/>
            </a:pPr>
            <a:r>
              <a:t>在堆栈中保存 EFLAGS</a:t>
            </a:r>
            <a:endParaRPr sz="1900"/>
          </a:p>
          <a:p>
            <a:pPr marL="731519" lvl="2" indent="-243840" defTabSz="975335">
              <a:spcBef>
                <a:spcPts val="1800"/>
              </a:spcBef>
              <a:defRPr sz="3600"/>
            </a:pPr>
            <a:r>
              <a:t>将旧EFLAGS压入栈，并根据门描述符设置EFLAGS的IF位</a:t>
            </a:r>
            <a:endParaRPr sz="1900"/>
          </a:p>
          <a:p>
            <a:pPr marL="731519" lvl="2" indent="-243840" defTabSz="975335">
              <a:spcBef>
                <a:spcPts val="1800"/>
              </a:spcBef>
              <a:defRPr sz="3600"/>
            </a:pPr>
            <a:r>
              <a:t>若中断为 Fault，则在堆栈中保存引起中断的 CS 与 EIP</a:t>
            </a:r>
            <a:endParaRPr sz="1900"/>
          </a:p>
          <a:p>
            <a:pPr marL="731519" lvl="2" indent="-243840" defTabSz="975335">
              <a:spcBef>
                <a:spcPts val="1800"/>
              </a:spcBef>
              <a:defRPr sz="3600"/>
            </a:pPr>
            <a:r>
              <a:t>否则，在堆栈中保存下条指令的 CS 与 EIP</a:t>
            </a:r>
            <a:endParaRPr sz="1900"/>
          </a:p>
          <a:p>
            <a:pPr marL="487680" lvl="1" indent="-243840" defTabSz="975335">
              <a:spcBef>
                <a:spcPts val="1800"/>
              </a:spcBef>
              <a:defRPr sz="3600"/>
            </a:pPr>
            <a:r>
              <a:t>若中断产生一个 Error Code，则将其保存在堆栈中</a:t>
            </a:r>
            <a:endParaRPr sz="1900"/>
          </a:p>
          <a:p>
            <a:pPr marL="487680" lvl="1" indent="-243840" defTabSz="975335">
              <a:spcBef>
                <a:spcPts val="1800"/>
              </a:spcBef>
              <a:defRPr sz="3600"/>
            </a:pPr>
            <a:r>
              <a:t>依据⻔描述符装载 CS 与 EIP，即执行中断处理程序</a:t>
            </a:r>
            <a:endParaRPr sz="1900"/>
          </a:p>
          <a:p>
            <a:pPr marL="487680" lvl="1" indent="-243840" defTabSz="975335">
              <a:spcBef>
                <a:spcPts val="1800"/>
              </a:spcBef>
              <a:defRPr sz="3600"/>
            </a:pPr>
            <a:r>
              <a:t>执行完处理程序后，使用iret指令返回</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系统调用"/>
          <p:cNvSpPr txBox="1">
            <a:spLocks noGrp="1"/>
          </p:cNvSpPr>
          <p:nvPr>
            <p:ph type="title"/>
          </p:nvPr>
        </p:nvSpPr>
        <p:spPr>
          <a:prstGeom prst="rect">
            <a:avLst/>
          </a:prstGeom>
        </p:spPr>
        <p:txBody>
          <a:bodyPr/>
          <a:lstStyle>
            <a:lvl1pPr defTabSz="2145738">
              <a:defRPr sz="7400" spc="-200"/>
            </a:lvl1pPr>
          </a:lstStyle>
          <a:p>
            <a:r>
              <a:t>系统调用</a:t>
            </a:r>
          </a:p>
        </p:txBody>
      </p:sp>
      <p:sp>
        <p:nvSpPr>
          <p:cNvPr id="267" name="幻灯片副标题"/>
          <p:cNvSpPr txBox="1">
            <a:spLocks noGrp="1"/>
          </p:cNvSpPr>
          <p:nvPr>
            <p:ph type="body" sz="quarter" idx="1"/>
          </p:nvPr>
        </p:nvSpPr>
        <p:spPr>
          <a:xfrm>
            <a:off x="1206500" y="2372961"/>
            <a:ext cx="21971000" cy="934780"/>
          </a:xfrm>
          <a:prstGeom prst="rect">
            <a:avLst/>
          </a:prstGeom>
        </p:spPr>
        <p:txBody>
          <a:bodyPr/>
          <a:lstStyle/>
          <a:p>
            <a:r>
              <a:t>系统调用的作用</a:t>
            </a:r>
          </a:p>
        </p:txBody>
      </p:sp>
      <p:sp>
        <p:nvSpPr>
          <p:cNvPr id="268" name="系统调用的作用…"/>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普通用户需要用到一些不在自己权限内的系统服务，在满足用户需求的同时又要对特权级代码进行保护</a:t>
            </a:r>
          </a:p>
          <a:p>
            <a:pPr lvl="1"/>
            <a:r>
              <a:t>因此诞生了系统调用，可以将系统调用看作是基于中断机制封装的一层用户接口</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幻灯片标题"/>
          <p:cNvSpPr txBox="1">
            <a:spLocks noGrp="1"/>
          </p:cNvSpPr>
          <p:nvPr>
            <p:ph type="title"/>
          </p:nvPr>
        </p:nvSpPr>
        <p:spPr>
          <a:prstGeom prst="rect">
            <a:avLst/>
          </a:prstGeom>
        </p:spPr>
        <p:txBody>
          <a:bodyPr/>
          <a:lstStyle/>
          <a:p>
            <a:pPr defTabSz="2145738">
              <a:defRPr sz="7400" spc="-149"/>
            </a:pPr>
            <a:endParaRPr/>
          </a:p>
        </p:txBody>
      </p:sp>
      <p:sp>
        <p:nvSpPr>
          <p:cNvPr id="271" name="幻灯片副标题"/>
          <p:cNvSpPr txBox="1">
            <a:spLocks noGrp="1"/>
          </p:cNvSpPr>
          <p:nvPr>
            <p:ph type="body" sz="quarter" idx="1"/>
          </p:nvPr>
        </p:nvSpPr>
        <p:spPr>
          <a:xfrm>
            <a:off x="1206500" y="2372961"/>
            <a:ext cx="21971000" cy="934780"/>
          </a:xfrm>
          <a:prstGeom prst="rect">
            <a:avLst/>
          </a:prstGeom>
        </p:spPr>
        <p:txBody>
          <a:bodyPr/>
          <a:lstStyle/>
          <a:p>
            <a:r>
              <a:t>实现结构</a:t>
            </a:r>
          </a:p>
        </p:txBody>
      </p:sp>
      <p:sp>
        <p:nvSpPr>
          <p:cNvPr id="272" name="实现结构…"/>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841247" lvl="1" indent="-420623" defTabSz="1682452">
              <a:spcBef>
                <a:spcPts val="3100"/>
              </a:spcBef>
              <a:defRPr sz="3300"/>
            </a:pPr>
            <a:r>
              <a:rPr dirty="0" err="1"/>
              <a:t>可以将所有系统调用使用int</a:t>
            </a:r>
            <a:r>
              <a:rPr dirty="0"/>
              <a:t> $0x80软中断实现，也可以为不同的系统调用分配不同的中断向量</a:t>
            </a:r>
          </a:p>
          <a:p>
            <a:pPr marL="841247" lvl="1" indent="-420623" defTabSz="1682452">
              <a:spcBef>
                <a:spcPts val="3100"/>
              </a:spcBef>
              <a:defRPr sz="3300"/>
            </a:pPr>
            <a:r>
              <a:rPr dirty="0" err="1"/>
              <a:t>每个系统调用至少需要一个参数，即系统调用号，用于确定通过中断陷入内核后，该用哪个函数进行处理</a:t>
            </a:r>
            <a:endParaRPr dirty="0"/>
          </a:p>
          <a:p>
            <a:pPr marL="841247" lvl="1" indent="-420623" defTabSz="1682452">
              <a:spcBef>
                <a:spcPts val="3100"/>
              </a:spcBef>
              <a:defRPr sz="3300"/>
            </a:pPr>
            <a:r>
              <a:rPr dirty="0" err="1"/>
              <a:t>参数传递</a:t>
            </a:r>
            <a:endParaRPr dirty="0"/>
          </a:p>
          <a:p>
            <a:pPr marL="1261872" lvl="2" indent="-420622" defTabSz="1682452">
              <a:spcBef>
                <a:spcPts val="3100"/>
              </a:spcBef>
              <a:defRPr sz="3300"/>
            </a:pPr>
            <a:r>
              <a:rPr dirty="0" err="1"/>
              <a:t>普通C语言的函数的参数传递时通过将参数从右向左依次压入堆栈来实现的</a:t>
            </a:r>
            <a:endParaRPr dirty="0"/>
          </a:p>
        </p:txBody>
      </p:sp>
      <p:pic>
        <p:nvPicPr>
          <p:cNvPr id="273" name="Picture 4" descr="Picture 4"/>
          <p:cNvPicPr>
            <a:picLocks noChangeAspect="1"/>
          </p:cNvPicPr>
          <p:nvPr/>
        </p:nvPicPr>
        <p:blipFill>
          <a:blip r:embed="rId2">
            <a:extLst/>
          </a:blip>
          <a:stretch>
            <a:fillRect/>
          </a:stretch>
        </p:blipFill>
        <p:spPr>
          <a:xfrm>
            <a:off x="4670414" y="7991596"/>
            <a:ext cx="13909739" cy="3351442"/>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标题 1"/>
          <p:cNvSpPr txBox="1">
            <a:spLocks noGrp="1"/>
          </p:cNvSpPr>
          <p:nvPr>
            <p:ph type="title"/>
          </p:nvPr>
        </p:nvSpPr>
        <p:spPr>
          <a:prstGeom prst="rect">
            <a:avLst/>
          </a:prstGeom>
        </p:spPr>
        <p:txBody>
          <a:bodyPr/>
          <a:lstStyle/>
          <a:p>
            <a:pPr defTabSz="2145737">
              <a:defRPr sz="7480" spc="-149"/>
            </a:pPr>
            <a:endParaRPr/>
          </a:p>
        </p:txBody>
      </p:sp>
      <p:sp>
        <p:nvSpPr>
          <p:cNvPr id="276" name="文本占位符 2"/>
          <p:cNvSpPr txBox="1">
            <a:spLocks noGrp="1"/>
          </p:cNvSpPr>
          <p:nvPr>
            <p:ph type="body" sz="quarter" idx="1"/>
          </p:nvPr>
        </p:nvSpPr>
        <p:spPr>
          <a:xfrm>
            <a:off x="1206500" y="2372961"/>
            <a:ext cx="21971000" cy="934780"/>
          </a:xfrm>
          <a:prstGeom prst="rect">
            <a:avLst/>
          </a:prstGeom>
        </p:spPr>
        <p:txBody>
          <a:bodyPr/>
          <a:lstStyle/>
          <a:p>
            <a:r>
              <a:t>实现结构</a:t>
            </a:r>
          </a:p>
        </p:txBody>
      </p:sp>
      <p:sp>
        <p:nvSpPr>
          <p:cNvPr id="277" name="文本占位符 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261872" lvl="2" indent="-420622" defTabSz="1682452">
              <a:spcBef>
                <a:spcPts val="3100"/>
              </a:spcBef>
              <a:defRPr sz="3300"/>
            </a:pPr>
            <a:r>
              <a:t>但是系统调用涉及到堆栈切换，不能直接使用堆栈进行参数传递</a:t>
            </a:r>
          </a:p>
          <a:p>
            <a:pPr marL="1261872" lvl="2" indent="-420622" defTabSz="1682452">
              <a:spcBef>
                <a:spcPts val="3100"/>
              </a:spcBef>
              <a:defRPr sz="3300"/>
            </a:pPr>
            <a:r>
              <a:t>可以使用EAX、EBX等等这些通用寄存器来从用户态向内核态传递参数</a:t>
            </a:r>
          </a:p>
          <a:p>
            <a:pPr marL="1682494" lvl="3" indent="-420622" defTabSz="1682452">
              <a:spcBef>
                <a:spcPts val="3100"/>
              </a:spcBef>
              <a:defRPr sz="3300"/>
            </a:pPr>
            <a:r>
              <a:t>代码框架中kernel/irqHandle.c中使用了TrapFrame这一数据结构，其中保存了内核堆栈中存储的7个寄存器的值，其中的通用寄存器的取值即是通过上述方法从用户态传递至内核态，并通过pushal指令压入内核堆栈</a:t>
            </a:r>
          </a:p>
        </p:txBody>
      </p:sp>
      <p:pic>
        <p:nvPicPr>
          <p:cNvPr id="278" name="Picture 4" descr="Picture 4"/>
          <p:cNvPicPr>
            <a:picLocks noChangeAspect="1"/>
          </p:cNvPicPr>
          <p:nvPr/>
        </p:nvPicPr>
        <p:blipFill>
          <a:blip r:embed="rId2">
            <a:extLst/>
          </a:blip>
          <a:stretch>
            <a:fillRect/>
          </a:stretch>
        </p:blipFill>
        <p:spPr>
          <a:xfrm>
            <a:off x="5183065" y="7896103"/>
            <a:ext cx="14017869" cy="3160512"/>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运行逻辑梳理"/>
          <p:cNvSpPr txBox="1">
            <a:spLocks noGrp="1"/>
          </p:cNvSpPr>
          <p:nvPr>
            <p:ph type="title"/>
          </p:nvPr>
        </p:nvSpPr>
        <p:spPr>
          <a:prstGeom prst="rect">
            <a:avLst/>
          </a:prstGeom>
        </p:spPr>
        <p:txBody>
          <a:bodyPr/>
          <a:lstStyle>
            <a:lvl1pPr defTabSz="2145738">
              <a:defRPr sz="7400" spc="-200"/>
            </a:lvl1pPr>
          </a:lstStyle>
          <a:p>
            <a:r>
              <a:t>运行逻辑梳理</a:t>
            </a:r>
          </a:p>
        </p:txBody>
      </p:sp>
      <p:sp>
        <p:nvSpPr>
          <p:cNvPr id="281" name="幻灯片副标题"/>
          <p:cNvSpPr txBox="1">
            <a:spLocks noGrp="1"/>
          </p:cNvSpPr>
          <p:nvPr>
            <p:ph type="body" sz="quarter" idx="1"/>
          </p:nvPr>
        </p:nvSpPr>
        <p:spPr>
          <a:xfrm>
            <a:off x="1206500" y="2372961"/>
            <a:ext cx="21971000" cy="934780"/>
          </a:xfrm>
          <a:prstGeom prst="rect">
            <a:avLst/>
          </a:prstGeom>
        </p:spPr>
        <p:txBody>
          <a:bodyPr/>
          <a:lstStyle/>
          <a:p>
            <a:endParaRPr/>
          </a:p>
        </p:txBody>
      </p:sp>
      <p:sp>
        <p:nvSpPr>
          <p:cNvPr id="282" name="首先，你需要装载内核…"/>
          <p:cNvSpPr txBox="1">
            <a:spLocks noGrp="1"/>
          </p:cNvSpPr>
          <p:nvPr>
            <p:ph type="body" idx="21"/>
          </p:nvPr>
        </p:nvSpPr>
        <p:spPr>
          <a:xfrm>
            <a:off x="1206499" y="3793159"/>
            <a:ext cx="21971001" cy="82560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388314" indent="-388314" defTabSz="1553221">
              <a:spcBef>
                <a:spcPts val="2800"/>
              </a:spcBef>
              <a:defRPr sz="3003"/>
            </a:pPr>
            <a:r>
              <a:t>首先，你需要装载内核</a:t>
            </a:r>
          </a:p>
          <a:p>
            <a:pPr marL="388314" indent="-388314" defTabSz="1553221">
              <a:spcBef>
                <a:spcPts val="2800"/>
              </a:spcBef>
              <a:defRPr sz="3003"/>
            </a:pPr>
            <a:r>
              <a:t>在内核中完善中断机制、提供系统服务函数</a:t>
            </a:r>
          </a:p>
          <a:p>
            <a:pPr marL="388314" indent="-388314" defTabSz="1553221">
              <a:spcBef>
                <a:spcPts val="2800"/>
              </a:spcBef>
              <a:defRPr sz="3003"/>
            </a:pPr>
            <a:r>
              <a:t>在内核中加载用户程序</a:t>
            </a:r>
          </a:p>
          <a:p>
            <a:pPr marL="388314" indent="-388314" defTabSz="1553221">
              <a:spcBef>
                <a:spcPts val="2800"/>
              </a:spcBef>
              <a:defRPr sz="3003"/>
            </a:pPr>
            <a:r>
              <a:t>现在我们来梳理下，当用户态的程序调用printf的时候会发生什么：</a:t>
            </a:r>
          </a:p>
          <a:p>
            <a:pPr marL="776629" lvl="1" indent="-388314" defTabSz="1553221">
              <a:spcBef>
                <a:spcPts val="2800"/>
              </a:spcBef>
              <a:defRPr sz="3003"/>
            </a:pPr>
            <a:r>
              <a:t>用户调用printf并传入参数</a:t>
            </a:r>
          </a:p>
          <a:p>
            <a:pPr marL="776629" lvl="1" indent="-388314" defTabSz="1553221">
              <a:spcBef>
                <a:spcPts val="2800"/>
              </a:spcBef>
              <a:defRPr sz="3003"/>
            </a:pPr>
            <a:r>
              <a:t>Printf在用户态对参数进行处理，并进行系统调用传入参数和调用号</a:t>
            </a:r>
          </a:p>
          <a:p>
            <a:pPr marL="776629" lvl="1" indent="-388314" defTabSz="1553221">
              <a:spcBef>
                <a:spcPts val="2800"/>
              </a:spcBef>
              <a:defRPr sz="3003"/>
            </a:pPr>
            <a:r>
              <a:t>系统调用程序向内核发送软中断请求</a:t>
            </a:r>
          </a:p>
          <a:p>
            <a:pPr marL="776629" lvl="1" indent="-388314" defTabSz="1553221">
              <a:spcBef>
                <a:spcPts val="2800"/>
              </a:spcBef>
              <a:defRPr sz="3003"/>
            </a:pPr>
            <a:r>
              <a:t>内核接到中断请求后进行中断处理流程，根据中断中的系统调用号调用不同的中断处理程序</a:t>
            </a:r>
          </a:p>
          <a:p>
            <a:pPr marL="776629" lvl="1" indent="-388314" defTabSz="1553221">
              <a:spcBef>
                <a:spcPts val="2800"/>
              </a:spcBef>
              <a:defRPr sz="3003"/>
            </a:pPr>
            <a:r>
              <a:t>中断处理程序处理完成后使用iret指令返回用户态</a:t>
            </a:r>
          </a:p>
          <a:p>
            <a:pPr marL="776629" lvl="1" indent="-388314" defTabSz="1553221">
              <a:spcBef>
                <a:spcPts val="2800"/>
              </a:spcBef>
              <a:defRPr sz="3003"/>
            </a:pPr>
            <a:r>
              <a:t>系统调用程序将内核返回的结果进行解析传输打印在屏幕上</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实验注意事项"/>
          <p:cNvSpPr txBox="1">
            <a:spLocks noGrp="1"/>
          </p:cNvSpPr>
          <p:nvPr>
            <p:ph type="title"/>
          </p:nvPr>
        </p:nvSpPr>
        <p:spPr>
          <a:prstGeom prst="rect">
            <a:avLst/>
          </a:prstGeom>
        </p:spPr>
        <p:txBody>
          <a:bodyPr/>
          <a:lstStyle>
            <a:lvl1pPr defTabSz="2145738">
              <a:defRPr sz="7400" spc="-200"/>
            </a:lvl1pPr>
          </a:lstStyle>
          <a:p>
            <a:r>
              <a:t>实验注意事项</a:t>
            </a:r>
          </a:p>
        </p:txBody>
      </p:sp>
      <p:sp>
        <p:nvSpPr>
          <p:cNvPr id="285" name="幻灯片副标题"/>
          <p:cNvSpPr txBox="1">
            <a:spLocks noGrp="1"/>
          </p:cNvSpPr>
          <p:nvPr>
            <p:ph type="body" sz="quarter" idx="1"/>
          </p:nvPr>
        </p:nvSpPr>
        <p:spPr>
          <a:xfrm>
            <a:off x="1206500" y="2372961"/>
            <a:ext cx="21971000" cy="934780"/>
          </a:xfrm>
          <a:prstGeom prst="rect">
            <a:avLst/>
          </a:prstGeom>
        </p:spPr>
        <p:txBody>
          <a:bodyPr/>
          <a:lstStyle/>
          <a:p>
            <a:endParaRPr dirty="0"/>
          </a:p>
        </p:txBody>
      </p:sp>
      <p:sp>
        <p:nvSpPr>
          <p:cNvPr id="286" name="实验框架代码的发布和提交均在课程网站cslabcms.nju.edu.c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实验框架代码的发布和提交均在课程网站</a:t>
            </a:r>
            <a:r>
              <a:rPr u="sng" dirty="0">
                <a:solidFill>
                  <a:srgbClr val="0000FF"/>
                </a:solidFill>
                <a:uFill>
                  <a:solidFill>
                    <a:srgbClr val="0000FF"/>
                  </a:solidFill>
                </a:uFill>
                <a:hlinkClick r:id="rId2"/>
              </a:rPr>
              <a:t>cslabcms.nju.edu</a:t>
            </a:r>
            <a:r>
              <a:rPr dirty="0"/>
              <a:t>.cn </a:t>
            </a:r>
          </a:p>
          <a:p>
            <a:r>
              <a:rPr dirty="0"/>
              <a:t>PPT和实验指导markdown文件会同时发布在cslabcms.nju.edu.cn和114.212.80.195:8170</a:t>
            </a:r>
          </a:p>
          <a:p>
            <a:r>
              <a:rPr dirty="0"/>
              <a:t>本次实验为期3周，截止提交日期为4月13日23:59</a:t>
            </a:r>
          </a:p>
          <a:p>
            <a:r>
              <a:rPr dirty="0" err="1"/>
              <a:t>请大家独立完成</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幻灯片标题"/>
          <p:cNvSpPr txBox="1">
            <a:spLocks noGrp="1"/>
          </p:cNvSpPr>
          <p:nvPr>
            <p:ph type="title"/>
          </p:nvPr>
        </p:nvSpPr>
        <p:spPr>
          <a:prstGeom prst="rect">
            <a:avLst/>
          </a:prstGeom>
        </p:spPr>
        <p:txBody>
          <a:bodyPr/>
          <a:lstStyle/>
          <a:p>
            <a:pPr defTabSz="2145738">
              <a:defRPr sz="7400" spc="-149"/>
            </a:pPr>
            <a:endParaRPr/>
          </a:p>
        </p:txBody>
      </p:sp>
      <p:sp>
        <p:nvSpPr>
          <p:cNvPr id="160" name="幻灯片副标题"/>
          <p:cNvSpPr txBox="1">
            <a:spLocks noGrp="1"/>
          </p:cNvSpPr>
          <p:nvPr>
            <p:ph type="body" sz="quarter" idx="1"/>
          </p:nvPr>
        </p:nvSpPr>
        <p:spPr>
          <a:xfrm>
            <a:off x="1206500" y="2372961"/>
            <a:ext cx="21971000" cy="934780"/>
          </a:xfrm>
          <a:prstGeom prst="rect">
            <a:avLst/>
          </a:prstGeom>
        </p:spPr>
        <p:txBody>
          <a:bodyPr/>
          <a:lstStyle/>
          <a:p>
            <a:endParaRPr/>
          </a:p>
        </p:txBody>
      </p:sp>
      <p:sp>
        <p:nvSpPr>
          <p:cNvPr id="161" name="任务：…"/>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任务：</a:t>
            </a:r>
          </a:p>
          <a:p>
            <a:pPr lvl="1"/>
            <a:r>
              <a:t>程序加载：bootloader加载kernel，kernel加载用户程序</a:t>
            </a:r>
          </a:p>
          <a:p>
            <a:pPr lvl="1"/>
            <a:r>
              <a:t>完善中断机制：在kernel部分完善中断机制，为用户系统调用提供服务</a:t>
            </a:r>
          </a:p>
          <a:p>
            <a:pPr lvl="1"/>
            <a:r>
              <a:t>系统调用：在用户程序实现系统调用的实例测试</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知识点概览"/>
          <p:cNvSpPr txBox="1">
            <a:spLocks noGrp="1"/>
          </p:cNvSpPr>
          <p:nvPr>
            <p:ph type="title"/>
          </p:nvPr>
        </p:nvSpPr>
        <p:spPr>
          <a:prstGeom prst="rect">
            <a:avLst/>
          </a:prstGeom>
        </p:spPr>
        <p:txBody>
          <a:bodyPr/>
          <a:lstStyle>
            <a:lvl1pPr defTabSz="2145738">
              <a:defRPr sz="7400" spc="-200"/>
            </a:lvl1pPr>
          </a:lstStyle>
          <a:p>
            <a:r>
              <a:t>知识点概览</a:t>
            </a:r>
          </a:p>
        </p:txBody>
      </p:sp>
      <p:sp>
        <p:nvSpPr>
          <p:cNvPr id="164" name="幻灯片副标题"/>
          <p:cNvSpPr txBox="1">
            <a:spLocks noGrp="1"/>
          </p:cNvSpPr>
          <p:nvPr>
            <p:ph type="body" sz="quarter" idx="1"/>
          </p:nvPr>
        </p:nvSpPr>
        <p:spPr>
          <a:xfrm>
            <a:off x="1206500" y="2372961"/>
            <a:ext cx="21971000" cy="934780"/>
          </a:xfrm>
          <a:prstGeom prst="rect">
            <a:avLst/>
          </a:prstGeom>
        </p:spPr>
        <p:txBody>
          <a:bodyPr/>
          <a:lstStyle/>
          <a:p>
            <a:endParaRPr/>
          </a:p>
        </p:txBody>
      </p:sp>
      <p:pic>
        <p:nvPicPr>
          <p:cNvPr id="165" name="图片 4" descr="图片 4"/>
          <p:cNvPicPr>
            <a:picLocks noChangeAspect="1"/>
          </p:cNvPicPr>
          <p:nvPr/>
        </p:nvPicPr>
        <p:blipFill>
          <a:blip r:embed="rId2">
            <a:extLst/>
          </a:blip>
          <a:stretch>
            <a:fillRect/>
          </a:stretch>
        </p:blipFill>
        <p:spPr>
          <a:xfrm>
            <a:off x="4231051" y="2372961"/>
            <a:ext cx="14355886" cy="1023080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加载程序"/>
          <p:cNvSpPr txBox="1">
            <a:spLocks noGrp="1"/>
          </p:cNvSpPr>
          <p:nvPr>
            <p:ph type="title"/>
          </p:nvPr>
        </p:nvSpPr>
        <p:spPr>
          <a:prstGeom prst="rect">
            <a:avLst/>
          </a:prstGeom>
        </p:spPr>
        <p:txBody>
          <a:bodyPr/>
          <a:lstStyle>
            <a:lvl1pPr defTabSz="2145738">
              <a:defRPr sz="7400" spc="-200"/>
            </a:lvl1pPr>
          </a:lstStyle>
          <a:p>
            <a:r>
              <a:t>加载程序</a:t>
            </a:r>
          </a:p>
        </p:txBody>
      </p:sp>
      <p:sp>
        <p:nvSpPr>
          <p:cNvPr id="168" name="幻灯片副标题"/>
          <p:cNvSpPr txBox="1">
            <a:spLocks noGrp="1"/>
          </p:cNvSpPr>
          <p:nvPr>
            <p:ph type="body" sz="quarter" idx="1"/>
          </p:nvPr>
        </p:nvSpPr>
        <p:spPr>
          <a:xfrm>
            <a:off x="1206500" y="2372961"/>
            <a:ext cx="21971000" cy="934780"/>
          </a:xfrm>
          <a:prstGeom prst="rect">
            <a:avLst/>
          </a:prstGeom>
        </p:spPr>
        <p:txBody>
          <a:bodyPr/>
          <a:lstStyle/>
          <a:p>
            <a:r>
              <a:t>磁盘分布</a:t>
            </a:r>
          </a:p>
        </p:txBody>
      </p:sp>
      <p:sp>
        <p:nvSpPr>
          <p:cNvPr id="169" name="磁盘分布…"/>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0号为bootloader，1-200号为内核部分，201号以后则是用户程序部分</a:t>
            </a:r>
          </a:p>
        </p:txBody>
      </p:sp>
      <p:grpSp>
        <p:nvGrpSpPr>
          <p:cNvPr id="177" name="组合 3"/>
          <p:cNvGrpSpPr/>
          <p:nvPr/>
        </p:nvGrpSpPr>
        <p:grpSpPr>
          <a:xfrm>
            <a:off x="4740654" y="7122376"/>
            <a:ext cx="14902692" cy="4539554"/>
            <a:chOff x="0" y="0"/>
            <a:chExt cx="14902691" cy="4539552"/>
          </a:xfrm>
        </p:grpSpPr>
        <p:pic>
          <p:nvPicPr>
            <p:cNvPr id="170" name="table" descr="table"/>
            <p:cNvPicPr>
              <a:picLocks noChangeAspect="1"/>
            </p:cNvPicPr>
            <p:nvPr/>
          </p:nvPicPr>
          <p:blipFill>
            <a:blip r:embed="rId2">
              <a:extLst/>
            </a:blip>
            <a:stretch>
              <a:fillRect/>
            </a:stretch>
          </p:blipFill>
          <p:spPr>
            <a:xfrm>
              <a:off x="0" y="1513545"/>
              <a:ext cx="14902692" cy="1248675"/>
            </a:xfrm>
            <a:prstGeom prst="rect">
              <a:avLst/>
            </a:prstGeom>
            <a:ln w="12700" cap="flat">
              <a:noFill/>
              <a:miter lim="400000"/>
            </a:ln>
            <a:effectLst/>
          </p:spPr>
        </p:pic>
        <p:sp>
          <p:nvSpPr>
            <p:cNvPr id="171" name="文本框 4"/>
            <p:cNvSpPr txBox="1"/>
            <p:nvPr/>
          </p:nvSpPr>
          <p:spPr>
            <a:xfrm>
              <a:off x="236776" y="4026269"/>
              <a:ext cx="2168959" cy="5132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914400">
                <a:defRPr sz="2800"/>
              </a:lvl1pPr>
            </a:lstStyle>
            <a:p>
              <a:r>
                <a:t>Bootloader</a:t>
              </a:r>
            </a:p>
          </p:txBody>
        </p:sp>
        <p:sp>
          <p:nvSpPr>
            <p:cNvPr id="172" name="直线箭头连接符 6"/>
            <p:cNvSpPr/>
            <p:nvPr/>
          </p:nvSpPr>
          <p:spPr>
            <a:xfrm>
              <a:off x="835883" y="2762219"/>
              <a:ext cx="485371" cy="1264051"/>
            </a:xfrm>
            <a:prstGeom prst="line">
              <a:avLst/>
            </a:prstGeom>
            <a:noFill/>
            <a:ln w="9525" cap="flat">
              <a:solidFill>
                <a:srgbClr val="009EF9"/>
              </a:solidFill>
              <a:prstDash val="solid"/>
              <a:round/>
              <a:tailEnd type="triangle" w="med" len="med"/>
            </a:ln>
            <a:effectLst/>
          </p:spPr>
          <p:txBody>
            <a:bodyPr wrap="square" lIns="45718" tIns="45718" rIns="45718" bIns="45718" numCol="1" anchor="t">
              <a:noAutofit/>
            </a:bodyPr>
            <a:lstStyle/>
            <a:p>
              <a:endParaRPr/>
            </a:p>
          </p:txBody>
        </p:sp>
        <p:sp>
          <p:nvSpPr>
            <p:cNvPr id="173" name="直线连接符 9"/>
            <p:cNvSpPr/>
            <p:nvPr/>
          </p:nvSpPr>
          <p:spPr>
            <a:xfrm flipV="1">
              <a:off x="1624007" y="0"/>
              <a:ext cx="1" cy="1513546"/>
            </a:xfrm>
            <a:prstGeom prst="line">
              <a:avLst/>
            </a:prstGeom>
            <a:noFill/>
            <a:ln w="9525" cap="flat">
              <a:solidFill>
                <a:srgbClr val="009EF9"/>
              </a:solidFill>
              <a:prstDash val="solid"/>
              <a:round/>
            </a:ln>
            <a:effectLst/>
          </p:spPr>
          <p:txBody>
            <a:bodyPr wrap="square" lIns="45718" tIns="45718" rIns="45718" bIns="45718" numCol="1" anchor="t">
              <a:noAutofit/>
            </a:bodyPr>
            <a:lstStyle/>
            <a:p>
              <a:endParaRPr/>
            </a:p>
          </p:txBody>
        </p:sp>
        <p:sp>
          <p:nvSpPr>
            <p:cNvPr id="174" name="直线连接符 10"/>
            <p:cNvSpPr/>
            <p:nvPr/>
          </p:nvSpPr>
          <p:spPr>
            <a:xfrm flipV="1">
              <a:off x="9911247" y="0"/>
              <a:ext cx="1" cy="1513546"/>
            </a:xfrm>
            <a:prstGeom prst="line">
              <a:avLst/>
            </a:prstGeom>
            <a:noFill/>
            <a:ln w="9525" cap="flat">
              <a:solidFill>
                <a:srgbClr val="009EF9"/>
              </a:solidFill>
              <a:prstDash val="solid"/>
              <a:round/>
            </a:ln>
            <a:effectLst/>
          </p:spPr>
          <p:txBody>
            <a:bodyPr wrap="square" lIns="45718" tIns="45718" rIns="45718" bIns="45718" numCol="1" anchor="t">
              <a:noAutofit/>
            </a:bodyPr>
            <a:lstStyle/>
            <a:p>
              <a:endParaRPr/>
            </a:p>
          </p:txBody>
        </p:sp>
        <p:sp>
          <p:nvSpPr>
            <p:cNvPr id="175" name="文本框 11"/>
            <p:cNvSpPr txBox="1"/>
            <p:nvPr/>
          </p:nvSpPr>
          <p:spPr>
            <a:xfrm>
              <a:off x="4757504" y="51629"/>
              <a:ext cx="2020248" cy="5132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914400">
                <a:defRPr sz="2800"/>
              </a:lvl1pPr>
            </a:lstStyle>
            <a:p>
              <a:r>
                <a:t>Kernel</a:t>
              </a:r>
            </a:p>
          </p:txBody>
        </p:sp>
        <p:sp>
          <p:nvSpPr>
            <p:cNvPr id="176" name="文本框 12"/>
            <p:cNvSpPr txBox="1"/>
            <p:nvPr/>
          </p:nvSpPr>
          <p:spPr>
            <a:xfrm>
              <a:off x="11069418" y="51629"/>
              <a:ext cx="1329433" cy="5132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914400">
                <a:defRPr sz="2800"/>
              </a:lvl1pPr>
            </a:lstStyle>
            <a:p>
              <a:r>
                <a:t>App</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prstGeom prst="rect">
            <a:avLst/>
          </a:prstGeom>
        </p:spPr>
        <p:txBody>
          <a:bodyPr/>
          <a:lstStyle/>
          <a:p>
            <a:pPr defTabSz="2145737">
              <a:defRPr sz="7480" spc="-149"/>
            </a:pPr>
            <a:endParaRPr/>
          </a:p>
        </p:txBody>
      </p:sp>
      <p:sp>
        <p:nvSpPr>
          <p:cNvPr id="180" name="文本占位符 2"/>
          <p:cNvSpPr txBox="1">
            <a:spLocks noGrp="1"/>
          </p:cNvSpPr>
          <p:nvPr>
            <p:ph type="body" sz="quarter" idx="1"/>
          </p:nvPr>
        </p:nvSpPr>
        <p:spPr>
          <a:xfrm>
            <a:off x="1206500" y="2372961"/>
            <a:ext cx="21971000" cy="934780"/>
          </a:xfrm>
          <a:prstGeom prst="rect">
            <a:avLst/>
          </a:prstGeom>
        </p:spPr>
        <p:txBody>
          <a:bodyPr/>
          <a:lstStyle/>
          <a:p>
            <a:r>
              <a:t>堆栈分布</a:t>
            </a:r>
          </a:p>
        </p:txBody>
      </p:sp>
      <p:sp>
        <p:nvSpPr>
          <p:cNvPr id="181" name="文本占位符 3"/>
          <p:cNvSpPr txBox="1">
            <a:spLocks noGrp="1"/>
          </p:cNvSpPr>
          <p:nvPr>
            <p:ph type="body" idx="21"/>
          </p:nvPr>
        </p:nvSpPr>
        <p:spPr>
          <a:xfrm>
            <a:off x="1206500" y="4248503"/>
            <a:ext cx="13406316" cy="86461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207008" lvl="1" indent="-603504" defTabSz="2413954">
              <a:lnSpc>
                <a:spcPct val="81000"/>
              </a:lnSpc>
              <a:spcBef>
                <a:spcPts val="4400"/>
              </a:spcBef>
              <a:defRPr sz="4752"/>
            </a:pPr>
            <a:r>
              <a:rPr dirty="0" err="1"/>
              <a:t>编译时内核.text</a:t>
            </a:r>
            <a:r>
              <a:rPr dirty="0"/>
              <a:t> </a:t>
            </a:r>
            <a:r>
              <a:rPr dirty="0" err="1"/>
              <a:t>段的起始地址设为</a:t>
            </a:r>
            <a:r>
              <a:rPr dirty="0"/>
              <a:t> 0x100000</a:t>
            </a:r>
          </a:p>
          <a:p>
            <a:pPr marL="1207008" lvl="1" indent="-603504" defTabSz="2413954">
              <a:lnSpc>
                <a:spcPct val="81000"/>
              </a:lnSpc>
              <a:spcBef>
                <a:spcPts val="4400"/>
              </a:spcBef>
              <a:defRPr sz="4752"/>
            </a:pPr>
            <a:r>
              <a:rPr dirty="0"/>
              <a:t>GDT </a:t>
            </a:r>
            <a:r>
              <a:rPr dirty="0" err="1"/>
              <a:t>中内核数据段的基地址设置为</a:t>
            </a:r>
            <a:r>
              <a:rPr dirty="0"/>
              <a:t> 0x0</a:t>
            </a:r>
          </a:p>
          <a:p>
            <a:pPr marL="1207008" lvl="1" indent="-603504" defTabSz="2413954">
              <a:lnSpc>
                <a:spcPct val="81000"/>
              </a:lnSpc>
              <a:spcBef>
                <a:spcPts val="4400"/>
              </a:spcBef>
              <a:defRPr sz="4752"/>
            </a:pPr>
            <a:r>
              <a:rPr dirty="0" err="1"/>
              <a:t>内核加载至物理内存</a:t>
            </a:r>
            <a:r>
              <a:rPr dirty="0"/>
              <a:t> 0x100000 </a:t>
            </a:r>
            <a:r>
              <a:rPr dirty="0" err="1"/>
              <a:t>开始的位置</a:t>
            </a:r>
            <a:r>
              <a:rPr dirty="0"/>
              <a:t> </a:t>
            </a:r>
          </a:p>
          <a:p>
            <a:pPr marL="1207008" lvl="1" indent="-603504" defTabSz="2413954">
              <a:lnSpc>
                <a:spcPct val="81000"/>
              </a:lnSpc>
              <a:spcBef>
                <a:spcPts val="4400"/>
              </a:spcBef>
              <a:defRPr sz="4752"/>
            </a:pPr>
            <a:r>
              <a:rPr dirty="0" err="1"/>
              <a:t>编译时用户程序.text</a:t>
            </a:r>
            <a:r>
              <a:rPr dirty="0"/>
              <a:t> 段 的起始地址设为0x200000</a:t>
            </a:r>
          </a:p>
          <a:p>
            <a:pPr marL="1207008" lvl="1" indent="-603504" defTabSz="2413954">
              <a:lnSpc>
                <a:spcPct val="81000"/>
              </a:lnSpc>
              <a:spcBef>
                <a:spcPts val="4400"/>
              </a:spcBef>
              <a:defRPr sz="4752"/>
            </a:pPr>
            <a:r>
              <a:rPr dirty="0"/>
              <a:t>GDT </a:t>
            </a:r>
            <a:r>
              <a:rPr dirty="0" err="1"/>
              <a:t>中用户程序数据段的基地址设置为</a:t>
            </a:r>
            <a:r>
              <a:rPr dirty="0"/>
              <a:t> 0x0</a:t>
            </a:r>
          </a:p>
          <a:p>
            <a:pPr marL="1207008" lvl="1" indent="-603504" defTabSz="2413954">
              <a:lnSpc>
                <a:spcPct val="81000"/>
              </a:lnSpc>
              <a:spcBef>
                <a:spcPts val="4400"/>
              </a:spcBef>
              <a:defRPr sz="4752"/>
            </a:pPr>
            <a:r>
              <a:rPr dirty="0" err="1"/>
              <a:t>用户程序加载至物理内存</a:t>
            </a:r>
            <a:r>
              <a:rPr dirty="0"/>
              <a:t> 0x200000 </a:t>
            </a:r>
            <a:r>
              <a:rPr dirty="0" err="1"/>
              <a:t>开始的位置</a:t>
            </a:r>
            <a:endParaRPr dirty="0"/>
          </a:p>
        </p:txBody>
      </p:sp>
      <p:pic>
        <p:nvPicPr>
          <p:cNvPr id="182" name="图片 5" descr="图片 5"/>
          <p:cNvPicPr>
            <a:picLocks noChangeAspect="1"/>
          </p:cNvPicPr>
          <p:nvPr/>
        </p:nvPicPr>
        <p:blipFill>
          <a:blip r:embed="rId2">
            <a:extLst/>
          </a:blip>
          <a:stretch>
            <a:fillRect/>
          </a:stretch>
        </p:blipFill>
        <p:spPr>
          <a:xfrm>
            <a:off x="14821301" y="600244"/>
            <a:ext cx="7862853" cy="1251551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标题 1"/>
          <p:cNvSpPr txBox="1">
            <a:spLocks noGrp="1"/>
          </p:cNvSpPr>
          <p:nvPr>
            <p:ph type="title"/>
          </p:nvPr>
        </p:nvSpPr>
        <p:spPr>
          <a:prstGeom prst="rect">
            <a:avLst/>
          </a:prstGeom>
        </p:spPr>
        <p:txBody>
          <a:bodyPr/>
          <a:lstStyle/>
          <a:p>
            <a:pPr defTabSz="2145737">
              <a:defRPr sz="7480" spc="-149"/>
            </a:pPr>
            <a:endParaRPr/>
          </a:p>
        </p:txBody>
      </p:sp>
      <p:sp>
        <p:nvSpPr>
          <p:cNvPr id="185" name="文本占位符 2"/>
          <p:cNvSpPr txBox="1">
            <a:spLocks noGrp="1"/>
          </p:cNvSpPr>
          <p:nvPr>
            <p:ph type="body" sz="quarter" idx="1"/>
          </p:nvPr>
        </p:nvSpPr>
        <p:spPr>
          <a:xfrm>
            <a:off x="1206500" y="2372961"/>
            <a:ext cx="21971000" cy="934780"/>
          </a:xfrm>
          <a:prstGeom prst="rect">
            <a:avLst/>
          </a:prstGeom>
        </p:spPr>
        <p:txBody>
          <a:bodyPr/>
          <a:lstStyle/>
          <a:p>
            <a:r>
              <a:t>加载方式</a:t>
            </a:r>
          </a:p>
        </p:txBody>
      </p:sp>
      <p:sp>
        <p:nvSpPr>
          <p:cNvPr id="186" name="文本占位符 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lvl="1"/>
            <a:r>
              <a:t>由bootloader加载内核：与lab1中从硬盘加载用户程序方式一致</a:t>
            </a:r>
          </a:p>
          <a:p>
            <a:pPr lvl="1"/>
            <a:r>
              <a:t>由kernel加载用户程序：可以模仿bootloader的加载方式</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IA-32中断机制"/>
          <p:cNvSpPr txBox="1">
            <a:spLocks noGrp="1"/>
          </p:cNvSpPr>
          <p:nvPr>
            <p:ph type="title"/>
          </p:nvPr>
        </p:nvSpPr>
        <p:spPr>
          <a:prstGeom prst="rect">
            <a:avLst/>
          </a:prstGeom>
        </p:spPr>
        <p:txBody>
          <a:bodyPr/>
          <a:lstStyle>
            <a:lvl1pPr defTabSz="2145738">
              <a:defRPr sz="7400" spc="-200"/>
            </a:lvl1pPr>
          </a:lstStyle>
          <a:p>
            <a:r>
              <a:t>IA-32中断机制</a:t>
            </a:r>
          </a:p>
        </p:txBody>
      </p:sp>
      <p:sp>
        <p:nvSpPr>
          <p:cNvPr id="189" name="幻灯片副标题"/>
          <p:cNvSpPr txBox="1">
            <a:spLocks noGrp="1"/>
          </p:cNvSpPr>
          <p:nvPr>
            <p:ph type="body" sz="quarter" idx="1"/>
          </p:nvPr>
        </p:nvSpPr>
        <p:spPr>
          <a:xfrm>
            <a:off x="1206500" y="2372961"/>
            <a:ext cx="21971000" cy="934780"/>
          </a:xfrm>
          <a:prstGeom prst="rect">
            <a:avLst/>
          </a:prstGeom>
        </p:spPr>
        <p:txBody>
          <a:bodyPr/>
          <a:lstStyle/>
          <a:p>
            <a:r>
              <a:t>处理硬件外设I/O</a:t>
            </a:r>
          </a:p>
        </p:txBody>
      </p:sp>
      <p:sp>
        <p:nvSpPr>
          <p:cNvPr id="190" name="处理硬件外设I/O…"/>
          <p:cNvSpPr txBox="1">
            <a:spLocks noGrp="1"/>
          </p:cNvSpPr>
          <p:nvPr>
            <p:ph type="body" idx="21"/>
          </p:nvPr>
        </p:nvSpPr>
        <p:spPr>
          <a:xfrm>
            <a:off x="1206500" y="3688076"/>
            <a:ext cx="21971001" cy="36519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358066" lvl="2" indent="-429768" defTabSz="1421063">
              <a:spcBef>
                <a:spcPts val="2500"/>
              </a:spcBef>
              <a:defRPr sz="2726"/>
            </a:pPr>
            <a:r>
              <a:t>内核的一个主要功能是处理硬件外设的I/O</a:t>
            </a:r>
          </a:p>
          <a:p>
            <a:pPr marL="1931090" lvl="3" indent="-429768" defTabSz="1421063">
              <a:spcBef>
                <a:spcPts val="2500"/>
              </a:spcBef>
              <a:defRPr sz="2726"/>
            </a:pPr>
            <a:r>
              <a:t>CPU的处理速度高于大部分外部设备</a:t>
            </a:r>
          </a:p>
          <a:p>
            <a:pPr marL="1931090" lvl="3" indent="-429768" defTabSz="1421063">
              <a:spcBef>
                <a:spcPts val="2500"/>
              </a:spcBef>
              <a:defRPr sz="2726"/>
            </a:pPr>
            <a:r>
              <a:t>因而为了提高CPU的利用率，需要对I/O操作进行额外处理</a:t>
            </a:r>
          </a:p>
          <a:p>
            <a:pPr marL="1931090" lvl="3" indent="-429768" defTabSz="1421063">
              <a:spcBef>
                <a:spcPts val="2500"/>
              </a:spcBef>
              <a:defRPr sz="2726"/>
            </a:pPr>
            <a:r>
              <a:t>常见的处理方式有：轮询、中断、DMA等</a:t>
            </a:r>
          </a:p>
          <a:p>
            <a:pPr marL="1931090" lvl="3" indent="-429768" defTabSz="1421063">
              <a:spcBef>
                <a:spcPts val="2500"/>
              </a:spcBef>
              <a:defRPr sz="2726"/>
            </a:pPr>
            <a:r>
              <a:t>其中，中断机制是一种比较灵活高效的方式</a:t>
            </a:r>
          </a:p>
        </p:txBody>
      </p:sp>
      <p:sp>
        <p:nvSpPr>
          <p:cNvPr id="191" name="幻灯片副标题"/>
          <p:cNvSpPr txBox="1"/>
          <p:nvPr/>
        </p:nvSpPr>
        <p:spPr>
          <a:xfrm>
            <a:off x="1206500" y="8138391"/>
            <a:ext cx="20246732" cy="1405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marL="377952" indent="-377952" algn="l" defTabSz="1511770">
              <a:spcBef>
                <a:spcPts val="2700"/>
              </a:spcBef>
              <a:defRPr sz="4800" b="1">
                <a:solidFill>
                  <a:srgbClr val="000000"/>
                </a:solidFill>
              </a:defRPr>
            </a:lvl1pPr>
          </a:lstStyle>
          <a:p>
            <a:r>
              <a:t>保护特权代码</a:t>
            </a:r>
            <a:endParaRPr sz="2900"/>
          </a:p>
        </p:txBody>
      </p:sp>
      <p:sp>
        <p:nvSpPr>
          <p:cNvPr id="192" name="文本框 1"/>
          <p:cNvSpPr txBox="1"/>
          <p:nvPr/>
        </p:nvSpPr>
        <p:spPr>
          <a:xfrm>
            <a:off x="1671240" y="9289523"/>
            <a:ext cx="17865268" cy="2814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835152" lvl="1" indent="-457200" algn="l" defTabSz="1511770">
              <a:spcBef>
                <a:spcPts val="2700"/>
              </a:spcBef>
              <a:buSzPct val="100000"/>
              <a:buFont typeface="Arial"/>
              <a:buChar char="•"/>
              <a:defRPr sz="2900">
                <a:solidFill>
                  <a:srgbClr val="151515"/>
                </a:solidFill>
              </a:defRPr>
            </a:pPr>
            <a:r>
              <a:t>x86平台的CPU有0、1、2、3四个特权级，数字越小等级越高</a:t>
            </a:r>
          </a:p>
          <a:p>
            <a:pPr marL="835152" lvl="1" indent="-457200" algn="l" defTabSz="1511770">
              <a:spcBef>
                <a:spcPts val="2700"/>
              </a:spcBef>
              <a:buSzPct val="100000"/>
              <a:buFont typeface="Arial"/>
              <a:buChar char="•"/>
              <a:defRPr sz="2900">
                <a:solidFill>
                  <a:srgbClr val="151515"/>
                </a:solidFill>
              </a:defRPr>
            </a:pPr>
            <a:r>
              <a:t>level0室最高特权级，可以执行所有命令；level3是最低特权级，只能执行简单的算术逻辑指令</a:t>
            </a:r>
          </a:p>
          <a:p>
            <a:pPr marL="835152" lvl="1" indent="-457200" algn="l" defTabSz="1511770">
              <a:spcBef>
                <a:spcPts val="2700"/>
              </a:spcBef>
              <a:buSzPct val="100000"/>
              <a:buFont typeface="Arial"/>
              <a:buChar char="•"/>
              <a:defRPr sz="2900">
                <a:solidFill>
                  <a:srgbClr val="151515"/>
                </a:solidFill>
              </a:defRPr>
            </a:pPr>
            <a:r>
              <a:t>现代操作系统往往只用到这两个特权等级，其中ring0就是我们常说的内核态，ring3则是指用户态</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幻灯片标题"/>
          <p:cNvSpPr txBox="1">
            <a:spLocks noGrp="1"/>
          </p:cNvSpPr>
          <p:nvPr>
            <p:ph type="title"/>
          </p:nvPr>
        </p:nvSpPr>
        <p:spPr>
          <a:prstGeom prst="rect">
            <a:avLst/>
          </a:prstGeom>
        </p:spPr>
        <p:txBody>
          <a:bodyPr/>
          <a:lstStyle/>
          <a:p>
            <a:pPr defTabSz="2145738">
              <a:defRPr sz="7400" spc="-149"/>
            </a:pPr>
            <a:endParaRPr/>
          </a:p>
        </p:txBody>
      </p:sp>
      <p:sp>
        <p:nvSpPr>
          <p:cNvPr id="195" name="幻灯片副标题"/>
          <p:cNvSpPr txBox="1">
            <a:spLocks noGrp="1"/>
          </p:cNvSpPr>
          <p:nvPr>
            <p:ph type="body" sz="quarter" idx="1"/>
          </p:nvPr>
        </p:nvSpPr>
        <p:spPr>
          <a:xfrm>
            <a:off x="1206500" y="2372961"/>
            <a:ext cx="21971000" cy="934780"/>
          </a:xfrm>
          <a:prstGeom prst="rect">
            <a:avLst/>
          </a:prstGeom>
        </p:spPr>
        <p:txBody>
          <a:bodyPr/>
          <a:lstStyle/>
          <a:p>
            <a:r>
              <a:t>权限机制</a:t>
            </a:r>
          </a:p>
        </p:txBody>
      </p:sp>
      <p:sp>
        <p:nvSpPr>
          <p:cNvPr id="196" name="权限机制…"/>
          <p:cNvSpPr txBox="1">
            <a:spLocks noGrp="1"/>
          </p:cNvSpPr>
          <p:nvPr>
            <p:ph type="body" idx="21"/>
          </p:nvPr>
        </p:nvSpPr>
        <p:spPr>
          <a:xfrm>
            <a:off x="1206499" y="3307740"/>
            <a:ext cx="21971001" cy="56260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463039" lvl="2" indent="-457200" defTabSz="1584920">
              <a:spcBef>
                <a:spcPts val="2900"/>
              </a:spcBef>
              <a:defRPr sz="3100"/>
            </a:pPr>
            <a:r>
              <a:t>x86平台使用CPL、DPL、RPL来对代码、数据的访问进行特权级检测</a:t>
            </a:r>
          </a:p>
          <a:p>
            <a:pPr marL="2072639" lvl="3" indent="-457200" defTabSz="1584920">
              <a:spcBef>
                <a:spcPts val="2900"/>
              </a:spcBef>
              <a:defRPr sz="3100"/>
            </a:pPr>
            <a:r>
              <a:t>CPL（current privilege level）表示当前指令的特权级，它由CS寄存器的低两位表示</a:t>
            </a:r>
          </a:p>
          <a:p>
            <a:pPr marL="2072639" lvl="3" indent="-457200" defTabSz="1584920">
              <a:spcBef>
                <a:spcPts val="2900"/>
              </a:spcBef>
              <a:defRPr sz="3100"/>
            </a:pPr>
            <a:r>
              <a:t>DPL（discriptor privilege level）表示访问该内存段需要的最低特权级，它由描述符中的DPL字段表示</a:t>
            </a:r>
          </a:p>
          <a:p>
            <a:pPr marL="2072639" lvl="3" indent="-457200" defTabSz="1584920">
              <a:spcBef>
                <a:spcPts val="2900"/>
              </a:spcBef>
              <a:defRPr sz="3100"/>
            </a:pPr>
            <a:r>
              <a:t>RPL（requested privilege level）用于对CPL的特权级进行补充，它由DS、ES、FS、GS、SS寄存器的低两位表示</a:t>
            </a:r>
          </a:p>
          <a:p>
            <a:pPr marL="2072639" lvl="3" indent="-457200" defTabSz="1584920">
              <a:spcBef>
                <a:spcPts val="2900"/>
              </a:spcBef>
              <a:defRPr sz="3100"/>
            </a:pPr>
            <a:r>
              <a:t>合法的权限访问应该满足：	</a:t>
            </a:r>
          </a:p>
          <a:p>
            <a:pPr marL="2682239" lvl="4" indent="-457200" defTabSz="1584920">
              <a:spcBef>
                <a:spcPts val="2900"/>
              </a:spcBef>
              <a:defRPr sz="3100"/>
            </a:pPr>
            <a:r>
              <a:t>CPL&lt;=DPL，RPL&lt;=DPL，不满足权限要求的访问会产生#GP异常</a:t>
            </a:r>
          </a:p>
        </p:txBody>
      </p:sp>
      <p:sp>
        <p:nvSpPr>
          <p:cNvPr id="197" name="文本框 6"/>
          <p:cNvSpPr txBox="1"/>
          <p:nvPr/>
        </p:nvSpPr>
        <p:spPr>
          <a:xfrm>
            <a:off x="1870123" y="10573724"/>
            <a:ext cx="21261658" cy="1220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853439" lvl="1" indent="-457200" algn="l" defTabSz="1584920">
              <a:spcBef>
                <a:spcPts val="2900"/>
              </a:spcBef>
              <a:buSzPct val="100000"/>
              <a:buFont typeface="Arial"/>
              <a:buChar char="•"/>
              <a:defRPr sz="3100">
                <a:solidFill>
                  <a:srgbClr val="151515"/>
                </a:solidFill>
              </a:defRPr>
            </a:pPr>
            <a:r>
              <a:t>中断会改变CPU执行指令的顺序，由当前指令跳转执行相应中断的处理程序，由用户态切换到内核态，使得代码的执行环境区分开来，以此保护特级代码</a:t>
            </a:r>
          </a:p>
        </p:txBody>
      </p:sp>
      <p:sp>
        <p:nvSpPr>
          <p:cNvPr id="198" name="幻灯片副标题"/>
          <p:cNvSpPr txBox="1"/>
          <p:nvPr/>
        </p:nvSpPr>
        <p:spPr>
          <a:xfrm>
            <a:off x="1206500" y="903330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l" defTabSz="290576">
              <a:defRPr sz="4400" b="1">
                <a:solidFill>
                  <a:srgbClr val="000000"/>
                </a:solidFill>
              </a:defRPr>
            </a:lvl1pPr>
          </a:lstStyle>
          <a:p>
            <a:r>
              <a:t>中断的作用</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959</Words>
  <Application>Microsoft Office PowerPoint</Application>
  <PresentationFormat>自定义</PresentationFormat>
  <Paragraphs>177</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Helvetica Neue</vt:lpstr>
      <vt:lpstr>Helvetica Neue Medium</vt:lpstr>
      <vt:lpstr>Arial</vt:lpstr>
      <vt:lpstr>21_BasicWhite</vt:lpstr>
      <vt:lpstr>Lab2: 系统调用</vt:lpstr>
      <vt:lpstr>实验内容</vt:lpstr>
      <vt:lpstr>PowerPoint 演示文稿</vt:lpstr>
      <vt:lpstr>知识点概览</vt:lpstr>
      <vt:lpstr>加载程序</vt:lpstr>
      <vt:lpstr>PowerPoint 演示文稿</vt:lpstr>
      <vt:lpstr>PowerPoint 演示文稿</vt:lpstr>
      <vt:lpstr>IA-32中断机制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系统调用</vt:lpstr>
      <vt:lpstr>PowerPoint 演示文稿</vt:lpstr>
      <vt:lpstr>PowerPoint 演示文稿</vt:lpstr>
      <vt:lpstr>运行逻辑梳理</vt:lpstr>
      <vt:lpstr>实验注意事项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cp:lastModifiedBy>NjuMing</cp:lastModifiedBy>
  <cp:revision>2</cp:revision>
  <dcterms:modified xsi:type="dcterms:W3CDTF">2021-03-24T04:40:03Z</dcterms:modified>
</cp:coreProperties>
</file>