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33"/>
  </p:notesMasterIdLst>
  <p:sldIdLst>
    <p:sldId id="274" r:id="rId2"/>
    <p:sldId id="319" r:id="rId3"/>
    <p:sldId id="335" r:id="rId4"/>
    <p:sldId id="345" r:id="rId5"/>
    <p:sldId id="347" r:id="rId6"/>
    <p:sldId id="348" r:id="rId7"/>
    <p:sldId id="349" r:id="rId8"/>
    <p:sldId id="332" r:id="rId9"/>
    <p:sldId id="346" r:id="rId10"/>
    <p:sldId id="350" r:id="rId11"/>
    <p:sldId id="352" r:id="rId12"/>
    <p:sldId id="354" r:id="rId13"/>
    <p:sldId id="355" r:id="rId14"/>
    <p:sldId id="356" r:id="rId15"/>
    <p:sldId id="353" r:id="rId16"/>
    <p:sldId id="357" r:id="rId17"/>
    <p:sldId id="344" r:id="rId18"/>
    <p:sldId id="342" r:id="rId19"/>
    <p:sldId id="343" r:id="rId20"/>
    <p:sldId id="316" r:id="rId21"/>
    <p:sldId id="338" r:id="rId22"/>
    <p:sldId id="320" r:id="rId23"/>
    <p:sldId id="321" r:id="rId24"/>
    <p:sldId id="322" r:id="rId25"/>
    <p:sldId id="339" r:id="rId26"/>
    <p:sldId id="340" r:id="rId27"/>
    <p:sldId id="341" r:id="rId28"/>
    <p:sldId id="327" r:id="rId29"/>
    <p:sldId id="326" r:id="rId30"/>
    <p:sldId id="329" r:id="rId31"/>
    <p:sldId id="358" r:id="rId32"/>
  </p:sldIdLst>
  <p:sldSz cx="9144000" cy="6858000" type="screen4x3"/>
  <p:notesSz cx="6797675" cy="98742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CCCC99"/>
    <a:srgbClr val="E3E3C7"/>
    <a:srgbClr val="FF0000"/>
    <a:srgbClr val="3366FF"/>
    <a:srgbClr val="BFBC3E"/>
    <a:srgbClr val="CCFFCC"/>
    <a:srgbClr val="FFFFCC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1547" autoAdjust="0"/>
  </p:normalViewPr>
  <p:slideViewPr>
    <p:cSldViewPr>
      <p:cViewPr varScale="1">
        <p:scale>
          <a:sx n="74" d="100"/>
          <a:sy n="74" d="100"/>
        </p:scale>
        <p:origin x="124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51E2EC3-9ACD-4C6C-A2DD-CD82E8F905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8830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 smtClean="0"/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FF416-2B66-4C8B-BC30-8320B372DC1B}" type="datetime1">
              <a:rPr lang="zh-CN" altLang="en-US"/>
              <a:pPr>
                <a:defRPr/>
              </a:pPr>
              <a:t>2020/7/2</a:t>
            </a:fld>
            <a:endParaRPr lang="en-US" altLang="zh-CN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11095-2425-4966-9802-8B08E4CE1D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58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7FEC2-4BF6-474F-8D34-E863779C8992}" type="datetime1">
              <a:rPr lang="zh-CN" altLang="en-US"/>
              <a:pPr>
                <a:defRPr/>
              </a:pPr>
              <a:t>2020/7/2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EBA05-4AE3-47DA-BE2E-E6F91DAB40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11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D116E-9A2C-4128-B458-7B76B0B72F11}" type="datetime1">
              <a:rPr lang="zh-CN" altLang="en-US"/>
              <a:pPr>
                <a:defRPr/>
              </a:pPr>
              <a:t>2020/7/2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09E08-C96A-40C7-B3D2-0E34D6371E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858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201B5-A9E9-49CE-9010-E8BADEB5B1EC}" type="datetime1">
              <a:rPr lang="zh-CN" altLang="en-US"/>
              <a:pPr>
                <a:defRPr/>
              </a:pPr>
              <a:t>2020/7/2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6FE98-34D6-4AE2-B615-E4ECA0C0CF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826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F423D-CE97-4EBA-9CDA-1DA84754842A}" type="datetime1">
              <a:rPr lang="zh-CN" altLang="en-US"/>
              <a:pPr>
                <a:defRPr/>
              </a:pPr>
              <a:t>2020/7/2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CECF9-A125-4C60-BE59-D5DFFCD18A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00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704DE-2D75-4F2A-9159-DBA22A859A07}" type="datetime1">
              <a:rPr lang="zh-CN" altLang="en-US"/>
              <a:pPr>
                <a:defRPr/>
              </a:pPr>
              <a:t>2020/7/2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8FBEB-F2A9-407D-9227-5279347897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148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1DA67-18DE-4286-B4A5-3FE69C4CFFB2}" type="datetime1">
              <a:rPr lang="zh-CN" altLang="en-US"/>
              <a:pPr>
                <a:defRPr/>
              </a:pPr>
              <a:t>2020/7/2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C21D2-9EBD-44E5-9992-652354275F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030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ABDA4-4D58-46C0-8C33-53C1D18E0BE9}" type="datetime1">
              <a:rPr lang="zh-CN" altLang="en-US"/>
              <a:pPr>
                <a:defRPr/>
              </a:pPr>
              <a:t>2020/7/2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FC009-431F-4BDE-9E19-993B121175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876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962A9-7F67-47F9-883A-77DE0924DB14}" type="datetime1">
              <a:rPr lang="zh-CN" altLang="en-US"/>
              <a:pPr>
                <a:defRPr/>
              </a:pPr>
              <a:t>2020/7/2</a:t>
            </a:fld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DA331-DAA9-48CB-9D22-E7379FD84D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23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C9D7B-FD24-4375-BB5E-AD94D51F1D05}" type="datetime1">
              <a:rPr lang="zh-CN" altLang="en-US"/>
              <a:pPr>
                <a:defRPr/>
              </a:pPr>
              <a:t>2020/7/2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E2852-703F-43FD-A2BD-7EE95FCDE4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171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8FB70-553A-4360-B35D-C8216AE34F53}" type="datetime1">
              <a:rPr lang="zh-CN" altLang="en-US"/>
              <a:pPr>
                <a:defRPr/>
              </a:pPr>
              <a:t>2020/7/2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FEFF8-3AAE-4098-BCD8-F0E6DF9006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931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600">
                <a:latin typeface="+mn-lt"/>
              </a:defRPr>
            </a:lvl1pPr>
          </a:lstStyle>
          <a:p>
            <a:pPr>
              <a:defRPr/>
            </a:pPr>
            <a:fld id="{4D99946C-DC51-4E1C-95D0-0EBE00AE4B62}" type="datetime1">
              <a:rPr lang="zh-CN" altLang="en-US"/>
              <a:pPr>
                <a:defRPr/>
              </a:pPr>
              <a:t>2020/7/2</a:t>
            </a:fld>
            <a:endParaRPr lang="en-US" altLang="zh-CN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600"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+mn-lt"/>
              </a:defRPr>
            </a:lvl1pPr>
          </a:lstStyle>
          <a:p>
            <a:pPr>
              <a:defRPr/>
            </a:pPr>
            <a:fld id="{EED6BC9C-473B-4382-8C75-38E14AD04E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校徽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n.ubuntu.com/download%20&#23433;&#35013;6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4263D9-DD61-4D3F-BF8E-58D86010749B}" type="datetime1">
              <a:rPr lang="zh-CN" altLang="en-US"/>
              <a:pPr>
                <a:defRPr/>
              </a:pPr>
              <a:t>2020/7/2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C1EAF-2AF1-4C36-A011-A8398A5B0810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0" y="2132856"/>
            <a:ext cx="8820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/>
              <a:t>实验</a:t>
            </a:r>
            <a:r>
              <a:rPr lang="en-US" altLang="zh-CN" sz="4000" b="1" dirty="0" smtClean="0"/>
              <a:t>1</a:t>
            </a:r>
            <a:r>
              <a:rPr lang="en-US" altLang="zh-CN" sz="4000" b="1" dirty="0"/>
              <a:t>:</a:t>
            </a:r>
            <a:r>
              <a:rPr lang="zh-CN" altLang="en-US" sz="4000" b="1" dirty="0" smtClean="0"/>
              <a:t> </a:t>
            </a:r>
            <a:r>
              <a:rPr lang="en-US" altLang="zh-CN" sz="4000" b="1" dirty="0" smtClean="0"/>
              <a:t>Linux </a:t>
            </a:r>
            <a:r>
              <a:rPr lang="zh-CN" altLang="en-US" sz="4000" b="1" dirty="0"/>
              <a:t>编程基础实验</a:t>
            </a:r>
            <a:endParaRPr lang="en-US" altLang="zh-CN" sz="4000" b="1" dirty="0"/>
          </a:p>
        </p:txBody>
      </p:sp>
      <p:sp>
        <p:nvSpPr>
          <p:cNvPr id="9" name="矩形 8"/>
          <p:cNvSpPr/>
          <p:nvPr/>
        </p:nvSpPr>
        <p:spPr>
          <a:xfrm>
            <a:off x="3203848" y="3429000"/>
            <a:ext cx="20531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报告人</a:t>
            </a:r>
            <a:r>
              <a:rPr lang="zh-CN" altLang="en-US" sz="2000" dirty="0" smtClean="0"/>
              <a:t>：尧利利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3114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4263D9-DD61-4D3F-BF8E-58D86010749B}" type="datetime1">
              <a:rPr lang="zh-CN" altLang="en-US"/>
              <a:pPr>
                <a:defRPr/>
              </a:pPr>
              <a:t>2020/7/2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C1EAF-2AF1-4C36-A011-A8398A5B0810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043608" y="404664"/>
            <a:ext cx="4752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Linux </a:t>
            </a:r>
            <a:r>
              <a:rPr lang="zh-CN" altLang="en-US" sz="2800" dirty="0" smtClean="0"/>
              <a:t>系统安装与配置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98604" y="1402628"/>
            <a:ext cx="62646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Ubuntu </a:t>
            </a:r>
            <a:r>
              <a:rPr lang="zh-CN" altLang="en-US" sz="2400" dirty="0"/>
              <a:t>安装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000" dirty="0" smtClean="0"/>
              <a:t>启动后，开始</a:t>
            </a:r>
            <a:r>
              <a:rPr lang="en-US" altLang="zh-CN" sz="2000" dirty="0" smtClean="0"/>
              <a:t>Ubuntu</a:t>
            </a:r>
            <a:r>
              <a:rPr lang="zh-CN" altLang="en-US" sz="2000" dirty="0" smtClean="0"/>
              <a:t>安装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49" y="2663793"/>
            <a:ext cx="3714365" cy="33171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261954"/>
            <a:ext cx="4918605" cy="369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6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4263D9-DD61-4D3F-BF8E-58D86010749B}" type="datetime1">
              <a:rPr lang="zh-CN" altLang="en-US"/>
              <a:pPr>
                <a:defRPr/>
              </a:pPr>
              <a:t>2020/7/2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C1EAF-2AF1-4C36-A011-A8398A5B0810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043608" y="404664"/>
            <a:ext cx="4752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Linux </a:t>
            </a:r>
            <a:r>
              <a:rPr lang="zh-CN" altLang="en-US" sz="2800" dirty="0" smtClean="0"/>
              <a:t>系统安装与配置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98604" y="1402628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Ubuntu </a:t>
            </a:r>
            <a:r>
              <a:rPr lang="zh-CN" altLang="en-US" sz="2400" dirty="0"/>
              <a:t>安装</a:t>
            </a:r>
            <a:endParaRPr lang="en-US" altLang="zh-CN" sz="2400" dirty="0"/>
          </a:p>
          <a:p>
            <a:endParaRPr lang="en-US" altLang="zh-CN" sz="24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98" y="2060848"/>
            <a:ext cx="6134030" cy="368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6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4263D9-DD61-4D3F-BF8E-58D86010749B}" type="datetime1">
              <a:rPr lang="zh-CN" altLang="en-US"/>
              <a:pPr>
                <a:defRPr/>
              </a:pPr>
              <a:t>2020/7/2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C1EAF-2AF1-4C36-A011-A8398A5B0810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043608" y="404664"/>
            <a:ext cx="4752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Linux </a:t>
            </a:r>
            <a:r>
              <a:rPr lang="zh-CN" altLang="en-US" sz="2800" dirty="0" smtClean="0"/>
              <a:t>系统安装与配置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1279960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Ubuntu </a:t>
            </a:r>
            <a:r>
              <a:rPr lang="zh-CN" altLang="en-US" sz="2400" dirty="0" smtClean="0"/>
              <a:t>安装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94" y="1844824"/>
            <a:ext cx="6604555" cy="39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1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4263D9-DD61-4D3F-BF8E-58D86010749B}" type="datetime1">
              <a:rPr lang="zh-CN" altLang="en-US"/>
              <a:pPr>
                <a:defRPr/>
              </a:pPr>
              <a:t>2020/7/2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C1EAF-2AF1-4C36-A011-A8398A5B0810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043608" y="404664"/>
            <a:ext cx="4752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Linux </a:t>
            </a:r>
            <a:r>
              <a:rPr lang="zh-CN" altLang="en-US" sz="2800" dirty="0" smtClean="0"/>
              <a:t>系统安装与配置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1556792"/>
            <a:ext cx="7137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初次安装，直接选第一个，不用怕，不会删除东西</a:t>
            </a:r>
            <a:endParaRPr lang="en-US" altLang="zh-CN" sz="20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19" y="1979403"/>
            <a:ext cx="6753756" cy="400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6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4263D9-DD61-4D3F-BF8E-58D86010749B}" type="datetime1">
              <a:rPr lang="zh-CN" altLang="en-US"/>
              <a:pPr>
                <a:defRPr/>
              </a:pPr>
              <a:t>2020/7/2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C1EAF-2AF1-4C36-A011-A8398A5B0810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043608" y="404664"/>
            <a:ext cx="4752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Linux </a:t>
            </a:r>
            <a:r>
              <a:rPr lang="zh-CN" altLang="en-US" sz="2800" dirty="0" smtClean="0"/>
              <a:t>系统安装与配置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98603" y="1402628"/>
            <a:ext cx="26552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Ubuntu </a:t>
            </a:r>
            <a:r>
              <a:rPr lang="zh-CN" altLang="en-US" sz="2400" dirty="0" smtClean="0"/>
              <a:t>安装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dirty="0" smtClean="0"/>
              <a:t>姓名用自己名字缩写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电脑名用自己的学号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密码简单设置即可</a:t>
            </a:r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95" y="1628800"/>
            <a:ext cx="6390105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4263D9-DD61-4D3F-BF8E-58D86010749B}" type="datetime1">
              <a:rPr lang="zh-CN" altLang="en-US"/>
              <a:pPr>
                <a:defRPr/>
              </a:pPr>
              <a:t>2020/7/2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C1EAF-2AF1-4C36-A011-A8398A5B0810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043608" y="404664"/>
            <a:ext cx="4752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Linux </a:t>
            </a:r>
            <a:r>
              <a:rPr lang="zh-CN" altLang="en-US" sz="2800" dirty="0" smtClean="0"/>
              <a:t>系统安装与配置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1433405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等待安装</a:t>
            </a:r>
            <a:endParaRPr lang="en-US" altLang="zh-CN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33515"/>
            <a:ext cx="5847490" cy="426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7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4263D9-DD61-4D3F-BF8E-58D86010749B}" type="datetime1">
              <a:rPr lang="zh-CN" altLang="en-US"/>
              <a:pPr>
                <a:defRPr/>
              </a:pPr>
              <a:t>2020/7/2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C1EAF-2AF1-4C36-A011-A8398A5B0810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043608" y="404664"/>
            <a:ext cx="4752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Linux </a:t>
            </a:r>
            <a:r>
              <a:rPr lang="zh-CN" altLang="en-US" sz="2800" dirty="0" smtClean="0"/>
              <a:t>系统安装与配置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1285037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安装完毕，点击重启</a:t>
            </a: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15876"/>
            <a:ext cx="5894963" cy="10957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23" y="2889940"/>
            <a:ext cx="3133978" cy="26377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8127" y="5721615"/>
            <a:ext cx="262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出现这个界面按回车键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974594"/>
            <a:ext cx="3467584" cy="25530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50804" y="5638027"/>
            <a:ext cx="337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输入密码，按</a:t>
            </a:r>
            <a:r>
              <a:rPr lang="en-US" altLang="zh-CN" dirty="0" smtClean="0"/>
              <a:t>enter</a:t>
            </a:r>
            <a:r>
              <a:rPr lang="zh-CN" altLang="en-US" dirty="0" smtClean="0"/>
              <a:t>，进入系统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075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4263D9-DD61-4D3F-BF8E-58D86010749B}" type="datetime1">
              <a:rPr lang="zh-CN" altLang="en-US"/>
              <a:pPr>
                <a:defRPr/>
              </a:pPr>
              <a:t>2020/7/2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C1EAF-2AF1-4C36-A011-A8398A5B0810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043608" y="404664"/>
            <a:ext cx="4752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Linux </a:t>
            </a:r>
            <a:r>
              <a:rPr lang="zh-CN" altLang="en-US" sz="2800" dirty="0" smtClean="0"/>
              <a:t>系统安装与配置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1340768"/>
            <a:ext cx="88204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Linux</a:t>
            </a:r>
            <a:r>
              <a:rPr lang="zh-CN" altLang="en-US" sz="2400" b="1" dirty="0" smtClean="0"/>
              <a:t>配置</a:t>
            </a:r>
            <a:endParaRPr lang="en-US" altLang="zh-CN" sz="2400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dirty="0" smtClean="0"/>
              <a:t>使用</a:t>
            </a:r>
            <a:r>
              <a:rPr lang="zh-CN" altLang="en-US" dirty="0"/>
              <a:t>键盘输入命令 </a:t>
            </a:r>
            <a:r>
              <a:rPr lang="en-US" altLang="zh-CN" dirty="0" err="1"/>
              <a:t>s</a:t>
            </a:r>
            <a:r>
              <a:rPr lang="en-US" altLang="zh-CN" b="1" dirty="0" err="1"/>
              <a:t>udo</a:t>
            </a:r>
            <a:r>
              <a:rPr lang="en-US" altLang="zh-CN" b="1" dirty="0"/>
              <a:t> apt install vim </a:t>
            </a:r>
            <a:r>
              <a:rPr lang="en-US" altLang="zh-CN" b="1" dirty="0" err="1"/>
              <a:t>git</a:t>
            </a:r>
            <a:r>
              <a:rPr lang="en-US" altLang="zh-CN" b="1" dirty="0"/>
              <a:t> tree </a:t>
            </a:r>
            <a:r>
              <a:rPr lang="en-US" altLang="zh-CN" b="1" dirty="0" err="1"/>
              <a:t>gcc-multilib</a:t>
            </a:r>
            <a:r>
              <a:rPr lang="en-US" altLang="zh-CN" b="1" dirty="0"/>
              <a:t> </a:t>
            </a:r>
            <a:r>
              <a:rPr lang="en-US" altLang="zh-CN" b="1" dirty="0" smtClean="0"/>
              <a:t>–y</a:t>
            </a:r>
            <a:r>
              <a:rPr lang="zh-CN" altLang="en-US" b="1" dirty="0" smtClean="0"/>
              <a:t>，</a:t>
            </a:r>
            <a:r>
              <a:rPr lang="zh-CN" altLang="en-US" dirty="0" smtClean="0"/>
              <a:t>回车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输入</a:t>
            </a:r>
            <a:r>
              <a:rPr lang="zh-CN" altLang="en-US" dirty="0"/>
              <a:t>密码，密码是不可见的，只管自己输入然后回车就可以</a:t>
            </a:r>
            <a:r>
              <a:rPr lang="zh-CN" altLang="en-US" dirty="0" smtClean="0"/>
              <a:t>了，等待配置完成。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/>
              <a:t>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212976"/>
            <a:ext cx="7344816" cy="280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8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4263D9-DD61-4D3F-BF8E-58D86010749B}" type="datetime1">
              <a:rPr lang="zh-CN" altLang="en-US"/>
              <a:pPr>
                <a:defRPr/>
              </a:pPr>
              <a:t>2020/7/2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C1EAF-2AF1-4C36-A011-A8398A5B0810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043608" y="404664"/>
            <a:ext cx="4752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Linux </a:t>
            </a:r>
            <a:r>
              <a:rPr lang="zh-CN" altLang="en-US" sz="2800" dirty="0" smtClean="0"/>
              <a:t>系统安装与配置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98604" y="1402628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参数配置成功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1988840"/>
            <a:ext cx="6472341" cy="37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1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4263D9-DD61-4D3F-BF8E-58D86010749B}" type="datetime1">
              <a:rPr lang="zh-CN" altLang="en-US"/>
              <a:pPr>
                <a:defRPr/>
              </a:pPr>
              <a:t>2020/7/2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C1EAF-2AF1-4C36-A011-A8398A5B0810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043608" y="404664"/>
            <a:ext cx="4752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Linux </a:t>
            </a:r>
            <a:r>
              <a:rPr lang="zh-CN" altLang="en-US" sz="2800" dirty="0" smtClean="0"/>
              <a:t>系统安装与配置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98604" y="1402628"/>
            <a:ext cx="72817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查看版本号，以</a:t>
            </a:r>
            <a:r>
              <a:rPr lang="en-US" altLang="zh-CN" sz="2000" dirty="0" smtClean="0"/>
              <a:t>vim</a:t>
            </a:r>
            <a:r>
              <a:rPr lang="zh-CN" altLang="en-US" sz="2000" dirty="0" smtClean="0"/>
              <a:t>为例</a:t>
            </a:r>
            <a:endParaRPr lang="en-US" altLang="zh-CN" sz="2000" dirty="0" smtClean="0"/>
          </a:p>
          <a:p>
            <a:r>
              <a:rPr lang="zh-CN" altLang="en-US" sz="2000" dirty="0" smtClean="0"/>
              <a:t>输入 </a:t>
            </a:r>
            <a:r>
              <a:rPr lang="en-US" altLang="zh-CN" sz="2000" dirty="0" smtClean="0"/>
              <a:t>man vim</a:t>
            </a:r>
            <a:r>
              <a:rPr lang="zh-CN" altLang="en-US" sz="2000" dirty="0" smtClean="0"/>
              <a:t>命令行</a:t>
            </a:r>
            <a:endParaRPr lang="en-US" altLang="zh-CN" sz="2000" dirty="0" smtClean="0"/>
          </a:p>
          <a:p>
            <a:r>
              <a:rPr lang="zh-CN" altLang="en-US" sz="2000" dirty="0" smtClean="0"/>
              <a:t>查找查看版本的命令，如 </a:t>
            </a:r>
            <a:r>
              <a:rPr lang="en-US" altLang="zh-CN" sz="2000" dirty="0" smtClean="0"/>
              <a:t>vim –version</a:t>
            </a:r>
            <a:r>
              <a:rPr lang="zh-CN" altLang="en-US" sz="2000" dirty="0" smtClean="0"/>
              <a:t>，即可查看版本信息，其他同理。</a:t>
            </a:r>
            <a:endParaRPr lang="en-US" altLang="zh-CN" sz="2000" dirty="0" smtClean="0"/>
          </a:p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963" y="2564904"/>
            <a:ext cx="4608512" cy="3456384"/>
          </a:xfrm>
          <a:prstGeom prst="rect">
            <a:avLst/>
          </a:prstGeom>
        </p:spPr>
      </p:pic>
      <p:sp>
        <p:nvSpPr>
          <p:cNvPr id="9" name="文本框 12"/>
          <p:cNvSpPr txBox="1"/>
          <p:nvPr/>
        </p:nvSpPr>
        <p:spPr>
          <a:xfrm>
            <a:off x="57396" y="4941168"/>
            <a:ext cx="6444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000" dirty="0" smtClean="0">
                <a:solidFill>
                  <a:srgbClr val="C00000"/>
                </a:solidFill>
              </a:rPr>
              <a:t>本小结实验内容：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r>
              <a:rPr lang="zh-CN" altLang="en-US" sz="2000" dirty="0" smtClean="0">
                <a:solidFill>
                  <a:srgbClr val="C00000"/>
                </a:solidFill>
              </a:rPr>
              <a:t>写入实验报告</a:t>
            </a:r>
            <a:r>
              <a:rPr lang="en-US" altLang="zh-CN" sz="2000" dirty="0" smtClean="0">
                <a:solidFill>
                  <a:srgbClr val="C00000"/>
                </a:solidFill>
              </a:rPr>
              <a:t>(report.pdf)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33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4263D9-DD61-4D3F-BF8E-58D86010749B}" type="datetime1">
              <a:rPr lang="zh-CN" altLang="en-US"/>
              <a:pPr>
                <a:defRPr/>
              </a:pPr>
              <a:t>2020/7/2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C1EAF-2AF1-4C36-A011-A8398A5B0810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043608" y="404664"/>
            <a:ext cx="4752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Linux </a:t>
            </a:r>
            <a:r>
              <a:rPr lang="zh-CN" altLang="en-US" sz="2800" dirty="0" smtClean="0"/>
              <a:t>系统安装与配置</a:t>
            </a:r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179512" y="1988840"/>
            <a:ext cx="77768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arenBoth"/>
            </a:pPr>
            <a:r>
              <a:rPr lang="zh-CN" altLang="zh-CN" sz="2000" dirty="0"/>
              <a:t>请分别按照</a:t>
            </a:r>
            <a:r>
              <a:rPr lang="en-US" altLang="zh-CN" sz="2000" b="1" dirty="0" err="1"/>
              <a:t>Linux安装</a:t>
            </a:r>
            <a:r>
              <a:rPr lang="zh-CN" altLang="zh-CN" sz="2000" dirty="0"/>
              <a:t>和</a:t>
            </a:r>
            <a:r>
              <a:rPr lang="en-US" altLang="zh-CN" sz="2000" b="1" dirty="0" err="1"/>
              <a:t>Linux配置</a:t>
            </a:r>
            <a:r>
              <a:rPr lang="en-US" altLang="zh-CN" sz="2000" b="1" dirty="0"/>
              <a:t>(</a:t>
            </a:r>
            <a:r>
              <a:rPr lang="zh-CN" altLang="en-US" sz="2000" b="1" dirty="0" smtClean="0"/>
              <a:t>见讲义</a:t>
            </a:r>
            <a:r>
              <a:rPr lang="en-US" altLang="zh-CN" sz="2000" b="1" dirty="0" smtClean="0"/>
              <a:t>:</a:t>
            </a:r>
            <a:r>
              <a:rPr lang="zh-CN" altLang="en-US" sz="2000" b="1" dirty="0"/>
              <a:t>汇编语言实验基础</a:t>
            </a:r>
            <a:r>
              <a:rPr lang="en-US" altLang="zh-CN" sz="2000" b="1" dirty="0"/>
              <a:t>)</a:t>
            </a:r>
            <a:r>
              <a:rPr lang="zh-CN" altLang="zh-CN" sz="2000" dirty="0"/>
              <a:t>按步骤完成</a:t>
            </a:r>
            <a:r>
              <a:rPr lang="en-US" altLang="zh-CN" sz="2000" dirty="0" err="1"/>
              <a:t>VirtualBox</a:t>
            </a:r>
            <a:r>
              <a:rPr lang="zh-CN" altLang="zh-CN" sz="2000" dirty="0"/>
              <a:t>和</a:t>
            </a:r>
            <a:r>
              <a:rPr lang="en-US" altLang="zh-CN" sz="2000" dirty="0"/>
              <a:t>Linux</a:t>
            </a:r>
            <a:r>
              <a:rPr lang="zh-CN" altLang="zh-CN" sz="2000" dirty="0"/>
              <a:t>系统安装和环境配置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514350" indent="-514350">
              <a:buAutoNum type="arabicParenBoth"/>
            </a:pPr>
            <a:endParaRPr lang="en-US" altLang="zh-CN" sz="2000" dirty="0"/>
          </a:p>
          <a:p>
            <a:pPr marL="514350" indent="-514350">
              <a:buAutoNum type="arabicParenBoth"/>
            </a:pPr>
            <a:r>
              <a:rPr lang="zh-CN" altLang="zh-CN" sz="2000" dirty="0"/>
              <a:t>请使用</a:t>
            </a:r>
            <a:r>
              <a:rPr lang="en-US" altLang="zh-CN" sz="2000" dirty="0"/>
              <a:t>man</a:t>
            </a:r>
            <a:r>
              <a:rPr lang="zh-CN" altLang="zh-CN" sz="2000" dirty="0"/>
              <a:t>查询</a:t>
            </a:r>
            <a:r>
              <a:rPr lang="en-US" altLang="zh-CN" sz="2000" dirty="0"/>
              <a:t>Vim/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/GCC/AS/OBJDUMP/GDB</a:t>
            </a:r>
            <a:r>
              <a:rPr lang="zh-CN" altLang="zh-CN" sz="2000" dirty="0"/>
              <a:t>版本的命令，然后使用查到的命令打印出对应版本，将版本截图贴在实验报告中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514350" indent="-514350">
              <a:buAutoNum type="arabicParenBoth"/>
            </a:pPr>
            <a:endParaRPr lang="en-US" altLang="zh-CN" sz="2000" dirty="0"/>
          </a:p>
          <a:p>
            <a:pPr marL="514350" indent="-514350">
              <a:buAutoNum type="arabicParenBoth"/>
            </a:pPr>
            <a:r>
              <a:rPr lang="zh-CN" altLang="zh-CN" sz="2000" dirty="0"/>
              <a:t>写下你在安装过程中遇到的问题，并说明你是如何解决的（没有可不写）。</a:t>
            </a:r>
          </a:p>
        </p:txBody>
      </p:sp>
    </p:spTree>
    <p:extLst>
      <p:ext uri="{BB962C8B-B14F-4D97-AF65-F5344CB8AC3E}">
        <p14:creationId xmlns:p14="http://schemas.microsoft.com/office/powerpoint/2010/main" val="410480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4263D9-DD61-4D3F-BF8E-58D86010749B}" type="datetime1">
              <a:rPr lang="zh-CN" altLang="en-US"/>
              <a:pPr>
                <a:defRPr/>
              </a:pPr>
              <a:t>2020/7/2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C1EAF-2AF1-4C36-A011-A8398A5B0810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B6CF535F-80E6-F943-B581-B354CB564E6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79512" y="1412776"/>
            <a:ext cx="410445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9262" lvl="1" indent="0" eaLnBrk="1" hangingPunct="1">
              <a:buNone/>
            </a:pPr>
            <a:endParaRPr lang="en-US" altLang="zh-CN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1043608" y="368467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2. Linux</a:t>
            </a:r>
            <a:r>
              <a:rPr lang="zh-CN" altLang="en-US" sz="2800" dirty="0" smtClean="0"/>
              <a:t>编程实践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154817" y="2060848"/>
            <a:ext cx="780055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arenBoth"/>
            </a:pPr>
            <a:r>
              <a:rPr lang="zh-CN" altLang="zh-CN" sz="2000" dirty="0"/>
              <a:t>使用文件管理器或者</a:t>
            </a:r>
            <a:r>
              <a:rPr lang="en-US" altLang="zh-CN" sz="2000" dirty="0" err="1"/>
              <a:t>mkdir</a:t>
            </a:r>
            <a:r>
              <a:rPr lang="zh-CN" altLang="zh-CN" sz="2000" dirty="0"/>
              <a:t>在主目录下创建工作目录</a:t>
            </a:r>
            <a:r>
              <a:rPr lang="en-US" altLang="zh-CN" sz="2000" dirty="0" smtClean="0"/>
              <a:t>workspace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514350" indent="-514350">
              <a:buAutoNum type="arabicParenBoth"/>
            </a:pPr>
            <a:endParaRPr lang="en-US" altLang="zh-CN" sz="2000" dirty="0"/>
          </a:p>
          <a:p>
            <a:pPr marL="514350" indent="-514350">
              <a:buAutoNum type="arabicParenBoth"/>
            </a:pPr>
            <a:r>
              <a:rPr lang="zh-CN" altLang="zh-CN" sz="2000" dirty="0"/>
              <a:t>在</a:t>
            </a:r>
            <a:r>
              <a:rPr lang="en-US" altLang="zh-CN" sz="2000" dirty="0"/>
              <a:t>workspace</a:t>
            </a:r>
            <a:r>
              <a:rPr lang="zh-CN" altLang="zh-CN" sz="2000" dirty="0"/>
              <a:t>目录下创建目录</a:t>
            </a:r>
            <a:r>
              <a:rPr lang="en-US" altLang="zh-CN" sz="2000" dirty="0"/>
              <a:t>lab01</a:t>
            </a:r>
            <a:r>
              <a:rPr lang="zh-CN" altLang="zh-CN" sz="2000" dirty="0"/>
              <a:t>，在</a:t>
            </a:r>
            <a:r>
              <a:rPr lang="en-US" altLang="zh-CN" sz="2000" dirty="0"/>
              <a:t>lab01</a:t>
            </a:r>
            <a:r>
              <a:rPr lang="zh-CN" altLang="zh-CN" sz="2000" dirty="0"/>
              <a:t>下创建以自己学号为名的</a:t>
            </a:r>
            <a:r>
              <a:rPr lang="zh-CN" altLang="zh-CN" sz="2000" dirty="0" smtClean="0"/>
              <a:t>目录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514350" indent="-514350">
              <a:buAutoNum type="arabicParenBoth"/>
            </a:pPr>
            <a:endParaRPr lang="en-US" altLang="zh-CN" sz="2000" dirty="0"/>
          </a:p>
          <a:p>
            <a:pPr marL="514350" indent="-514350">
              <a:buAutoNum type="arabicParenBoth"/>
            </a:pPr>
            <a:r>
              <a:rPr lang="zh-CN" altLang="en-US" sz="2000" dirty="0"/>
              <a:t>将工作目录切换为</a:t>
            </a:r>
            <a:r>
              <a:rPr lang="en-US" altLang="zh-CN" sz="2000" dirty="0"/>
              <a:t>~/workspace/lab01/</a:t>
            </a:r>
            <a:r>
              <a:rPr lang="zh-CN" altLang="en-US" sz="2000" dirty="0"/>
              <a:t>学号（如</a:t>
            </a:r>
            <a:r>
              <a:rPr lang="en-US" altLang="zh-CN" sz="2000" dirty="0"/>
              <a:t>151220000</a:t>
            </a:r>
            <a:r>
              <a:rPr lang="zh-CN" altLang="en-US" sz="2000" dirty="0"/>
              <a:t>），然后使用</a:t>
            </a:r>
            <a:r>
              <a:rPr lang="en-US" altLang="zh-CN" sz="2000" dirty="0" err="1"/>
              <a:t>Gedit</a:t>
            </a:r>
            <a:r>
              <a:rPr lang="zh-CN" altLang="en-US" sz="2000" dirty="0"/>
              <a:t>或</a:t>
            </a:r>
            <a:r>
              <a:rPr lang="en-US" altLang="zh-CN" sz="2000" dirty="0"/>
              <a:t>Vim</a:t>
            </a:r>
            <a:r>
              <a:rPr lang="zh-CN" altLang="en-US" sz="2000" dirty="0"/>
              <a:t>编辑器编写汇编语言的表白程序，并保存为</a:t>
            </a:r>
            <a:r>
              <a:rPr lang="en-US" altLang="zh-CN" sz="2000" dirty="0" err="1" smtClean="0"/>
              <a:t>heart.S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2087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4263D9-DD61-4D3F-BF8E-58D86010749B}" type="datetime1">
              <a:rPr lang="zh-CN" altLang="en-US"/>
              <a:pPr>
                <a:defRPr/>
              </a:pPr>
              <a:t>2020/7/2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C1EAF-2AF1-4C36-A011-A8398A5B0810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B6CF535F-80E6-F943-B581-B354CB564E6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79512" y="1412776"/>
            <a:ext cx="410445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9262" lvl="1" indent="0" eaLnBrk="1" hangingPunct="1">
              <a:buNone/>
            </a:pPr>
            <a:endParaRPr lang="en-US" altLang="zh-CN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1043608" y="368467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2. Linux</a:t>
            </a:r>
            <a:r>
              <a:rPr lang="zh-CN" altLang="en-US" sz="2800" dirty="0" smtClean="0"/>
              <a:t>编程实践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70275" y="1568695"/>
            <a:ext cx="77420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先在命令行输入 </a:t>
            </a:r>
            <a:r>
              <a:rPr lang="en-US" altLang="zh-CN" sz="2000" dirty="0" smtClean="0"/>
              <a:t>cd~</a:t>
            </a:r>
            <a:r>
              <a:rPr lang="zh-CN" altLang="en-US" sz="2000" dirty="0" smtClean="0"/>
              <a:t>进入主目录，或者直接在主目录下输入</a:t>
            </a:r>
            <a:r>
              <a:rPr lang="en-US" altLang="zh-CN" sz="2000" dirty="0" err="1" smtClean="0"/>
              <a:t>mkdir</a:t>
            </a:r>
            <a:r>
              <a:rPr lang="en-US" altLang="zh-CN" sz="2000" dirty="0" smtClean="0"/>
              <a:t> workspace </a:t>
            </a:r>
            <a:r>
              <a:rPr lang="zh-CN" altLang="en-US" sz="2000" dirty="0" smtClean="0"/>
              <a:t>创建</a:t>
            </a:r>
            <a:r>
              <a:rPr lang="en-US" altLang="zh-CN" sz="2000" dirty="0" smtClean="0"/>
              <a:t>workspace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然后进入</a:t>
            </a:r>
            <a:r>
              <a:rPr lang="en-US" altLang="zh-CN" sz="2000" dirty="0" smtClean="0"/>
              <a:t>workspace</a:t>
            </a:r>
            <a:r>
              <a:rPr lang="zh-CN" altLang="en-US" sz="2000" dirty="0" smtClean="0"/>
              <a:t>目录，输入命令行 </a:t>
            </a:r>
            <a:r>
              <a:rPr lang="en-US" altLang="zh-CN" sz="2000" dirty="0" smtClean="0"/>
              <a:t>cd workspace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再在</a:t>
            </a:r>
            <a:r>
              <a:rPr lang="en-US" altLang="zh-CN" sz="2000" dirty="0" smtClean="0"/>
              <a:t>workspace</a:t>
            </a:r>
            <a:r>
              <a:rPr lang="zh-CN" altLang="en-US" sz="2000" dirty="0" smtClean="0"/>
              <a:t>目录下创建</a:t>
            </a:r>
            <a:r>
              <a:rPr lang="en-US" altLang="zh-CN" sz="2000" dirty="0" smtClean="0"/>
              <a:t>lab01</a:t>
            </a:r>
            <a:r>
              <a:rPr lang="zh-CN" altLang="en-US" sz="2000" dirty="0" smtClean="0"/>
              <a:t>子文件，输入命令行</a:t>
            </a:r>
            <a:r>
              <a:rPr lang="en-US" altLang="zh-CN" sz="2000" dirty="0" err="1" smtClean="0"/>
              <a:t>mkdir</a:t>
            </a:r>
            <a:r>
              <a:rPr lang="en-US" altLang="zh-CN" sz="2000" dirty="0" smtClean="0"/>
              <a:t> lab01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学</a:t>
            </a:r>
            <a:r>
              <a:rPr lang="zh-CN" altLang="en-US" sz="2000" dirty="0" smtClean="0"/>
              <a:t>号子文件同理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然后在学号目录下创建</a:t>
            </a:r>
            <a:r>
              <a:rPr lang="en-US" altLang="zh-CN" sz="2000" dirty="0" err="1"/>
              <a:t>heart.S</a:t>
            </a:r>
            <a:r>
              <a:rPr lang="zh-CN" altLang="en-US" sz="2000" dirty="0"/>
              <a:t>文件，若当前不处在该目录下，可输入命令 </a:t>
            </a:r>
            <a:r>
              <a:rPr lang="en-US" altLang="zh-CN" sz="2000" dirty="0"/>
              <a:t>~/workspace/lab01/</a:t>
            </a:r>
            <a:r>
              <a:rPr lang="zh-CN" altLang="en-US" sz="2000" dirty="0"/>
              <a:t>学号 </a:t>
            </a:r>
            <a:r>
              <a:rPr lang="zh-CN" altLang="en-US" sz="2000" dirty="0" smtClean="0"/>
              <a:t>进入</a:t>
            </a:r>
            <a:endParaRPr lang="en-US" altLang="zh-CN" sz="2000" dirty="0" smtClean="0"/>
          </a:p>
          <a:p>
            <a:r>
              <a:rPr lang="zh-CN" altLang="en-US" sz="2000" dirty="0" smtClean="0"/>
              <a:t>可参考讲义 </a:t>
            </a:r>
            <a:r>
              <a:rPr lang="en-US" altLang="zh-CN" sz="2000" dirty="0" smtClean="0"/>
              <a:t>P15</a:t>
            </a:r>
            <a:r>
              <a:rPr lang="zh-CN" altLang="en-US" sz="2000" dirty="0" smtClean="0"/>
              <a:t>，查看有关文件的操作命令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166184"/>
            <a:ext cx="6496957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9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4263D9-DD61-4D3F-BF8E-58D86010749B}" type="datetime1">
              <a:rPr lang="zh-CN" altLang="en-US"/>
              <a:pPr>
                <a:defRPr/>
              </a:pPr>
              <a:t>2020/7/2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C1EAF-2AF1-4C36-A011-A8398A5B0810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141679" y="385500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2.Linux</a:t>
            </a:r>
            <a:r>
              <a:rPr lang="zh-CN" altLang="en-US" sz="2800" dirty="0" smtClean="0"/>
              <a:t>编程实践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61719" y="2597054"/>
            <a:ext cx="5560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输入 </a:t>
            </a:r>
            <a:r>
              <a:rPr lang="en-US" altLang="zh-CN" dirty="0" smtClean="0"/>
              <a:t>vi </a:t>
            </a:r>
            <a:r>
              <a:rPr lang="en-US" altLang="zh-CN" dirty="0" err="1" smtClean="0"/>
              <a:t>heart.s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touch </a:t>
            </a:r>
            <a:r>
              <a:rPr lang="en-US" altLang="zh-CN" dirty="0" err="1" smtClean="0"/>
              <a:t>heart.s</a:t>
            </a:r>
            <a:r>
              <a:rPr lang="en-US" altLang="zh-CN" dirty="0" smtClean="0"/>
              <a:t> 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vi/vim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vi/vim</a:t>
            </a:r>
            <a:r>
              <a:rPr lang="zh-CN" altLang="en-US" dirty="0" smtClean="0"/>
              <a:t>操作，参考讲义</a:t>
            </a:r>
            <a:r>
              <a:rPr lang="en-US" altLang="zh-CN" dirty="0" smtClean="0"/>
              <a:t>P25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代码参考</a:t>
            </a:r>
            <a:r>
              <a:rPr lang="en-US" altLang="zh-CN" dirty="0" smtClean="0"/>
              <a:t>hello world</a:t>
            </a:r>
            <a:r>
              <a:rPr lang="zh-CN" altLang="en-US" dirty="0" smtClean="0"/>
              <a:t>的汇编修改</a:t>
            </a:r>
            <a:r>
              <a:rPr lang="en-US" altLang="zh-CN" dirty="0" smtClean="0"/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heart.S</a:t>
            </a:r>
            <a:r>
              <a:rPr lang="zh-CN" altLang="en-US" dirty="0" smtClean="0"/>
              <a:t>完成后输入编译和链接命令行</a:t>
            </a:r>
            <a:endParaRPr lang="en-US" altLang="zh-CN" dirty="0" smtClean="0"/>
          </a:p>
          <a:p>
            <a:r>
              <a:rPr lang="zh-CN" altLang="en-US" dirty="0" smtClean="0"/>
              <a:t>注意：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位系统编译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位程序编译如下；</a:t>
            </a:r>
            <a:endParaRPr lang="en-US" altLang="zh-CN" dirty="0" smtClean="0"/>
          </a:p>
          <a:p>
            <a:r>
              <a:rPr lang="en-US" altLang="zh-CN" dirty="0" smtClean="0"/>
              <a:t>      as </a:t>
            </a:r>
            <a:r>
              <a:rPr lang="en-US" altLang="zh-CN" dirty="0" smtClean="0">
                <a:solidFill>
                  <a:srgbClr val="FF0000"/>
                </a:solidFill>
              </a:rPr>
              <a:t>-32</a:t>
            </a:r>
            <a:r>
              <a:rPr lang="en-US" altLang="zh-CN" dirty="0" smtClean="0"/>
              <a:t>–o </a:t>
            </a:r>
            <a:r>
              <a:rPr lang="en-US" altLang="zh-CN" dirty="0" err="1" smtClean="0"/>
              <a:t>heart.o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heart.s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–m32 </a:t>
            </a:r>
            <a:r>
              <a:rPr lang="en-US" altLang="zh-CN" dirty="0" smtClean="0"/>
              <a:t>-o </a:t>
            </a:r>
            <a:r>
              <a:rPr lang="en-US" altLang="zh-CN" dirty="0"/>
              <a:t>heart </a:t>
            </a:r>
            <a:r>
              <a:rPr lang="en-US" altLang="zh-CN" dirty="0" err="1" smtClean="0"/>
              <a:t>heart.o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最后输入</a:t>
            </a:r>
            <a:r>
              <a:rPr lang="en-US" altLang="zh-CN" dirty="0" smtClean="0"/>
              <a:t>./heart</a:t>
            </a:r>
            <a:r>
              <a:rPr lang="zh-CN" altLang="en-US" dirty="0"/>
              <a:t>运行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2241580"/>
            <a:ext cx="3137722" cy="357327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19" y="1407476"/>
            <a:ext cx="6210481" cy="78586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4546" y="5214685"/>
            <a:ext cx="57715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需要编写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64 </a:t>
            </a:r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位程序，只要在代码里去掉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.code32</a:t>
            </a:r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，编译和链接时分别去掉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--32 </a:t>
            </a:r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</a:rPr>
              <a:t>-m32 </a:t>
            </a:r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选项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132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4263D9-DD61-4D3F-BF8E-58D86010749B}" type="datetime1">
              <a:rPr lang="zh-CN" altLang="en-US"/>
              <a:pPr>
                <a:defRPr/>
              </a:pPr>
              <a:t>2020/7/2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C1EAF-2AF1-4C36-A011-A8398A5B0810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184516" y="383677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2. Linux</a:t>
            </a:r>
            <a:r>
              <a:rPr lang="zh-CN" altLang="en-US" sz="2800" dirty="0" smtClean="0"/>
              <a:t>编程实践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79512" y="5334223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</a:rPr>
              <a:t>本小结实验提交： 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heart.S</a:t>
            </a:r>
            <a:r>
              <a:rPr lang="en-US" altLang="zh-CN" sz="2000" dirty="0" smtClean="0">
                <a:solidFill>
                  <a:srgbClr val="C00000"/>
                </a:solidFill>
              </a:rPr>
              <a:t> 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304" y="1988840"/>
            <a:ext cx="2736304" cy="285022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5512" y="1488255"/>
            <a:ext cx="669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最后输出的心形图案如下图所示，最后一行数字为自己的学号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64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4263D9-DD61-4D3F-BF8E-58D86010749B}" type="datetime1">
              <a:rPr lang="zh-CN" altLang="en-US"/>
              <a:pPr>
                <a:defRPr/>
              </a:pPr>
              <a:t>2020/7/2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C1EAF-2AF1-4C36-A011-A8398A5B0810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B6CF535F-80E6-F943-B581-B354CB564E6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79512" y="1412776"/>
            <a:ext cx="410445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9262" lvl="1" indent="0" eaLnBrk="1" hangingPunct="1">
              <a:buNone/>
            </a:pPr>
            <a:endParaRPr lang="en-US" altLang="zh-CN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1043608" y="332656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</a:t>
            </a:r>
            <a:r>
              <a:rPr lang="en-US" altLang="zh-CN" sz="2800" dirty="0" smtClean="0"/>
              <a:t>. </a:t>
            </a:r>
            <a:r>
              <a:rPr lang="zh-CN" altLang="en-US" sz="2800" dirty="0" smtClean="0"/>
              <a:t>熟悉工具</a:t>
            </a:r>
            <a:endParaRPr lang="zh-CN" altLang="en-US" sz="2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59" y="1700808"/>
            <a:ext cx="8137773" cy="356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5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4263D9-DD61-4D3F-BF8E-58D86010749B}" type="datetime1">
              <a:rPr lang="zh-CN" altLang="en-US"/>
              <a:pPr>
                <a:defRPr/>
              </a:pPr>
              <a:t>2020/7/2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C1EAF-2AF1-4C36-A011-A8398A5B0810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043608" y="332656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</a:t>
            </a:r>
            <a:r>
              <a:rPr lang="en-US" altLang="zh-CN" sz="2800" dirty="0" smtClean="0"/>
              <a:t>. </a:t>
            </a:r>
            <a:r>
              <a:rPr lang="zh-CN" altLang="en-US" sz="2800" dirty="0" smtClean="0"/>
              <a:t>熟悉工具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89079" y="2060848"/>
            <a:ext cx="49149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以</a:t>
            </a:r>
            <a:r>
              <a:rPr lang="en-US" altLang="zh-CN" dirty="0"/>
              <a:t>hello world</a:t>
            </a:r>
            <a:r>
              <a:rPr lang="zh-CN" altLang="en-US" dirty="0"/>
              <a:t>为</a:t>
            </a:r>
            <a:r>
              <a:rPr lang="zh-CN" altLang="en-US" dirty="0" smtClean="0"/>
              <a:t>例，</a:t>
            </a:r>
            <a:r>
              <a:rPr lang="zh-CN" altLang="zh-CN" dirty="0" smtClean="0"/>
              <a:t>使用</a:t>
            </a:r>
            <a:r>
              <a:rPr lang="en-US" altLang="zh-CN" dirty="0" err="1"/>
              <a:t>objdump</a:t>
            </a:r>
            <a:r>
              <a:rPr lang="zh-CN" altLang="zh-CN" dirty="0"/>
              <a:t>的</a:t>
            </a:r>
            <a:r>
              <a:rPr lang="en-US" altLang="zh-CN" dirty="0"/>
              <a:t>-D</a:t>
            </a:r>
            <a:r>
              <a:rPr lang="zh-CN" altLang="zh-CN" dirty="0"/>
              <a:t>选项反</a:t>
            </a:r>
            <a:r>
              <a:rPr lang="zh-CN" altLang="zh-CN" dirty="0" smtClean="0"/>
              <a:t>汇编</a:t>
            </a:r>
            <a:r>
              <a:rPr lang="en-US" altLang="zh-CN" dirty="0" err="1" smtClean="0"/>
              <a:t>hello.o</a:t>
            </a:r>
            <a:r>
              <a:rPr lang="zh-CN" altLang="zh-CN" dirty="0" smtClean="0"/>
              <a:t>文件</a:t>
            </a:r>
            <a:r>
              <a:rPr lang="zh-CN" altLang="en-US" dirty="0" smtClean="0"/>
              <a:t>，输入命令行</a:t>
            </a:r>
            <a:r>
              <a:rPr lang="en-US" altLang="zh-CN" dirty="0" err="1" smtClean="0"/>
              <a:t>objdump</a:t>
            </a:r>
            <a:r>
              <a:rPr lang="en-US" altLang="zh-CN" dirty="0" smtClean="0"/>
              <a:t> </a:t>
            </a:r>
            <a:r>
              <a:rPr lang="en-US" altLang="zh-CN" dirty="0"/>
              <a:t>–D </a:t>
            </a:r>
            <a:r>
              <a:rPr lang="en-US" altLang="zh-CN" dirty="0" err="1" smtClean="0"/>
              <a:t>hello.o</a:t>
            </a:r>
            <a:r>
              <a:rPr lang="en-US" altLang="zh-CN" dirty="0" smtClean="0"/>
              <a:t> </a:t>
            </a:r>
            <a:r>
              <a:rPr lang="en-US" altLang="zh-CN" dirty="0"/>
              <a:t>&gt; </a:t>
            </a:r>
            <a:r>
              <a:rPr lang="en-US" altLang="zh-CN" dirty="0" smtClean="0"/>
              <a:t>dog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然后输入</a:t>
            </a:r>
            <a:r>
              <a:rPr lang="en-US" altLang="zh-CN" dirty="0" smtClean="0"/>
              <a:t>cat </a:t>
            </a:r>
            <a:r>
              <a:rPr lang="en-US" altLang="zh-CN" dirty="0"/>
              <a:t>dog</a:t>
            </a:r>
            <a:r>
              <a:rPr lang="zh-CN" altLang="en-US" dirty="0"/>
              <a:t>打印该文件至</a:t>
            </a:r>
            <a:r>
              <a:rPr lang="zh-CN" altLang="en-US" dirty="0" smtClean="0"/>
              <a:t>命令行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文件夹里会多出一个</a:t>
            </a:r>
            <a:r>
              <a:rPr lang="en-US" altLang="zh-CN" dirty="0" smtClean="0"/>
              <a:t>hello</a:t>
            </a:r>
            <a:r>
              <a:rPr lang="zh-CN" altLang="en-US" dirty="0" smtClean="0"/>
              <a:t>的反汇编</a:t>
            </a:r>
            <a:r>
              <a:rPr lang="zh-CN" altLang="en-US" dirty="0"/>
              <a:t>打印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dog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也</a:t>
            </a:r>
            <a:r>
              <a:rPr lang="zh-CN" altLang="en-US" dirty="0" smtClean="0"/>
              <a:t>可直接使用 命令行 </a:t>
            </a:r>
            <a:r>
              <a:rPr lang="en-US" altLang="zh-CN" dirty="0" err="1" smtClean="0"/>
              <a:t>objdump</a:t>
            </a:r>
            <a:r>
              <a:rPr lang="en-US" altLang="zh-CN" dirty="0" smtClean="0"/>
              <a:t> –D </a:t>
            </a:r>
            <a:r>
              <a:rPr lang="en-US" altLang="zh-CN" dirty="0" err="1" smtClean="0"/>
              <a:t>hello.o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就会出现如图所示的反汇编内容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以题目要求反汇编</a:t>
            </a:r>
            <a:r>
              <a:rPr lang="en-US" altLang="zh-CN" dirty="0" err="1" smtClean="0"/>
              <a:t>heart.s</a:t>
            </a:r>
            <a:r>
              <a:rPr lang="zh-CN" altLang="en-US" dirty="0" smtClean="0"/>
              <a:t>，只需要参考上述步骤得到反汇编内容，再找到</a:t>
            </a:r>
            <a:r>
              <a:rPr lang="zh-CN" altLang="en-US" dirty="0"/>
              <a:t>你的学号的位置并截图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提示：学号的</a:t>
            </a:r>
            <a:r>
              <a:rPr lang="en-US" altLang="zh-CN" dirty="0" err="1"/>
              <a:t>ascii</a:t>
            </a:r>
            <a:r>
              <a:rPr lang="zh-CN" altLang="en-US" dirty="0"/>
              <a:t>码，以及使用查找命令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(</a:t>
            </a:r>
            <a:r>
              <a:rPr lang="zh-CN" altLang="en-US" dirty="0"/>
              <a:t>参考 讲义</a:t>
            </a:r>
            <a:r>
              <a:rPr lang="en-US" altLang="zh-CN" dirty="0" smtClean="0"/>
              <a:t>P36)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-78655" y="1541135"/>
            <a:ext cx="2472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使用</a:t>
            </a:r>
            <a:r>
              <a:rPr lang="en-US" altLang="zh-CN" sz="2000" b="1" dirty="0" err="1"/>
              <a:t>objdump</a:t>
            </a:r>
            <a:r>
              <a:rPr lang="zh-CN" altLang="en-US" sz="2000" b="1" dirty="0"/>
              <a:t>反汇编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2243242"/>
            <a:ext cx="3999747" cy="305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8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4263D9-DD61-4D3F-BF8E-58D86010749B}" type="datetime1">
              <a:rPr lang="zh-CN" altLang="en-US"/>
              <a:pPr>
                <a:defRPr/>
              </a:pPr>
              <a:t>2020/7/2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C1EAF-2AF1-4C36-A011-A8398A5B0810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043608" y="332656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</a:t>
            </a:r>
            <a:r>
              <a:rPr lang="en-US" altLang="zh-CN" sz="2800" dirty="0" smtClean="0"/>
              <a:t>. </a:t>
            </a:r>
            <a:r>
              <a:rPr lang="zh-CN" altLang="en-US" sz="2800" dirty="0" smtClean="0"/>
              <a:t>熟悉工具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-78655" y="1541135"/>
            <a:ext cx="4341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c</a:t>
            </a:r>
            <a:r>
              <a:rPr lang="zh-CN" altLang="en-US" sz="2000" b="1" dirty="0" smtClean="0"/>
              <a:t>语言</a:t>
            </a:r>
            <a:r>
              <a:rPr lang="en-US" altLang="zh-CN" sz="2000" b="1" dirty="0" smtClean="0"/>
              <a:t>hello world-&gt;</a:t>
            </a:r>
            <a:r>
              <a:rPr lang="zh-CN" altLang="en-US" sz="2000" b="1" dirty="0"/>
              <a:t>可执行文件的过程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50130" y="1963746"/>
            <a:ext cx="84249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/>
              <a:t>编写一个</a:t>
            </a:r>
            <a:r>
              <a:rPr lang="en-US" altLang="zh-CN" sz="2000" dirty="0" err="1"/>
              <a:t>hello.c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文件，命令行 </a:t>
            </a:r>
            <a:r>
              <a:rPr lang="en-US" altLang="zh-CN" sz="2000" dirty="0" smtClean="0"/>
              <a:t>vi </a:t>
            </a:r>
            <a:r>
              <a:rPr lang="en-US" altLang="zh-CN" sz="2000" dirty="0" err="1" smtClean="0"/>
              <a:t>hello.c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然后</a:t>
            </a:r>
            <a:r>
              <a:rPr lang="en-US" altLang="zh-CN" sz="2000" dirty="0" smtClean="0"/>
              <a:t>vi</a:t>
            </a:r>
            <a:r>
              <a:rPr lang="zh-CN" altLang="en-US" sz="2000" dirty="0" smtClean="0"/>
              <a:t>在线编辑</a:t>
            </a:r>
            <a:r>
              <a:rPr lang="en-US" altLang="zh-CN" sz="2000" dirty="0" smtClean="0"/>
              <a:t>hello world 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C</a:t>
            </a:r>
            <a:r>
              <a:rPr lang="zh-CN" altLang="en-US" sz="2000" dirty="0" smtClean="0"/>
              <a:t>语言代码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/>
              <a:t>预处理</a:t>
            </a:r>
            <a:r>
              <a:rPr lang="zh-CN" altLang="en-US" sz="2000" dirty="0" smtClean="0"/>
              <a:t>：命令行</a:t>
            </a:r>
            <a:r>
              <a:rPr lang="en-US" altLang="zh-CN" sz="2000" dirty="0" err="1"/>
              <a:t>gcc</a:t>
            </a:r>
            <a:r>
              <a:rPr lang="en-US" altLang="zh-CN" sz="2000" dirty="0"/>
              <a:t> -E </a:t>
            </a:r>
            <a:r>
              <a:rPr lang="en-US" altLang="zh-CN" sz="2000" dirty="0" err="1" smtClean="0"/>
              <a:t>hello.c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-o </a:t>
            </a:r>
            <a:r>
              <a:rPr lang="en-US" altLang="zh-CN" sz="2000" dirty="0" err="1" smtClean="0"/>
              <a:t>hello.i</a:t>
            </a:r>
            <a:r>
              <a:rPr lang="zh-CN" altLang="en-US" sz="2000" dirty="0"/>
              <a:t>，</a:t>
            </a:r>
            <a:r>
              <a:rPr lang="en-US" altLang="zh-CN" sz="2000" dirty="0" err="1" smtClean="0"/>
              <a:t>hello.c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-&gt; </a:t>
            </a:r>
            <a:r>
              <a:rPr lang="en-US" altLang="zh-CN" sz="2000" dirty="0" err="1" smtClean="0"/>
              <a:t>hello.i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/>
              <a:t>编译</a:t>
            </a:r>
            <a:r>
              <a:rPr lang="zh-CN" altLang="en-US" sz="2000" dirty="0" smtClean="0"/>
              <a:t>：命令行</a:t>
            </a:r>
            <a:r>
              <a:rPr lang="en-US" altLang="zh-CN" sz="2000" dirty="0" err="1"/>
              <a:t>gcc</a:t>
            </a:r>
            <a:r>
              <a:rPr lang="en-US" altLang="zh-CN" sz="2000" dirty="0"/>
              <a:t> -S </a:t>
            </a:r>
            <a:r>
              <a:rPr lang="en-US" altLang="zh-CN" sz="2000" dirty="0" err="1" smtClean="0"/>
              <a:t>hello.i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</a:t>
            </a:r>
            <a:r>
              <a:rPr lang="en-US" altLang="zh-CN" sz="2000" dirty="0" err="1"/>
              <a:t>hello.i</a:t>
            </a:r>
            <a:r>
              <a:rPr lang="en-US" altLang="zh-CN" sz="2000" dirty="0"/>
              <a:t> -&gt; </a:t>
            </a:r>
            <a:r>
              <a:rPr lang="en-US" altLang="zh-CN" sz="2000" dirty="0" err="1" smtClean="0"/>
              <a:t>hello.s</a:t>
            </a:r>
            <a:r>
              <a:rPr lang="en-US" altLang="zh-CN" sz="2000" dirty="0" smtClean="0"/>
              <a:t> 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/>
              <a:t>汇编</a:t>
            </a:r>
            <a:r>
              <a:rPr lang="zh-CN" altLang="en-US" sz="2000" dirty="0" smtClean="0"/>
              <a:t>：命令行 </a:t>
            </a:r>
            <a:r>
              <a:rPr lang="en-US" altLang="zh-CN" sz="2000" dirty="0" err="1" smtClean="0"/>
              <a:t>gcc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-c </a:t>
            </a:r>
            <a:r>
              <a:rPr lang="en-US" altLang="zh-CN" sz="2000" dirty="0" err="1" smtClean="0"/>
              <a:t>hello.s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hello.s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-&gt; </a:t>
            </a:r>
            <a:r>
              <a:rPr lang="en-US" altLang="zh-CN" sz="2000" dirty="0" err="1" smtClean="0"/>
              <a:t>hello.o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/>
              <a:t>链接</a:t>
            </a:r>
            <a:r>
              <a:rPr lang="zh-CN" altLang="en-US" sz="2000" dirty="0" smtClean="0"/>
              <a:t>：命令行 </a:t>
            </a:r>
            <a:r>
              <a:rPr lang="en-US" altLang="zh-CN" sz="2000" dirty="0" err="1" smtClean="0"/>
              <a:t>gcc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hello.o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-o hello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hello.o</a:t>
            </a:r>
            <a:r>
              <a:rPr lang="en-US" altLang="zh-CN" sz="2000" dirty="0"/>
              <a:t> -&gt; hello</a:t>
            </a:r>
            <a:r>
              <a:rPr lang="en-US" altLang="zh-CN" sz="2000" dirty="0" smtClean="0"/>
              <a:t> </a:t>
            </a:r>
            <a:endParaRPr lang="en-US" altLang="zh-CN" sz="2000" dirty="0"/>
          </a:p>
          <a:p>
            <a:r>
              <a:rPr lang="zh-CN" altLang="en-US" sz="2000" dirty="0" smtClean="0"/>
              <a:t>参考讲义</a:t>
            </a:r>
            <a:r>
              <a:rPr lang="en-US" altLang="zh-CN" sz="2000" dirty="0" smtClean="0"/>
              <a:t>P28</a:t>
            </a:r>
            <a:r>
              <a:rPr lang="zh-CN" altLang="en-US" sz="2000" dirty="0" smtClean="0"/>
              <a:t>使用</a:t>
            </a:r>
            <a:r>
              <a:rPr lang="en-US" altLang="zh-CN" sz="2000" dirty="0" err="1"/>
              <a:t>gcc</a:t>
            </a:r>
            <a:r>
              <a:rPr lang="zh-CN" altLang="en-US" sz="2000" dirty="0"/>
              <a:t>命令</a:t>
            </a: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490371"/>
            <a:ext cx="5801535" cy="15146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092" y="4490371"/>
            <a:ext cx="2959315" cy="148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4263D9-DD61-4D3F-BF8E-58D86010749B}" type="datetime1">
              <a:rPr lang="zh-CN" altLang="en-US"/>
              <a:pPr>
                <a:defRPr/>
              </a:pPr>
              <a:t>2020/7/2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C1EAF-2AF1-4C36-A011-A8398A5B0810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043608" y="332656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</a:t>
            </a:r>
            <a:r>
              <a:rPr lang="en-US" altLang="zh-CN" sz="2800" dirty="0" smtClean="0"/>
              <a:t>. </a:t>
            </a:r>
            <a:r>
              <a:rPr lang="zh-CN" altLang="en-US" sz="2800" dirty="0" smtClean="0"/>
              <a:t>熟悉工具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-78655" y="1541135"/>
            <a:ext cx="64029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通过创建或修改</a:t>
            </a:r>
            <a:r>
              <a:rPr lang="en-US" altLang="zh-CN" sz="2000" b="1" dirty="0"/>
              <a:t>~/.</a:t>
            </a:r>
            <a:r>
              <a:rPr lang="en-US" altLang="zh-CN" sz="2000" b="1" dirty="0" err="1"/>
              <a:t>vimrc</a:t>
            </a:r>
            <a:r>
              <a:rPr lang="zh-CN" altLang="en-US" sz="2000" b="1" dirty="0"/>
              <a:t>文件，使你的</a:t>
            </a:r>
            <a:r>
              <a:rPr lang="en-US" altLang="zh-CN" sz="2000" b="1" dirty="0"/>
              <a:t>vim</a:t>
            </a:r>
            <a:r>
              <a:rPr lang="zh-CN" altLang="en-US" sz="2000" b="1" dirty="0"/>
              <a:t>支持显示行</a:t>
            </a:r>
            <a:r>
              <a:rPr lang="zh-CN" altLang="en-US" sz="2000" b="1" dirty="0" smtClean="0"/>
              <a:t>号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zh-CN" altLang="en-US" sz="2000" dirty="0" smtClean="0"/>
              <a:t>这部分可以参考讲义</a:t>
            </a:r>
            <a:r>
              <a:rPr lang="en-US" altLang="zh-CN" sz="2000" dirty="0" smtClean="0"/>
              <a:t>P25</a:t>
            </a:r>
            <a:r>
              <a:rPr lang="zh-CN" altLang="en-US" sz="2000" dirty="0" smtClean="0"/>
              <a:t>或在线搜索了解</a:t>
            </a:r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64814" y="5157192"/>
            <a:ext cx="48333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</a:rPr>
              <a:t>本小结</a:t>
            </a:r>
            <a:r>
              <a:rPr lang="zh-CN" altLang="en-US" sz="2000" dirty="0" smtClean="0">
                <a:solidFill>
                  <a:srgbClr val="C00000"/>
                </a:solidFill>
              </a:rPr>
              <a:t>实验内容写入 实验报告</a:t>
            </a:r>
            <a:r>
              <a:rPr lang="en-US" altLang="zh-CN" sz="2000" dirty="0" smtClean="0">
                <a:solidFill>
                  <a:srgbClr val="C00000"/>
                </a:solidFill>
              </a:rPr>
              <a:t>(report.pdf) 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66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4263D9-DD61-4D3F-BF8E-58D86010749B}" type="datetime1">
              <a:rPr lang="zh-CN" altLang="en-US"/>
              <a:pPr>
                <a:defRPr/>
              </a:pPr>
              <a:t>2020/7/2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C1EAF-2AF1-4C36-A011-A8398A5B0810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B6CF535F-80E6-F943-B581-B354CB564E6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79512" y="1412776"/>
            <a:ext cx="410445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9262" lvl="1" indent="0" eaLnBrk="1" hangingPunct="1">
              <a:buNone/>
            </a:pPr>
            <a:endParaRPr lang="en-US" altLang="zh-CN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1043608" y="332656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4. </a:t>
            </a:r>
            <a:r>
              <a:rPr lang="zh-CN" altLang="en-US" sz="2800" dirty="0" smtClean="0"/>
              <a:t>数据</a:t>
            </a:r>
            <a:r>
              <a:rPr lang="zh-CN" altLang="en-US" sz="2800" dirty="0"/>
              <a:t>的表示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9512" y="3803460"/>
            <a:ext cx="38141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touch </a:t>
            </a:r>
            <a:r>
              <a:rPr lang="en-US" altLang="zh-CN" sz="2000" dirty="0" err="1" smtClean="0"/>
              <a:t>sqr.c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或 </a:t>
            </a:r>
            <a:r>
              <a:rPr lang="en-US" altLang="zh-CN" sz="2000" dirty="0" smtClean="0"/>
              <a:t>vi </a:t>
            </a:r>
            <a:r>
              <a:rPr lang="en-US" altLang="zh-CN" sz="2000" dirty="0" err="1" smtClean="0"/>
              <a:t>sqr.c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g</a:t>
            </a:r>
            <a:r>
              <a:rPr lang="en-US" altLang="zh-CN" sz="2000" dirty="0" err="1" smtClean="0"/>
              <a:t>cc</a:t>
            </a:r>
            <a:r>
              <a:rPr lang="en-US" altLang="zh-CN" sz="2000" dirty="0" smtClean="0"/>
              <a:t> –o </a:t>
            </a:r>
            <a:r>
              <a:rPr lang="en-US" altLang="zh-CN" sz="2000" dirty="0" err="1" smtClean="0"/>
              <a:t>sqr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sqr.c</a:t>
            </a:r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2008" y="132484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Arial" panose="020B0604020202020204" pitchFamily="34" charset="0"/>
              <a:buAutoNum type="arabicParenBoth"/>
            </a:pPr>
            <a:r>
              <a:rPr lang="zh-CN" altLang="zh-CN" dirty="0"/>
              <a:t>将输出结果导出，说明发生这种现象的原因？</a:t>
            </a:r>
          </a:p>
          <a:p>
            <a:pPr marL="514350" indent="-514350">
              <a:buFont typeface="Arial" panose="020B0604020202020204" pitchFamily="34" charset="0"/>
              <a:buAutoNum type="arabicParenBoth"/>
            </a:pPr>
            <a:r>
              <a:rPr lang="zh-CN" altLang="zh-CN" dirty="0"/>
              <a:t>寻找在该程序中保证结果正确的最大整数值？（不需要提交这部分的代码，请在实验报告中写答案）</a:t>
            </a:r>
            <a:endParaRPr lang="en-US" altLang="zh-CN" dirty="0"/>
          </a:p>
          <a:p>
            <a:pPr marL="514350" indent="-514350">
              <a:buFont typeface="Arial" panose="020B0604020202020204" pitchFamily="34" charset="0"/>
              <a:buAutoNum type="arabicParenBoth"/>
            </a:pPr>
            <a:r>
              <a:rPr lang="zh-CN" altLang="zh-CN" dirty="0"/>
              <a:t>应如何修改程序，才能保证结果都正确？（请提交修改后的程序代码）</a:t>
            </a:r>
            <a:endParaRPr lang="en-US" altLang="zh-CN" dirty="0"/>
          </a:p>
          <a:p>
            <a:r>
              <a:rPr lang="zh-CN" altLang="en-US" dirty="0" smtClean="0"/>
              <a:t>参考代码如图</a:t>
            </a:r>
            <a:endParaRPr lang="zh-CN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512" y="1391375"/>
            <a:ext cx="4001058" cy="377242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79512" y="5020651"/>
            <a:ext cx="490447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</a:rPr>
              <a:t>本小结实验提交：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</a:rPr>
              <a:t>1.</a:t>
            </a:r>
            <a:r>
              <a:rPr lang="zh-CN" altLang="en-US" sz="2000" dirty="0" smtClean="0">
                <a:solidFill>
                  <a:srgbClr val="C00000"/>
                </a:solidFill>
              </a:rPr>
              <a:t>修改后的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sqr.c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</a:rPr>
              <a:t>2. 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i</a:t>
            </a:r>
            <a:r>
              <a:rPr lang="zh-CN" altLang="en-US" sz="2000" dirty="0" smtClean="0">
                <a:solidFill>
                  <a:srgbClr val="C00000"/>
                </a:solidFill>
              </a:rPr>
              <a:t>和</a:t>
            </a:r>
            <a:r>
              <a:rPr lang="en-US" altLang="zh-CN" sz="2000" dirty="0" smtClean="0">
                <a:solidFill>
                  <a:srgbClr val="C00000"/>
                </a:solidFill>
              </a:rPr>
              <a:t>ii</a:t>
            </a:r>
            <a:r>
              <a:rPr lang="zh-CN" altLang="en-US" sz="2000" dirty="0" smtClean="0">
                <a:solidFill>
                  <a:srgbClr val="C00000"/>
                </a:solidFill>
              </a:rPr>
              <a:t>的答案写入实验报告</a:t>
            </a:r>
            <a:r>
              <a:rPr lang="en-US" altLang="zh-CN" sz="2000" dirty="0" smtClean="0">
                <a:solidFill>
                  <a:srgbClr val="C00000"/>
                </a:solidFill>
              </a:rPr>
              <a:t>(report.pdf)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6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4263D9-DD61-4D3F-BF8E-58D86010749B}" type="datetime1">
              <a:rPr lang="zh-CN" altLang="en-US"/>
              <a:pPr>
                <a:defRPr/>
              </a:pPr>
              <a:t>2020/7/2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C1EAF-2AF1-4C36-A011-A8398A5B0810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B6CF535F-80E6-F943-B581-B354CB564E6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79512" y="1412776"/>
            <a:ext cx="410445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9262" lvl="1" indent="0" eaLnBrk="1" hangingPunct="1">
              <a:buNone/>
            </a:pPr>
            <a:endParaRPr lang="en-US" altLang="zh-CN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1043608" y="332656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5.</a:t>
            </a:r>
            <a:r>
              <a:rPr lang="zh-CN" altLang="en-US" sz="2800" dirty="0" smtClean="0"/>
              <a:t>矩阵</a:t>
            </a:r>
            <a:r>
              <a:rPr lang="zh-CN" altLang="en-US" sz="2800" dirty="0"/>
              <a:t>运算执行时间比较 </a:t>
            </a:r>
            <a:br>
              <a:rPr lang="zh-CN" altLang="en-US" sz="2800" dirty="0"/>
            </a:b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300386"/>
            <a:ext cx="8028743" cy="93943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" y="1400057"/>
            <a:ext cx="5299165" cy="14870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79512" y="4653136"/>
            <a:ext cx="56655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</a:rPr>
              <a:t>本小结实验提交：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</a:rPr>
              <a:t>1.</a:t>
            </a:r>
            <a:r>
              <a:rPr lang="zh-CN" altLang="en-US" sz="2000" dirty="0" smtClean="0">
                <a:solidFill>
                  <a:srgbClr val="C00000"/>
                </a:solidFill>
              </a:rPr>
              <a:t>正确运行的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matrix.c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</a:rPr>
              <a:t>2.</a:t>
            </a:r>
            <a:r>
              <a:rPr lang="zh-CN" altLang="en-US" sz="2000" dirty="0" smtClean="0">
                <a:solidFill>
                  <a:srgbClr val="C00000"/>
                </a:solidFill>
              </a:rPr>
              <a:t>原代码结果截图和原因写入实验报告</a:t>
            </a:r>
            <a:r>
              <a:rPr lang="en-US" altLang="zh-CN" sz="2000" dirty="0" smtClean="0">
                <a:solidFill>
                  <a:srgbClr val="C00000"/>
                </a:solidFill>
              </a:rPr>
              <a:t>(report.pdf)</a:t>
            </a:r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316098" y="253972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更详细的代码参考讲义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41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4263D9-DD61-4D3F-BF8E-58D86010749B}" type="datetime1">
              <a:rPr lang="zh-CN" altLang="en-US"/>
              <a:pPr>
                <a:defRPr/>
              </a:pPr>
              <a:t>2020/7/2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C1EAF-2AF1-4C36-A011-A8398A5B0810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043608" y="404664"/>
            <a:ext cx="4752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Linux </a:t>
            </a:r>
            <a:r>
              <a:rPr lang="zh-CN" altLang="en-US" sz="2800" dirty="0" smtClean="0"/>
              <a:t>系统安装与配置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98604" y="1402628"/>
            <a:ext cx="62646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虚拟机</a:t>
            </a:r>
            <a:r>
              <a:rPr lang="en-US" altLang="zh-CN" sz="2400" b="1" dirty="0" smtClean="0"/>
              <a:t>Virtual Box</a:t>
            </a:r>
            <a:r>
              <a:rPr lang="zh-CN" altLang="en-US" sz="2400" b="1" dirty="0" smtClean="0"/>
              <a:t>安装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000" dirty="0" smtClean="0"/>
              <a:t>网址：</a:t>
            </a:r>
            <a:r>
              <a:rPr lang="en-US" altLang="zh-CN" sz="2000" dirty="0">
                <a:hlinkClick r:id="rId2"/>
              </a:rPr>
              <a:t>https://</a:t>
            </a:r>
            <a:r>
              <a:rPr lang="en-US" altLang="zh-CN" sz="2000" dirty="0" smtClean="0">
                <a:hlinkClick r:id="rId2"/>
              </a:rPr>
              <a:t>www.virtualbox.org/wiki/Downloads</a:t>
            </a:r>
            <a:endParaRPr lang="en-US" altLang="zh-CN" sz="2000" dirty="0" smtClean="0"/>
          </a:p>
          <a:p>
            <a:r>
              <a:rPr lang="zh-CN" altLang="en-US" sz="2000" dirty="0"/>
              <a:t>选择版本 </a:t>
            </a:r>
            <a:r>
              <a:rPr lang="en-US" altLang="zh-CN" sz="2000" dirty="0"/>
              <a:t>virtualBox6.0</a:t>
            </a:r>
          </a:p>
          <a:p>
            <a:endParaRPr lang="en-US" altLang="zh-CN" sz="2000" dirty="0"/>
          </a:p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4" y="3140968"/>
            <a:ext cx="8820472" cy="239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4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4263D9-DD61-4D3F-BF8E-58D86010749B}" type="datetime1">
              <a:rPr lang="zh-CN" altLang="en-US"/>
              <a:pPr>
                <a:defRPr/>
              </a:pPr>
              <a:t>2020/7/2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C1EAF-2AF1-4C36-A011-A8398A5B0810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B6CF535F-80E6-F943-B581-B354CB564E6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79512" y="1412776"/>
            <a:ext cx="410445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9262" lvl="1" indent="0" eaLnBrk="1" hangingPunct="1">
              <a:buNone/>
            </a:pPr>
            <a:endParaRPr lang="en-US" altLang="zh-CN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1043608" y="332656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提交要求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5100123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</a:rPr>
              <a:t>Deadline</a:t>
            </a:r>
            <a:r>
              <a:rPr lang="zh-CN" altLang="en-US" sz="2000" dirty="0" smtClean="0">
                <a:solidFill>
                  <a:srgbClr val="C00000"/>
                </a:solidFill>
              </a:rPr>
              <a:t>：</a:t>
            </a:r>
            <a:r>
              <a:rPr lang="zh-CN" altLang="en-US" sz="2000" dirty="0">
                <a:solidFill>
                  <a:srgbClr val="C00000"/>
                </a:solidFill>
              </a:rPr>
              <a:t>上完课后一周内完成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6" y="1953155"/>
            <a:ext cx="8992520" cy="28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2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4263D9-DD61-4D3F-BF8E-58D86010749B}" type="datetime1">
              <a:rPr lang="zh-CN" altLang="en-US"/>
              <a:pPr>
                <a:defRPr/>
              </a:pPr>
              <a:t>2020/7/2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C1EAF-2AF1-4C36-A011-A8398A5B0810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2267744" y="2780928"/>
            <a:ext cx="4107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/>
              <a:t>谢 谢！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09598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4263D9-DD61-4D3F-BF8E-58D86010749B}" type="datetime1">
              <a:rPr lang="zh-CN" altLang="en-US"/>
              <a:pPr>
                <a:defRPr/>
              </a:pPr>
              <a:t>2020/7/2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C1EAF-2AF1-4C36-A011-A8398A5B0810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043608" y="404664"/>
            <a:ext cx="4752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Linux </a:t>
            </a:r>
            <a:r>
              <a:rPr lang="zh-CN" altLang="en-US" sz="2800" dirty="0" smtClean="0"/>
              <a:t>系统安装与配置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98604" y="1402628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下载安装虚拟机 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r="24891" b="20931"/>
          <a:stretch/>
        </p:blipFill>
        <p:spPr>
          <a:xfrm>
            <a:off x="353325" y="3440093"/>
            <a:ext cx="1380565" cy="17922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758" y="2204864"/>
            <a:ext cx="6447865" cy="368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0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4263D9-DD61-4D3F-BF8E-58D86010749B}" type="datetime1">
              <a:rPr lang="zh-CN" altLang="en-US"/>
              <a:pPr>
                <a:defRPr/>
              </a:pPr>
              <a:t>2020/7/2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C1EAF-2AF1-4C36-A011-A8398A5B0810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043608" y="404664"/>
            <a:ext cx="4752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Linux </a:t>
            </a:r>
            <a:r>
              <a:rPr lang="zh-CN" altLang="en-US" sz="2800" dirty="0" smtClean="0"/>
              <a:t>系统安装与配置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98604" y="1402628"/>
            <a:ext cx="62646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配置虚拟机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000" dirty="0" smtClean="0"/>
              <a:t>版本选择 </a:t>
            </a:r>
            <a:r>
              <a:rPr lang="en-US" altLang="zh-CN" sz="2000" dirty="0" smtClean="0"/>
              <a:t>Ubuntu 64-bit</a:t>
            </a:r>
            <a:r>
              <a:rPr lang="zh-CN" altLang="en-US" sz="2000" dirty="0" smtClean="0"/>
              <a:t> 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4" y="2492896"/>
            <a:ext cx="3486637" cy="36104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348880"/>
            <a:ext cx="3448531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2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4263D9-DD61-4D3F-BF8E-58D86010749B}" type="datetime1">
              <a:rPr lang="zh-CN" altLang="en-US"/>
              <a:pPr>
                <a:defRPr/>
              </a:pPr>
              <a:t>2020/7/2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C1EAF-2AF1-4C36-A011-A8398A5B0810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043608" y="404664"/>
            <a:ext cx="4752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Linux </a:t>
            </a:r>
            <a:r>
              <a:rPr lang="zh-CN" altLang="en-US" sz="2800" dirty="0" smtClean="0"/>
              <a:t>系统安装与配置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98604" y="1402628"/>
            <a:ext cx="62646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配置虚拟机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000" dirty="0" smtClean="0"/>
              <a:t>一路点击下一步即可 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8" y="2708920"/>
            <a:ext cx="2732195" cy="25202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273" y="2636398"/>
            <a:ext cx="2664296" cy="275544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029" y="2677631"/>
            <a:ext cx="2490432" cy="267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4263D9-DD61-4D3F-BF8E-58D86010749B}" type="datetime1">
              <a:rPr lang="zh-CN" altLang="en-US"/>
              <a:pPr>
                <a:defRPr/>
              </a:pPr>
              <a:t>2020/7/2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C1EAF-2AF1-4C36-A011-A8398A5B0810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043608" y="404664"/>
            <a:ext cx="4752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Linux </a:t>
            </a:r>
            <a:r>
              <a:rPr lang="zh-CN" altLang="en-US" sz="2800" dirty="0" smtClean="0"/>
              <a:t>系统安装与配置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98604" y="1402628"/>
            <a:ext cx="62646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配置虚拟机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dirty="0" smtClean="0"/>
              <a:t>大小可以改成</a:t>
            </a:r>
            <a:r>
              <a:rPr lang="en-US" altLang="zh-CN" dirty="0" smtClean="0"/>
              <a:t>20G</a:t>
            </a:r>
            <a:r>
              <a:rPr lang="zh-CN" altLang="en-US" dirty="0" smtClean="0"/>
              <a:t>，然后虚拟机就配置好了 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08" y="2510624"/>
            <a:ext cx="3231984" cy="354667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665" y="2474779"/>
            <a:ext cx="4439270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6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4263D9-DD61-4D3F-BF8E-58D86010749B}" type="datetime1">
              <a:rPr lang="zh-CN" altLang="en-US"/>
              <a:pPr>
                <a:defRPr/>
              </a:pPr>
              <a:t>2020/7/2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C1EAF-2AF1-4C36-A011-A8398A5B0810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043608" y="404664"/>
            <a:ext cx="4752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Linux </a:t>
            </a:r>
            <a:r>
              <a:rPr lang="zh-CN" altLang="en-US" sz="2800" dirty="0" smtClean="0"/>
              <a:t>系统安装与配置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79512" y="1340768"/>
            <a:ext cx="538490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Linux </a:t>
            </a:r>
            <a:r>
              <a:rPr lang="zh-CN" altLang="en-US" sz="2400" b="1" dirty="0" smtClean="0"/>
              <a:t>系统安装</a:t>
            </a:r>
            <a:r>
              <a:rPr lang="en-US" altLang="zh-CN" sz="2400" b="1" dirty="0" smtClean="0"/>
              <a:t> </a:t>
            </a:r>
          </a:p>
          <a:p>
            <a:r>
              <a:rPr lang="en-US" altLang="zh-CN" sz="2400" b="1" dirty="0" smtClean="0"/>
              <a:t>   </a:t>
            </a:r>
            <a:r>
              <a:rPr lang="zh-CN" altLang="en-US" sz="2400" b="1" dirty="0" smtClean="0"/>
              <a:t> </a:t>
            </a:r>
            <a:endParaRPr lang="en-US" altLang="zh-CN" sz="2400" b="1" dirty="0" smtClean="0"/>
          </a:p>
          <a:p>
            <a:r>
              <a:rPr lang="zh-CN" altLang="en-US" sz="2000" dirty="0" smtClean="0"/>
              <a:t>网址：</a:t>
            </a:r>
            <a:r>
              <a:rPr lang="en-US" altLang="zh-CN" sz="2000" dirty="0"/>
              <a:t> </a:t>
            </a:r>
            <a:r>
              <a:rPr lang="en-US" altLang="zh-CN" sz="2000" dirty="0">
                <a:hlinkClick r:id="rId2"/>
              </a:rPr>
              <a:t>https://</a:t>
            </a:r>
            <a:r>
              <a:rPr lang="en-US" altLang="zh-CN" sz="2000" dirty="0" smtClean="0">
                <a:hlinkClick r:id="rId2"/>
              </a:rPr>
              <a:t>cn.ubuntu.com/download</a:t>
            </a:r>
            <a:r>
              <a:rPr lang="en-US" altLang="zh-CN" sz="2000" dirty="0">
                <a:hlinkClick r:id="rId2"/>
              </a:rPr>
              <a:t> </a:t>
            </a:r>
            <a:endParaRPr lang="en-US" altLang="zh-CN" sz="2000" dirty="0" smtClean="0">
              <a:hlinkClick r:id="rId2"/>
            </a:endParaRPr>
          </a:p>
          <a:p>
            <a:r>
              <a:rPr lang="zh-CN" altLang="en-US" sz="2000" dirty="0" smtClean="0"/>
              <a:t>安装</a:t>
            </a:r>
            <a:r>
              <a:rPr lang="en-US" altLang="zh-CN" sz="2000" dirty="0" smtClean="0"/>
              <a:t>64</a:t>
            </a:r>
            <a:r>
              <a:rPr lang="zh-CN" altLang="en-US" sz="2000" dirty="0" smtClean="0"/>
              <a:t>位</a:t>
            </a:r>
            <a:r>
              <a:rPr lang="en-US" altLang="zh-CN" sz="2000" dirty="0" smtClean="0"/>
              <a:t>Ubuntu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 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endParaRPr lang="en-US" altLang="zh-CN" dirty="0" smtClean="0"/>
          </a:p>
          <a:p>
            <a:r>
              <a:rPr lang="zh-CN" altLang="en-US" dirty="0" smtClean="0"/>
              <a:t>      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816049"/>
            <a:ext cx="7201222" cy="324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4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4263D9-DD61-4D3F-BF8E-58D86010749B}" type="datetime1">
              <a:rPr lang="zh-CN" altLang="en-US"/>
              <a:pPr>
                <a:defRPr/>
              </a:pPr>
              <a:t>2020/7/2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C1EAF-2AF1-4C36-A011-A8398A5B0810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043608" y="404664"/>
            <a:ext cx="4752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Linux </a:t>
            </a:r>
            <a:r>
              <a:rPr lang="zh-CN" altLang="en-US" sz="2800" dirty="0" smtClean="0"/>
              <a:t>系统安装与配置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83911" y="1282630"/>
            <a:ext cx="29852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Ubuntu </a:t>
            </a:r>
            <a:r>
              <a:rPr lang="zh-CN" altLang="en-US" sz="2400" dirty="0" smtClean="0"/>
              <a:t>安装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virtual box</a:t>
            </a:r>
            <a:r>
              <a:rPr lang="zh-CN" altLang="en-US" dirty="0" smtClean="0"/>
              <a:t>右侧点击启动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259" y="1498220"/>
            <a:ext cx="5682553" cy="13336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203" y="3501008"/>
            <a:ext cx="5976664" cy="244726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11174" y="3613750"/>
            <a:ext cx="27109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第一次选择启动盘会出现图中</a:t>
            </a:r>
            <a:r>
              <a:rPr lang="zh-CN" altLang="en-US" dirty="0" smtClean="0"/>
              <a:t>情况，点击注册后，选中下载到本机的系统包导</a:t>
            </a:r>
            <a:r>
              <a:rPr lang="zh-CN" altLang="en-US" dirty="0"/>
              <a:t>入</a:t>
            </a:r>
            <a:r>
              <a:rPr lang="zh-CN" altLang="en-US" dirty="0" smtClean="0"/>
              <a:t>即可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559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173440</TotalTime>
  <Words>1193</Words>
  <Application>Microsoft Office PowerPoint</Application>
  <PresentationFormat>全屏显示(4:3)</PresentationFormat>
  <Paragraphs>215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宋体</vt:lpstr>
      <vt:lpstr>宋体</vt:lpstr>
      <vt:lpstr>Arial</vt:lpstr>
      <vt:lpstr>Calibri</vt:lpstr>
      <vt:lpstr>Times New Roman</vt:lpstr>
      <vt:lpstr>Wingdings</vt:lpstr>
      <vt:lpstr>Axis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HMM词性标注</dc:title>
  <dc:creator>HuangShujian</dc:creator>
  <cp:lastModifiedBy>yao ni</cp:lastModifiedBy>
  <cp:revision>1411</cp:revision>
  <dcterms:created xsi:type="dcterms:W3CDTF">2005-03-03T04:54:54Z</dcterms:created>
  <dcterms:modified xsi:type="dcterms:W3CDTF">2020-07-02T09:27:46Z</dcterms:modified>
</cp:coreProperties>
</file>