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3" r:id="rId2"/>
    <p:sldId id="267" r:id="rId3"/>
    <p:sldId id="275" r:id="rId4"/>
    <p:sldId id="268" r:id="rId5"/>
    <p:sldId id="269" r:id="rId6"/>
    <p:sldId id="270" r:id="rId7"/>
    <p:sldId id="271" r:id="rId8"/>
    <p:sldId id="272" r:id="rId9"/>
    <p:sldId id="274" r:id="rId10"/>
    <p:sldId id="273" r:id="rId11"/>
    <p:sldId id="266" r:id="rId1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8"/>
    <p:restoredTop sz="83296"/>
  </p:normalViewPr>
  <p:slideViewPr>
    <p:cSldViewPr snapToGrid="0" snapToObjects="1">
      <p:cViewPr varScale="1">
        <p:scale>
          <a:sx n="131" d="100"/>
          <a:sy n="131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2090CE3-2045-BD4B-81EF-CCFA7D46E6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6D93B9-FB0F-8F48-8023-CB14E68B0C3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D9C1F4A-4C7A-D04C-9FE9-EA423806F7DC}" type="datetimeFigureOut">
              <a:rPr lang="zh-CN" altLang="en-US"/>
              <a:pPr>
                <a:defRPr/>
              </a:pPr>
              <a:t>2020/7/7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A3DCF40-663C-7A4C-8618-582AD20532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0205EEA6-7B26-134C-B0C4-FBA0E5A6E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49AC6B-7CA0-9A41-A3D5-98D66F6F00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21A563-CB69-E246-B2C2-6F81C94A18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D4F4EA-DCA3-014A-A6DE-C5A9527850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D4F4EA-DCA3-014A-A6DE-C5A9527850D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6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D4F4EA-DCA3-014A-A6DE-C5A9527850D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21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EA3F0AAA-7B6B-D74D-8B0B-9C9F12664300}"/>
              </a:ext>
            </a:extLst>
          </p:cNvPr>
          <p:cNvSpPr/>
          <p:nvPr/>
        </p:nvSpPr>
        <p:spPr>
          <a:xfrm>
            <a:off x="299155" y="779646"/>
            <a:ext cx="11593689" cy="185767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effectLst>
            <a:outerShdw blurRad="127000" dist="38100" dir="2700000" sx="101000" sy="101000" algn="tl" rotWithShape="0">
              <a:prstClr val="black">
                <a:alpha val="57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6600" dirty="0">
              <a:latin typeface="+mj-lt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BB7B195D-C164-D24E-8EE9-6F993B88CE57}"/>
              </a:ext>
            </a:extLst>
          </p:cNvPr>
          <p:cNvSpPr txBox="1">
            <a:spLocks/>
          </p:cNvSpPr>
          <p:nvPr/>
        </p:nvSpPr>
        <p:spPr>
          <a:xfrm>
            <a:off x="1524000" y="2932113"/>
            <a:ext cx="9144000" cy="5794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7006E"/>
              </a:buClr>
              <a:buFont typeface="Wingdings" pitchFamily="2" charset="2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kumimoji="1" lang="zh-CN" altLang="en-US" sz="3200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107A508A-E1F4-874F-903D-06B121D673A1}"/>
              </a:ext>
            </a:extLst>
          </p:cNvPr>
          <p:cNvSpPr txBox="1">
            <a:spLocks/>
          </p:cNvSpPr>
          <p:nvPr/>
        </p:nvSpPr>
        <p:spPr>
          <a:xfrm>
            <a:off x="1524000" y="3806825"/>
            <a:ext cx="9144000" cy="5794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7006E"/>
              </a:buClr>
              <a:buFont typeface="Wingdings" pitchFamily="2" charset="2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kumimoji="1" lang="en-US" altLang="zh-CN" sz="4000" dirty="0"/>
              <a:t>Nanjing Univ.</a:t>
            </a:r>
            <a:endParaRPr kumimoji="1" lang="zh-CN" altLang="en-US" sz="4000" dirty="0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C94C1729-5C0C-A140-9C02-38BB256E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92" y="1195458"/>
            <a:ext cx="10509985" cy="954116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96495106-BDEF-D642-B5A9-1A58F856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C0837-4A04-734A-8395-47020D83EB90}" type="datetime1">
              <a:rPr lang="zh-CN" altLang="en-US"/>
              <a:pPr>
                <a:defRPr/>
              </a:pPr>
              <a:t>2020/7/7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5FF0FC80-9853-514A-A647-32A0487B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CS@NJU</a:t>
            </a:r>
            <a:endParaRPr lang="zh-CN" altLang="en-US" dirty="0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98C34241-7584-904F-A2CF-F84FF2B9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1FD3479-CEC3-6341-B8BD-B8DA6E4826B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8A0039F-A8B7-224C-9F51-5FD0756E0E1C}"/>
              </a:ext>
            </a:extLst>
          </p:cNvPr>
          <p:cNvSpPr/>
          <p:nvPr/>
        </p:nvSpPr>
        <p:spPr>
          <a:xfrm>
            <a:off x="0" y="0"/>
            <a:ext cx="12191999" cy="9512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60E45"/>
            </a:solidFill>
          </a:ln>
          <a:effectLst>
            <a:innerShdw blurRad="469900" dist="190500" dir="4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4000" dirty="0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AC48B83E-1B23-C943-B78E-A507A7D6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461" y="101066"/>
            <a:ext cx="10443074" cy="749147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58614337-A421-F24D-8383-B28430CB16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216" y="1145406"/>
            <a:ext cx="10723563" cy="51591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09A1C5F-D660-394C-8CD4-9F04101DFF1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A1B74-A02F-E24B-8C08-2A249357AC26}" type="datetime1">
              <a:rPr lang="zh-CN" altLang="en-US"/>
              <a:pPr>
                <a:defRPr/>
              </a:pPr>
              <a:t>2020/7/7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55FAD79-5444-6A40-B8E5-CCBBC20162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CS@NJU</a:t>
            </a:r>
            <a:endParaRPr lang="zh-CN" altLang="en-US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EAD458E-E338-A44A-9B7D-F9BFAEC673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3C5CC412-727F-B34F-82FA-3DE6C1166C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1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D42DA42-EBE6-A64F-9C12-3BFFEEF21D10}"/>
              </a:ext>
            </a:extLst>
          </p:cNvPr>
          <p:cNvSpPr/>
          <p:nvPr/>
        </p:nvSpPr>
        <p:spPr>
          <a:xfrm>
            <a:off x="0" y="0"/>
            <a:ext cx="12191999" cy="9512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60E45"/>
            </a:solidFill>
          </a:ln>
          <a:effectLst>
            <a:innerShdw blurRad="469900" dist="190500" dir="4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151DB-FFB8-934D-B6D1-8EF5CBD50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67191"/>
            <a:ext cx="5181600" cy="4909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90A08-8991-504C-B57B-0EEA1CCF8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7191"/>
            <a:ext cx="5181600" cy="4909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3AB45775-8BAC-4D44-80BE-6397CFCB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5503"/>
            <a:ext cx="10515600" cy="7218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4">
            <a:extLst>
              <a:ext uri="{FF2B5EF4-FFF2-40B4-BE49-F238E27FC236}">
                <a16:creationId xmlns:a16="http://schemas.microsoft.com/office/drawing/2014/main" id="{DE463ED1-C9ED-7046-BF88-DD6A4CE9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225CF-F6D3-214E-9D4E-EB6476FD9981}" type="datetime1">
              <a:rPr lang="zh-CN" altLang="en-US"/>
              <a:pPr>
                <a:defRPr/>
              </a:pPr>
              <a:t>2020/7/7</a:t>
            </a:fld>
            <a:endParaRPr lang="zh-CN" altLang="en-US"/>
          </a:p>
        </p:txBody>
      </p:sp>
      <p:sp>
        <p:nvSpPr>
          <p:cNvPr id="7" name="页脚占位符 5">
            <a:extLst>
              <a:ext uri="{FF2B5EF4-FFF2-40B4-BE49-F238E27FC236}">
                <a16:creationId xmlns:a16="http://schemas.microsoft.com/office/drawing/2014/main" id="{9CC3E29E-C5E3-4E4B-8AB1-7C044368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CS@NJU</a:t>
            </a:r>
            <a:endParaRPr lang="zh-CN" altLang="en-US" dirty="0"/>
          </a:p>
        </p:txBody>
      </p:sp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38263CB1-ED06-1C43-A2B2-C50672D0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DEC56C5-A05E-8940-8A5B-6C7481BC40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08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8E153CA4-40C1-E94A-B9AC-8EFAB6D4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EB1B0-1FD9-9240-8AEA-298E5EF6EFB6}" type="datetime1">
              <a:rPr lang="zh-CN" altLang="en-US"/>
              <a:pPr>
                <a:defRPr/>
              </a:pPr>
              <a:t>2020/7/7</a:t>
            </a:fld>
            <a:endParaRPr lang="zh-CN" altLang="en-US" dirty="0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E0188C6-6010-2945-BF06-68BAEE17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CS@NJU</a:t>
            </a:r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3DB6674-F082-594D-A9AA-1EA67097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FA45F-7A80-4A43-B212-3806D28A305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91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A78C8B-4AEE-CD45-849F-9A50BE90C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17D2F4-162C-6448-989F-8399A52BB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9DA06-470B-FC4A-9EBC-D042AF72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16BC7-8BA9-6C45-BF6F-D781FA09AC84}" type="datetime1">
              <a:rPr lang="zh-CN" altLang="en-US"/>
              <a:pPr>
                <a:defRPr/>
              </a:pPr>
              <a:t>2020/7/7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F642C-C329-B149-9F58-6CE422F4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CS@NJU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E02B6-CB33-D04F-824A-5C761357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A10F3-BD8A-3643-ADF9-4596AA3B84B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02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>
            <a:extLst>
              <a:ext uri="{FF2B5EF4-FFF2-40B4-BE49-F238E27FC236}">
                <a16:creationId xmlns:a16="http://schemas.microsoft.com/office/drawing/2014/main" id="{21EE78BC-AA61-8D48-8C24-8A34BC4A3A1F}"/>
              </a:ext>
            </a:extLst>
          </p:cNvPr>
          <p:cNvSpPr/>
          <p:nvPr/>
        </p:nvSpPr>
        <p:spPr>
          <a:xfrm>
            <a:off x="3759200" y="2184400"/>
            <a:ext cx="4673600" cy="248920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solidFill>
              <a:srgbClr val="160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800" dirty="0"/>
              <a:t>Thanks!</a:t>
            </a:r>
            <a:endParaRPr kumimoji="1" lang="zh-CN" altLang="en-US" sz="480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86643F-2903-C94B-86DC-B5004F3C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ACFF8-C160-5C40-9CC4-0CE9A5A8F74B}" type="datetime1">
              <a:rPr lang="zh-CN" altLang="en-US"/>
              <a:pPr>
                <a:defRPr/>
              </a:pPr>
              <a:t>2020/7/7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1E143A-A40F-F44B-A19C-005B5AB0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CS@NJU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447DC5-1634-FA44-9D8F-0581BF6D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826FDE2F-7ED1-ED4F-90A9-953C7648974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18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11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A3A5C-2DC0-0E4E-96A1-07D7768FB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4038600" cy="365125"/>
          </a:xfrm>
          <a:prstGeom prst="rect">
            <a:avLst/>
          </a:prstGeom>
          <a:solidFill>
            <a:srgbClr val="241776"/>
          </a:solidFill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Menlo" panose="020B0609030804020204" pitchFamily="49" charset="0"/>
                <a:ea typeface="+mn-ea"/>
                <a:cs typeface="Menlo" panose="020B0609030804020204" pitchFamily="49" charset="0"/>
              </a:defRPr>
            </a:lvl1pPr>
          </a:lstStyle>
          <a:p>
            <a:pPr>
              <a:defRPr/>
            </a:pPr>
            <a:fld id="{BBB0F350-9957-3343-B58D-6D1ACBB1950F}" type="datetime1">
              <a:rPr lang="zh-CN" altLang="en-US"/>
              <a:pPr>
                <a:defRPr/>
              </a:pPr>
              <a:t>2020/7/7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F1DA9-0CF9-A946-B2A0-1DD4D94ED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/>
              <a:t>CS@NJU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D9F01-B3A2-5646-ACC6-A0E7DA73C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6492875"/>
            <a:ext cx="4038600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7A6A578-B108-9047-893F-1DC4BDB5304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29" name="文本占位符 10">
            <a:extLst>
              <a:ext uri="{FF2B5EF4-FFF2-40B4-BE49-F238E27FC236}">
                <a16:creationId xmlns:a16="http://schemas.microsoft.com/office/drawing/2014/main" id="{24DE1748-5427-C446-8AA1-D5A33E104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63675"/>
            <a:ext cx="10515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75" r:id="rId4"/>
    <p:sldLayoutId id="2147483676" r:id="rId5"/>
    <p:sldLayoutId id="2147483680" r:id="rId6"/>
  </p:sldLayoutIdLst>
  <p:hf hdr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rgbClr val="17006E"/>
        </a:buClr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1F4E79"/>
        </a:buClr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itchFamily="2" charset="2"/>
        <a:buChar char="Ø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itchFamily="2" charset="2"/>
        <a:buChar char="Ø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sapp.cs.cmu.edu/3e/docs/gdbnotes-x86-64.tx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CC0D0-8F77-F249-A10E-F14B0F33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实验二：数据的表示与运算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805C60-641D-2844-B8C4-EAF692D7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DC0837-4A04-734A-8395-47020D83EB90}" type="datetime1">
              <a:rPr lang="zh-CN" altLang="en-US" smtClean="0"/>
              <a:pPr>
                <a:defRPr/>
              </a:pPr>
              <a:t>2020/7/7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82EF62-35C2-1B45-A116-0362BF95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CS@NJU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A9C9CA-42E6-D448-A0DF-CD7A81B9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D3479-CEC3-6341-B8BD-B8DA6E4826B1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E8CB93-A29E-9F47-8783-29D8C7BAA340}"/>
              </a:ext>
            </a:extLst>
          </p:cNvPr>
          <p:cNvSpPr txBox="1"/>
          <p:nvPr/>
        </p:nvSpPr>
        <p:spPr>
          <a:xfrm>
            <a:off x="5459442" y="316739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李书城</a:t>
            </a:r>
          </a:p>
        </p:txBody>
      </p:sp>
    </p:spTree>
    <p:extLst>
      <p:ext uri="{BB962C8B-B14F-4D97-AF65-F5344CB8AC3E}">
        <p14:creationId xmlns:p14="http://schemas.microsoft.com/office/powerpoint/2010/main" val="1062082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C6F50-46C6-5B4F-BFC8-483332E1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提交要求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567B54F-EB66-B14E-905A-0DA4F9B5C9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22348" y="1618554"/>
            <a:ext cx="10147300" cy="271780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EDE12-9835-6049-BC7D-057FDDDB002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7CA1B74-A02F-E24B-8C08-2A249357AC26}" type="datetime1">
              <a:rPr lang="zh-CN" altLang="en-US" smtClean="0"/>
              <a:pPr>
                <a:defRPr/>
              </a:pPr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3BFA3-1B9E-094F-A268-C32B33FF92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CS@NJU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AB2FE-59FE-644F-9164-C4FD4076F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C5CC412-727F-B34F-82FA-3DE6C1166CA3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C5CC69-2856-0346-83D7-AACCC9A645D1}"/>
              </a:ext>
            </a:extLst>
          </p:cNvPr>
          <p:cNvSpPr txBox="1"/>
          <p:nvPr/>
        </p:nvSpPr>
        <p:spPr>
          <a:xfrm>
            <a:off x="3558986" y="4901306"/>
            <a:ext cx="507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</a:rPr>
              <a:t>上完本次实验课一周内提交</a:t>
            </a:r>
          </a:p>
        </p:txBody>
      </p:sp>
    </p:spTree>
    <p:extLst>
      <p:ext uri="{BB962C8B-B14F-4D97-AF65-F5344CB8AC3E}">
        <p14:creationId xmlns:p14="http://schemas.microsoft.com/office/powerpoint/2010/main" val="139316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6346A1-D8B5-7C48-89A9-10480C29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3ACFF8-C160-5C40-9CC4-0CE9A5A8F74B}" type="datetime1">
              <a:rPr lang="zh-CN" altLang="en-US" smtClean="0"/>
              <a:pPr>
                <a:defRPr/>
              </a:pPr>
              <a:t>2020/7/7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31BE41-D08C-6C47-9BB3-D82CC226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CS@NJU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9A5D23-EC1B-304D-987B-D356EB52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FDE2F-7ED1-ED4F-90A9-953C76489743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6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E110E-9D90-C843-AE49-76FA1FE2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信息存储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F6FA6-AE20-994B-BE8B-BBAE5120B0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217" y="1145406"/>
            <a:ext cx="5987860" cy="5159141"/>
          </a:xfrm>
        </p:spPr>
        <p:txBody>
          <a:bodyPr/>
          <a:lstStyle/>
          <a:p>
            <a:r>
              <a:rPr kumimoji="1" lang="zh-CN" altLang="en-US" sz="2400" dirty="0"/>
              <a:t>计算机内，信息都以二进制的方式存储，也就是</a:t>
            </a:r>
            <a:r>
              <a:rPr kumimoji="1" lang="en-US" altLang="zh-CN" sz="2400" dirty="0"/>
              <a:t>01</a:t>
            </a:r>
            <a:r>
              <a:rPr kumimoji="1" lang="zh-CN" altLang="en-US" sz="2400" dirty="0"/>
              <a:t>序列。</a:t>
            </a:r>
            <a:endParaRPr kumimoji="1" lang="en-US" altLang="zh-CN" sz="2400" dirty="0"/>
          </a:p>
          <a:p>
            <a:r>
              <a:rPr kumimoji="1" lang="zh-CN" altLang="en-US" sz="2400" dirty="0"/>
              <a:t>大多数计算机，都使用</a:t>
            </a:r>
            <a:r>
              <a:rPr kumimoji="1" lang="en-US" altLang="zh-CN" sz="2400" dirty="0"/>
              <a:t>8</a:t>
            </a:r>
            <a:r>
              <a:rPr kumimoji="1" lang="zh-CN" altLang="en-US" sz="2400" dirty="0"/>
              <a:t>位的块（</a:t>
            </a:r>
            <a:r>
              <a:rPr kumimoji="1" lang="en-US" altLang="zh-CN" sz="2400" dirty="0"/>
              <a:t>byte</a:t>
            </a:r>
            <a:r>
              <a:rPr kumimoji="1" lang="zh-CN" altLang="en-US" sz="2400" dirty="0"/>
              <a:t>：字节），来作为计算机中最小的可寻址的存储器单位。（也就是说访问时，以</a:t>
            </a:r>
            <a:r>
              <a:rPr kumimoji="1" lang="en-US" altLang="zh-CN" sz="2400" dirty="0"/>
              <a:t>byte</a:t>
            </a:r>
            <a:r>
              <a:rPr kumimoji="1" lang="zh-CN" altLang="en-US" sz="2400" dirty="0"/>
              <a:t>而不是</a:t>
            </a:r>
            <a:r>
              <a:rPr kumimoji="1" lang="en-US" altLang="zh-CN" sz="2400" dirty="0"/>
              <a:t>bit</a:t>
            </a:r>
            <a:r>
              <a:rPr kumimoji="1" lang="zh-CN" altLang="en-US" sz="2400" dirty="0"/>
              <a:t>作为最小单位。）</a:t>
            </a:r>
            <a:endParaRPr kumimoji="1" lang="en-US" altLang="zh-CN" sz="2400" dirty="0"/>
          </a:p>
          <a:p>
            <a:r>
              <a:rPr kumimoji="1" lang="zh-CN" altLang="en-US" sz="2400" dirty="0"/>
              <a:t>二进制表示中，一个</a:t>
            </a:r>
            <a:r>
              <a:rPr kumimoji="1" lang="en-US" altLang="zh-CN" sz="2400" dirty="0"/>
              <a:t>byte</a:t>
            </a:r>
            <a:r>
              <a:rPr kumimoji="1" lang="zh-CN" altLang="en-US" sz="2400" dirty="0"/>
              <a:t>的值域为 </a:t>
            </a:r>
            <a:r>
              <a:rPr kumimoji="1" lang="en-US" altLang="zh-CN" sz="2400" dirty="0"/>
              <a:t>00000000—11111111</a:t>
            </a:r>
            <a:r>
              <a:rPr kumimoji="1" lang="zh-CN" altLang="en-US" sz="2400" dirty="0"/>
              <a:t>；十进制表示就是</a:t>
            </a:r>
            <a:r>
              <a:rPr kumimoji="1" lang="en-US" altLang="zh-CN" sz="2400" dirty="0"/>
              <a:t>0—255</a:t>
            </a:r>
            <a:r>
              <a:rPr kumimoji="1" lang="zh-CN" altLang="en-US" sz="2400" dirty="0"/>
              <a:t>。同时二进制和十进制之间转换相对麻烦，因此引入十六进制。</a:t>
            </a:r>
            <a:endParaRPr kumimoji="1" lang="en-US" altLang="zh-CN" sz="2400" dirty="0"/>
          </a:p>
          <a:p>
            <a:endParaRPr kumimoji="1"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DA6DA-1C11-5A4C-A6A1-152BFBE461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7CA1B74-A02F-E24B-8C08-2A249357AC26}" type="datetime1">
              <a:rPr lang="zh-CN" altLang="en-US" smtClean="0"/>
              <a:pPr>
                <a:defRPr/>
              </a:pPr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FCDFA-B0EE-8447-9571-56733A7E3C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CS@NJU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32C2D-7ADE-7140-B5D2-3261B4837A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C5CC412-727F-B34F-82FA-3DE6C1166CA3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9E38AA6-5088-7941-AC64-1D5DBBF17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86557"/>
              </p:ext>
            </p:extLst>
          </p:nvPr>
        </p:nvGraphicFramePr>
        <p:xfrm>
          <a:off x="7142204" y="1145406"/>
          <a:ext cx="4609068" cy="5134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56">
                  <a:extLst>
                    <a:ext uri="{9D8B030D-6E8A-4147-A177-3AD203B41FA5}">
                      <a16:colId xmlns:a16="http://schemas.microsoft.com/office/drawing/2014/main" val="758497865"/>
                    </a:ext>
                  </a:extLst>
                </a:gridCol>
                <a:gridCol w="1536356">
                  <a:extLst>
                    <a:ext uri="{9D8B030D-6E8A-4147-A177-3AD203B41FA5}">
                      <a16:colId xmlns:a16="http://schemas.microsoft.com/office/drawing/2014/main" val="1726742115"/>
                    </a:ext>
                  </a:extLst>
                </a:gridCol>
                <a:gridCol w="1536356">
                  <a:extLst>
                    <a:ext uri="{9D8B030D-6E8A-4147-A177-3AD203B41FA5}">
                      <a16:colId xmlns:a16="http://schemas.microsoft.com/office/drawing/2014/main" val="3818395206"/>
                    </a:ext>
                  </a:extLst>
                </a:gridCol>
              </a:tblGrid>
              <a:tr h="567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 </a:t>
                      </a:r>
                      <a:r>
                        <a:rPr lang="zh-CN" altLang="en-US" dirty="0"/>
                        <a:t>声明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662267"/>
                  </a:ext>
                </a:extLst>
              </a:tr>
              <a:tr h="570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971237"/>
                  </a:ext>
                </a:extLst>
              </a:tr>
              <a:tr h="570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short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809829"/>
                  </a:ext>
                </a:extLst>
              </a:tr>
              <a:tr h="570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3896"/>
                  </a:ext>
                </a:extLst>
              </a:tr>
              <a:tr h="570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long 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31116"/>
                  </a:ext>
                </a:extLst>
              </a:tr>
              <a:tr h="570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long long 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433074"/>
                  </a:ext>
                </a:extLst>
              </a:tr>
              <a:tr h="570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char 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94777"/>
                  </a:ext>
                </a:extLst>
              </a:tr>
              <a:tr h="570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75071"/>
                  </a:ext>
                </a:extLst>
              </a:tr>
              <a:tr h="570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6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83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E42C5-85A7-0040-9064-F6182C16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信息存储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38AF2-D53C-5949-97B8-1ED9D826CB2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在计算机进行数据处理时，一次存取、加工和传送的数据长度称为字（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），字的位数叫做字长，通常</a:t>
            </a:r>
            <a:r>
              <a:rPr kumimoji="1" lang="en-US" altLang="zh-CN" dirty="0"/>
              <a:t>PC</a:t>
            </a:r>
            <a:r>
              <a:rPr kumimoji="1" lang="zh-CN" altLang="en-US" dirty="0"/>
              <a:t>机的字长为</a:t>
            </a:r>
            <a:r>
              <a:rPr kumimoji="1" lang="en-US" altLang="zh-CN" dirty="0"/>
              <a:t>16</a:t>
            </a:r>
            <a:r>
              <a:rPr kumimoji="1" lang="zh-CN" altLang="en-US" dirty="0"/>
              <a:t>位（早期），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位，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位。</a:t>
            </a:r>
            <a:endParaRPr kumimoji="1" lang="en-US" altLang="zh-CN" dirty="0"/>
          </a:p>
          <a:p>
            <a:r>
              <a:rPr kumimoji="1" lang="zh-CN" altLang="en-US" dirty="0"/>
              <a:t>解释一个数据的值考虑的四个因素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起始位置、数据类型的字节数、数据类型的解释方式、位排列规则（大端或者小端） 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D64DD-36FC-0941-973B-C2E89C55C5B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7CA1B74-A02F-E24B-8C08-2A249357AC26}" type="datetime1">
              <a:rPr lang="zh-CN" altLang="en-US" smtClean="0"/>
              <a:pPr>
                <a:defRPr/>
              </a:pPr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D469C-AFFD-7A45-AD03-5C6B91BCBD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CS@NJU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1626B-13C3-6948-871B-C3843DF114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C5CC412-727F-B34F-82FA-3DE6C1166CA3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E42C9-0859-A245-AB9E-5D03DF0E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语言中的移位运算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84B3F32-7788-8247-A146-9BD2547B328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96316" y="1595834"/>
            <a:ext cx="9045620" cy="3666331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5A4FC-4BA0-324B-84FF-DFD209A665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7CA1B74-A02F-E24B-8C08-2A249357AC26}" type="datetime1">
              <a:rPr lang="zh-CN" altLang="en-US" smtClean="0"/>
              <a:pPr>
                <a:defRPr/>
              </a:pPr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FACB3-61AB-9942-9912-784EADFE09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CS@NJU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7615E-69E0-1741-A5A7-01237A5C7E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C5CC412-727F-B34F-82FA-3DE6C1166CA3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62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0EA99-F951-DD4D-BE2C-6DB8EAD1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浮点数的表示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D0EE4-F3F9-404D-893B-8B73E11C27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/>
              <a:t>IEEE 754</a:t>
            </a:r>
            <a:r>
              <a:rPr kumimoji="1" lang="zh-CN" altLang="en-US" dirty="0"/>
              <a:t>规定，对于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位的浮点数，最高的</a:t>
            </a:r>
            <a:r>
              <a:rPr kumimoji="1" lang="en-US" altLang="zh-CN" dirty="0"/>
              <a:t>1</a:t>
            </a:r>
            <a:r>
              <a:rPr kumimoji="1" lang="zh-CN" altLang="en-US" dirty="0"/>
              <a:t>位是符号位</a:t>
            </a:r>
            <a:r>
              <a:rPr kumimoji="1" lang="en-US" altLang="zh-CN" dirty="0"/>
              <a:t>s</a:t>
            </a:r>
            <a:r>
              <a:rPr kumimoji="1" lang="zh-CN" altLang="en-US" dirty="0"/>
              <a:t>，接着的</a:t>
            </a:r>
            <a:r>
              <a:rPr kumimoji="1" lang="en-US" altLang="zh-CN" dirty="0"/>
              <a:t>8</a:t>
            </a:r>
            <a:r>
              <a:rPr kumimoji="1" lang="zh-CN" altLang="en-US" dirty="0"/>
              <a:t>位是指数</a:t>
            </a:r>
            <a:r>
              <a:rPr kumimoji="1" lang="en-US" altLang="zh-CN" dirty="0"/>
              <a:t>E</a:t>
            </a:r>
            <a:r>
              <a:rPr kumimoji="1" lang="zh-CN" altLang="en-US" dirty="0"/>
              <a:t>，剩下的</a:t>
            </a:r>
            <a:r>
              <a:rPr kumimoji="1" lang="en-US" altLang="zh-CN" dirty="0"/>
              <a:t>23</a:t>
            </a:r>
            <a:r>
              <a:rPr kumimoji="1" lang="zh-CN" altLang="en-US" dirty="0"/>
              <a:t>位为有效数字</a:t>
            </a:r>
            <a:r>
              <a:rPr kumimoji="1" lang="en-US" altLang="zh-CN" dirty="0"/>
              <a:t>M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对于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位的浮点数，最高的</a:t>
            </a:r>
            <a:r>
              <a:rPr kumimoji="1" lang="en-US" altLang="zh-CN" dirty="0"/>
              <a:t>1</a:t>
            </a:r>
            <a:r>
              <a:rPr kumimoji="1" lang="zh-CN" altLang="en-US" dirty="0"/>
              <a:t>位是符号位</a:t>
            </a:r>
            <a:r>
              <a:rPr kumimoji="1" lang="en-US" altLang="zh-CN" dirty="0"/>
              <a:t>S</a:t>
            </a:r>
            <a:r>
              <a:rPr kumimoji="1" lang="zh-CN" altLang="en-US" dirty="0"/>
              <a:t>，接着的</a:t>
            </a:r>
            <a:r>
              <a:rPr kumimoji="1" lang="en-US" altLang="zh-CN" dirty="0"/>
              <a:t>11</a:t>
            </a:r>
            <a:r>
              <a:rPr kumimoji="1" lang="zh-CN" altLang="en-US" dirty="0"/>
              <a:t>位是指数</a:t>
            </a:r>
            <a:r>
              <a:rPr kumimoji="1" lang="en-US" altLang="zh-CN" dirty="0"/>
              <a:t>E</a:t>
            </a:r>
            <a:r>
              <a:rPr kumimoji="1" lang="zh-CN" altLang="en-US" dirty="0"/>
              <a:t>，剩下的</a:t>
            </a:r>
            <a:r>
              <a:rPr kumimoji="1" lang="en-US" altLang="zh-CN" dirty="0"/>
              <a:t>52</a:t>
            </a:r>
            <a:r>
              <a:rPr kumimoji="1" lang="zh-CN" altLang="en-US" dirty="0"/>
              <a:t>位为有效数字</a:t>
            </a:r>
            <a:r>
              <a:rPr kumimoji="1" lang="en-US" altLang="zh-CN" dirty="0"/>
              <a:t>M.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42FA80-1211-0449-9956-FC2B8E6D5B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7CA1B74-A02F-E24B-8C08-2A249357AC26}" type="datetime1">
              <a:rPr lang="zh-CN" altLang="en-US" smtClean="0"/>
              <a:pPr>
                <a:defRPr/>
              </a:pPr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FC43D-A1FC-C547-A49C-BBE78C74D1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CS@NJU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40075-6E9A-2945-946E-A0D4790DE1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C5CC412-727F-B34F-82FA-3DE6C1166CA3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5CD8F7-A01A-BA47-A0C6-3E1F56B92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12" y="2156981"/>
            <a:ext cx="9749118" cy="12720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C9AB2D-C59B-E84D-AE35-0BD897C46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12" y="4735263"/>
            <a:ext cx="10179424" cy="141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6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BC4D9-48D8-E747-939A-CF1C3023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条件码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FA39D0C-2949-C142-95A4-5E073FAB13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63553" y="1092272"/>
            <a:ext cx="8864890" cy="5158543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CAF9F-A6A0-E847-B2AA-D6DEBFC6F3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7CA1B74-A02F-E24B-8C08-2A249357AC26}" type="datetime1">
              <a:rPr lang="zh-CN" altLang="en-US" smtClean="0"/>
              <a:pPr>
                <a:defRPr/>
              </a:pPr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59A33-ED15-BA49-A95C-1E614F0AAE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CS@NJU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3F530-0D97-F340-9C6B-2CEFF93891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C5CC412-727F-B34F-82FA-3DE6C1166CA3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2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38F20-2141-2B43-A01C-0816D5FF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GDB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5A406-C1CE-3847-A37F-80106ED1A2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sz="2400" dirty="0"/>
              <a:t>参考：</a:t>
            </a:r>
            <a:r>
              <a:rPr kumimoji="1" lang="en-US" altLang="zh-CN" sz="2400" dirty="0">
                <a:hlinkClick r:id="rId2"/>
              </a:rPr>
              <a:t>http://csapp.cs.cmu.edu/3e/docs/gdbnotes-x86-64.txt</a:t>
            </a:r>
            <a:endParaRPr kumimoji="1" lang="en-US" altLang="zh-CN" sz="2400" dirty="0"/>
          </a:p>
          <a:p>
            <a:r>
              <a:rPr kumimoji="1" lang="zh-CN" altLang="en-US" sz="2400" dirty="0"/>
              <a:t>是一个常用的程序调试器。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需要使用在编译</a:t>
            </a:r>
            <a:r>
              <a:rPr kumimoji="1" lang="en-US" altLang="zh-CN" sz="2000" dirty="0"/>
              <a:t>C</a:t>
            </a:r>
            <a:r>
              <a:rPr kumimoji="1" lang="zh-CN" altLang="en-US" sz="2000" dirty="0"/>
              <a:t>程序源文件时加 “</a:t>
            </a:r>
            <a:r>
              <a:rPr kumimoji="1" lang="en-US" altLang="zh-CN" sz="2000" dirty="0"/>
              <a:t>-g</a:t>
            </a:r>
            <a:r>
              <a:rPr kumimoji="1" lang="zh-CN" altLang="en-US" sz="2000" dirty="0"/>
              <a:t>”</a:t>
            </a:r>
            <a:r>
              <a:rPr kumimoji="1" lang="zh-CN" altLang="en-US" sz="2000" i="1" dirty="0">
                <a:solidFill>
                  <a:schemeClr val="accent1">
                    <a:lumMod val="50000"/>
                  </a:schemeClr>
                </a:solidFill>
              </a:rPr>
              <a:t>：</a:t>
            </a:r>
            <a:r>
              <a:rPr kumimoji="1" lang="en-US" altLang="zh-CN" sz="2000" i="1" dirty="0" err="1">
                <a:solidFill>
                  <a:schemeClr val="accent1">
                    <a:lumMod val="50000"/>
                  </a:schemeClr>
                </a:solidFill>
              </a:rPr>
              <a:t>gcc</a:t>
            </a:r>
            <a:r>
              <a:rPr kumimoji="1"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 -g </a:t>
            </a:r>
            <a:r>
              <a:rPr kumimoji="1" lang="en-US" altLang="zh-CN" sz="2000" i="1" dirty="0" err="1">
                <a:solidFill>
                  <a:schemeClr val="accent1">
                    <a:lumMod val="50000"/>
                  </a:schemeClr>
                </a:solidFill>
              </a:rPr>
              <a:t>hello.c</a:t>
            </a:r>
            <a:r>
              <a:rPr kumimoji="1"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 -o hello</a:t>
            </a:r>
          </a:p>
          <a:p>
            <a:pPr lvl="1"/>
            <a:endParaRPr kumimoji="1" lang="en-US" altLang="zh-CN" sz="2000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400" dirty="0"/>
              <a:t>打印命令：</a:t>
            </a:r>
            <a:r>
              <a:rPr kumimoji="1" lang="en-US" altLang="zh-CN" sz="2400" dirty="0"/>
              <a:t>print/p</a:t>
            </a:r>
          </a:p>
          <a:p>
            <a:pPr lvl="1"/>
            <a:r>
              <a:rPr kumimoji="1"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    x  </a:t>
            </a:r>
            <a:r>
              <a:rPr kumimoji="1" lang="zh-CN" altLang="en-US" sz="2000" i="1" dirty="0">
                <a:solidFill>
                  <a:schemeClr val="accent1">
                    <a:lumMod val="50000"/>
                  </a:schemeClr>
                </a:solidFill>
              </a:rPr>
              <a:t>按十六进制格式显示变量。</a:t>
            </a:r>
          </a:p>
          <a:p>
            <a:pPr lvl="1"/>
            <a:r>
              <a:rPr kumimoji="1" lang="zh-CN" altLang="en-US" sz="2000" i="1" dirty="0">
                <a:solidFill>
                  <a:schemeClr val="accent1">
                    <a:lumMod val="50000"/>
                  </a:schemeClr>
                </a:solidFill>
              </a:rPr>
              <a:t>    </a:t>
            </a:r>
            <a:r>
              <a:rPr kumimoji="1"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d  </a:t>
            </a:r>
            <a:r>
              <a:rPr kumimoji="1" lang="zh-CN" altLang="en-US" sz="2000" i="1" dirty="0">
                <a:solidFill>
                  <a:schemeClr val="accent1">
                    <a:lumMod val="50000"/>
                  </a:schemeClr>
                </a:solidFill>
              </a:rPr>
              <a:t>按十进制格式显示变量。</a:t>
            </a:r>
          </a:p>
          <a:p>
            <a:pPr lvl="1"/>
            <a:r>
              <a:rPr kumimoji="1" lang="zh-CN" altLang="en-US" sz="2000" i="1" dirty="0">
                <a:solidFill>
                  <a:schemeClr val="accent1">
                    <a:lumMod val="50000"/>
                  </a:schemeClr>
                </a:solidFill>
              </a:rPr>
              <a:t>    </a:t>
            </a:r>
            <a:r>
              <a:rPr kumimoji="1"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u  </a:t>
            </a:r>
            <a:r>
              <a:rPr kumimoji="1" lang="zh-CN" altLang="en-US" sz="2000" i="1" dirty="0">
                <a:solidFill>
                  <a:schemeClr val="accent1">
                    <a:lumMod val="50000"/>
                  </a:schemeClr>
                </a:solidFill>
              </a:rPr>
              <a:t>按十六进制格式显示无符号整型。</a:t>
            </a:r>
          </a:p>
          <a:p>
            <a:pPr lvl="1"/>
            <a:r>
              <a:rPr kumimoji="1" lang="zh-CN" altLang="en-US" sz="2000" i="1" dirty="0">
                <a:solidFill>
                  <a:schemeClr val="accent1">
                    <a:lumMod val="50000"/>
                  </a:schemeClr>
                </a:solidFill>
              </a:rPr>
              <a:t>    </a:t>
            </a:r>
            <a:r>
              <a:rPr kumimoji="1"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o  </a:t>
            </a:r>
            <a:r>
              <a:rPr kumimoji="1" lang="zh-CN" altLang="en-US" sz="2000" i="1" dirty="0">
                <a:solidFill>
                  <a:schemeClr val="accent1">
                    <a:lumMod val="50000"/>
                  </a:schemeClr>
                </a:solidFill>
              </a:rPr>
              <a:t>按八进制格式显示变量。</a:t>
            </a:r>
          </a:p>
          <a:p>
            <a:pPr lvl="1"/>
            <a:r>
              <a:rPr kumimoji="1" lang="zh-CN" altLang="en-US" sz="2000" i="1" dirty="0">
                <a:solidFill>
                  <a:schemeClr val="accent1">
                    <a:lumMod val="50000"/>
                  </a:schemeClr>
                </a:solidFill>
              </a:rPr>
              <a:t>    </a:t>
            </a:r>
            <a:r>
              <a:rPr kumimoji="1"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t  </a:t>
            </a:r>
            <a:r>
              <a:rPr kumimoji="1" lang="zh-CN" altLang="en-US" sz="2000" i="1" dirty="0">
                <a:solidFill>
                  <a:schemeClr val="accent1">
                    <a:lumMod val="50000"/>
                  </a:schemeClr>
                </a:solidFill>
              </a:rPr>
              <a:t>按二进制格式显示变量。</a:t>
            </a:r>
          </a:p>
          <a:p>
            <a:pPr lvl="1"/>
            <a:r>
              <a:rPr kumimoji="1" lang="zh-CN" altLang="en-US" sz="2000" i="1" dirty="0">
                <a:solidFill>
                  <a:schemeClr val="accent1">
                    <a:lumMod val="50000"/>
                  </a:schemeClr>
                </a:solidFill>
              </a:rPr>
              <a:t>    </a:t>
            </a:r>
            <a:r>
              <a:rPr kumimoji="1"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a  </a:t>
            </a:r>
            <a:r>
              <a:rPr kumimoji="1" lang="zh-CN" altLang="en-US" sz="2000" i="1" dirty="0">
                <a:solidFill>
                  <a:schemeClr val="accent1">
                    <a:lumMod val="50000"/>
                  </a:schemeClr>
                </a:solidFill>
              </a:rPr>
              <a:t>按十六进制格式显示变量。</a:t>
            </a:r>
          </a:p>
          <a:p>
            <a:pPr lvl="1"/>
            <a:r>
              <a:rPr kumimoji="1" lang="zh-CN" altLang="en-US" sz="2000" i="1" dirty="0">
                <a:solidFill>
                  <a:schemeClr val="accent1">
                    <a:lumMod val="50000"/>
                  </a:schemeClr>
                </a:solidFill>
              </a:rPr>
              <a:t>    </a:t>
            </a:r>
            <a:r>
              <a:rPr kumimoji="1"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c  </a:t>
            </a:r>
            <a:r>
              <a:rPr kumimoji="1" lang="zh-CN" altLang="en-US" sz="2000" i="1" dirty="0">
                <a:solidFill>
                  <a:schemeClr val="accent1">
                    <a:lumMod val="50000"/>
                  </a:schemeClr>
                </a:solidFill>
              </a:rPr>
              <a:t>按字符格式显示变量。</a:t>
            </a:r>
          </a:p>
          <a:p>
            <a:pPr lvl="1"/>
            <a:r>
              <a:rPr kumimoji="1" lang="zh-CN" altLang="en-US" sz="2000" i="1" dirty="0">
                <a:solidFill>
                  <a:schemeClr val="accent1">
                    <a:lumMod val="50000"/>
                  </a:schemeClr>
                </a:solidFill>
              </a:rPr>
              <a:t>    </a:t>
            </a:r>
            <a:r>
              <a:rPr kumimoji="1"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f  </a:t>
            </a:r>
            <a:r>
              <a:rPr kumimoji="1" lang="zh-CN" altLang="en-US" sz="2000" i="1" dirty="0">
                <a:solidFill>
                  <a:schemeClr val="accent1">
                    <a:lumMod val="50000"/>
                  </a:schemeClr>
                </a:solidFill>
              </a:rPr>
              <a:t>按浮点数格式显示变量。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5F589-24BB-5445-B488-5842D8447F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7CA1B74-A02F-E24B-8C08-2A249357AC26}" type="datetime1">
              <a:rPr lang="zh-CN" altLang="en-US" smtClean="0"/>
              <a:pPr>
                <a:defRPr/>
              </a:pPr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5D7E3-70B7-9245-A165-49B2C6F7DB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CS@NJU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0EB98-849C-9845-80AE-9268E48E8D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C5CC412-727F-B34F-82FA-3DE6C1166CA3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50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637A8-D884-3E49-A19D-65F91750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GDB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A3623-8679-FB40-B00A-34C0B161D4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217" y="1145406"/>
            <a:ext cx="6453984" cy="5159141"/>
          </a:xfrm>
        </p:spPr>
        <p:txBody>
          <a:bodyPr/>
          <a:lstStyle/>
          <a:p>
            <a:r>
              <a:rPr kumimoji="1" lang="zh-CN" altLang="en-US" sz="2400" dirty="0"/>
              <a:t>显示命令：</a:t>
            </a:r>
            <a:r>
              <a:rPr kumimoji="1" lang="en-US" altLang="zh-CN" sz="2400" dirty="0"/>
              <a:t>display</a:t>
            </a:r>
          </a:p>
          <a:p>
            <a:pPr lvl="1"/>
            <a:r>
              <a:rPr kumimoji="1" lang="zh-CN" altLang="en-US" sz="2000" dirty="0"/>
              <a:t>在程序停住或者是单步跟踪时自动显示对应变量。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r>
              <a:rPr kumimoji="1" lang="zh-CN" altLang="en-US" sz="2400" dirty="0"/>
              <a:t>查看内存：</a:t>
            </a:r>
            <a:r>
              <a:rPr kumimoji="1" lang="en-US" altLang="zh-CN" sz="2400" dirty="0"/>
              <a:t>x/</a:t>
            </a:r>
            <a:r>
              <a:rPr kumimoji="1" lang="en-US" altLang="zh-CN" sz="2400" dirty="0" err="1"/>
              <a:t>nfu</a:t>
            </a:r>
            <a:r>
              <a:rPr kumimoji="1" lang="en-US" altLang="zh-CN" sz="2400" dirty="0"/>
              <a:t> </a:t>
            </a:r>
          </a:p>
          <a:p>
            <a:pPr lvl="1"/>
            <a:r>
              <a:rPr kumimoji="1" lang="en-US" altLang="zh-CN" sz="2000" dirty="0"/>
              <a:t>x</a:t>
            </a:r>
            <a:r>
              <a:rPr kumimoji="1" lang="zh-CN" altLang="en-US" sz="2000" dirty="0"/>
              <a:t>是 </a:t>
            </a:r>
            <a:r>
              <a:rPr kumimoji="1" lang="en-US" altLang="zh-CN" sz="2000" dirty="0"/>
              <a:t>examine </a:t>
            </a:r>
            <a:r>
              <a:rPr kumimoji="1" lang="zh-CN" altLang="en-US" sz="2000" dirty="0"/>
              <a:t>的缩写</a:t>
            </a:r>
          </a:p>
          <a:p>
            <a:pPr lvl="1"/>
            <a:r>
              <a:rPr kumimoji="1" lang="en-US" altLang="zh-CN" sz="2000" dirty="0"/>
              <a:t>n</a:t>
            </a:r>
            <a:r>
              <a:rPr kumimoji="1" lang="zh-CN" altLang="en-US" sz="2000" dirty="0"/>
              <a:t>表示要显示的内存单元的个数</a:t>
            </a:r>
          </a:p>
          <a:p>
            <a:pPr lvl="1"/>
            <a:r>
              <a:rPr kumimoji="1" lang="en-US" altLang="zh-CN" sz="2000" dirty="0"/>
              <a:t>f</a:t>
            </a:r>
            <a:r>
              <a:rPr kumimoji="1" lang="zh-CN" altLang="en-US" sz="2000" dirty="0"/>
              <a:t>表示显示方式</a:t>
            </a:r>
            <a:r>
              <a:rPr kumimoji="1" lang="en-US" altLang="zh-CN" sz="2000" dirty="0"/>
              <a:t>, </a:t>
            </a:r>
            <a:r>
              <a:rPr kumimoji="1" lang="zh-CN" altLang="en-US" sz="2000" dirty="0"/>
              <a:t>可取如下值</a:t>
            </a:r>
          </a:p>
          <a:p>
            <a:pPr lvl="2"/>
            <a:r>
              <a:rPr kumimoji="1" lang="en-US" altLang="zh-CN" sz="1800" i="1" dirty="0">
                <a:solidFill>
                  <a:schemeClr val="accent1">
                    <a:lumMod val="50000"/>
                  </a:schemeClr>
                </a:solidFill>
              </a:rPr>
              <a:t>x </a:t>
            </a:r>
            <a:r>
              <a:rPr kumimoji="1" lang="zh-CN" altLang="en-US" sz="1800" i="1" dirty="0">
                <a:solidFill>
                  <a:schemeClr val="accent1">
                    <a:lumMod val="50000"/>
                  </a:schemeClr>
                </a:solidFill>
              </a:rPr>
              <a:t>按十六进制格式显示变量</a:t>
            </a:r>
          </a:p>
          <a:p>
            <a:pPr lvl="2"/>
            <a:r>
              <a:rPr kumimoji="1" lang="en-US" altLang="zh-CN" sz="1800" i="1" dirty="0">
                <a:solidFill>
                  <a:schemeClr val="accent1">
                    <a:lumMod val="50000"/>
                  </a:schemeClr>
                </a:solidFill>
              </a:rPr>
              <a:t>d </a:t>
            </a:r>
            <a:r>
              <a:rPr kumimoji="1" lang="zh-CN" altLang="en-US" sz="1800" i="1" dirty="0">
                <a:solidFill>
                  <a:schemeClr val="accent1">
                    <a:lumMod val="50000"/>
                  </a:schemeClr>
                </a:solidFill>
              </a:rPr>
              <a:t>按十进制格式显示变量</a:t>
            </a:r>
          </a:p>
          <a:p>
            <a:pPr lvl="2"/>
            <a:r>
              <a:rPr kumimoji="1" lang="en-US" altLang="zh-CN" sz="1800" i="1" dirty="0">
                <a:solidFill>
                  <a:schemeClr val="accent1">
                    <a:lumMod val="50000"/>
                  </a:schemeClr>
                </a:solidFill>
              </a:rPr>
              <a:t>u </a:t>
            </a:r>
            <a:r>
              <a:rPr kumimoji="1" lang="zh-CN" altLang="en-US" sz="1800" i="1" dirty="0">
                <a:solidFill>
                  <a:schemeClr val="accent1">
                    <a:lumMod val="50000"/>
                  </a:schemeClr>
                </a:solidFill>
              </a:rPr>
              <a:t>按十进制格式显示无符号整型</a:t>
            </a:r>
          </a:p>
          <a:p>
            <a:pPr lvl="2"/>
            <a:r>
              <a:rPr kumimoji="1" lang="en-US" altLang="zh-CN" sz="1800" i="1" dirty="0">
                <a:solidFill>
                  <a:schemeClr val="accent1">
                    <a:lumMod val="50000"/>
                  </a:schemeClr>
                </a:solidFill>
              </a:rPr>
              <a:t>o </a:t>
            </a:r>
            <a:r>
              <a:rPr kumimoji="1" lang="zh-CN" altLang="en-US" sz="1800" i="1" dirty="0">
                <a:solidFill>
                  <a:schemeClr val="accent1">
                    <a:lumMod val="50000"/>
                  </a:schemeClr>
                </a:solidFill>
              </a:rPr>
              <a:t>按八进制格式显示变量</a:t>
            </a:r>
          </a:p>
          <a:p>
            <a:pPr lvl="2"/>
            <a:r>
              <a:rPr kumimoji="1" lang="en-US" altLang="zh-CN" sz="1800" i="1" dirty="0">
                <a:solidFill>
                  <a:schemeClr val="accent1">
                    <a:lumMod val="50000"/>
                  </a:schemeClr>
                </a:solidFill>
              </a:rPr>
              <a:t>t </a:t>
            </a:r>
            <a:r>
              <a:rPr kumimoji="1" lang="zh-CN" altLang="en-US" sz="1800" i="1" dirty="0">
                <a:solidFill>
                  <a:schemeClr val="accent1">
                    <a:lumMod val="50000"/>
                  </a:schemeClr>
                </a:solidFill>
              </a:rPr>
              <a:t>按二进制格式显示变量</a:t>
            </a:r>
          </a:p>
          <a:p>
            <a:pPr lvl="2"/>
            <a:r>
              <a:rPr kumimoji="1" lang="en-US" altLang="zh-CN" sz="1800" i="1" dirty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kumimoji="1" lang="zh-CN" altLang="en-US" sz="1800" i="1" dirty="0">
                <a:solidFill>
                  <a:schemeClr val="accent1">
                    <a:lumMod val="50000"/>
                  </a:schemeClr>
                </a:solidFill>
              </a:rPr>
              <a:t>按字符格式显示变量</a:t>
            </a:r>
          </a:p>
          <a:p>
            <a:pPr lvl="2"/>
            <a:r>
              <a:rPr kumimoji="1" lang="en-US" altLang="zh-CN" sz="1800" i="1" dirty="0">
                <a:solidFill>
                  <a:schemeClr val="accent1">
                    <a:lumMod val="50000"/>
                  </a:schemeClr>
                </a:solidFill>
              </a:rPr>
              <a:t>f </a:t>
            </a:r>
            <a:r>
              <a:rPr kumimoji="1" lang="zh-CN" altLang="en-US" sz="1800" i="1" dirty="0">
                <a:solidFill>
                  <a:schemeClr val="accent1">
                    <a:lumMod val="50000"/>
                  </a:schemeClr>
                </a:solidFill>
              </a:rPr>
              <a:t>按浮点数格式显示变量</a:t>
            </a:r>
            <a:endParaRPr kumimoji="1" lang="en-US" altLang="zh-CN" sz="1800" i="1" dirty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r>
              <a:rPr kumimoji="1" lang="en-US" altLang="zh-CN" sz="1800" i="1" dirty="0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kumimoji="1" lang="zh-CN" altLang="en-US" sz="1800" i="1" dirty="0">
                <a:solidFill>
                  <a:schemeClr val="accent1">
                    <a:lumMod val="50000"/>
                  </a:schemeClr>
                </a:solidFill>
              </a:rPr>
              <a:t>表示一个地址单元的长度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77523-A858-184B-98F2-0CD30C38FCB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7CA1B74-A02F-E24B-8C08-2A249357AC26}" type="datetime1">
              <a:rPr lang="zh-CN" altLang="en-US" smtClean="0"/>
              <a:pPr>
                <a:defRPr/>
              </a:pPr>
              <a:t>2020/7/7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3B17E-D416-7441-98A3-0DB2487336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CS@NJU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3B865-6FF0-C44B-B88E-E65828FD6F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C5CC412-727F-B34F-82FA-3DE6C1166CA3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CF8888D-90F6-B84B-A55A-9C6B2DF548FB}"/>
              </a:ext>
            </a:extLst>
          </p:cNvPr>
          <p:cNvSpPr txBox="1">
            <a:spLocks/>
          </p:cNvSpPr>
          <p:nvPr/>
        </p:nvSpPr>
        <p:spPr bwMode="auto">
          <a:xfrm>
            <a:off x="7658099" y="1333735"/>
            <a:ext cx="4216401" cy="515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7006E"/>
              </a:buClr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F4E79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itchFamily="2" charset="2"/>
              <a:buChar char="Ø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itchFamily="2" charset="2"/>
              <a:buChar char="Ø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u</a:t>
            </a:r>
            <a:r>
              <a:rPr kumimoji="1" lang="zh-CN" altLang="en-US" sz="2400" dirty="0"/>
              <a:t>表示一个地址单元的长度</a:t>
            </a:r>
          </a:p>
          <a:p>
            <a:pPr lvl="1"/>
            <a:r>
              <a:rPr kumimoji="1" lang="en-US" altLang="zh-CN" sz="1800" i="1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kumimoji="1" lang="zh-CN" altLang="en-US" sz="1800" i="1" dirty="0">
                <a:solidFill>
                  <a:schemeClr val="accent1">
                    <a:lumMod val="50000"/>
                  </a:schemeClr>
                </a:solidFill>
              </a:rPr>
              <a:t>表示单字节</a:t>
            </a:r>
          </a:p>
          <a:p>
            <a:pPr lvl="1"/>
            <a:r>
              <a:rPr kumimoji="1" lang="en-US" altLang="zh-CN" sz="1800" i="1" dirty="0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kumimoji="1" lang="zh-CN" altLang="en-US" sz="1800" i="1" dirty="0">
                <a:solidFill>
                  <a:schemeClr val="accent1">
                    <a:lumMod val="50000"/>
                  </a:schemeClr>
                </a:solidFill>
              </a:rPr>
              <a:t>表示双字节</a:t>
            </a:r>
          </a:p>
          <a:p>
            <a:pPr lvl="1"/>
            <a:r>
              <a:rPr kumimoji="1" lang="en-US" altLang="zh-CN" sz="1800" i="1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kumimoji="1" lang="zh-CN" altLang="en-US" sz="1800" i="1" dirty="0">
                <a:solidFill>
                  <a:schemeClr val="accent1">
                    <a:lumMod val="50000"/>
                  </a:schemeClr>
                </a:solidFill>
              </a:rPr>
              <a:t>表示四字节</a:t>
            </a:r>
          </a:p>
          <a:p>
            <a:pPr lvl="1"/>
            <a:r>
              <a:rPr kumimoji="1" lang="en-US" altLang="zh-CN" sz="1800" i="1" dirty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kumimoji="1" lang="zh-CN" altLang="en-US" sz="1800" i="1" dirty="0">
                <a:solidFill>
                  <a:schemeClr val="accent1">
                    <a:lumMod val="50000"/>
                  </a:schemeClr>
                </a:solidFill>
              </a:rPr>
              <a:t>表示八字节</a:t>
            </a:r>
          </a:p>
          <a:p>
            <a:pPr lvl="2"/>
            <a:endParaRPr kumimoji="1" lang="en-US" altLang="zh-CN" sz="1600" dirty="0"/>
          </a:p>
          <a:p>
            <a:pPr marL="457200" lvl="1" indent="0">
              <a:buFont typeface="Wingdings" pitchFamily="2" charset="2"/>
              <a:buNone/>
            </a:pP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90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E09D3-CD6B-F34B-BC9A-FD4C1A45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/>
              <a:t>Hints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D2931-8C69-EF44-B937-85B33D60EE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sz="2400" dirty="0"/>
              <a:t>Ex1: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just use </a:t>
            </a:r>
            <a:r>
              <a:rPr kumimoji="1" lang="en-US" altLang="zh-CN" sz="2400" dirty="0" err="1"/>
              <a:t>gdb</a:t>
            </a:r>
            <a:r>
              <a:rPr kumimoji="1" lang="en-US" altLang="zh-CN" sz="2400" dirty="0"/>
              <a:t> command ”x/</a:t>
            </a:r>
            <a:r>
              <a:rPr kumimoji="1" lang="en-US" altLang="zh-CN" sz="2400" dirty="0" err="1"/>
              <a:t>nfu</a:t>
            </a:r>
            <a:r>
              <a:rPr kumimoji="1" lang="en-US" altLang="zh-CN" sz="2400" dirty="0"/>
              <a:t>”.</a:t>
            </a:r>
          </a:p>
          <a:p>
            <a:r>
              <a:rPr kumimoji="1" lang="en-US" altLang="zh-CN" sz="2400" dirty="0"/>
              <a:t>Ex2: use </a:t>
            </a:r>
            <a:r>
              <a:rPr kumimoji="1" lang="en-US" altLang="zh-CN" sz="2400" dirty="0" err="1"/>
              <a:t>gdb</a:t>
            </a:r>
            <a:r>
              <a:rPr kumimoji="1" lang="en-US" altLang="zh-CN" sz="2400" dirty="0"/>
              <a:t> command “display *a@7”</a:t>
            </a:r>
          </a:p>
          <a:p>
            <a:r>
              <a:rPr kumimoji="1" lang="en-US" altLang="zh-CN" sz="2400" dirty="0"/>
              <a:t>Ex3: float32</a:t>
            </a:r>
            <a:r>
              <a:rPr kumimoji="1" lang="zh-CN" altLang="en-US" sz="2400" dirty="0"/>
              <a:t>类型的数字尾数只有</a:t>
            </a:r>
            <a:r>
              <a:rPr kumimoji="1" lang="en-US" altLang="zh-CN" sz="2400" dirty="0"/>
              <a:t>23</a:t>
            </a:r>
            <a:r>
              <a:rPr kumimoji="1" lang="zh-CN" altLang="en-US" sz="2400" dirty="0"/>
              <a:t>位，从</a:t>
            </a:r>
            <a:r>
              <a:rPr kumimoji="1" lang="en-US" altLang="zh-CN" sz="2400" dirty="0"/>
              <a:t>int</a:t>
            </a:r>
            <a:r>
              <a:rPr kumimoji="1" lang="zh-CN" altLang="en-US" sz="2400" dirty="0"/>
              <a:t>类型数字转化成</a:t>
            </a:r>
            <a:r>
              <a:rPr kumimoji="1" lang="en-US" altLang="zh-CN" sz="2400" dirty="0"/>
              <a:t>float</a:t>
            </a:r>
            <a:r>
              <a:rPr kumimoji="1" lang="zh-CN" altLang="en-US" sz="2400" dirty="0"/>
              <a:t>时可能会有舍入（大约只有</a:t>
            </a:r>
            <a:r>
              <a:rPr kumimoji="1" lang="en-US" altLang="zh-CN" sz="2400" dirty="0"/>
              <a:t>6</a:t>
            </a:r>
            <a:r>
              <a:rPr kumimoji="1" lang="zh-CN" altLang="en-US" sz="2400" dirty="0"/>
              <a:t>～</a:t>
            </a:r>
            <a:r>
              <a:rPr kumimoji="1" lang="en-US" altLang="zh-CN" sz="2400" dirty="0"/>
              <a:t>7</a:t>
            </a:r>
            <a:r>
              <a:rPr kumimoji="1" lang="zh-CN" altLang="en-US" sz="2400" dirty="0"/>
              <a:t>位的精度）。</a:t>
            </a:r>
            <a:endParaRPr kumimoji="1"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D9C0B-EA0C-3E45-8CBE-E531BE483E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7CA1B74-A02F-E24B-8C08-2A249357AC26}" type="datetime1">
              <a:rPr lang="zh-CN" altLang="en-US" smtClean="0"/>
              <a:pPr>
                <a:defRPr/>
              </a:pPr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42114-88AB-6042-9E38-D62D1E4848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CS@NJU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2B261-C905-AC40-B500-FA36BABBAD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C5CC412-727F-B34F-82FA-3DE6C1166CA3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51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6" id="{4C2056B4-E19B-A044-89D5-155A0B04E1B9}" vid="{491185C4-C9CA-A44A-92A7-24DBE6C3640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5455</TotalTime>
  <Words>724</Words>
  <Application>Microsoft Macintosh PowerPoint</Application>
  <PresentationFormat>宽屏</PresentationFormat>
  <Paragraphs>121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Arial</vt:lpstr>
      <vt:lpstr>Calibri</vt:lpstr>
      <vt:lpstr>Menlo</vt:lpstr>
      <vt:lpstr>Wingdings</vt:lpstr>
      <vt:lpstr>Office 主题​​</vt:lpstr>
      <vt:lpstr>实验二：数据的表示与运算</vt:lpstr>
      <vt:lpstr>信息存储</vt:lpstr>
      <vt:lpstr>信息存储</vt:lpstr>
      <vt:lpstr>C语言中的移位运算</vt:lpstr>
      <vt:lpstr>浮点数的表示</vt:lpstr>
      <vt:lpstr>条件码</vt:lpstr>
      <vt:lpstr>GDB</vt:lpstr>
      <vt:lpstr>GDB</vt:lpstr>
      <vt:lpstr>Some Hints</vt:lpstr>
      <vt:lpstr>提交要求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实验二：数据的表示与运算</dc:title>
  <dc:creator>shucheng li</dc:creator>
  <cp:lastModifiedBy>shucheng li</cp:lastModifiedBy>
  <cp:revision>24</cp:revision>
  <dcterms:created xsi:type="dcterms:W3CDTF">2020-07-02T13:45:32Z</dcterms:created>
  <dcterms:modified xsi:type="dcterms:W3CDTF">2020-07-07T06:14:47Z</dcterms:modified>
</cp:coreProperties>
</file>