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0" r:id="rId9"/>
    <p:sldId id="269" r:id="rId10"/>
    <p:sldId id="270" r:id="rId11"/>
    <p:sldId id="261" r:id="rId12"/>
    <p:sldId id="264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39" autoAdjust="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E335-2DCB-4F86-9061-B1808243E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365DA3-0353-4D83-8D00-8A2CC3470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DE7D1-2B04-4F00-9B21-6DD9405F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E81D-46DA-4CA9-9B6A-5CE92A5BA9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5DE3A-971A-43D5-85CB-703AF560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EDB26-EE55-4778-B494-D176916B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3602-5022-43B0-9DF1-69B4ACE4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7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195A5-F2C2-4BEF-A423-C66AB5CB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E27AAB-C709-4685-A744-5A5ED7758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F0730-0C87-4299-A86B-0FEB9359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E81D-46DA-4CA9-9B6A-5CE92A5BA9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FB474-6249-40C0-8274-7E791FEE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2C428-A8B3-40E6-BE9F-63D078EC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3602-5022-43B0-9DF1-69B4ACE4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5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D60E66-364C-4997-8B11-648F989DB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95354A-5E28-4955-9508-1E41CA153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E8B46-C087-40A7-AE8C-3C69E074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E81D-46DA-4CA9-9B6A-5CE92A5BA9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46941-D62C-46E7-AD38-7DF77F11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1F33C-1198-46F2-8A2B-EA7DEE8E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3602-5022-43B0-9DF1-69B4ACE4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6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6E1DA-CE26-4AE3-8F74-153CE577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8334C-00E9-473E-B258-5FDFDA48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218A0-A258-40FA-B64F-918D3550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E81D-46DA-4CA9-9B6A-5CE92A5BA9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7CDFB-A6AC-46FC-8B3B-C9FEC709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C6866-E0E6-4A49-AA3D-FC93939E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3602-5022-43B0-9DF1-69B4ACE4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8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392C4-C50D-41AE-AC44-0CF3AA63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86DEF8-F397-4EC6-A648-6AB267D66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F5E6F-D2E1-49FC-903B-480F8E31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E81D-46DA-4CA9-9B6A-5CE92A5BA9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BAC96-5573-426B-83D2-EC6EB46B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71EE1-8F4B-40BD-9282-17BA961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3602-5022-43B0-9DF1-69B4ACE4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7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860C7-7A29-4234-8A66-E05D5159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D0D78-0F1E-40F3-8F51-2DF6E3E6F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FE41A4-ADA8-4DAA-B1D2-8F62109D0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F0BF60-4B96-4BAA-8958-2A94EC00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E81D-46DA-4CA9-9B6A-5CE92A5BA9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0FFAD1-C6AD-4E13-9958-03EFCCCF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67838-00D4-4A76-977C-38C17C51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3602-5022-43B0-9DF1-69B4ACE4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6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8371F-8839-4D61-A12E-5E27089F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4EDAAA-ED3E-4252-BEB3-45FD64111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D81E1-CD0D-4530-AAED-E1D24048F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BB2019-CFA6-4814-8AFC-D4DDD759D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15D50-B7FE-4F04-9342-76D45F00C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AFC516-D4F9-4B47-8C80-B44990EA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E81D-46DA-4CA9-9B6A-5CE92A5BA9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4C8706-CA04-457F-8F5E-E47F91C2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74DD77-3097-42BF-83E8-95FD501F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3602-5022-43B0-9DF1-69B4ACE4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49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C5A9E-1006-4DFC-92A8-551706C5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C197C2-6F5C-4B8D-9C34-84A4C475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E81D-46DA-4CA9-9B6A-5CE92A5BA9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2D166C-39F0-4813-92BE-95FFBF26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757687-B8A8-460F-A666-A9BF22E5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3602-5022-43B0-9DF1-69B4ACE4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3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F2D38D-07EA-44E8-9045-561590BC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E81D-46DA-4CA9-9B6A-5CE92A5BA9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801F9B-DDB4-4DE8-992C-E7E19472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74840F-B7B3-41FD-9519-391EAF31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3602-5022-43B0-9DF1-69B4ACE4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5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233F4-60C5-48CD-9B7F-753472EB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A5EAC-037A-49C9-B21E-37739E67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6549A-CD3F-4B0A-ACFC-4650BF268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4162C0-7063-46D3-BB32-6C6D9635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E81D-46DA-4CA9-9B6A-5CE92A5BA9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BFCD8B-6A47-44B1-BC27-9BDA0C3C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A0469C-DB7A-4095-B269-BB5C15FE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3602-5022-43B0-9DF1-69B4ACE4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4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C0BA4-C5A7-4E27-8C29-2CAA0985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8ECED7-1B85-4E69-8259-26D3EF8E4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8339F-1FA6-4C52-90B8-97C71EEF1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73A83-5E75-48DB-96FD-F2B77EAB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E81D-46DA-4CA9-9B6A-5CE92A5BA9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33539-8B2E-44E3-B66C-C423348D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0EEFD2-3DFF-46AE-9C4A-EC52C484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3602-5022-43B0-9DF1-69B4ACE4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C250AB-C1CC-427A-8902-D36E0AD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5AC0A-747A-487E-8FBF-61B2F2034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C755E-A575-4ADD-8C3B-425656169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9E81D-46DA-4CA9-9B6A-5CE92A5BA98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9205C-1308-4CFE-992D-E630A81D0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78E96-FB14-4672-B4BF-2267D01D1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E3602-5022-43B0-9DF1-69B4ACE4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2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C8CE0-C9E2-4435-84F0-CB7E18CAB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 </a:t>
            </a:r>
            <a:r>
              <a:rPr lang="zh-CN" altLang="en-US" dirty="0"/>
              <a:t>分支和跳转实验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3B43F8-E767-4E84-AA3C-CBDA5ECEC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931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7390E-D71D-4052-AA01-75F85018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实验内容（</a:t>
            </a:r>
            <a:r>
              <a:rPr lang="en-US" altLang="zh-CN" dirty="0"/>
              <a:t>switch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76A4D-AD39-4757-BACE-E09E9C84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需要做的任务为：</a:t>
            </a:r>
            <a:endParaRPr lang="en-US" altLang="zh-CN" dirty="0"/>
          </a:p>
          <a:p>
            <a:pPr marL="514350" indent="-514350">
              <a:buAutoNum type="arabicParenBoth"/>
            </a:pPr>
            <a:r>
              <a:rPr lang="zh-CN" altLang="en-US" dirty="0"/>
              <a:t>分别输入参数</a:t>
            </a:r>
            <a:r>
              <a:rPr lang="en-US" altLang="zh-CN" dirty="0"/>
              <a:t>n=3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15</a:t>
            </a:r>
            <a:r>
              <a:rPr lang="zh-CN" altLang="en-US" dirty="0"/>
              <a:t>，利用</a:t>
            </a:r>
            <a:r>
              <a:rPr lang="en-US" altLang="zh-CN" dirty="0" err="1"/>
              <a:t>gdb</a:t>
            </a:r>
            <a:r>
              <a:rPr lang="zh-CN" altLang="en-US" dirty="0"/>
              <a:t>，观察每个输入后的返回值是多少？（提示</a:t>
            </a:r>
            <a:r>
              <a:rPr lang="en-US" altLang="zh-CN" dirty="0"/>
              <a:t>: </a:t>
            </a:r>
            <a:r>
              <a:rPr lang="zh-CN" altLang="en-US" dirty="0"/>
              <a:t>函数的返回值会在函数返回之前 </a:t>
            </a:r>
            <a:r>
              <a:rPr lang="en-US" altLang="zh-CN" dirty="0"/>
              <a:t>(leave </a:t>
            </a:r>
            <a:r>
              <a:rPr lang="zh-CN" altLang="en-US" dirty="0"/>
              <a:t>和 </a:t>
            </a:r>
            <a:r>
              <a:rPr lang="en-US" altLang="zh-CN" dirty="0"/>
              <a:t>return </a:t>
            </a:r>
            <a:r>
              <a:rPr lang="zh-CN" altLang="en-US" dirty="0"/>
              <a:t>指令执行之前</a:t>
            </a:r>
            <a:r>
              <a:rPr lang="en-US" altLang="zh-CN" dirty="0"/>
              <a:t>) </a:t>
            </a:r>
            <a:r>
              <a:rPr lang="zh-CN" altLang="en-US" dirty="0"/>
              <a:t>被存放到 </a:t>
            </a:r>
            <a:r>
              <a:rPr lang="en-US" altLang="zh-CN" dirty="0"/>
              <a:t>%</a:t>
            </a:r>
            <a:r>
              <a:rPr lang="en-US" altLang="zh-CN" dirty="0" err="1"/>
              <a:t>eax</a:t>
            </a:r>
            <a:r>
              <a:rPr lang="en-US" altLang="zh-CN" dirty="0"/>
              <a:t> </a:t>
            </a:r>
            <a:r>
              <a:rPr lang="zh-CN" altLang="en-US" dirty="0"/>
              <a:t>寄存器中）</a:t>
            </a:r>
            <a:endParaRPr lang="en-US" altLang="zh-CN" dirty="0"/>
          </a:p>
          <a:p>
            <a:pPr marL="514350" indent="-514350">
              <a:buAutoNum type="arabicParenBoth"/>
            </a:pPr>
            <a:r>
              <a:rPr lang="zh-CN" altLang="en-US" dirty="0"/>
              <a:t>根据可执行文件 </a:t>
            </a:r>
            <a:r>
              <a:rPr lang="en-US" altLang="zh-CN" dirty="0"/>
              <a:t>switch </a:t>
            </a:r>
            <a:r>
              <a:rPr lang="zh-CN" altLang="en-US" dirty="0"/>
              <a:t>的汇编代码，将如下 </a:t>
            </a:r>
            <a:r>
              <a:rPr lang="en-US" altLang="zh-CN" dirty="0" err="1"/>
              <a:t>switchCase</a:t>
            </a:r>
            <a:r>
              <a:rPr lang="en-US" altLang="zh-CN" dirty="0"/>
              <a:t> </a:t>
            </a:r>
            <a:r>
              <a:rPr lang="zh-CN" altLang="en-US" dirty="0"/>
              <a:t>的代码填写完整 </a:t>
            </a:r>
            <a:r>
              <a:rPr lang="en-US" altLang="zh-CN" dirty="0"/>
              <a:t>(</a:t>
            </a:r>
            <a:r>
              <a:rPr lang="zh-CN" altLang="en-US" dirty="0"/>
              <a:t>包括 </a:t>
            </a:r>
            <a:r>
              <a:rPr lang="en-US" altLang="zh-CN" dirty="0"/>
              <a:t>switch </a:t>
            </a:r>
            <a:r>
              <a:rPr lang="zh-CN" altLang="en-US" dirty="0"/>
              <a:t>的处理代码和 </a:t>
            </a:r>
            <a:r>
              <a:rPr lang="en-US" altLang="zh-CN" dirty="0"/>
              <a:t>return </a:t>
            </a:r>
            <a:r>
              <a:rPr lang="zh-CN" altLang="en-US" dirty="0"/>
              <a:t>之前的复合赋值语句</a:t>
            </a:r>
            <a:r>
              <a:rPr lang="en-US" altLang="zh-CN" dirty="0"/>
              <a:t>):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E402B8-3D20-419D-9B00-87B42F42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256" y="4574251"/>
            <a:ext cx="4313783" cy="20192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32DC89-2FF3-494A-9E8D-836E903E3D92}"/>
              </a:ext>
            </a:extLst>
          </p:cNvPr>
          <p:cNvSpPr txBox="1"/>
          <p:nvPr/>
        </p:nvSpPr>
        <p:spPr>
          <a:xfrm>
            <a:off x="6177699" y="44714"/>
            <a:ext cx="7258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Tips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1. </a:t>
            </a:r>
            <a:r>
              <a:rPr lang="zh-CN" altLang="en-US" dirty="0">
                <a:solidFill>
                  <a:srgbClr val="FF0000"/>
                </a:solidFill>
              </a:rPr>
              <a:t>可以先使用</a:t>
            </a:r>
            <a:r>
              <a:rPr lang="en-US" altLang="zh-CN" dirty="0">
                <a:solidFill>
                  <a:srgbClr val="FF0000"/>
                </a:solidFill>
              </a:rPr>
              <a:t>disassemble </a:t>
            </a:r>
            <a:r>
              <a:rPr lang="en-US" altLang="zh-CN" dirty="0" err="1">
                <a:solidFill>
                  <a:srgbClr val="FF0000"/>
                </a:solidFill>
              </a:rPr>
              <a:t>switchCase</a:t>
            </a:r>
            <a:r>
              <a:rPr lang="zh-CN" altLang="en-US" dirty="0">
                <a:solidFill>
                  <a:srgbClr val="FF0000"/>
                </a:solidFill>
              </a:rPr>
              <a:t>看看整体结构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2. </a:t>
            </a:r>
            <a:r>
              <a:rPr lang="zh-CN" altLang="en-US" dirty="0">
                <a:solidFill>
                  <a:srgbClr val="FF0000"/>
                </a:solidFill>
              </a:rPr>
              <a:t>多尝试一些值去尽量覆盖所有可能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3. </a:t>
            </a:r>
            <a:r>
              <a:rPr lang="zh-CN" altLang="en-US" dirty="0">
                <a:solidFill>
                  <a:srgbClr val="FF0000"/>
                </a:solidFill>
              </a:rPr>
              <a:t>除法操作在编译器优化下会被转化为其他操作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4. </a:t>
            </a:r>
            <a:r>
              <a:rPr lang="zh-CN" altLang="en-US" dirty="0">
                <a:solidFill>
                  <a:srgbClr val="FF0000"/>
                </a:solidFill>
              </a:rPr>
              <a:t>计算的表达式并不复杂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BA185B-62F9-41E1-B3A5-F3B047DF58AC}"/>
              </a:ext>
            </a:extLst>
          </p:cNvPr>
          <p:cNvSpPr txBox="1"/>
          <p:nvPr/>
        </p:nvSpPr>
        <p:spPr>
          <a:xfrm>
            <a:off x="65988" y="5388570"/>
            <a:ext cx="267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表达式不要取巧，比如直接赋值为常数！！！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34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05316-1838-4E0D-8601-18E51667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相关知识点：跳转表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D3E79-BC37-4050-B6A1-B3E95E9ED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GCC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根据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case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的数量和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case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值的稀疏程度来翻译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switch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语句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当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case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情况比较多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例如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个以上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，并且值的范围跨度比较小时，就会使用跳转表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跳转表是一个数组，表项</a:t>
            </a:r>
            <a:r>
              <a:rPr lang="en-US" altLang="zh-CN" dirty="0" err="1">
                <a:solidFill>
                  <a:srgbClr val="1A1A1A"/>
                </a:solidFill>
                <a:latin typeface="-apple-system"/>
              </a:rPr>
              <a:t>i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 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(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即数组元素</a:t>
            </a:r>
            <a:r>
              <a:rPr lang="en-US" altLang="zh-CN" dirty="0" err="1">
                <a:solidFill>
                  <a:srgbClr val="1A1A1A"/>
                </a:solidFill>
                <a:latin typeface="-apple-system"/>
              </a:rPr>
              <a:t>i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)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是一个代码段的地址，我们可以将跳转表理解成一个映射，直接将所需判断的值映射到对应代码段的地址，类似哈希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16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BB505-6B37-4225-A184-F8E682AE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提交内容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E7E5E-17EB-4F56-A2D1-2E50A7AD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本次实验，你应当提交一个 </a:t>
            </a:r>
            <a:r>
              <a:rPr lang="en-US" altLang="zh-CN" dirty="0"/>
              <a:t>&lt;STUID&gt;.zip </a:t>
            </a:r>
            <a:r>
              <a:rPr lang="zh-CN" altLang="en-US" dirty="0"/>
              <a:t>文件，如 </a:t>
            </a:r>
          </a:p>
          <a:p>
            <a:pPr marL="0" indent="0">
              <a:buNone/>
            </a:pPr>
            <a:r>
              <a:rPr lang="en-US" altLang="zh-CN" dirty="0"/>
              <a:t>181811111.zip</a:t>
            </a:r>
            <a:r>
              <a:rPr lang="zh-CN" altLang="en-US" dirty="0"/>
              <a:t>， 在你的提交中，必须有如下文件 </a:t>
            </a:r>
            <a:r>
              <a:rPr lang="en-US" altLang="zh-CN" dirty="0"/>
              <a:t>(</a:t>
            </a:r>
            <a:r>
              <a:rPr lang="zh-CN" altLang="en-US" dirty="0"/>
              <a:t>如果有其他文件，</a:t>
            </a:r>
          </a:p>
          <a:p>
            <a:pPr marL="0" indent="0">
              <a:buNone/>
            </a:pPr>
            <a:r>
              <a:rPr lang="zh-CN" altLang="en-US" dirty="0"/>
              <a:t>请在报告中说明</a:t>
            </a:r>
            <a:r>
              <a:rPr lang="en-US" altLang="zh-CN" dirty="0"/>
              <a:t>): </a:t>
            </a:r>
          </a:p>
          <a:p>
            <a:r>
              <a:rPr lang="en-US" altLang="zh-CN" dirty="0" err="1"/>
              <a:t>if_else_A.s</a:t>
            </a:r>
            <a:r>
              <a:rPr lang="zh-CN" altLang="en-US" dirty="0"/>
              <a:t>，</a:t>
            </a:r>
            <a:r>
              <a:rPr lang="en-US" altLang="zh-CN" dirty="0"/>
              <a:t>if-else </a:t>
            </a:r>
            <a:r>
              <a:rPr lang="zh-CN" altLang="en-US" dirty="0"/>
              <a:t>实验中满足 </a:t>
            </a:r>
            <a:r>
              <a:rPr lang="en-US" altLang="zh-CN" dirty="0"/>
              <a:t>(A) </a:t>
            </a:r>
            <a:r>
              <a:rPr lang="zh-CN" altLang="en-US" dirty="0"/>
              <a:t>要求的汇编程序</a:t>
            </a:r>
            <a:endParaRPr lang="en-US" altLang="zh-CN" dirty="0"/>
          </a:p>
          <a:p>
            <a:r>
              <a:rPr lang="en-US" altLang="zh-CN" dirty="0" err="1"/>
              <a:t>if_else_B.s</a:t>
            </a:r>
            <a:r>
              <a:rPr lang="zh-CN" altLang="en-US" dirty="0"/>
              <a:t>，</a:t>
            </a:r>
            <a:r>
              <a:rPr lang="en-US" altLang="zh-CN" dirty="0"/>
              <a:t>if-else </a:t>
            </a:r>
            <a:r>
              <a:rPr lang="zh-CN" altLang="en-US" dirty="0"/>
              <a:t>实验中满足 </a:t>
            </a:r>
            <a:r>
              <a:rPr lang="en-US" altLang="zh-CN" dirty="0"/>
              <a:t>(B) </a:t>
            </a:r>
            <a:r>
              <a:rPr lang="zh-CN" altLang="en-US" dirty="0"/>
              <a:t>要求的汇编程序</a:t>
            </a:r>
            <a:endParaRPr lang="en-US" altLang="zh-CN" dirty="0"/>
          </a:p>
          <a:p>
            <a:r>
              <a:rPr lang="en-US" altLang="zh-CN" dirty="0"/>
              <a:t>&lt;STUID&gt;.pdf</a:t>
            </a:r>
            <a:r>
              <a:rPr lang="zh-CN" altLang="en-US" dirty="0"/>
              <a:t>，如 </a:t>
            </a:r>
            <a:r>
              <a:rPr lang="en-US" altLang="zh-CN" dirty="0"/>
              <a:t>181811111.pdf</a:t>
            </a:r>
            <a:r>
              <a:rPr lang="zh-CN" altLang="en-US" dirty="0"/>
              <a:t>，即实验报告，</a:t>
            </a:r>
            <a:r>
              <a:rPr lang="zh-CN" altLang="en-US" dirty="0">
                <a:solidFill>
                  <a:srgbClr val="FF0000"/>
                </a:solidFill>
              </a:rPr>
              <a:t>请使用</a:t>
            </a:r>
            <a:r>
              <a:rPr lang="en-US" altLang="zh-CN" dirty="0">
                <a:solidFill>
                  <a:srgbClr val="FF0000"/>
                </a:solidFill>
              </a:rPr>
              <a:t>pdf</a:t>
            </a:r>
            <a:r>
              <a:rPr lang="zh-CN" altLang="en-US" dirty="0">
                <a:solidFill>
                  <a:srgbClr val="FF0000"/>
                </a:solidFill>
              </a:rPr>
              <a:t>格式</a:t>
            </a:r>
          </a:p>
        </p:txBody>
      </p:sp>
    </p:spTree>
    <p:extLst>
      <p:ext uri="{BB962C8B-B14F-4D97-AF65-F5344CB8AC3E}">
        <p14:creationId xmlns:p14="http://schemas.microsoft.com/office/powerpoint/2010/main" val="84188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1B2BC-F8A9-4938-BF0A-9F63514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275" y="2766218"/>
            <a:ext cx="2555449" cy="1325563"/>
          </a:xfrm>
        </p:spPr>
        <p:txBody>
          <a:bodyPr/>
          <a:lstStyle/>
          <a:p>
            <a:r>
              <a:rPr lang="zh-CN" altLang="en-US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18315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DBFDE-83F3-41E5-809F-F8477BB5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6CC2E-8987-42DA-B8C8-3D51D784D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了解分支控制流程</a:t>
            </a:r>
            <a:endParaRPr lang="en-US" altLang="zh-CN" dirty="0"/>
          </a:p>
          <a:p>
            <a:r>
              <a:rPr lang="zh-CN" altLang="en-US" dirty="0"/>
              <a:t>识别汇编码中的分支跳转条件，并了解如何修改分支条件</a:t>
            </a:r>
            <a:endParaRPr lang="en-US" altLang="zh-CN" dirty="0"/>
          </a:p>
          <a:p>
            <a:r>
              <a:rPr lang="zh-CN" altLang="en-US" dirty="0"/>
              <a:t>理解跳转表的原理</a:t>
            </a:r>
          </a:p>
        </p:txBody>
      </p:sp>
    </p:spTree>
    <p:extLst>
      <p:ext uri="{BB962C8B-B14F-4D97-AF65-F5344CB8AC3E}">
        <p14:creationId xmlns:p14="http://schemas.microsoft.com/office/powerpoint/2010/main" val="341453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6195F-ABFD-4A80-B3C8-B6F1118D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实验内容（概述）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486F5-F6DF-4802-A991-83CF76A95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do_loop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gdb</a:t>
            </a:r>
            <a:r>
              <a:rPr lang="zh-CN" altLang="en-US" dirty="0"/>
              <a:t>调试，观察寄存器的变化，判断</a:t>
            </a:r>
            <a:r>
              <a:rPr lang="en-US" altLang="zh-CN" dirty="0" err="1"/>
              <a:t>cltd</a:t>
            </a:r>
            <a:r>
              <a:rPr lang="zh-CN" altLang="en-US" dirty="0"/>
              <a:t>指令的作用</a:t>
            </a:r>
            <a:endParaRPr lang="en-US" altLang="zh-CN" dirty="0"/>
          </a:p>
          <a:p>
            <a:r>
              <a:rPr lang="en-US" altLang="zh-CN" dirty="0"/>
              <a:t>If-else</a:t>
            </a:r>
          </a:p>
          <a:p>
            <a:pPr lvl="1"/>
            <a:r>
              <a:rPr lang="zh-CN" altLang="en-US" dirty="0"/>
              <a:t>修改比较的指令，使跳转改变，进而得到需要的结果</a:t>
            </a:r>
            <a:endParaRPr lang="en-US" altLang="zh-CN" dirty="0"/>
          </a:p>
          <a:p>
            <a:r>
              <a:rPr lang="en-US" altLang="zh-CN" dirty="0"/>
              <a:t>Switch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gdb</a:t>
            </a:r>
            <a:r>
              <a:rPr lang="zh-CN" altLang="en-US" dirty="0"/>
              <a:t>观察程序执行的过程，猜测其对应的源码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832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3AB51-D00B-4432-92AF-A0A4E7F6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实验内容（</a:t>
            </a:r>
            <a:r>
              <a:rPr lang="en-US" altLang="zh-CN" dirty="0" err="1"/>
              <a:t>do_loop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D986E-2E53-4647-BE62-04F3AD8E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首先给出</a:t>
            </a:r>
            <a:r>
              <a:rPr lang="en-US" altLang="zh-CN" dirty="0" err="1"/>
              <a:t>do_loop</a:t>
            </a:r>
            <a:r>
              <a:rPr lang="zh-CN" altLang="en-US" dirty="0"/>
              <a:t>函数的定义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short </a:t>
            </a:r>
            <a:r>
              <a:rPr lang="en-US" altLang="zh-CN" dirty="0" err="1"/>
              <a:t>do_loop</a:t>
            </a:r>
            <a:r>
              <a:rPr lang="en-US" altLang="zh-CN" dirty="0"/>
              <a:t>(short x, short y, short k){</a:t>
            </a:r>
          </a:p>
          <a:p>
            <a:pPr marL="0" indent="0">
              <a:buNone/>
            </a:pPr>
            <a:r>
              <a:rPr lang="en-US" altLang="zh-CN" dirty="0"/>
              <a:t>        do {</a:t>
            </a:r>
          </a:p>
          <a:p>
            <a:pPr marL="0" indent="0">
              <a:buNone/>
            </a:pPr>
            <a:r>
              <a:rPr lang="en-US" altLang="zh-CN" dirty="0"/>
              <a:t>                x *= (</a:t>
            </a:r>
            <a:r>
              <a:rPr lang="en-US" altLang="zh-CN" dirty="0" err="1"/>
              <a:t>y%k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        k--;</a:t>
            </a:r>
          </a:p>
          <a:p>
            <a:pPr marL="0" indent="0">
              <a:buNone/>
            </a:pPr>
            <a:r>
              <a:rPr lang="en-US" altLang="zh-CN" dirty="0"/>
              <a:t>        } while ((k&gt;0)&amp;&amp;(y&gt;k));</a:t>
            </a:r>
          </a:p>
          <a:p>
            <a:pPr marL="0" indent="0">
              <a:buNone/>
            </a:pPr>
            <a:r>
              <a:rPr lang="en-US" altLang="zh-CN" dirty="0"/>
              <a:t>        return x;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6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3AB51-D00B-4432-92AF-A0A4E7F6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实验内容（</a:t>
            </a:r>
            <a:r>
              <a:rPr lang="en-US" altLang="zh-CN" dirty="0" err="1"/>
              <a:t>do_loop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D986E-2E53-4647-BE62-04F3AD8E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我们需要写一个</a:t>
            </a:r>
            <a:r>
              <a:rPr lang="en-US" altLang="zh-CN" dirty="0"/>
              <a:t>main</a:t>
            </a:r>
            <a:r>
              <a:rPr lang="zh-CN" altLang="en-US" dirty="0"/>
              <a:t>函数，使之能够从</a:t>
            </a:r>
            <a:r>
              <a:rPr lang="en-US" altLang="zh-CN" dirty="0"/>
              <a:t>stdin</a:t>
            </a:r>
            <a:r>
              <a:rPr lang="zh-CN" altLang="en-US" dirty="0"/>
              <a:t>中接收输入的参数（可通过类似</a:t>
            </a:r>
            <a:r>
              <a:rPr lang="en-US" altLang="zh-CN" dirty="0" err="1"/>
              <a:t>scanf</a:t>
            </a:r>
            <a:r>
              <a:rPr lang="zh-CN" altLang="en-US" dirty="0"/>
              <a:t>之类的函数），并调用</a:t>
            </a:r>
            <a:r>
              <a:rPr lang="en-US" altLang="zh-CN" dirty="0" err="1"/>
              <a:t>do_loop</a:t>
            </a:r>
            <a:r>
              <a:rPr lang="zh-CN" altLang="en-US" dirty="0"/>
              <a:t>函数，实验内容为：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）输入参数</a:t>
            </a:r>
            <a:r>
              <a:rPr lang="en-US" altLang="zh-CN" dirty="0"/>
              <a:t>x=2</a:t>
            </a:r>
            <a:r>
              <a:rPr lang="zh-CN" altLang="en-US" dirty="0"/>
              <a:t>，</a:t>
            </a:r>
            <a:r>
              <a:rPr lang="en-US" altLang="zh-CN" dirty="0"/>
              <a:t>y=4000</a:t>
            </a:r>
            <a:r>
              <a:rPr lang="zh-CN" altLang="en-US" dirty="0"/>
              <a:t>，</a:t>
            </a:r>
            <a:r>
              <a:rPr lang="en-US" altLang="zh-CN" dirty="0"/>
              <a:t>k=3</a:t>
            </a:r>
            <a:r>
              <a:rPr lang="zh-CN" altLang="en-US" dirty="0"/>
              <a:t>，通过</a:t>
            </a:r>
            <a:r>
              <a:rPr lang="en-US" altLang="zh-CN" dirty="0" err="1"/>
              <a:t>gdb</a:t>
            </a:r>
            <a:r>
              <a:rPr lang="zh-CN" altLang="en-US" dirty="0"/>
              <a:t>进入</a:t>
            </a:r>
            <a:r>
              <a:rPr lang="en-US" altLang="zh-CN" dirty="0" err="1"/>
              <a:t>do_loop</a:t>
            </a:r>
            <a:r>
              <a:rPr lang="zh-CN" altLang="en-US" dirty="0"/>
              <a:t>的第一次循环，观察寄存器的值，回答下列问题：</a:t>
            </a:r>
            <a:endParaRPr lang="en-US" altLang="zh-CN" dirty="0"/>
          </a:p>
          <a:p>
            <a:pPr lvl="2"/>
            <a:r>
              <a:rPr lang="zh-CN" altLang="en-US" dirty="0"/>
              <a:t>执行指令 </a:t>
            </a:r>
            <a:r>
              <a:rPr lang="en-US" altLang="zh-CN" dirty="0" err="1"/>
              <a:t>cltd</a:t>
            </a:r>
            <a:r>
              <a:rPr lang="en-US" altLang="zh-CN" dirty="0"/>
              <a:t> </a:t>
            </a:r>
            <a:r>
              <a:rPr lang="zh-CN" altLang="en-US" dirty="0"/>
              <a:t>前 </a:t>
            </a:r>
            <a:r>
              <a:rPr lang="en-US" altLang="zh-CN" dirty="0"/>
              <a:t>%</a:t>
            </a:r>
            <a:r>
              <a:rPr lang="en-US" altLang="zh-CN" dirty="0" err="1"/>
              <a:t>edx</a:t>
            </a:r>
            <a:r>
              <a:rPr lang="en-US" altLang="zh-CN" dirty="0"/>
              <a:t> </a:t>
            </a:r>
            <a:r>
              <a:rPr lang="zh-CN" altLang="en-US" dirty="0"/>
              <a:t>的值是多少？</a:t>
            </a:r>
            <a:endParaRPr lang="en-US" altLang="zh-CN" dirty="0"/>
          </a:p>
          <a:p>
            <a:pPr lvl="2"/>
            <a:r>
              <a:rPr lang="zh-CN" altLang="en-US" dirty="0"/>
              <a:t>刚执行完 </a:t>
            </a:r>
            <a:r>
              <a:rPr lang="en-US" altLang="zh-CN" dirty="0" err="1"/>
              <a:t>cltd</a:t>
            </a:r>
            <a:r>
              <a:rPr lang="en-US" altLang="zh-CN" dirty="0"/>
              <a:t> </a:t>
            </a:r>
            <a:r>
              <a:rPr lang="zh-CN" altLang="en-US" dirty="0"/>
              <a:t>后 </a:t>
            </a:r>
            <a:r>
              <a:rPr lang="en-US" altLang="zh-CN" dirty="0"/>
              <a:t>%</a:t>
            </a:r>
            <a:r>
              <a:rPr lang="en-US" altLang="zh-CN" dirty="0" err="1"/>
              <a:t>edx</a:t>
            </a:r>
            <a:r>
              <a:rPr lang="en-US" altLang="zh-CN" dirty="0"/>
              <a:t> </a:t>
            </a:r>
            <a:r>
              <a:rPr lang="zh-CN" altLang="en-US" dirty="0"/>
              <a:t>的值是多少？</a:t>
            </a:r>
            <a:endParaRPr lang="en-US" altLang="zh-CN" dirty="0"/>
          </a:p>
          <a:p>
            <a:pPr lvl="2"/>
            <a:r>
              <a:rPr lang="zh-CN" altLang="en-US" dirty="0"/>
              <a:t>在执行指令</a:t>
            </a:r>
            <a:r>
              <a:rPr lang="en-US" altLang="zh-CN" dirty="0" err="1"/>
              <a:t>idiv</a:t>
            </a:r>
            <a:r>
              <a:rPr lang="zh-CN" altLang="en-US" dirty="0"/>
              <a:t>后 </a:t>
            </a:r>
            <a:r>
              <a:rPr lang="en-US" altLang="zh-CN" dirty="0"/>
              <a:t>%</a:t>
            </a:r>
            <a:r>
              <a:rPr lang="en-US" altLang="zh-CN" dirty="0" err="1"/>
              <a:t>edx</a:t>
            </a:r>
            <a:r>
              <a:rPr lang="en-US" altLang="zh-CN" dirty="0"/>
              <a:t> </a:t>
            </a:r>
            <a:r>
              <a:rPr lang="zh-CN" altLang="en-US" dirty="0"/>
              <a:t>的值又变为了多少？请解释这种变化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908E8A-856F-4E99-AF57-73E756D211AF}"/>
              </a:ext>
            </a:extLst>
          </p:cNvPr>
          <p:cNvSpPr txBox="1"/>
          <p:nvPr/>
        </p:nvSpPr>
        <p:spPr>
          <a:xfrm>
            <a:off x="4440025" y="5024487"/>
            <a:ext cx="6913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Tips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1. </a:t>
            </a: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>
                <a:solidFill>
                  <a:srgbClr val="FF0000"/>
                </a:solidFill>
              </a:rPr>
              <a:t>中可以</a:t>
            </a:r>
            <a:r>
              <a:rPr lang="en-US" altLang="zh-CN" dirty="0">
                <a:solidFill>
                  <a:srgbClr val="FF0000"/>
                </a:solidFill>
              </a:rPr>
              <a:t>break </a:t>
            </a:r>
            <a:r>
              <a:rPr lang="en-US" altLang="zh-CN" dirty="0" err="1">
                <a:solidFill>
                  <a:srgbClr val="FF0000"/>
                </a:solidFill>
              </a:rPr>
              <a:t>do_loop</a:t>
            </a:r>
            <a:r>
              <a:rPr lang="zh-CN" altLang="en-US" dirty="0">
                <a:solidFill>
                  <a:srgbClr val="FF0000"/>
                </a:solidFill>
              </a:rPr>
              <a:t>设置断点，并使用</a:t>
            </a:r>
            <a:r>
              <a:rPr lang="en-US" altLang="zh-CN" dirty="0" err="1">
                <a:solidFill>
                  <a:srgbClr val="FF0000"/>
                </a:solidFill>
              </a:rPr>
              <a:t>si</a:t>
            </a:r>
            <a:r>
              <a:rPr lang="zh-CN" altLang="en-US" dirty="0">
                <a:solidFill>
                  <a:srgbClr val="FF0000"/>
                </a:solidFill>
              </a:rPr>
              <a:t>进入函数内部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2. display $</a:t>
            </a:r>
            <a:r>
              <a:rPr lang="en-US" altLang="zh-CN" dirty="0" err="1">
                <a:solidFill>
                  <a:srgbClr val="FF0000"/>
                </a:solidFill>
              </a:rPr>
              <a:t>edx</a:t>
            </a:r>
            <a:r>
              <a:rPr lang="zh-CN" altLang="en-US" dirty="0">
                <a:solidFill>
                  <a:srgbClr val="FF0000"/>
                </a:solidFill>
              </a:rPr>
              <a:t>可以持续监视寄存器的值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3.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ni</a:t>
            </a:r>
            <a:r>
              <a:rPr lang="zh-CN" altLang="en-US" dirty="0">
                <a:solidFill>
                  <a:srgbClr val="FF0000"/>
                </a:solidFill>
              </a:rPr>
              <a:t>进行汇编指令级别的下一步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4. </a:t>
            </a:r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en-US" altLang="zh-CN" dirty="0">
                <a:solidFill>
                  <a:srgbClr val="FF0000"/>
                </a:solidFill>
              </a:rPr>
              <a:t>short</a:t>
            </a:r>
            <a:r>
              <a:rPr lang="zh-CN" altLang="en-US" dirty="0">
                <a:solidFill>
                  <a:srgbClr val="FF0000"/>
                </a:solidFill>
              </a:rPr>
              <a:t>的范围是</a:t>
            </a:r>
            <a:r>
              <a:rPr lang="en-US" altLang="zh-CN" dirty="0">
                <a:solidFill>
                  <a:srgbClr val="FF0000"/>
                </a:solidFill>
              </a:rPr>
              <a:t>(-32768 ~ 32767)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5. set disassemble-next-line on </a:t>
            </a:r>
            <a:r>
              <a:rPr lang="zh-CN" altLang="en-US" dirty="0">
                <a:solidFill>
                  <a:srgbClr val="FF0000"/>
                </a:solidFill>
              </a:rPr>
              <a:t>可以查看下一条指令的反汇编</a:t>
            </a:r>
          </a:p>
        </p:txBody>
      </p:sp>
    </p:spTree>
    <p:extLst>
      <p:ext uri="{BB962C8B-B14F-4D97-AF65-F5344CB8AC3E}">
        <p14:creationId xmlns:p14="http://schemas.microsoft.com/office/powerpoint/2010/main" val="382102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3AB51-D00B-4432-92AF-A0A4E7F6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实验内容（</a:t>
            </a:r>
            <a:r>
              <a:rPr lang="en-US" altLang="zh-CN" dirty="0" err="1"/>
              <a:t>do_loop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D986E-2E53-4647-BE62-04F3AD8E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）使用输入 </a:t>
            </a:r>
            <a:r>
              <a:rPr lang="en-US" altLang="zh-CN" dirty="0"/>
              <a:t>x = 2, y = 40000, k = 3 </a:t>
            </a:r>
            <a:r>
              <a:rPr lang="zh-CN" altLang="en-US" dirty="0"/>
              <a:t>重复 </a:t>
            </a:r>
            <a:r>
              <a:rPr lang="en-US" altLang="zh-CN" dirty="0"/>
              <a:t>(1) </a:t>
            </a:r>
            <a:r>
              <a:rPr lang="zh-CN" altLang="en-US" dirty="0"/>
              <a:t>的内容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）请回答</a:t>
            </a:r>
            <a:r>
              <a:rPr lang="en-US" altLang="zh-CN" dirty="0" err="1"/>
              <a:t>cltd</a:t>
            </a:r>
            <a:r>
              <a:rPr lang="zh-CN" altLang="en-US" dirty="0"/>
              <a:t>指令的作用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05B3DA-6FD3-4D70-9213-7FD0A0AF2733}"/>
              </a:ext>
            </a:extLst>
          </p:cNvPr>
          <p:cNvSpPr txBox="1"/>
          <p:nvPr/>
        </p:nvSpPr>
        <p:spPr>
          <a:xfrm>
            <a:off x="4440025" y="5024487"/>
            <a:ext cx="6913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Tips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1. </a:t>
            </a: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>
                <a:solidFill>
                  <a:srgbClr val="FF0000"/>
                </a:solidFill>
              </a:rPr>
              <a:t>中可以</a:t>
            </a:r>
            <a:r>
              <a:rPr lang="en-US" altLang="zh-CN" dirty="0">
                <a:solidFill>
                  <a:srgbClr val="FF0000"/>
                </a:solidFill>
              </a:rPr>
              <a:t>break </a:t>
            </a:r>
            <a:r>
              <a:rPr lang="en-US" altLang="zh-CN" dirty="0" err="1">
                <a:solidFill>
                  <a:srgbClr val="FF0000"/>
                </a:solidFill>
              </a:rPr>
              <a:t>do_loop</a:t>
            </a:r>
            <a:r>
              <a:rPr lang="zh-CN" altLang="en-US" dirty="0">
                <a:solidFill>
                  <a:srgbClr val="FF0000"/>
                </a:solidFill>
              </a:rPr>
              <a:t>设置断点，并使用</a:t>
            </a:r>
            <a:r>
              <a:rPr lang="en-US" altLang="zh-CN" dirty="0" err="1">
                <a:solidFill>
                  <a:srgbClr val="FF0000"/>
                </a:solidFill>
              </a:rPr>
              <a:t>si</a:t>
            </a:r>
            <a:r>
              <a:rPr lang="zh-CN" altLang="en-US" dirty="0">
                <a:solidFill>
                  <a:srgbClr val="FF0000"/>
                </a:solidFill>
              </a:rPr>
              <a:t>进入函数内部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2. display $</a:t>
            </a:r>
            <a:r>
              <a:rPr lang="en-US" altLang="zh-CN" dirty="0" err="1">
                <a:solidFill>
                  <a:srgbClr val="FF0000"/>
                </a:solidFill>
              </a:rPr>
              <a:t>edx</a:t>
            </a:r>
            <a:r>
              <a:rPr lang="zh-CN" altLang="en-US" dirty="0">
                <a:solidFill>
                  <a:srgbClr val="FF0000"/>
                </a:solidFill>
              </a:rPr>
              <a:t>可以持续监视寄存器的值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3.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ni</a:t>
            </a:r>
            <a:r>
              <a:rPr lang="zh-CN" altLang="en-US" dirty="0">
                <a:solidFill>
                  <a:srgbClr val="FF0000"/>
                </a:solidFill>
              </a:rPr>
              <a:t>进行汇编指令级别的下一步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4. </a:t>
            </a:r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en-US" altLang="zh-CN" dirty="0">
                <a:solidFill>
                  <a:srgbClr val="FF0000"/>
                </a:solidFill>
              </a:rPr>
              <a:t>short</a:t>
            </a:r>
            <a:r>
              <a:rPr lang="zh-CN" altLang="en-US" dirty="0">
                <a:solidFill>
                  <a:srgbClr val="FF0000"/>
                </a:solidFill>
              </a:rPr>
              <a:t>的范围是</a:t>
            </a:r>
            <a:r>
              <a:rPr lang="en-US" altLang="zh-CN" dirty="0">
                <a:solidFill>
                  <a:srgbClr val="FF0000"/>
                </a:solidFill>
              </a:rPr>
              <a:t>(-32768 ~ 32767)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5. set disassemble-next-line on </a:t>
            </a:r>
            <a:r>
              <a:rPr lang="zh-CN" altLang="en-US" dirty="0">
                <a:solidFill>
                  <a:srgbClr val="FF0000"/>
                </a:solidFill>
              </a:rPr>
              <a:t>可以查看下一条指令的反汇编</a:t>
            </a:r>
          </a:p>
        </p:txBody>
      </p:sp>
    </p:spTree>
    <p:extLst>
      <p:ext uri="{BB962C8B-B14F-4D97-AF65-F5344CB8AC3E}">
        <p14:creationId xmlns:p14="http://schemas.microsoft.com/office/powerpoint/2010/main" val="265474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3AB51-D00B-4432-92AF-A0A4E7F6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实验内容（</a:t>
            </a:r>
            <a:r>
              <a:rPr lang="en-US" altLang="zh-CN" dirty="0"/>
              <a:t>if-else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D986E-2E53-4647-BE62-04F3AD8E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给定一个</a:t>
            </a:r>
            <a:r>
              <a:rPr lang="en-US" altLang="zh-CN" dirty="0" err="1"/>
              <a:t>if_else.s</a:t>
            </a:r>
            <a:r>
              <a:rPr lang="zh-CN" altLang="en-US" dirty="0"/>
              <a:t>文件，该文件的程序会从标准输入中读取两个数，使用</a:t>
            </a:r>
            <a:r>
              <a:rPr lang="en-US" altLang="zh-CN" dirty="0"/>
              <a:t>if-else</a:t>
            </a:r>
            <a:r>
              <a:rPr lang="zh-CN" altLang="en-US" dirty="0"/>
              <a:t>语句，对输入值的范围进行判断，进行相应的计算之后，再把结果向标准输出写出。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修改</a:t>
            </a:r>
            <a:r>
              <a:rPr lang="en-US" altLang="zh-CN" dirty="0" err="1"/>
              <a:t>if_else.s</a:t>
            </a:r>
            <a:r>
              <a:rPr lang="zh-CN" altLang="en-US" dirty="0"/>
              <a:t>中的</a:t>
            </a:r>
            <a:r>
              <a:rPr lang="en-US" altLang="zh-CN" dirty="0" err="1"/>
              <a:t>if_else</a:t>
            </a:r>
            <a:r>
              <a:rPr lang="zh-CN" altLang="en-US" dirty="0"/>
              <a:t>片段，只允许修改分支条件，不需修改分支的内容，达到以下要求：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（</a:t>
            </a:r>
            <a:r>
              <a:rPr lang="en-US" altLang="zh-CN" sz="2000" dirty="0"/>
              <a:t>A</a:t>
            </a:r>
            <a:r>
              <a:rPr lang="zh-CN" altLang="en-US" sz="2000" dirty="0"/>
              <a:t>）输入</a:t>
            </a:r>
            <a:r>
              <a:rPr lang="en-US" altLang="zh-CN" sz="2000" dirty="0"/>
              <a:t>12 15</a:t>
            </a:r>
            <a:r>
              <a:rPr lang="zh-CN" altLang="en-US" sz="2000" dirty="0"/>
              <a:t>，要求现在的</a:t>
            </a:r>
            <a:r>
              <a:rPr lang="en-US" altLang="zh-CN" sz="2000" dirty="0" err="1"/>
              <a:t>if_else</a:t>
            </a:r>
            <a:r>
              <a:rPr lang="zh-CN" altLang="en-US" sz="2000" dirty="0"/>
              <a:t>返回值为</a:t>
            </a:r>
            <a:r>
              <a:rPr lang="en-US" altLang="zh-CN" sz="2000" dirty="0"/>
              <a:t>1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（</a:t>
            </a:r>
            <a:r>
              <a:rPr lang="en-US" altLang="zh-CN" sz="2000" dirty="0"/>
              <a:t>B</a:t>
            </a:r>
            <a:r>
              <a:rPr lang="zh-CN" altLang="en-US" sz="2000" dirty="0"/>
              <a:t>）输入学号后四位（如</a:t>
            </a:r>
            <a:r>
              <a:rPr lang="en-US" altLang="zh-CN" sz="2000" dirty="0"/>
              <a:t>1234</a:t>
            </a:r>
            <a:r>
              <a:rPr lang="zh-CN" altLang="en-US" sz="2000" dirty="0"/>
              <a:t>，则输入</a:t>
            </a:r>
            <a:r>
              <a:rPr lang="en-US" altLang="zh-CN" sz="2000" dirty="0"/>
              <a:t>12 34</a:t>
            </a:r>
            <a:r>
              <a:rPr lang="zh-CN" altLang="en-US" sz="2000" dirty="0"/>
              <a:t>），要求输出结果为</a:t>
            </a:r>
            <a:r>
              <a:rPr lang="en-US" altLang="zh-CN" sz="2000" dirty="0"/>
              <a:t>2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dirty="0"/>
              <a:t>完成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得到不同的</a:t>
            </a:r>
            <a:r>
              <a:rPr lang="en-US" altLang="zh-CN" dirty="0" err="1"/>
              <a:t>if_else</a:t>
            </a:r>
            <a:r>
              <a:rPr lang="zh-CN" altLang="en-US" dirty="0"/>
              <a:t>文件，分别命名为</a:t>
            </a:r>
            <a:r>
              <a:rPr lang="en-US" altLang="zh-CN" dirty="0" err="1"/>
              <a:t>if_else_A.s</a:t>
            </a:r>
            <a:r>
              <a:rPr lang="zh-CN" altLang="en-US" dirty="0"/>
              <a:t>和</a:t>
            </a:r>
            <a:r>
              <a:rPr lang="en-US" altLang="zh-CN" dirty="0" err="1"/>
              <a:t>if_else_B.s</a:t>
            </a:r>
            <a:r>
              <a:rPr lang="zh-CN" altLang="en-US" dirty="0"/>
              <a:t>并提交</a:t>
            </a:r>
            <a:endParaRPr lang="en-US" altLang="zh-CN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908E8A-856F-4E99-AF57-73E756D211AF}"/>
              </a:ext>
            </a:extLst>
          </p:cNvPr>
          <p:cNvSpPr txBox="1"/>
          <p:nvPr/>
        </p:nvSpPr>
        <p:spPr>
          <a:xfrm>
            <a:off x="4933360" y="5292546"/>
            <a:ext cx="7258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Tips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1. </a:t>
            </a: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if_else.s</a:t>
            </a:r>
            <a:r>
              <a:rPr lang="en-US" altLang="zh-CN" dirty="0">
                <a:solidFill>
                  <a:srgbClr val="FF0000"/>
                </a:solidFill>
              </a:rPr>
              <a:t> –o </a:t>
            </a:r>
            <a:r>
              <a:rPr lang="en-US" altLang="zh-CN" dirty="0" err="1">
                <a:solidFill>
                  <a:srgbClr val="FF0000"/>
                </a:solidFill>
              </a:rPr>
              <a:t>if_else</a:t>
            </a:r>
            <a:r>
              <a:rPr lang="zh-CN" altLang="en-US" dirty="0">
                <a:solidFill>
                  <a:srgbClr val="FF0000"/>
                </a:solidFill>
              </a:rPr>
              <a:t> 生成可执行文件，检测修改后的正确性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2. </a:t>
            </a:r>
            <a:r>
              <a:rPr lang="zh-CN" altLang="en-US" dirty="0">
                <a:solidFill>
                  <a:srgbClr val="FF0000"/>
                </a:solidFill>
              </a:rPr>
              <a:t>遇到</a:t>
            </a:r>
            <a:r>
              <a:rPr lang="en-US" altLang="zh-CN" dirty="0">
                <a:solidFill>
                  <a:srgbClr val="FF0000"/>
                </a:solidFill>
              </a:rPr>
              <a:t>8(%</a:t>
            </a:r>
            <a:r>
              <a:rPr lang="en-US" altLang="zh-CN" dirty="0" err="1">
                <a:solidFill>
                  <a:srgbClr val="FF0000"/>
                </a:solidFill>
              </a:rPr>
              <a:t>ebp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，不妨先用</a:t>
            </a:r>
            <a:r>
              <a:rPr lang="en-US" altLang="zh-CN" dirty="0">
                <a:solidFill>
                  <a:srgbClr val="FF0000"/>
                </a:solidFill>
              </a:rPr>
              <a:t>p $</a:t>
            </a:r>
            <a:r>
              <a:rPr lang="en-US" altLang="zh-CN" dirty="0" err="1">
                <a:solidFill>
                  <a:srgbClr val="FF0000"/>
                </a:solidFill>
              </a:rPr>
              <a:t>ebp</a:t>
            </a:r>
            <a:r>
              <a:rPr lang="zh-CN" altLang="en-US" dirty="0">
                <a:solidFill>
                  <a:srgbClr val="FF0000"/>
                </a:solidFill>
              </a:rPr>
              <a:t>查看地址，再用 </a:t>
            </a:r>
            <a:r>
              <a:rPr lang="en-US" altLang="zh-CN" dirty="0">
                <a:solidFill>
                  <a:srgbClr val="FF0000"/>
                </a:solidFill>
              </a:rPr>
              <a:t>x/1ub 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en-US" altLang="zh-CN" dirty="0">
                <a:solidFill>
                  <a:srgbClr val="FF0000"/>
                </a:solidFill>
              </a:rPr>
              <a:t>+8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zh-CN" altLang="en-US" dirty="0">
                <a:solidFill>
                  <a:srgbClr val="FF0000"/>
                </a:solidFill>
              </a:rPr>
              <a:t>来查看对应的值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3. </a:t>
            </a:r>
            <a:r>
              <a:rPr lang="zh-CN" altLang="en-US" dirty="0">
                <a:solidFill>
                  <a:srgbClr val="FF0000"/>
                </a:solidFill>
              </a:rPr>
              <a:t>可以</a:t>
            </a:r>
            <a:r>
              <a:rPr lang="en-US" altLang="zh-CN" dirty="0">
                <a:solidFill>
                  <a:srgbClr val="FF0000"/>
                </a:solidFill>
              </a:rPr>
              <a:t>break </a:t>
            </a:r>
            <a:r>
              <a:rPr lang="en-US" altLang="zh-CN" dirty="0" err="1">
                <a:solidFill>
                  <a:srgbClr val="FF0000"/>
                </a:solidFill>
              </a:rPr>
              <a:t>if_else</a:t>
            </a:r>
            <a:r>
              <a:rPr lang="zh-CN" altLang="en-US" dirty="0">
                <a:solidFill>
                  <a:srgbClr val="FF0000"/>
                </a:solidFill>
              </a:rPr>
              <a:t>设置断点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5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81F5F-BC92-457D-AA1D-838B8413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相关知识点：条件语句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C9D4E-E190-498C-884B-77A6BE7E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一般来说，执行一个条件语句，分两步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用</a:t>
            </a:r>
            <a:r>
              <a:rPr lang="en-US" altLang="zh-CN" dirty="0" err="1"/>
              <a:t>cmp</a:t>
            </a:r>
            <a:r>
              <a:rPr lang="zh-CN" altLang="en-US" dirty="0"/>
              <a:t>，</a:t>
            </a:r>
            <a:r>
              <a:rPr lang="en-US" altLang="zh-CN" dirty="0"/>
              <a:t>and</a:t>
            </a:r>
            <a:r>
              <a:rPr lang="zh-CN" altLang="en-US" dirty="0"/>
              <a:t>或者</a:t>
            </a:r>
            <a:r>
              <a:rPr lang="en-US" altLang="zh-CN" dirty="0"/>
              <a:t>sub</a:t>
            </a:r>
            <a:r>
              <a:rPr lang="zh-CN" altLang="en-US" dirty="0"/>
              <a:t>等修改</a:t>
            </a:r>
            <a:r>
              <a:rPr lang="en-US" altLang="zh-CN" dirty="0" err="1"/>
              <a:t>cpu</a:t>
            </a:r>
            <a:r>
              <a:rPr lang="zh-CN" altLang="en-US" dirty="0"/>
              <a:t>的状态标志位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用条件跳转指令</a:t>
            </a:r>
            <a:r>
              <a:rPr lang="en-US" altLang="zh-CN" dirty="0" err="1"/>
              <a:t>jz</a:t>
            </a:r>
            <a:r>
              <a:rPr lang="zh-CN" altLang="en-US" dirty="0"/>
              <a:t>等，测试标志位并且跳转</a:t>
            </a:r>
            <a:endParaRPr lang="en-US" altLang="zh-CN" dirty="0"/>
          </a:p>
          <a:p>
            <a:r>
              <a:rPr lang="en-US" altLang="zh-CN" dirty="0"/>
              <a:t>GDB</a:t>
            </a:r>
            <a:r>
              <a:rPr lang="zh-CN" altLang="en-US" dirty="0"/>
              <a:t>中可以直接查看</a:t>
            </a:r>
            <a:r>
              <a:rPr lang="en-US" altLang="zh-CN" dirty="0" err="1"/>
              <a:t>eflags</a:t>
            </a:r>
            <a:r>
              <a:rPr lang="zh-CN" altLang="en-US" dirty="0"/>
              <a:t>来观察标志位 （</a:t>
            </a:r>
            <a:r>
              <a:rPr lang="en-US" altLang="zh-CN" dirty="0"/>
              <a:t>p $</a:t>
            </a:r>
            <a:r>
              <a:rPr lang="en-US" altLang="zh-CN" dirty="0" err="1"/>
              <a:t>eflags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7E9750-48AC-4E13-B451-A23085890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" t="5756" r="-513" b="3198"/>
          <a:stretch/>
        </p:blipFill>
        <p:spPr>
          <a:xfrm>
            <a:off x="2891768" y="3623187"/>
            <a:ext cx="6408464" cy="312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5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7390E-D71D-4052-AA01-75F85018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实验内容（</a:t>
            </a:r>
            <a:r>
              <a:rPr lang="en-US" altLang="zh-CN" dirty="0"/>
              <a:t>switch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76A4D-AD39-4757-BACE-E09E9C84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给定一个可执行程序 </a:t>
            </a:r>
            <a:r>
              <a:rPr lang="en-US" altLang="zh-CN" dirty="0"/>
              <a:t>switch</a:t>
            </a:r>
            <a:r>
              <a:rPr lang="zh-CN" altLang="en-US" dirty="0"/>
              <a:t>，该程序从标准输入读入一个数，没有输出，在主模块中调用了 </a:t>
            </a:r>
            <a:r>
              <a:rPr lang="en-US" altLang="zh-CN" dirty="0" err="1"/>
              <a:t>switchCase</a:t>
            </a:r>
            <a:r>
              <a:rPr lang="en-US" altLang="zh-CN" dirty="0"/>
              <a:t> </a:t>
            </a:r>
            <a:r>
              <a:rPr lang="zh-CN" altLang="en-US" dirty="0"/>
              <a:t>函数，</a:t>
            </a:r>
            <a:r>
              <a:rPr lang="en-US" altLang="zh-CN" dirty="0" err="1"/>
              <a:t>switchCase</a:t>
            </a:r>
            <a:r>
              <a:rPr lang="en-US" altLang="zh-CN" dirty="0"/>
              <a:t> </a:t>
            </a:r>
            <a:r>
              <a:rPr lang="zh-CN" altLang="en-US" dirty="0"/>
              <a:t>函数原型如下： 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switchCase</a:t>
            </a:r>
            <a:r>
              <a:rPr lang="zh-CN" altLang="en-US" dirty="0"/>
              <a:t>（</a:t>
            </a:r>
            <a:r>
              <a:rPr lang="en-US" altLang="zh-CN" dirty="0"/>
              <a:t>int 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该函数通过</a:t>
            </a:r>
            <a:r>
              <a:rPr lang="en-US" altLang="zh-CN" dirty="0"/>
              <a:t>switch</a:t>
            </a:r>
            <a:r>
              <a:rPr lang="zh-CN" altLang="en-US" dirty="0"/>
              <a:t>对参数</a:t>
            </a:r>
            <a:r>
              <a:rPr lang="en-US" altLang="zh-CN" dirty="0"/>
              <a:t>n</a:t>
            </a:r>
            <a:r>
              <a:rPr lang="zh-CN" altLang="en-US" dirty="0"/>
              <a:t>的值进行判断，之后进行相应的计算，计算包括加减乘除和移位运算。</a:t>
            </a:r>
          </a:p>
        </p:txBody>
      </p:sp>
    </p:spTree>
    <p:extLst>
      <p:ext uri="{BB962C8B-B14F-4D97-AF65-F5344CB8AC3E}">
        <p14:creationId xmlns:p14="http://schemas.microsoft.com/office/powerpoint/2010/main" val="349628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1186</Words>
  <Application>Microsoft Office PowerPoint</Application>
  <PresentationFormat>宽屏</PresentationFormat>
  <Paragraphs>84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等线</vt:lpstr>
      <vt:lpstr>等线 Light</vt:lpstr>
      <vt:lpstr>Arial</vt:lpstr>
      <vt:lpstr>Office 主题​​</vt:lpstr>
      <vt:lpstr>实验3 分支和跳转实验</vt:lpstr>
      <vt:lpstr>1. 实验目的</vt:lpstr>
      <vt:lpstr>2. 实验内容（概述）</vt:lpstr>
      <vt:lpstr>2.1 实验内容（do_loop）</vt:lpstr>
      <vt:lpstr>2.1 实验内容（do_loop）</vt:lpstr>
      <vt:lpstr>2.1 实验内容（do_loop）</vt:lpstr>
      <vt:lpstr>2.2 实验内容（if-else）</vt:lpstr>
      <vt:lpstr>2.2 相关知识点：条件语句</vt:lpstr>
      <vt:lpstr>2.3 实验内容（switch）</vt:lpstr>
      <vt:lpstr>2.3 实验内容（switch）</vt:lpstr>
      <vt:lpstr>2.3 相关知识点：跳转表</vt:lpstr>
      <vt:lpstr>4. 提交内容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实验3 分支和跳转实验</dc:title>
  <dc:creator>Mezereon XP</dc:creator>
  <cp:lastModifiedBy>Mezereon XP</cp:lastModifiedBy>
  <cp:revision>18</cp:revision>
  <dcterms:created xsi:type="dcterms:W3CDTF">2020-07-01T12:18:36Z</dcterms:created>
  <dcterms:modified xsi:type="dcterms:W3CDTF">2020-07-08T05:51:56Z</dcterms:modified>
</cp:coreProperties>
</file>