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278" r:id="rId7"/>
    <p:sldId id="325" r:id="rId8"/>
    <p:sldId id="355" r:id="rId9"/>
    <p:sldId id="356" r:id="rId10"/>
    <p:sldId id="357" r:id="rId11"/>
    <p:sldId id="359" r:id="rId12"/>
    <p:sldId id="360" r:id="rId13"/>
    <p:sldId id="363" r:id="rId14"/>
    <p:sldId id="365" r:id="rId15"/>
    <p:sldId id="374" r:id="rId16"/>
    <p:sldId id="364" r:id="rId17"/>
    <p:sldId id="375" r:id="rId18"/>
    <p:sldId id="379" r:id="rId19"/>
    <p:sldId id="380" r:id="rId20"/>
    <p:sldId id="370" r:id="rId21"/>
    <p:sldId id="376" r:id="rId22"/>
    <p:sldId id="371" r:id="rId23"/>
    <p:sldId id="377" r:id="rId24"/>
    <p:sldId id="372" r:id="rId25"/>
    <p:sldId id="378" r:id="rId26"/>
    <p:sldId id="366" r:id="rId27"/>
    <p:sldId id="368" r:id="rId28"/>
    <p:sldId id="298" r:id="rId2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4146" autoAdjust="0"/>
  </p:normalViewPr>
  <p:slideViewPr>
    <p:cSldViewPr showGuides="1">
      <p:cViewPr varScale="1">
        <p:scale>
          <a:sx n="56" d="100"/>
          <a:sy n="56" d="100"/>
        </p:scale>
        <p:origin x="1108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2020年7月9日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78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10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64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98AFB-CB0D-4DFE-87B9-B4B0D0DE73C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66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82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99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862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0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2020年7月9日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2020年7月9日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9796" y="1988840"/>
            <a:ext cx="5544616" cy="108012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6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复杂结构实验</a:t>
            </a:r>
            <a:endParaRPr lang="zh-cn" sz="6600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18148" y="3225552"/>
            <a:ext cx="1872208" cy="576065"/>
          </a:xfrm>
        </p:spPr>
        <p:txBody>
          <a:bodyPr rtlCol="0">
            <a:noAutofit/>
          </a:bodyPr>
          <a:lstStyle/>
          <a:p>
            <a:pPr algn="r" rtl="0"/>
            <a:r>
              <a:rPr lang="zh-CN" altLang="en-US" sz="3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野诗严</a:t>
            </a:r>
            <a:endParaRPr lang="zh-cn" sz="32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union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在内存中的组织形式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842493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ts val="1000"/>
              </a:lnSpc>
              <a:spcBef>
                <a:spcPts val="1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ylfaen" panose="010A0502050306030303" pitchFamily="18" charset="0"/>
              <a:ea typeface="楷体" panose="02010609060101010101" pitchFamily="49" charset="-122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1000"/>
              </a:lnSpc>
              <a:spcBef>
                <a:spcPts val="1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lfaen" panose="010A0502050306030303" pitchFamily="18" charset="0"/>
                <a:ea typeface="楷体" panose="02010609060101010101" pitchFamily="49" charset="-122"/>
                <a:cs typeface="+mn-cs"/>
              </a:rPr>
              <a:t>union A</a:t>
            </a:r>
          </a:p>
          <a:p>
            <a:pPr marL="0" marR="0" lvl="1" indent="0" algn="l" defTabSz="914400" rtl="0" eaLnBrk="1" fontAlgn="auto" latinLnBrk="0" hangingPunct="1">
              <a:lnSpc>
                <a:spcPts val="1000"/>
              </a:lnSpc>
              <a:spcBef>
                <a:spcPts val="1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lfaen" panose="010A0502050306030303" pitchFamily="18" charset="0"/>
                <a:ea typeface="楷体" panose="02010609060101010101" pitchFamily="49" charset="-122"/>
                <a:cs typeface="+mn-cs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ts val="1000"/>
              </a:lnSpc>
              <a:spcBef>
                <a:spcPts val="1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lfaen" panose="010A0502050306030303" pitchFamily="18" charset="0"/>
                <a:ea typeface="楷体" panose="02010609060101010101" pitchFamily="49" charset="-122"/>
                <a:cs typeface="+mn-cs"/>
              </a:rPr>
              <a:t>      int a;</a:t>
            </a:r>
          </a:p>
          <a:p>
            <a:pPr marL="0" marR="0" lvl="1" indent="0" algn="l" defTabSz="914400" rtl="0" eaLnBrk="1" fontAlgn="auto" latinLnBrk="0" hangingPunct="1">
              <a:lnSpc>
                <a:spcPts val="1000"/>
              </a:lnSpc>
              <a:spcBef>
                <a:spcPts val="1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lfaen" panose="010A0502050306030303" pitchFamily="18" charset="0"/>
                <a:ea typeface="楷体" panose="02010609060101010101" pitchFamily="49" charset="-122"/>
                <a:cs typeface="+mn-cs"/>
              </a:rPr>
              <a:t>      short b;</a:t>
            </a:r>
          </a:p>
          <a:p>
            <a:pPr marL="0" marR="0" lvl="1" indent="0" algn="l" defTabSz="914400" rtl="0" eaLnBrk="1" fontAlgn="auto" latinLnBrk="0" hangingPunct="1">
              <a:lnSpc>
                <a:spcPts val="1000"/>
              </a:lnSpc>
              <a:spcBef>
                <a:spcPts val="1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lfaen" panose="010A0502050306030303" pitchFamily="18" charset="0"/>
                <a:ea typeface="楷体" panose="02010609060101010101" pitchFamily="49" charset="-122"/>
                <a:cs typeface="+mn-cs"/>
              </a:rPr>
              <a:t>      char c;</a:t>
            </a:r>
          </a:p>
          <a:p>
            <a:pPr marL="0" marR="0" lvl="1" indent="0" algn="l" defTabSz="914400" rtl="0" eaLnBrk="1" fontAlgn="auto" latinLnBrk="0" hangingPunct="1">
              <a:lnSpc>
                <a:spcPts val="1000"/>
              </a:lnSpc>
              <a:spcBef>
                <a:spcPts val="1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lfaen" panose="010A0502050306030303" pitchFamily="18" charset="0"/>
                <a:ea typeface="楷体" panose="02010609060101010101" pitchFamily="49" charset="-122"/>
                <a:cs typeface="+mn-cs"/>
              </a:rPr>
              <a:t>};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3BF874-4757-4229-94C2-7C408AD2C4BC}"/>
              </a:ext>
            </a:extLst>
          </p:cNvPr>
          <p:cNvCxnSpPr>
            <a:cxnSpLocks/>
          </p:cNvCxnSpPr>
          <p:nvPr/>
        </p:nvCxnSpPr>
        <p:spPr>
          <a:xfrm>
            <a:off x="6864352" y="1862704"/>
            <a:ext cx="0" cy="203192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85D1C-5B28-4364-8D68-3425F7DED6EB}"/>
              </a:ext>
            </a:extLst>
          </p:cNvPr>
          <p:cNvSpPr txBox="1"/>
          <p:nvPr/>
        </p:nvSpPr>
        <p:spPr>
          <a:xfrm>
            <a:off x="6895123" y="1772816"/>
            <a:ext cx="9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/>
                <a:ea typeface="幼圆" panose="02010509060101010101"/>
                <a:cs typeface="+mn-cs"/>
              </a:rPr>
              <a:t>高地址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2C2D55-32D0-494B-A299-6B87B1AA9D23}"/>
              </a:ext>
            </a:extLst>
          </p:cNvPr>
          <p:cNvSpPr txBox="1"/>
          <p:nvPr/>
        </p:nvSpPr>
        <p:spPr>
          <a:xfrm>
            <a:off x="6895123" y="3525298"/>
            <a:ext cx="99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/>
                <a:ea typeface="幼圆" panose="02010509060101010101"/>
                <a:cs typeface="+mn-cs"/>
              </a:rPr>
              <a:t>低地址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8FAE782-D683-4405-9AAC-19937D774CBB}"/>
              </a:ext>
            </a:extLst>
          </p:cNvPr>
          <p:cNvSpPr/>
          <p:nvPr/>
        </p:nvSpPr>
        <p:spPr>
          <a:xfrm>
            <a:off x="5446589" y="1862705"/>
            <a:ext cx="255978" cy="1753204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幼圆" panose="02010509060101010101"/>
              <a:cs typeface="+mn-cs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E954F45D-8476-4187-AAF1-7B4D2F273C1A}"/>
              </a:ext>
            </a:extLst>
          </p:cNvPr>
          <p:cNvSpPr/>
          <p:nvPr/>
        </p:nvSpPr>
        <p:spPr>
          <a:xfrm rot="10800000">
            <a:off x="3614335" y="2750572"/>
            <a:ext cx="363423" cy="887868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幼圆" panose="02010509060101010101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7AB51F-D578-4CAF-AC5F-1F1F132EB727}"/>
              </a:ext>
            </a:extLst>
          </p:cNvPr>
          <p:cNvSpPr txBox="1"/>
          <p:nvPr/>
        </p:nvSpPr>
        <p:spPr>
          <a:xfrm>
            <a:off x="3193610" y="30119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/>
                <a:ea typeface="幼圆" panose="02010509060101010101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幼圆" panose="0201050906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B8BFA-B77A-407C-941B-DF2DD90A38A2}"/>
              </a:ext>
            </a:extLst>
          </p:cNvPr>
          <p:cNvSpPr txBox="1"/>
          <p:nvPr/>
        </p:nvSpPr>
        <p:spPr>
          <a:xfrm>
            <a:off x="5806380" y="25485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/>
                <a:ea typeface="幼圆" panose="02010509060101010101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幼圆" panose="02010509060101010101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5D5C2B4-867D-49DF-982F-F2F63F90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66487"/>
              </p:ext>
            </p:extLst>
          </p:nvPr>
        </p:nvGraphicFramePr>
        <p:xfrm>
          <a:off x="4026207" y="1862704"/>
          <a:ext cx="1359515" cy="1775736"/>
        </p:xfrm>
        <a:graphic>
          <a:graphicData uri="http://schemas.openxmlformats.org/drawingml/2006/table">
            <a:tbl>
              <a:tblPr firstRow="1" firstCol="1" bandRow="1"/>
              <a:tblGrid>
                <a:gridCol w="1359515">
                  <a:extLst>
                    <a:ext uri="{9D8B030D-6E8A-4147-A177-3AD203B41FA5}">
                      <a16:colId xmlns:a16="http://schemas.microsoft.com/office/drawing/2014/main" val="3125076517"/>
                    </a:ext>
                  </a:extLst>
                </a:gridCol>
              </a:tblGrid>
              <a:tr h="443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433966"/>
                  </a:ext>
                </a:extLst>
              </a:tr>
              <a:tr h="443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37999"/>
                  </a:ext>
                </a:extLst>
              </a:tr>
              <a:tr h="443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07790"/>
                  </a:ext>
                </a:extLst>
              </a:tr>
              <a:tr h="443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c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3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5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E9C0-2F73-4DF3-808B-24BAF6CC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860" y="1412776"/>
            <a:ext cx="5112568" cy="1800200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8078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340772"/>
            <a:ext cx="2376264" cy="338436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void g()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int a[N];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</a:t>
            </a:r>
            <a:r>
              <a:rPr lang="en-GB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init</a:t>
            </a: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(a);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6" name="内容占位符 13">
            <a:extLst>
              <a:ext uri="{FF2B5EF4-FFF2-40B4-BE49-F238E27FC236}">
                <a16:creationId xmlns:a16="http://schemas.microsoft.com/office/drawing/2014/main" id="{98C52388-FF35-485A-9CCA-DFDE5B343428}"/>
              </a:ext>
            </a:extLst>
          </p:cNvPr>
          <p:cNvSpPr txBox="1">
            <a:spLocks/>
          </p:cNvSpPr>
          <p:nvPr/>
        </p:nvSpPr>
        <p:spPr>
          <a:xfrm>
            <a:off x="3502124" y="1340772"/>
            <a:ext cx="2376264" cy="33843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void f()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int b[M];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print(b);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C29BC028-252B-46E3-981F-6429723B31F2}"/>
              </a:ext>
            </a:extLst>
          </p:cNvPr>
          <p:cNvSpPr txBox="1">
            <a:spLocks/>
          </p:cNvSpPr>
          <p:nvPr/>
        </p:nvSpPr>
        <p:spPr>
          <a:xfrm>
            <a:off x="6310436" y="1340772"/>
            <a:ext cx="2376264" cy="36724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int main()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g();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f();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return 0;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8" name="内容占位符 13">
            <a:extLst>
              <a:ext uri="{FF2B5EF4-FFF2-40B4-BE49-F238E27FC236}">
                <a16:creationId xmlns:a16="http://schemas.microsoft.com/office/drawing/2014/main" id="{845A3F25-B231-4060-BC61-CE5F8D9D19C7}"/>
              </a:ext>
            </a:extLst>
          </p:cNvPr>
          <p:cNvSpPr txBox="1">
            <a:spLocks/>
          </p:cNvSpPr>
          <p:nvPr/>
        </p:nvSpPr>
        <p:spPr>
          <a:xfrm>
            <a:off x="909836" y="4725140"/>
            <a:ext cx="5688632" cy="12961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考查内容：函数调用过程中栈的变化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        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数组在内存中的组织形式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3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(1) 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查看函数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g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f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的反汇编代码，分别给出函数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g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f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中数组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a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b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在栈上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的分布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在图中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给出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a[0]-a[9]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以及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b[0]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b[1]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位置。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Tips: 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观察反汇编代码中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g, f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分别给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init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, print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传参的过程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结合数组的分布特点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(2) 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运行程序，程序的输入为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9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位学号，观察输出。请详细解释为什么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b[0]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b[1]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是这两个值。说明使用未初始化的程序局部变量的危害。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Tips: f(), g()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栈帧的起始位置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      a,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的起始位置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int A[R][S][T];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 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int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store_ele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(int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i,int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j,int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k,int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dest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)</a:t>
            </a: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A[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][j][k] =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dest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return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sizeof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(A);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340772"/>
            <a:ext cx="10225136" cy="46085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(1) 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将数组地址计算扩展到三维，给出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A[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][j][k]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地址的表达式。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(A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的定义为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int A[R][S][T]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sizeof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(int)=4,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起始地址设为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addr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(A))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(2) 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使用命令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gdb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./3_d_array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启动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gdb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调试。在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store_ele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函数入口设置断点，以自己的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9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位学号为输入，运行程序。在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store_ele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函数中，单步执行，并打印出每步汇编指令执行后寄存器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eax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ecx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edx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的值。上面给出了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store_ele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函数的汇编指令及其指令编号，根据自己的实验结果填写每条指令运行后的结果。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  <a:tabLst>
                <a:tab pos="2593340" algn="l"/>
              </a:tabLst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(3) 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根据以上内容确定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R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T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的取值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2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考查内容：数组在内存中的组织形式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（根据一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二维数组地址公式，推算三维数组对应公式）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思考：地址公式的各部分分别体现在哪几行？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16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行源操作数为什么是一个立即数？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它代表什么？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340771"/>
            <a:ext cx="9721080" cy="53285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函数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recursion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是一个递归调用函数。其原函数存在缺失，试根据其汇编代码确定原函数，</a:t>
            </a:r>
            <a:r>
              <a:rPr lang="zh-CN" altLang="zh-CN" sz="2400" b="1" dirty="0">
                <a:solidFill>
                  <a:srgbClr val="FF000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保存为</a:t>
            </a:r>
            <a:r>
              <a:rPr lang="en-US" altLang="zh-CN" sz="2400" b="1" dirty="0" err="1">
                <a:solidFill>
                  <a:srgbClr val="FF000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recursion.c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。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int recursion (int x)</a:t>
            </a: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if (</a:t>
            </a:r>
            <a:r>
              <a:rPr lang="en-US" altLang="zh-CN" sz="2400" b="1" u="sng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	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)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	return  </a:t>
            </a:r>
            <a:r>
              <a:rPr lang="en-US" altLang="zh-CN" sz="2400" b="1" u="sng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	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else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	return 	</a:t>
            </a:r>
            <a:r>
              <a:rPr lang="en-US" altLang="zh-CN" sz="2400" b="1" u="sng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   	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altLang="zh-CN" sz="26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5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考查内容：递归、分支跳转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tips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：找条件判断、跳转语句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       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找递归调用的语句（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call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）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367D-E389-4DA8-9113-7544C07F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620688"/>
            <a:ext cx="3661046" cy="974576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8228F-E29C-49EF-A91A-3BA7FFEE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4" y="1772816"/>
            <a:ext cx="8686800" cy="22322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Part 1 ------ </a:t>
            </a:r>
            <a:r>
              <a:rPr lang="zh-CN" altLang="en-US" sz="3200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相关知识点</a:t>
            </a:r>
            <a:endParaRPr lang="en-US" altLang="zh-CN" sz="3200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Part 2 ------ </a:t>
            </a:r>
            <a:r>
              <a:rPr lang="zh-CN" altLang="en-US" sz="3200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实验内容</a:t>
            </a:r>
            <a:endParaRPr lang="en-US" altLang="zh-CN" sz="3200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Part 3 ------ </a:t>
            </a:r>
            <a:r>
              <a:rPr lang="zh-CN" altLang="en-US" sz="3200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提交要求</a:t>
            </a:r>
            <a:endParaRPr lang="en-US" altLang="zh-CN" sz="3200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2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340771"/>
            <a:ext cx="9721080" cy="5328587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struct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ele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union{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	struct{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		int* p;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		int x;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	}e1;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	int y[3];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};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struct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ele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*next;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45720" indent="0" algn="just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5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(2) 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下面的过程（省略一些表达式）是对链表进行操作，链表是以上述结构作为元素的。现有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proc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函数主体的汇编码，查看汇编代码，并根据汇编代码补全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proc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函数中缺失的表达式，</a:t>
            </a:r>
            <a:r>
              <a:rPr lang="zh-CN" altLang="zh-CN" sz="2400" b="1" dirty="0">
                <a:solidFill>
                  <a:srgbClr val="FF000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并保存为</a:t>
            </a:r>
            <a:r>
              <a:rPr lang="en-US" altLang="zh-CN" sz="2400" b="1" dirty="0" err="1">
                <a:solidFill>
                  <a:srgbClr val="FF000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proc.c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。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void proc(struct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ele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*up)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698240" algn="l"/>
              </a:tabLst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up-&gt;____ =  *(up-&gt;___) + up-&gt;___;	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考查内容：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struct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union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在内存中的组织形式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        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数组、链表在内存中的组织形式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tips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：记录重要语句执行后某些寄存器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地址所存储内容的含义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实验内容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E9C0-2F73-4DF3-808B-24BAF6CC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860" y="1412776"/>
            <a:ext cx="5112568" cy="1800200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提交要求</a:t>
            </a:r>
          </a:p>
        </p:txBody>
      </p:sp>
    </p:spTree>
    <p:extLst>
      <p:ext uri="{BB962C8B-B14F-4D97-AF65-F5344CB8AC3E}">
        <p14:creationId xmlns:p14="http://schemas.microsoft.com/office/powerpoint/2010/main" val="10945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提交要求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340772"/>
            <a:ext cx="9865096" cy="53285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请在规定时间内提交一个压缩包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&lt;STUID&gt;.zip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到课程网站（注意修改学号和压缩格式，不接受过期提交）。压缩包内部应该是一个目录。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&lt;STUID&gt;.zip</a:t>
            </a:r>
            <a:r>
              <a:rPr lang="zh-CN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解压后获得目录内容如下（注意文件名大小写和每一个文件的提交要求）：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&lt;STUID&gt;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|----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recursion.c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|----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proc.c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	|----report.pdf</a:t>
            </a:r>
            <a:endParaRPr lang="zh-CN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52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9956" y="1916832"/>
            <a:ext cx="2952328" cy="1152128"/>
          </a:xfrm>
        </p:spPr>
        <p:txBody>
          <a:bodyPr rtlCol="0">
            <a:normAutofit fontScale="90000"/>
          </a:bodyPr>
          <a:lstStyle/>
          <a:p>
            <a:pPr algn="r" rtl="0"/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sz="6700" dirty="0">
                <a:solidFill>
                  <a:schemeClr val="accent1">
                    <a:lumMod val="50000"/>
                  </a:schemeClr>
                </a:solidFill>
              </a:rPr>
              <a:t>Thanks</a:t>
            </a:r>
            <a:endParaRPr lang="zh-cn" sz="67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2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E9C0-2F73-4DF3-808B-24BAF6CC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860" y="1412776"/>
            <a:ext cx="5112568" cy="1800200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</a:p>
        </p:txBody>
      </p:sp>
    </p:spTree>
    <p:extLst>
      <p:ext uri="{BB962C8B-B14F-4D97-AF65-F5344CB8AC3E}">
        <p14:creationId xmlns:p14="http://schemas.microsoft.com/office/powerpoint/2010/main" val="8151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函数调用过程中栈的变化情况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772816"/>
            <a:ext cx="9865096" cy="489653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调用者：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准备参数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保存返回地址，转移控制（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CALL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指令）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854452F-2F89-4987-AD64-5E92EFA6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54384"/>
              </p:ext>
            </p:extLst>
          </p:nvPr>
        </p:nvGraphicFramePr>
        <p:xfrm>
          <a:off x="7390556" y="1484784"/>
          <a:ext cx="2148176" cy="2063481"/>
        </p:xfrm>
        <a:graphic>
          <a:graphicData uri="http://schemas.openxmlformats.org/drawingml/2006/table">
            <a:tbl>
              <a:tblPr firstRow="1" firstCol="1" bandRow="1"/>
              <a:tblGrid>
                <a:gridCol w="2148176">
                  <a:extLst>
                    <a:ext uri="{9D8B030D-6E8A-4147-A177-3AD203B41FA5}">
                      <a16:colId xmlns:a16="http://schemas.microsoft.com/office/drawing/2014/main" val="574407741"/>
                    </a:ext>
                  </a:extLst>
                </a:gridCol>
              </a:tblGrid>
              <a:tr h="294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62533"/>
                  </a:ext>
                </a:extLst>
              </a:tr>
              <a:tr h="589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调用者保存寄存器（必要时</a:t>
                      </a:r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74743"/>
                  </a:ext>
                </a:extLst>
              </a:tr>
              <a:tr h="294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12669"/>
                  </a:ext>
                </a:extLst>
              </a:tr>
              <a:tr h="294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17375"/>
                  </a:ext>
                </a:extLst>
              </a:tr>
              <a:tr h="294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40056"/>
                  </a:ext>
                </a:extLst>
              </a:tr>
              <a:tr h="294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40278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BB3666-59FC-4A7F-9CFA-0E2AF5A56765}"/>
              </a:ext>
            </a:extLst>
          </p:cNvPr>
          <p:cNvCxnSpPr/>
          <p:nvPr/>
        </p:nvCxnSpPr>
        <p:spPr>
          <a:xfrm>
            <a:off x="2926060" y="2636912"/>
            <a:ext cx="43920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5ADE9B0-A27F-4A24-AB12-779541D130AD}"/>
              </a:ext>
            </a:extLst>
          </p:cNvPr>
          <p:cNvCxnSpPr/>
          <p:nvPr/>
        </p:nvCxnSpPr>
        <p:spPr>
          <a:xfrm>
            <a:off x="6614130" y="3254109"/>
            <a:ext cx="647584" cy="14401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D708142-AD83-42B3-8971-59BEDB5BC25F}"/>
              </a:ext>
            </a:extLst>
          </p:cNvPr>
          <p:cNvSpPr txBox="1"/>
          <p:nvPr/>
        </p:nvSpPr>
        <p:spPr>
          <a:xfrm>
            <a:off x="9796416" y="31959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RSP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C90C11-31B4-464D-8D0A-B29B5DAA5FF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38732" y="3380621"/>
            <a:ext cx="25768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函数调用过程中栈的变化情况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577064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被调用者：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保存现场，为自己的非静态局部变量分配空间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执行函数体，将返回值放入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EAX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0F4C78-1108-4B78-AFA8-2707C11A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09503"/>
              </p:ext>
            </p:extLst>
          </p:nvPr>
        </p:nvGraphicFramePr>
        <p:xfrm>
          <a:off x="7975238" y="1402432"/>
          <a:ext cx="1935598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1935598">
                  <a:extLst>
                    <a:ext uri="{9D8B030D-6E8A-4147-A177-3AD203B41FA5}">
                      <a16:colId xmlns:a16="http://schemas.microsoft.com/office/drawing/2014/main" val="2618888233"/>
                    </a:ext>
                  </a:extLst>
                </a:gridCol>
              </a:tblGrid>
              <a:tr h="213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60799"/>
                  </a:ext>
                </a:extLst>
              </a:tr>
              <a:tr h="426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调用者保存寄存器（必要时）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3310"/>
                  </a:ext>
                </a:extLst>
              </a:tr>
              <a:tr h="213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54873"/>
                  </a:ext>
                </a:extLst>
              </a:tr>
              <a:tr h="213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68538"/>
                  </a:ext>
                </a:extLst>
              </a:tr>
              <a:tr h="213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3677"/>
                  </a:ext>
                </a:extLst>
              </a:tr>
              <a:tr h="213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23697"/>
                  </a:ext>
                </a:extLst>
              </a:tr>
              <a:tr h="213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RBP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旧值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140684"/>
                  </a:ext>
                </a:extLst>
              </a:tr>
              <a:tr h="426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被调用者保存寄存器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（必要时）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417896"/>
                  </a:ext>
                </a:extLst>
              </a:tr>
              <a:tr h="639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非静态局部变量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01608"/>
                  </a:ext>
                </a:extLst>
              </a:tr>
              <a:tr h="213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456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0A7913E-FA4E-4777-9D91-6038B0B6A0E5}"/>
              </a:ext>
            </a:extLst>
          </p:cNvPr>
          <p:cNvSpPr txBox="1"/>
          <p:nvPr/>
        </p:nvSpPr>
        <p:spPr>
          <a:xfrm>
            <a:off x="7093912" y="327516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RBP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E57474-D970-4AF8-8AF3-5F5CCFF25C3F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7704977" y="3459832"/>
            <a:ext cx="27026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EF352DC-6F45-47E7-A683-E66576856B28}"/>
              </a:ext>
            </a:extLst>
          </p:cNvPr>
          <p:cNvSpPr txBox="1"/>
          <p:nvPr/>
        </p:nvSpPr>
        <p:spPr>
          <a:xfrm>
            <a:off x="7085294" y="49215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RSP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EB31CD-7874-404A-91B5-5B19506AD86C}"/>
              </a:ext>
            </a:extLst>
          </p:cNvPr>
          <p:cNvCxnSpPr>
            <a:stCxn id="13" idx="3"/>
          </p:cNvCxnSpPr>
          <p:nvPr/>
        </p:nvCxnSpPr>
        <p:spPr>
          <a:xfrm>
            <a:off x="7688344" y="5106198"/>
            <a:ext cx="27827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函数调用过程中栈的变化情况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被调用者：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恢复现场，释放局部变量空间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取出返回地址，移交控制（ 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RET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指令）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调用者：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取出返回值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708142-AD83-42B3-8971-59BEDB5BC25F}"/>
              </a:ext>
            </a:extLst>
          </p:cNvPr>
          <p:cNvSpPr txBox="1"/>
          <p:nvPr/>
        </p:nvSpPr>
        <p:spPr>
          <a:xfrm>
            <a:off x="9796416" y="3388350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RSP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C90C11-31B4-464D-8D0A-B29B5DAA5FF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538732" y="3573016"/>
            <a:ext cx="257684" cy="13850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4646F9-D0CA-40FB-BE89-675A10A55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96846"/>
              </p:ext>
            </p:extLst>
          </p:nvPr>
        </p:nvGraphicFramePr>
        <p:xfrm>
          <a:off x="7261714" y="1772816"/>
          <a:ext cx="2148176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148176">
                  <a:extLst>
                    <a:ext uri="{9D8B030D-6E8A-4147-A177-3AD203B41FA5}">
                      <a16:colId xmlns:a16="http://schemas.microsoft.com/office/drawing/2014/main" val="3242116823"/>
                    </a:ext>
                  </a:extLst>
                </a:gridCol>
              </a:tblGrid>
              <a:tr h="27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67768"/>
                  </a:ext>
                </a:extLst>
              </a:tr>
              <a:tr h="548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调用者保存寄存器（必要时）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01982"/>
                  </a:ext>
                </a:extLst>
              </a:tr>
              <a:tr h="27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94025"/>
                  </a:ext>
                </a:extLst>
              </a:tr>
              <a:tr h="27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09807"/>
                  </a:ext>
                </a:extLst>
              </a:tr>
              <a:tr h="27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49026"/>
                  </a:ext>
                </a:extLst>
              </a:tr>
              <a:tr h="27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05972"/>
                  </a:ext>
                </a:extLst>
              </a:tr>
              <a:tr h="27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3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数组、链表在内存中的组织形式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int</a:t>
            </a: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a[5]				int b[2][5]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addr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(a[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]) = a + 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* size(int)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addr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(b[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][j]) = b + (</a:t>
            </a:r>
            <a:r>
              <a:rPr lang="en-US" altLang="zh-CN" sz="2400" b="1" dirty="0" err="1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* 5 + j) * size(int)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5384EE5-5321-4230-B139-0254832BA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37801"/>
              </p:ext>
            </p:extLst>
          </p:nvPr>
        </p:nvGraphicFramePr>
        <p:xfrm>
          <a:off x="1053852" y="2334260"/>
          <a:ext cx="853750" cy="1748410"/>
        </p:xfrm>
        <a:graphic>
          <a:graphicData uri="http://schemas.openxmlformats.org/drawingml/2006/table">
            <a:tbl>
              <a:tblPr firstRow="1" firstCol="1" bandRow="1"/>
              <a:tblGrid>
                <a:gridCol w="853750">
                  <a:extLst>
                    <a:ext uri="{9D8B030D-6E8A-4147-A177-3AD203B41FA5}">
                      <a16:colId xmlns:a16="http://schemas.microsoft.com/office/drawing/2014/main" val="1572781731"/>
                    </a:ext>
                  </a:extLst>
                </a:gridCol>
              </a:tblGrid>
              <a:tr h="349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a[4]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10187"/>
                  </a:ext>
                </a:extLst>
              </a:tr>
              <a:tr h="349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a[3]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08968"/>
                  </a:ext>
                </a:extLst>
              </a:tr>
              <a:tr h="349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a[2]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339322"/>
                  </a:ext>
                </a:extLst>
              </a:tr>
              <a:tr h="349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a[1]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178811"/>
                  </a:ext>
                </a:extLst>
              </a:tr>
              <a:tr h="349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a[0]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9699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6B7A1D2-FADD-4AFB-8CC2-BE3F28EE3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64230"/>
              </p:ext>
            </p:extLst>
          </p:nvPr>
        </p:nvGraphicFramePr>
        <p:xfrm>
          <a:off x="4842033" y="2294752"/>
          <a:ext cx="999489" cy="2053992"/>
        </p:xfrm>
        <a:graphic>
          <a:graphicData uri="http://schemas.openxmlformats.org/drawingml/2006/table">
            <a:tbl>
              <a:tblPr firstRow="1" firstCol="1" bandRow="1"/>
              <a:tblGrid>
                <a:gridCol w="999489">
                  <a:extLst>
                    <a:ext uri="{9D8B030D-6E8A-4147-A177-3AD203B41FA5}">
                      <a16:colId xmlns:a16="http://schemas.microsoft.com/office/drawing/2014/main" val="3779282098"/>
                    </a:ext>
                  </a:extLst>
                </a:gridCol>
              </a:tblGrid>
              <a:tr h="345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b[1][4]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690647"/>
                  </a:ext>
                </a:extLst>
              </a:tr>
              <a:tr h="202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239582"/>
                  </a:ext>
                </a:extLst>
              </a:tr>
              <a:tr h="345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b[1][0]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666961"/>
                  </a:ext>
                </a:extLst>
              </a:tr>
              <a:tr h="345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b[0][4]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111350"/>
                  </a:ext>
                </a:extLst>
              </a:tr>
              <a:tr h="202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274649"/>
                  </a:ext>
                </a:extLst>
              </a:tr>
              <a:tr h="345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b[0][0]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9505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3BF874-4757-4229-94C2-7C408AD2C4BC}"/>
              </a:ext>
            </a:extLst>
          </p:cNvPr>
          <p:cNvCxnSpPr/>
          <p:nvPr/>
        </p:nvCxnSpPr>
        <p:spPr>
          <a:xfrm>
            <a:off x="7030516" y="2294752"/>
            <a:ext cx="0" cy="21997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85D1C-5B28-4364-8D68-3425F7DED6EB}"/>
              </a:ext>
            </a:extLst>
          </p:cNvPr>
          <p:cNvSpPr txBox="1"/>
          <p:nvPr/>
        </p:nvSpPr>
        <p:spPr>
          <a:xfrm>
            <a:off x="7061287" y="2204864"/>
            <a:ext cx="9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2C2D55-32D0-494B-A299-6B87B1AA9D23}"/>
              </a:ext>
            </a:extLst>
          </p:cNvPr>
          <p:cNvSpPr txBox="1"/>
          <p:nvPr/>
        </p:nvSpPr>
        <p:spPr>
          <a:xfrm>
            <a:off x="7061287" y="4164078"/>
            <a:ext cx="99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低地址</a:t>
            </a:r>
          </a:p>
        </p:txBody>
      </p:sp>
    </p:spTree>
    <p:extLst>
      <p:ext uri="{BB962C8B-B14F-4D97-AF65-F5344CB8AC3E}">
        <p14:creationId xmlns:p14="http://schemas.microsoft.com/office/powerpoint/2010/main" val="39790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D6738-4788-4BBC-8AB5-ABF620DAE0EE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961CCEA-2B42-491A-AB30-AFAE89390535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指针：</a:t>
            </a: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pa = &amp;a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85A38-64A1-4BB6-850F-DBA1087AAE0B}"/>
              </a:ext>
            </a:extLst>
          </p:cNvPr>
          <p:cNvSpPr txBox="1"/>
          <p:nvPr/>
        </p:nvSpPr>
        <p:spPr>
          <a:xfrm>
            <a:off x="1053852" y="220486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278E11-46D0-4F5B-BE7B-5AAEE81B45EB}"/>
              </a:ext>
            </a:extLst>
          </p:cNvPr>
          <p:cNvSpPr txBox="1"/>
          <p:nvPr/>
        </p:nvSpPr>
        <p:spPr>
          <a:xfrm>
            <a:off x="1053852" y="3784809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76C646-DC87-498D-9C22-CA2D1BC7297E}"/>
              </a:ext>
            </a:extLst>
          </p:cNvPr>
          <p:cNvSpPr txBox="1"/>
          <p:nvPr/>
        </p:nvSpPr>
        <p:spPr>
          <a:xfrm>
            <a:off x="1053852" y="2574196"/>
            <a:ext cx="8640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B8982E6-7D9A-405E-9CF7-7F89B49DCED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1055968" y="3107495"/>
            <a:ext cx="1579945" cy="144016"/>
          </a:xfrm>
          <a:prstGeom prst="bentConnector4">
            <a:avLst>
              <a:gd name="adj1" fmla="val 26"/>
              <a:gd name="adj2" fmla="val 35397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2">
            <a:extLst>
              <a:ext uri="{FF2B5EF4-FFF2-40B4-BE49-F238E27FC236}">
                <a16:creationId xmlns:a16="http://schemas.microsoft.com/office/drawing/2014/main" id="{9D25C3C6-2FF5-4993-8C17-F27C14A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数组、链表在内存中的组织形式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2">
            <a:extLst>
              <a:ext uri="{FF2B5EF4-FFF2-40B4-BE49-F238E27FC236}">
                <a16:creationId xmlns:a16="http://schemas.microsoft.com/office/drawing/2014/main" id="{CB35FA12-AF68-4E8F-A67E-FB2BF91B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8208912" cy="989855"/>
          </a:xfrm>
        </p:spPr>
        <p:txBody>
          <a:bodyPr rtlCol="0">
            <a:normAutofit fontScale="90000"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union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在内存中的组织形式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9A078A-40EF-4F0C-B39B-6C747862D2FB}"/>
              </a:ext>
            </a:extLst>
          </p:cNvPr>
          <p:cNvCxnSpPr>
            <a:cxnSpLocks/>
          </p:cNvCxnSpPr>
          <p:nvPr/>
        </p:nvCxnSpPr>
        <p:spPr>
          <a:xfrm>
            <a:off x="765820" y="1052736"/>
            <a:ext cx="100091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A120FE56-695F-49A2-BB4E-CB70127A5836}"/>
              </a:ext>
            </a:extLst>
          </p:cNvPr>
          <p:cNvSpPr txBox="1">
            <a:spLocks/>
          </p:cNvSpPr>
          <p:nvPr/>
        </p:nvSpPr>
        <p:spPr>
          <a:xfrm>
            <a:off x="909836" y="1484788"/>
            <a:ext cx="9865096" cy="51845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struct A</a:t>
            </a: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{</a:t>
            </a: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   int a;</a:t>
            </a: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   short b;</a:t>
            </a: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      char c;</a:t>
            </a: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};</a:t>
            </a: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  <a:p>
            <a:pPr marL="0" lvl="1" indent="0">
              <a:lnSpc>
                <a:spcPts val="1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Sylfaen" panose="010A0502050306030303" pitchFamily="18" charset="0"/>
                <a:ea typeface="楷体" panose="02010609060101010101" pitchFamily="49" charset="-122"/>
              </a:rPr>
              <a:t>连续空间，通过偏移量访问元素</a:t>
            </a:r>
            <a:endParaRPr lang="en-US" altLang="zh-CN" sz="2400" b="1" dirty="0">
              <a:solidFill>
                <a:srgbClr val="002060"/>
              </a:solidFill>
              <a:latin typeface="Sylfaen" panose="010A0502050306030303" pitchFamily="18" charset="0"/>
              <a:ea typeface="楷体" panose="02010609060101010101" pitchFamily="49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3BF874-4757-4229-94C2-7C408AD2C4BC}"/>
              </a:ext>
            </a:extLst>
          </p:cNvPr>
          <p:cNvCxnSpPr/>
          <p:nvPr/>
        </p:nvCxnSpPr>
        <p:spPr>
          <a:xfrm>
            <a:off x="6864352" y="1790696"/>
            <a:ext cx="0" cy="21997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85D1C-5B28-4364-8D68-3425F7DED6EB}"/>
              </a:ext>
            </a:extLst>
          </p:cNvPr>
          <p:cNvSpPr txBox="1"/>
          <p:nvPr/>
        </p:nvSpPr>
        <p:spPr>
          <a:xfrm>
            <a:off x="6895123" y="1700808"/>
            <a:ext cx="9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2C2D55-32D0-494B-A299-6B87B1AA9D23}"/>
              </a:ext>
            </a:extLst>
          </p:cNvPr>
          <p:cNvSpPr txBox="1"/>
          <p:nvPr/>
        </p:nvSpPr>
        <p:spPr>
          <a:xfrm>
            <a:off x="6895123" y="3660022"/>
            <a:ext cx="99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低地址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17CBC51-38D7-4A17-9E74-9AC46CD8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92679"/>
              </p:ext>
            </p:extLst>
          </p:nvPr>
        </p:nvGraphicFramePr>
        <p:xfrm>
          <a:off x="3842249" y="1772817"/>
          <a:ext cx="1149889" cy="1955751"/>
        </p:xfrm>
        <a:graphic>
          <a:graphicData uri="http://schemas.openxmlformats.org/drawingml/2006/table">
            <a:tbl>
              <a:tblPr firstRow="1" firstCol="1" bandRow="1"/>
              <a:tblGrid>
                <a:gridCol w="1149889">
                  <a:extLst>
                    <a:ext uri="{9D8B030D-6E8A-4147-A177-3AD203B41FA5}">
                      <a16:colId xmlns:a16="http://schemas.microsoft.com/office/drawing/2014/main" val="3754844052"/>
                    </a:ext>
                  </a:extLst>
                </a:gridCol>
              </a:tblGrid>
              <a:tr h="279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752893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52661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662946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28118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7889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90794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83837"/>
                  </a:ext>
                </a:extLst>
              </a:tr>
            </a:tbl>
          </a:graphicData>
        </a:graphic>
      </p:graphicFrame>
      <p:sp>
        <p:nvSpPr>
          <p:cNvPr id="10" name="右大括号 9">
            <a:extLst>
              <a:ext uri="{FF2B5EF4-FFF2-40B4-BE49-F238E27FC236}">
                <a16:creationId xmlns:a16="http://schemas.microsoft.com/office/drawing/2014/main" id="{D8FAE782-D683-4405-9AAC-19937D774CBB}"/>
              </a:ext>
            </a:extLst>
          </p:cNvPr>
          <p:cNvSpPr/>
          <p:nvPr/>
        </p:nvSpPr>
        <p:spPr>
          <a:xfrm>
            <a:off x="5064152" y="2636912"/>
            <a:ext cx="287991" cy="1091655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E954F45D-8476-4187-AAF1-7B4D2F273C1A}"/>
              </a:ext>
            </a:extLst>
          </p:cNvPr>
          <p:cNvSpPr/>
          <p:nvPr/>
        </p:nvSpPr>
        <p:spPr>
          <a:xfrm>
            <a:off x="5064153" y="2060848"/>
            <a:ext cx="287990" cy="559326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7E855379-DF44-4EF0-B4F6-E2C9FDC3F51B}"/>
              </a:ext>
            </a:extLst>
          </p:cNvPr>
          <p:cNvSpPr/>
          <p:nvPr/>
        </p:nvSpPr>
        <p:spPr>
          <a:xfrm>
            <a:off x="5064153" y="1772816"/>
            <a:ext cx="287990" cy="288031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7AB51F-D578-4CAF-AC5F-1F1F132EB727}"/>
              </a:ext>
            </a:extLst>
          </p:cNvPr>
          <p:cNvSpPr txBox="1"/>
          <p:nvPr/>
        </p:nvSpPr>
        <p:spPr>
          <a:xfrm>
            <a:off x="5460210" y="216348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B8BFA-B77A-407C-941B-DF2DD90A38A2}"/>
              </a:ext>
            </a:extLst>
          </p:cNvPr>
          <p:cNvSpPr txBox="1"/>
          <p:nvPr/>
        </p:nvSpPr>
        <p:spPr>
          <a:xfrm>
            <a:off x="5449042" y="299807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4062E5-3052-4009-8794-DB1A5CE30D8E}"/>
              </a:ext>
            </a:extLst>
          </p:cNvPr>
          <p:cNvSpPr txBox="1"/>
          <p:nvPr/>
        </p:nvSpPr>
        <p:spPr>
          <a:xfrm>
            <a:off x="5449042" y="17314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2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a4f35948-e619-41b3-aa29-22878b09cfd2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0</TotalTime>
  <Words>1254</Words>
  <Application>Microsoft Office PowerPoint</Application>
  <PresentationFormat>自定义</PresentationFormat>
  <Paragraphs>218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楷体</vt:lpstr>
      <vt:lpstr>宋体</vt:lpstr>
      <vt:lpstr>微软雅黑</vt:lpstr>
      <vt:lpstr>Arial</vt:lpstr>
      <vt:lpstr>Calibri</vt:lpstr>
      <vt:lpstr>Franklin Gothic Medium</vt:lpstr>
      <vt:lpstr>Sylfaen</vt:lpstr>
      <vt:lpstr>Wingdings</vt:lpstr>
      <vt:lpstr>业务对比 16x9</vt:lpstr>
      <vt:lpstr>复杂结构实验</vt:lpstr>
      <vt:lpstr>Contents</vt:lpstr>
      <vt:lpstr>知识点</vt:lpstr>
      <vt:lpstr>函数调用过程中栈的变化情况</vt:lpstr>
      <vt:lpstr>函数调用过程中栈的变化情况</vt:lpstr>
      <vt:lpstr>函数调用过程中栈的变化情况</vt:lpstr>
      <vt:lpstr>数组、链表在内存中的组织形式</vt:lpstr>
      <vt:lpstr>数组、链表在内存中的组织形式</vt:lpstr>
      <vt:lpstr>struct、union在内存中的组织形式</vt:lpstr>
      <vt:lpstr>struct、union在内存中的组织形式</vt:lpstr>
      <vt:lpstr>实验内容</vt:lpstr>
      <vt:lpstr>实验内容1</vt:lpstr>
      <vt:lpstr>实验内容1</vt:lpstr>
      <vt:lpstr>实验内容1</vt:lpstr>
      <vt:lpstr>实验内容2</vt:lpstr>
      <vt:lpstr>实验内容2</vt:lpstr>
      <vt:lpstr>实验内容2</vt:lpstr>
      <vt:lpstr>实验内容3</vt:lpstr>
      <vt:lpstr>实验内容3</vt:lpstr>
      <vt:lpstr>实验内容4</vt:lpstr>
      <vt:lpstr>实验内容4</vt:lpstr>
      <vt:lpstr>实验内容4</vt:lpstr>
      <vt:lpstr>提交要求</vt:lpstr>
      <vt:lpstr>提交要求</vt:lpstr>
      <vt:lpstr>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KTV点歌系统</dc:title>
  <dc:creator>淼 严</dc:creator>
  <cp:lastModifiedBy>淼 严</cp:lastModifiedBy>
  <cp:revision>237</cp:revision>
  <dcterms:created xsi:type="dcterms:W3CDTF">2019-03-24T07:32:24Z</dcterms:created>
  <dcterms:modified xsi:type="dcterms:W3CDTF">2020-07-09T03:49:33Z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