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0" r:id="rId2"/>
  </p:sldMasterIdLst>
  <p:notesMasterIdLst>
    <p:notesMasterId r:id="rId26"/>
  </p:notesMasterIdLst>
  <p:handoutMasterIdLst>
    <p:handoutMasterId r:id="rId27"/>
  </p:handoutMasterIdLst>
  <p:sldIdLst>
    <p:sldId id="286" r:id="rId3"/>
    <p:sldId id="335" r:id="rId4"/>
    <p:sldId id="318" r:id="rId5"/>
    <p:sldId id="297" r:id="rId6"/>
    <p:sldId id="316" r:id="rId7"/>
    <p:sldId id="317" r:id="rId8"/>
    <p:sldId id="334" r:id="rId9"/>
    <p:sldId id="320" r:id="rId10"/>
    <p:sldId id="319" r:id="rId11"/>
    <p:sldId id="307" r:id="rId12"/>
    <p:sldId id="301" r:id="rId13"/>
    <p:sldId id="302" r:id="rId14"/>
    <p:sldId id="303" r:id="rId15"/>
    <p:sldId id="304" r:id="rId16"/>
    <p:sldId id="336" r:id="rId17"/>
    <p:sldId id="305" r:id="rId18"/>
    <p:sldId id="308" r:id="rId19"/>
    <p:sldId id="309" r:id="rId20"/>
    <p:sldId id="310" r:id="rId21"/>
    <p:sldId id="322" r:id="rId22"/>
    <p:sldId id="312" r:id="rId23"/>
    <p:sldId id="333" r:id="rId24"/>
    <p:sldId id="337" r:id="rId2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B7"/>
    <a:srgbClr val="FFFFFF"/>
    <a:srgbClr val="780000"/>
    <a:srgbClr val="D76432"/>
    <a:srgbClr val="DC6432"/>
    <a:srgbClr val="DC693C"/>
    <a:srgbClr val="E6693C"/>
    <a:srgbClr val="EB6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3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6" y="2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-7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9D319BFA-061B-41DC-898A-B4B380729646}" type="datetimeFigureOut">
              <a:rPr lang="en-AU"/>
              <a:pPr>
                <a:defRPr/>
              </a:pPr>
              <a:t>10/11/2022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6684AF-48D2-4555-9C90-295543BC1C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22123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9EF36A3-A267-4333-9186-3175EF8B2FFF}" type="datetimeFigureOut">
              <a:rPr lang="en-AU"/>
              <a:pPr>
                <a:defRPr/>
              </a:pPr>
              <a:t>10/11/2022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B4F151-C655-48B6-8D32-75DE9D2C136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29468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336EA3-DAB3-43EE-85ED-D6B791719102}" type="slidenum">
              <a:rPr lang="en-AU" altLang="en-US">
                <a:solidFill>
                  <a:srgbClr val="000000"/>
                </a:solidFill>
              </a:rPr>
              <a:pPr eaLnBrk="1" hangingPunct="1"/>
              <a:t>1</a:t>
            </a:fld>
            <a:endParaRPr lang="en-A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780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Dan: Reveal</a:t>
            </a:r>
            <a:r>
              <a:rPr lang="en-AU" baseline="0" dirty="0"/>
              <a:t>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72E0-3766-4BD2-8DF0-317DDF7B79B7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970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Add concept similarity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83F37-B46A-415E-B56A-87936E185842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116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Local interactions can be viewed along the diagonal.</a:t>
            </a:r>
          </a:p>
          <a:p>
            <a:r>
              <a:rPr lang="en-AU" dirty="0"/>
              <a:t>Things about interactions we</a:t>
            </a:r>
            <a:r>
              <a:rPr lang="en-AU" baseline="0" dirty="0"/>
              <a:t> know to look for include engagement and listening to the patient for more than  18 Seconds (classic study: Beckman and Frankel 1984).</a:t>
            </a:r>
          </a:p>
          <a:p>
            <a:endParaRPr lang="en-AU" baseline="0" dirty="0"/>
          </a:p>
          <a:p>
            <a:r>
              <a:rPr lang="en-AU" baseline="0" dirty="0"/>
              <a:t>Dan: redo new </a:t>
            </a:r>
            <a:r>
              <a:rPr lang="en-AU" baseline="0" dirty="0" err="1"/>
              <a:t>discursis</a:t>
            </a:r>
            <a:r>
              <a:rPr lang="en-AU" baseline="0" dirty="0"/>
              <a:t> plot; ensure opacity is cranked high</a:t>
            </a:r>
          </a:p>
          <a:p>
            <a:endParaRPr lang="en-AU" baseline="0" dirty="0"/>
          </a:p>
          <a:p>
            <a:r>
              <a:rPr lang="en-AU" baseline="0" dirty="0"/>
              <a:t>Redo other plots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72E0-3766-4BD2-8DF0-317DDF7B79B7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2571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Dan: duplicate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72E0-3766-4BD2-8DF0-317DDF7B79B7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167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A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observation from this scenario is how the clinician and patient are the only speaking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parties in the first 2/3 of the second phase. </a:t>
            </a:r>
          </a:p>
          <a:p>
            <a:endParaRPr lang="en-AU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ODC does speak he or she speaks for a long time and this  period of speech by the ODC in the second phase recurs strongly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previous utterances, indicated by the strong </a:t>
            </a:r>
            <a:r>
              <a:rPr lang="en-AU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 recurrence stripe</a:t>
            </a:r>
            <a:r>
              <a:rPr lang="en-A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Interestingly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utterance by the ODC recurs mostly with the clinician rather than the patient. After this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utterance the clinician RED is seen to recur strongly with the ODC’s utterance due to the vertical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recurrence stripe. It is likely that this one utterance offers a summary of what the clinician has discussed in the scenario to date, </a:t>
            </a:r>
          </a:p>
          <a:p>
            <a:r>
              <a:rPr lang="en-AU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also encouraging discussion around these topics in the remainder of the scenario.</a:t>
            </a:r>
            <a:endParaRPr lang="en-AU" dirty="0"/>
          </a:p>
          <a:p>
            <a:r>
              <a:rPr lang="en-AU" baseline="0" dirty="0"/>
              <a:t>GO IN AND HAVE A LOOK AT WHAT IS SAID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CBDED-4D32-497C-8A51-DF76C1E8F4C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430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Rosemary</a:t>
            </a:r>
            <a:r>
              <a:rPr lang="en-AU" baseline="0" dirty="0"/>
              <a:t> and Katherine have been working with Discursis over the past year (Dan’s comment was that they could practically run this workshop!)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B72E0-3766-4BD2-8DF0-317DDF7B79B7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730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EEBB5-FB0E-4A9A-9631-F898EB985324}" type="datetime1">
              <a:rPr lang="en-AU" smtClean="0"/>
              <a:t>10/11/2022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2B8676-6D47-4CA4-94CC-9E34FEBB2AD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9243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D0B2D-0D40-480F-8EB5-935696544782}" type="datetime1">
              <a:rPr lang="en-AU" smtClean="0"/>
              <a:t>10/11/2022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A5E350-9DB5-4A02-94C0-467AD9459CD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561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0A45B-5ACF-440A-94DB-9BE01ED9A8CC}" type="datetime1">
              <a:rPr lang="en-AU" smtClean="0"/>
              <a:t>10/11/2022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4F003-E083-4CC4-B497-B4CC06F30CA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92929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299" y="6238304"/>
            <a:ext cx="248126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967" y="6174803"/>
            <a:ext cx="18986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0" descr="UQlogoLscape RGB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744" y="6287693"/>
            <a:ext cx="1329039" cy="39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7" t="16240" r="4633" b="4610"/>
          <a:stretch>
            <a:fillRect/>
          </a:stretch>
        </p:blipFill>
        <p:spPr bwMode="auto">
          <a:xfrm>
            <a:off x="277813" y="515938"/>
            <a:ext cx="5427662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523" y="438920"/>
            <a:ext cx="8126617" cy="223950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4552" y="3602038"/>
            <a:ext cx="523344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147930" y="6287693"/>
            <a:ext cx="1676400" cy="386995"/>
          </a:xfrm>
          <a:prstGeom prst="rect">
            <a:avLst/>
          </a:prstGeom>
        </p:spPr>
      </p:pic>
      <p:pic>
        <p:nvPicPr>
          <p:cNvPr id="1028" name="Picture 4" descr="AARNet partners with two universities to develop the… | AARNet">
            <a:extLst>
              <a:ext uri="{FF2B5EF4-FFF2-40B4-BE49-F238E27FC236}">
                <a16:creationId xmlns:a16="http://schemas.microsoft.com/office/drawing/2014/main" id="{94043754-7C22-69F8-D19D-4C2F4C837D5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30" b="30001"/>
          <a:stretch/>
        </p:blipFill>
        <p:spPr bwMode="auto">
          <a:xfrm>
            <a:off x="92178" y="5975652"/>
            <a:ext cx="2224007" cy="78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TAP">
            <a:extLst>
              <a:ext uri="{FF2B5EF4-FFF2-40B4-BE49-F238E27FC236}">
                <a16:creationId xmlns:a16="http://schemas.microsoft.com/office/drawing/2014/main" id="{7FCE8051-017A-2021-0A24-E57EA08AE2D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60"/>
          <a:stretch/>
        </p:blipFill>
        <p:spPr bwMode="auto">
          <a:xfrm>
            <a:off x="2319182" y="6047786"/>
            <a:ext cx="1623194" cy="71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93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F80EF-7DFE-4C91-B6DA-EDDC13AA2C8C}" type="datetime1">
              <a:rPr lang="en-AU" smtClean="0"/>
              <a:t>10/11/2022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5A86EF-1220-4A5D-8C69-1335B8D31E8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2073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DC26B-30B0-4076-A505-002FFA886B14}" type="datetime1">
              <a:rPr lang="en-AU" smtClean="0"/>
              <a:t>10/11/2022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380D0-CD0B-4755-B3E9-855725BB59B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27377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5600E-142D-4EB2-89A0-92CD3D6E687D}" type="datetime1">
              <a:rPr lang="en-AU" smtClean="0"/>
              <a:t>10/11/2022</a:t>
            </a:fld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E08B5-6733-45B9-A87E-1769807F774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79107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964B4-FBCC-4BFF-BB8A-CE28F8472772}" type="datetime1">
              <a:rPr lang="en-AU" smtClean="0"/>
              <a:t>10/11/2022</a:t>
            </a:fld>
            <a:endParaRPr lang="en-A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53DBA-CE1A-4DC4-83B6-F829EF57F94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89314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BC303-46DF-4507-A710-4812031C4831}" type="datetime1">
              <a:rPr lang="en-AU" smtClean="0"/>
              <a:t>10/11/2022</a:t>
            </a:fld>
            <a:endParaRPr lang="en-A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A5BB3-0098-46D1-B21E-6CEB87A38C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69353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6C84A-E1D3-43B1-8DB6-8B15882054D0}" type="datetime1">
              <a:rPr lang="en-AU" smtClean="0"/>
              <a:t>10/11/2022</a:t>
            </a:fld>
            <a:endParaRPr lang="en-AU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7DC4C-B8BD-45D3-A8D3-F995751AC5A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48913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D4EAD-C9AA-455A-B716-E301619D1E51}" type="datetime1">
              <a:rPr lang="en-AU" smtClean="0"/>
              <a:t>10/11/2022</a:t>
            </a:fld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F810DA-8356-4406-8352-754D90E9ECF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2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A384C-7983-43EA-82E5-42C88BB2A61A}" type="datetime1">
              <a:rPr lang="en-AU" smtClean="0"/>
              <a:t>10/11/2022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4B188-611D-474F-B120-189BE4A8CA5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54329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05439-0CBD-437A-ADBE-0A9FA2EC4EA5}" type="datetime1">
              <a:rPr lang="en-AU" smtClean="0"/>
              <a:t>10/11/2022</a:t>
            </a:fld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B6451-C82C-4649-BC07-DD81026AFC3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25107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42FCA-416B-448D-83A8-8545EE21F610}" type="datetime1">
              <a:rPr lang="en-AU" smtClean="0"/>
              <a:t>10/11/2022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6757D8-EAC1-4A16-A16D-6AD20983E04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58300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48C90-1CEB-4893-BEA2-3232DBA093E5}" type="datetime1">
              <a:rPr lang="en-AU" smtClean="0"/>
              <a:t>10/11/2022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7E834C-D760-445B-B4E0-E26E349EBE7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930516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414"/>
            <a:ext cx="10972800" cy="9286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737600" y="6369050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E228D2C9-EB84-4A56-A339-A9B5DB8D159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051464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0" y="0"/>
            <a:ext cx="5232400" cy="6858000"/>
          </a:xfrm>
          <a:custGeom>
            <a:avLst/>
            <a:gdLst>
              <a:gd name="connsiteX0" fmla="*/ 0 w 42808525"/>
              <a:gd name="connsiteY0" fmla="*/ 0 h 4352849"/>
              <a:gd name="connsiteX1" fmla="*/ 42808525 w 42808525"/>
              <a:gd name="connsiteY1" fmla="*/ 0 h 4352849"/>
              <a:gd name="connsiteX2" fmla="*/ 42808525 w 42808525"/>
              <a:gd name="connsiteY2" fmla="*/ 4352849 h 4352849"/>
              <a:gd name="connsiteX3" fmla="*/ 0 w 42808525"/>
              <a:gd name="connsiteY3" fmla="*/ 4352849 h 4352849"/>
              <a:gd name="connsiteX4" fmla="*/ 0 w 42808525"/>
              <a:gd name="connsiteY4" fmla="*/ 0 h 4352849"/>
              <a:gd name="connsiteX0" fmla="*/ 0 w 42808525"/>
              <a:gd name="connsiteY0" fmla="*/ 0 h 4352849"/>
              <a:gd name="connsiteX1" fmla="*/ 42808525 w 42808525"/>
              <a:gd name="connsiteY1" fmla="*/ 0 h 4352849"/>
              <a:gd name="connsiteX2" fmla="*/ 42808525 w 42808525"/>
              <a:gd name="connsiteY2" fmla="*/ 4352849 h 4352849"/>
              <a:gd name="connsiteX3" fmla="*/ 11634952 w 42808525"/>
              <a:gd name="connsiteY3" fmla="*/ 4351284 h 4352849"/>
              <a:gd name="connsiteX4" fmla="*/ 0 w 42808525"/>
              <a:gd name="connsiteY4" fmla="*/ 4352849 h 4352849"/>
              <a:gd name="connsiteX5" fmla="*/ 0 w 42808525"/>
              <a:gd name="connsiteY5" fmla="*/ 0 h 4352849"/>
              <a:gd name="connsiteX0" fmla="*/ 0 w 42808525"/>
              <a:gd name="connsiteY0" fmla="*/ 0 h 4382815"/>
              <a:gd name="connsiteX1" fmla="*/ 42808525 w 42808525"/>
              <a:gd name="connsiteY1" fmla="*/ 0 h 4382815"/>
              <a:gd name="connsiteX2" fmla="*/ 42808525 w 42808525"/>
              <a:gd name="connsiteY2" fmla="*/ 4352849 h 4382815"/>
              <a:gd name="connsiteX3" fmla="*/ 11634952 w 42808525"/>
              <a:gd name="connsiteY3" fmla="*/ 4351284 h 4382815"/>
              <a:gd name="connsiteX4" fmla="*/ 6117021 w 42808525"/>
              <a:gd name="connsiteY4" fmla="*/ 4382815 h 4382815"/>
              <a:gd name="connsiteX5" fmla="*/ 0 w 42808525"/>
              <a:gd name="connsiteY5" fmla="*/ 4352849 h 4382815"/>
              <a:gd name="connsiteX6" fmla="*/ 0 w 42808525"/>
              <a:gd name="connsiteY6" fmla="*/ 0 h 4382815"/>
              <a:gd name="connsiteX0" fmla="*/ 0 w 42808525"/>
              <a:gd name="connsiteY0" fmla="*/ 0 h 4352849"/>
              <a:gd name="connsiteX1" fmla="*/ 42808525 w 42808525"/>
              <a:gd name="connsiteY1" fmla="*/ 0 h 4352849"/>
              <a:gd name="connsiteX2" fmla="*/ 42808525 w 42808525"/>
              <a:gd name="connsiteY2" fmla="*/ 4352849 h 4352849"/>
              <a:gd name="connsiteX3" fmla="*/ 11634952 w 42808525"/>
              <a:gd name="connsiteY3" fmla="*/ 4351284 h 4352849"/>
              <a:gd name="connsiteX4" fmla="*/ 8831174 w 42808525"/>
              <a:gd name="connsiteY4" fmla="*/ 1995396 h 4352849"/>
              <a:gd name="connsiteX5" fmla="*/ 0 w 42808525"/>
              <a:gd name="connsiteY5" fmla="*/ 4352849 h 4352849"/>
              <a:gd name="connsiteX6" fmla="*/ 0 w 42808525"/>
              <a:gd name="connsiteY6" fmla="*/ 0 h 4352849"/>
              <a:gd name="connsiteX0" fmla="*/ 0 w 42808525"/>
              <a:gd name="connsiteY0" fmla="*/ 0 h 4352849"/>
              <a:gd name="connsiteX1" fmla="*/ 42808525 w 42808525"/>
              <a:gd name="connsiteY1" fmla="*/ 0 h 4352849"/>
              <a:gd name="connsiteX2" fmla="*/ 42808525 w 42808525"/>
              <a:gd name="connsiteY2" fmla="*/ 4352849 h 4352849"/>
              <a:gd name="connsiteX3" fmla="*/ 11634952 w 42808525"/>
              <a:gd name="connsiteY3" fmla="*/ 4351284 h 4352849"/>
              <a:gd name="connsiteX4" fmla="*/ 8831174 w 42808525"/>
              <a:gd name="connsiteY4" fmla="*/ 1995396 h 4352849"/>
              <a:gd name="connsiteX5" fmla="*/ 0 w 42808525"/>
              <a:gd name="connsiteY5" fmla="*/ 638074 h 4352849"/>
              <a:gd name="connsiteX6" fmla="*/ 0 w 42808525"/>
              <a:gd name="connsiteY6" fmla="*/ 0 h 4352849"/>
              <a:gd name="connsiteX0" fmla="*/ 0 w 42808525"/>
              <a:gd name="connsiteY0" fmla="*/ 0 h 4352849"/>
              <a:gd name="connsiteX1" fmla="*/ 42808525 w 42808525"/>
              <a:gd name="connsiteY1" fmla="*/ 0 h 4352849"/>
              <a:gd name="connsiteX2" fmla="*/ 42808525 w 42808525"/>
              <a:gd name="connsiteY2" fmla="*/ 4352849 h 4352849"/>
              <a:gd name="connsiteX3" fmla="*/ 11634952 w 42808525"/>
              <a:gd name="connsiteY3" fmla="*/ 4351284 h 4352849"/>
              <a:gd name="connsiteX4" fmla="*/ 10831438 w 42808525"/>
              <a:gd name="connsiteY4" fmla="*/ 1209578 h 4352849"/>
              <a:gd name="connsiteX5" fmla="*/ 0 w 42808525"/>
              <a:gd name="connsiteY5" fmla="*/ 638074 h 4352849"/>
              <a:gd name="connsiteX6" fmla="*/ 0 w 42808525"/>
              <a:gd name="connsiteY6" fmla="*/ 0 h 4352849"/>
              <a:gd name="connsiteX0" fmla="*/ 0 w 42808525"/>
              <a:gd name="connsiteY0" fmla="*/ 0 h 4352850"/>
              <a:gd name="connsiteX1" fmla="*/ 42808525 w 42808525"/>
              <a:gd name="connsiteY1" fmla="*/ 0 h 4352850"/>
              <a:gd name="connsiteX2" fmla="*/ 42808525 w 42808525"/>
              <a:gd name="connsiteY2" fmla="*/ 4352849 h 4352850"/>
              <a:gd name="connsiteX3" fmla="*/ 18118114 w 42808525"/>
              <a:gd name="connsiteY3" fmla="*/ 4352850 h 4352850"/>
              <a:gd name="connsiteX4" fmla="*/ 10831438 w 42808525"/>
              <a:gd name="connsiteY4" fmla="*/ 1209578 h 4352850"/>
              <a:gd name="connsiteX5" fmla="*/ 0 w 42808525"/>
              <a:gd name="connsiteY5" fmla="*/ 638074 h 4352850"/>
              <a:gd name="connsiteX6" fmla="*/ 0 w 42808525"/>
              <a:gd name="connsiteY6" fmla="*/ 0 h 4352850"/>
              <a:gd name="connsiteX0" fmla="*/ 0 w 42808525"/>
              <a:gd name="connsiteY0" fmla="*/ 0 h 4352849"/>
              <a:gd name="connsiteX1" fmla="*/ 42808525 w 42808525"/>
              <a:gd name="connsiteY1" fmla="*/ 0 h 4352849"/>
              <a:gd name="connsiteX2" fmla="*/ 42808525 w 42808525"/>
              <a:gd name="connsiteY2" fmla="*/ 4352849 h 4352849"/>
              <a:gd name="connsiteX3" fmla="*/ 15760660 w 42808525"/>
              <a:gd name="connsiteY3" fmla="*/ 4281411 h 4352849"/>
              <a:gd name="connsiteX4" fmla="*/ 10831438 w 42808525"/>
              <a:gd name="connsiteY4" fmla="*/ 1209578 h 4352849"/>
              <a:gd name="connsiteX5" fmla="*/ 0 w 42808525"/>
              <a:gd name="connsiteY5" fmla="*/ 638074 h 4352849"/>
              <a:gd name="connsiteX6" fmla="*/ 0 w 42808525"/>
              <a:gd name="connsiteY6" fmla="*/ 0 h 4352849"/>
              <a:gd name="connsiteX0" fmla="*/ 0 w 42808525"/>
              <a:gd name="connsiteY0" fmla="*/ 0 h 4352850"/>
              <a:gd name="connsiteX1" fmla="*/ 42808525 w 42808525"/>
              <a:gd name="connsiteY1" fmla="*/ 0 h 4352850"/>
              <a:gd name="connsiteX2" fmla="*/ 42808525 w 42808525"/>
              <a:gd name="connsiteY2" fmla="*/ 4352849 h 4352850"/>
              <a:gd name="connsiteX3" fmla="*/ 15832098 w 42808525"/>
              <a:gd name="connsiteY3" fmla="*/ 4352850 h 4352850"/>
              <a:gd name="connsiteX4" fmla="*/ 10831438 w 42808525"/>
              <a:gd name="connsiteY4" fmla="*/ 1209578 h 4352850"/>
              <a:gd name="connsiteX5" fmla="*/ 0 w 42808525"/>
              <a:gd name="connsiteY5" fmla="*/ 638074 h 4352850"/>
              <a:gd name="connsiteX6" fmla="*/ 0 w 42808525"/>
              <a:gd name="connsiteY6" fmla="*/ 0 h 4352850"/>
              <a:gd name="connsiteX0" fmla="*/ 0 w 42808525"/>
              <a:gd name="connsiteY0" fmla="*/ 0 h 4352850"/>
              <a:gd name="connsiteX1" fmla="*/ 42808525 w 42808525"/>
              <a:gd name="connsiteY1" fmla="*/ 0 h 4352850"/>
              <a:gd name="connsiteX2" fmla="*/ 42808525 w 42808525"/>
              <a:gd name="connsiteY2" fmla="*/ 4352849 h 4352850"/>
              <a:gd name="connsiteX3" fmla="*/ 15832098 w 42808525"/>
              <a:gd name="connsiteY3" fmla="*/ 4352850 h 4352850"/>
              <a:gd name="connsiteX4" fmla="*/ 14474776 w 42808525"/>
              <a:gd name="connsiteY4" fmla="*/ 780949 h 4352850"/>
              <a:gd name="connsiteX5" fmla="*/ 0 w 42808525"/>
              <a:gd name="connsiteY5" fmla="*/ 638074 h 4352850"/>
              <a:gd name="connsiteX6" fmla="*/ 0 w 42808525"/>
              <a:gd name="connsiteY6" fmla="*/ 0 h 4352850"/>
              <a:gd name="connsiteX0" fmla="*/ 0 w 42808525"/>
              <a:gd name="connsiteY0" fmla="*/ 0 h 4352850"/>
              <a:gd name="connsiteX1" fmla="*/ 42808525 w 42808525"/>
              <a:gd name="connsiteY1" fmla="*/ 0 h 4352850"/>
              <a:gd name="connsiteX2" fmla="*/ 42808525 w 42808525"/>
              <a:gd name="connsiteY2" fmla="*/ 4352849 h 4352850"/>
              <a:gd name="connsiteX3" fmla="*/ 15832098 w 42808525"/>
              <a:gd name="connsiteY3" fmla="*/ 4352850 h 4352850"/>
              <a:gd name="connsiteX4" fmla="*/ 12903140 w 42808525"/>
              <a:gd name="connsiteY4" fmla="*/ 566635 h 4352850"/>
              <a:gd name="connsiteX5" fmla="*/ 0 w 42808525"/>
              <a:gd name="connsiteY5" fmla="*/ 638074 h 4352850"/>
              <a:gd name="connsiteX6" fmla="*/ 0 w 42808525"/>
              <a:gd name="connsiteY6" fmla="*/ 0 h 4352850"/>
              <a:gd name="connsiteX0" fmla="*/ 0 w 42808525"/>
              <a:gd name="connsiteY0" fmla="*/ 0 h 4352850"/>
              <a:gd name="connsiteX1" fmla="*/ 42808525 w 42808525"/>
              <a:gd name="connsiteY1" fmla="*/ 0 h 4352850"/>
              <a:gd name="connsiteX2" fmla="*/ 42808525 w 42808525"/>
              <a:gd name="connsiteY2" fmla="*/ 4352849 h 4352850"/>
              <a:gd name="connsiteX3" fmla="*/ 15832098 w 42808525"/>
              <a:gd name="connsiteY3" fmla="*/ 4352850 h 4352850"/>
              <a:gd name="connsiteX4" fmla="*/ 12974578 w 42808525"/>
              <a:gd name="connsiteY4" fmla="*/ 709511 h 4352850"/>
              <a:gd name="connsiteX5" fmla="*/ 0 w 42808525"/>
              <a:gd name="connsiteY5" fmla="*/ 638074 h 4352850"/>
              <a:gd name="connsiteX6" fmla="*/ 0 w 42808525"/>
              <a:gd name="connsiteY6" fmla="*/ 0 h 4352850"/>
              <a:gd name="connsiteX0" fmla="*/ 0 w 42808525"/>
              <a:gd name="connsiteY0" fmla="*/ 0 h 4352850"/>
              <a:gd name="connsiteX1" fmla="*/ 42808525 w 42808525"/>
              <a:gd name="connsiteY1" fmla="*/ 0 h 4352850"/>
              <a:gd name="connsiteX2" fmla="*/ 42808525 w 42808525"/>
              <a:gd name="connsiteY2" fmla="*/ 4352849 h 4352850"/>
              <a:gd name="connsiteX3" fmla="*/ 15832098 w 42808525"/>
              <a:gd name="connsiteY3" fmla="*/ 4352850 h 4352850"/>
              <a:gd name="connsiteX4" fmla="*/ 12974578 w 42808525"/>
              <a:gd name="connsiteY4" fmla="*/ 638073 h 4352850"/>
              <a:gd name="connsiteX5" fmla="*/ 0 w 42808525"/>
              <a:gd name="connsiteY5" fmla="*/ 638074 h 4352850"/>
              <a:gd name="connsiteX6" fmla="*/ 0 w 42808525"/>
              <a:gd name="connsiteY6" fmla="*/ 0 h 4352850"/>
              <a:gd name="connsiteX0" fmla="*/ 0 w 42808525"/>
              <a:gd name="connsiteY0" fmla="*/ 0 h 4352850"/>
              <a:gd name="connsiteX1" fmla="*/ 42808525 w 42808525"/>
              <a:gd name="connsiteY1" fmla="*/ 0 h 4352850"/>
              <a:gd name="connsiteX2" fmla="*/ 42808525 w 42808525"/>
              <a:gd name="connsiteY2" fmla="*/ 4352849 h 4352850"/>
              <a:gd name="connsiteX3" fmla="*/ 15832098 w 42808525"/>
              <a:gd name="connsiteY3" fmla="*/ 4352850 h 4352850"/>
              <a:gd name="connsiteX4" fmla="*/ 12974578 w 42808525"/>
              <a:gd name="connsiteY4" fmla="*/ 638073 h 4352850"/>
              <a:gd name="connsiteX5" fmla="*/ 0 w 42808525"/>
              <a:gd name="connsiteY5" fmla="*/ 638074 h 4352850"/>
              <a:gd name="connsiteX6" fmla="*/ 0 w 42808525"/>
              <a:gd name="connsiteY6" fmla="*/ 0 h 4352850"/>
              <a:gd name="connsiteX0" fmla="*/ 0 w 42808525"/>
              <a:gd name="connsiteY0" fmla="*/ 0 h 4352850"/>
              <a:gd name="connsiteX1" fmla="*/ 42808525 w 42808525"/>
              <a:gd name="connsiteY1" fmla="*/ 0 h 4352850"/>
              <a:gd name="connsiteX2" fmla="*/ 42808525 w 42808525"/>
              <a:gd name="connsiteY2" fmla="*/ 4352849 h 4352850"/>
              <a:gd name="connsiteX3" fmla="*/ 15832098 w 42808525"/>
              <a:gd name="connsiteY3" fmla="*/ 4352850 h 4352850"/>
              <a:gd name="connsiteX4" fmla="*/ 12974578 w 42808525"/>
              <a:gd name="connsiteY4" fmla="*/ 638073 h 4352850"/>
              <a:gd name="connsiteX5" fmla="*/ 0 w 42808525"/>
              <a:gd name="connsiteY5" fmla="*/ 638074 h 4352850"/>
              <a:gd name="connsiteX6" fmla="*/ 0 w 42808525"/>
              <a:gd name="connsiteY6" fmla="*/ 0 h 4352850"/>
              <a:gd name="connsiteX0" fmla="*/ 0 w 42808525"/>
              <a:gd name="connsiteY0" fmla="*/ 0 h 4352850"/>
              <a:gd name="connsiteX1" fmla="*/ 42808525 w 42808525"/>
              <a:gd name="connsiteY1" fmla="*/ 0 h 4352850"/>
              <a:gd name="connsiteX2" fmla="*/ 42808525 w 42808525"/>
              <a:gd name="connsiteY2" fmla="*/ 4352849 h 4352850"/>
              <a:gd name="connsiteX3" fmla="*/ 15832098 w 42808525"/>
              <a:gd name="connsiteY3" fmla="*/ 4352850 h 4352850"/>
              <a:gd name="connsiteX4" fmla="*/ 12974578 w 42808525"/>
              <a:gd name="connsiteY4" fmla="*/ 638073 h 4352850"/>
              <a:gd name="connsiteX5" fmla="*/ 0 w 42808525"/>
              <a:gd name="connsiteY5" fmla="*/ 638074 h 4352850"/>
              <a:gd name="connsiteX6" fmla="*/ 0 w 42808525"/>
              <a:gd name="connsiteY6" fmla="*/ 0 h 4352850"/>
              <a:gd name="connsiteX0" fmla="*/ 0 w 42808525"/>
              <a:gd name="connsiteY0" fmla="*/ 0 h 4352849"/>
              <a:gd name="connsiteX1" fmla="*/ 42808525 w 42808525"/>
              <a:gd name="connsiteY1" fmla="*/ 0 h 4352849"/>
              <a:gd name="connsiteX2" fmla="*/ 42808525 w 42808525"/>
              <a:gd name="connsiteY2" fmla="*/ 4352849 h 4352849"/>
              <a:gd name="connsiteX3" fmla="*/ 13903272 w 42808525"/>
              <a:gd name="connsiteY3" fmla="*/ 4352849 h 4352849"/>
              <a:gd name="connsiteX4" fmla="*/ 12974578 w 42808525"/>
              <a:gd name="connsiteY4" fmla="*/ 638073 h 4352849"/>
              <a:gd name="connsiteX5" fmla="*/ 0 w 42808525"/>
              <a:gd name="connsiteY5" fmla="*/ 638074 h 4352849"/>
              <a:gd name="connsiteX6" fmla="*/ 0 w 42808525"/>
              <a:gd name="connsiteY6" fmla="*/ 0 h 4352849"/>
              <a:gd name="connsiteX0" fmla="*/ 0 w 42808525"/>
              <a:gd name="connsiteY0" fmla="*/ 0 h 4352849"/>
              <a:gd name="connsiteX1" fmla="*/ 42808525 w 42808525"/>
              <a:gd name="connsiteY1" fmla="*/ 0 h 4352849"/>
              <a:gd name="connsiteX2" fmla="*/ 42808525 w 42808525"/>
              <a:gd name="connsiteY2" fmla="*/ 4352849 h 4352849"/>
              <a:gd name="connsiteX3" fmla="*/ 13903272 w 42808525"/>
              <a:gd name="connsiteY3" fmla="*/ 4352849 h 4352849"/>
              <a:gd name="connsiteX4" fmla="*/ 10760000 w 42808525"/>
              <a:gd name="connsiteY4" fmla="*/ 638074 h 4352849"/>
              <a:gd name="connsiteX5" fmla="*/ 0 w 42808525"/>
              <a:gd name="connsiteY5" fmla="*/ 638074 h 4352849"/>
              <a:gd name="connsiteX6" fmla="*/ 0 w 42808525"/>
              <a:gd name="connsiteY6" fmla="*/ 0 h 4352849"/>
              <a:gd name="connsiteX0" fmla="*/ 0 w 42808525"/>
              <a:gd name="connsiteY0" fmla="*/ 0 h 4358368"/>
              <a:gd name="connsiteX1" fmla="*/ 42808525 w 42808525"/>
              <a:gd name="connsiteY1" fmla="*/ 0 h 4358368"/>
              <a:gd name="connsiteX2" fmla="*/ 42808525 w 42808525"/>
              <a:gd name="connsiteY2" fmla="*/ 4352849 h 4358368"/>
              <a:gd name="connsiteX3" fmla="*/ 13903272 w 42808525"/>
              <a:gd name="connsiteY3" fmla="*/ 4352849 h 4358368"/>
              <a:gd name="connsiteX4" fmla="*/ 10760000 w 42808525"/>
              <a:gd name="connsiteY4" fmla="*/ 638074 h 4358368"/>
              <a:gd name="connsiteX5" fmla="*/ 0 w 42808525"/>
              <a:gd name="connsiteY5" fmla="*/ 638074 h 4358368"/>
              <a:gd name="connsiteX6" fmla="*/ 0 w 42808525"/>
              <a:gd name="connsiteY6" fmla="*/ 0 h 4358368"/>
              <a:gd name="connsiteX0" fmla="*/ 0 w 42808525"/>
              <a:gd name="connsiteY0" fmla="*/ 0 h 4415753"/>
              <a:gd name="connsiteX1" fmla="*/ 42808525 w 42808525"/>
              <a:gd name="connsiteY1" fmla="*/ 0 h 4415753"/>
              <a:gd name="connsiteX2" fmla="*/ 42808525 w 42808525"/>
              <a:gd name="connsiteY2" fmla="*/ 4352849 h 4415753"/>
              <a:gd name="connsiteX3" fmla="*/ 13903272 w 42808525"/>
              <a:gd name="connsiteY3" fmla="*/ 4352849 h 4415753"/>
              <a:gd name="connsiteX4" fmla="*/ 10760000 w 42808525"/>
              <a:gd name="connsiteY4" fmla="*/ 638074 h 4415753"/>
              <a:gd name="connsiteX5" fmla="*/ 0 w 42808525"/>
              <a:gd name="connsiteY5" fmla="*/ 4415753 h 4415753"/>
              <a:gd name="connsiteX6" fmla="*/ 0 w 42808525"/>
              <a:gd name="connsiteY6" fmla="*/ 0 h 4415753"/>
              <a:gd name="connsiteX0" fmla="*/ 0 w 42808525"/>
              <a:gd name="connsiteY0" fmla="*/ 0 h 5141227"/>
              <a:gd name="connsiteX1" fmla="*/ 42808525 w 42808525"/>
              <a:gd name="connsiteY1" fmla="*/ 0 h 5141227"/>
              <a:gd name="connsiteX2" fmla="*/ 42808525 w 42808525"/>
              <a:gd name="connsiteY2" fmla="*/ 4352849 h 5141227"/>
              <a:gd name="connsiteX3" fmla="*/ 13903272 w 42808525"/>
              <a:gd name="connsiteY3" fmla="*/ 4352849 h 5141227"/>
              <a:gd name="connsiteX4" fmla="*/ 0 w 42808525"/>
              <a:gd name="connsiteY4" fmla="*/ 4415753 h 5141227"/>
              <a:gd name="connsiteX5" fmla="*/ 0 w 42808525"/>
              <a:gd name="connsiteY5" fmla="*/ 0 h 5141227"/>
              <a:gd name="connsiteX0" fmla="*/ 0 w 42808525"/>
              <a:gd name="connsiteY0" fmla="*/ 0 h 4415753"/>
              <a:gd name="connsiteX1" fmla="*/ 42808525 w 42808525"/>
              <a:gd name="connsiteY1" fmla="*/ 0 h 4415753"/>
              <a:gd name="connsiteX2" fmla="*/ 42808525 w 42808525"/>
              <a:gd name="connsiteY2" fmla="*/ 4352849 h 4415753"/>
              <a:gd name="connsiteX3" fmla="*/ 0 w 42808525"/>
              <a:gd name="connsiteY3" fmla="*/ 4415753 h 4415753"/>
              <a:gd name="connsiteX4" fmla="*/ 0 w 42808525"/>
              <a:gd name="connsiteY4" fmla="*/ 0 h 4415753"/>
              <a:gd name="connsiteX0" fmla="*/ 0 w 42808525"/>
              <a:gd name="connsiteY0" fmla="*/ 0 h 4415753"/>
              <a:gd name="connsiteX1" fmla="*/ 42808525 w 42808525"/>
              <a:gd name="connsiteY1" fmla="*/ 0 h 4415753"/>
              <a:gd name="connsiteX2" fmla="*/ 42808525 w 42808525"/>
              <a:gd name="connsiteY2" fmla="*/ 4415749 h 4415753"/>
              <a:gd name="connsiteX3" fmla="*/ 0 w 42808525"/>
              <a:gd name="connsiteY3" fmla="*/ 4415753 h 4415753"/>
              <a:gd name="connsiteX4" fmla="*/ 0 w 42808525"/>
              <a:gd name="connsiteY4" fmla="*/ 0 h 441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08525" h="4415753">
                <a:moveTo>
                  <a:pt x="0" y="0"/>
                </a:moveTo>
                <a:lnTo>
                  <a:pt x="42808525" y="0"/>
                </a:lnTo>
                <a:lnTo>
                  <a:pt x="42808525" y="4415749"/>
                </a:lnTo>
                <a:lnTo>
                  <a:pt x="0" y="44157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016" tIns="10008" rIns="20016" bIns="100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08" y="71414"/>
            <a:ext cx="4953035" cy="67865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1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0AEC5-748A-4F42-BEE1-22D24B15FFAA}" type="datetime1">
              <a:rPr lang="en-AU" smtClean="0"/>
              <a:t>10/11/2022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82B752-12C4-48F5-A947-AA91969ED1C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0863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D1D94-E5C1-4DC3-9D6E-8D9802EA1D30}" type="datetime1">
              <a:rPr lang="en-AU" smtClean="0"/>
              <a:t>10/11/2022</a:t>
            </a:fld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37389-90D2-4413-8418-83FC780B695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8925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5562-94E7-4ECF-8465-85E61C1119FF}" type="datetime1">
              <a:rPr lang="en-AU" smtClean="0"/>
              <a:t>10/11/2022</a:t>
            </a:fld>
            <a:endParaRPr lang="en-A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6F2299-92B1-40E8-B555-9E48B30B305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3491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9D105-15AE-49BC-AD4E-7E518D8C3229}" type="datetime1">
              <a:rPr lang="en-AU" smtClean="0"/>
              <a:t>10/11/2022</a:t>
            </a:fld>
            <a:endParaRPr lang="en-A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FE9EF-EA10-442F-BC48-962204C68D9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3123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2B38A-3C32-4C10-8CE6-6298CEC62567}" type="datetime1">
              <a:rPr lang="en-AU" smtClean="0"/>
              <a:t>10/11/2022</a:t>
            </a:fld>
            <a:endParaRPr lang="en-AU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9CCFB-2755-4F89-8E42-D71CC308B93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7431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41226-B193-4905-A35A-2A1E61A36388}" type="datetime1">
              <a:rPr lang="en-AU" smtClean="0"/>
              <a:t>10/11/2022</a:t>
            </a:fld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18730-BEB9-497D-88E7-8732C7A0B16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3502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9CEBA-3C81-44AA-9272-E79C6CA72C73}" type="datetime1">
              <a:rPr lang="en-AU" smtClean="0"/>
              <a:t>10/11/2022</a:t>
            </a:fld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FEEC2-D6B3-48C1-B286-DE304510E28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2437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5AAC8D-600B-45C9-ADF8-AAF6B6754FA7}" type="datetime1">
              <a:rPr lang="en-AU" smtClean="0"/>
              <a:t>10/11/2022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FF95D63-1B37-49AA-89DA-D5B61F0CBF23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1C900E-6EBC-4E5D-86A0-E8729F05F1CD}" type="datetime1">
              <a:rPr lang="en-AU" smtClean="0"/>
              <a:t>10/11/2022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B58C564-4AEA-4160-8C6F-DA01B840DB53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60" r:id="rId12"/>
    <p:sldLayoutId id="2147483761" r:id="rId1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i.org/10/b49pv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ap.edu.au/" TargetMode="External"/><Relationship Id="rId2" Type="http://schemas.openxmlformats.org/officeDocument/2006/relationships/hyperlink" Target="https://github.com/Australian-Text-Analytics-Platform/discursi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09/TASL.2012.2189566" TargetMode="External"/><Relationship Id="rId5" Type="http://schemas.openxmlformats.org/officeDocument/2006/relationships/hyperlink" Target="https://doi.org/10/b49pvx" TargetMode="External"/><Relationship Id="rId4" Type="http://schemas.openxmlformats.org/officeDocument/2006/relationships/hyperlink" Target="https://www.frontiersin.org/articles/10.3389/fams.2019.0005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18913" y="664234"/>
            <a:ext cx="9047010" cy="1458426"/>
          </a:xfrm>
        </p:spPr>
        <p:txBody>
          <a:bodyPr rtlCol="0">
            <a:normAutofit/>
          </a:bodyPr>
          <a:lstStyle/>
          <a:p>
            <a:pPr algn="l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AU" sz="3600" b="1" dirty="0" err="1"/>
              <a:t>Discursis</a:t>
            </a:r>
            <a:r>
              <a:rPr lang="en-AU" sz="3600" b="1" dirty="0"/>
              <a:t>: a tool for aiding the temporal analysis of communication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353010" y="2521122"/>
            <a:ext cx="6645190" cy="1458426"/>
          </a:xfrm>
        </p:spPr>
        <p:txBody>
          <a:bodyPr rtlCol="0">
            <a:normAutofit fontScale="92500" lnSpcReduction="1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AU" sz="3000" dirty="0"/>
              <a:t>Prof Daniel Angus</a:t>
            </a:r>
            <a:br>
              <a:rPr lang="en-AU" dirty="0"/>
            </a:br>
            <a:r>
              <a:rPr lang="en-AU" dirty="0"/>
              <a:t>Digital Media Research Centre</a:t>
            </a:r>
            <a:br>
              <a:rPr lang="en-AU" dirty="0"/>
            </a:br>
            <a:r>
              <a:rPr lang="en-AU" dirty="0"/>
              <a:t>Queensland University of Technology, Australia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AU" dirty="0"/>
              <a:t>Adapted by Marius Mather, Sydney Informatics Hub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 descr="C:\Users\uqdangus\Downloads\Dr_Pt_good_No07c.txt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256" y="826040"/>
            <a:ext cx="5342858" cy="524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219240" y="3091662"/>
            <a:ext cx="1403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3333FF"/>
                </a:solidFill>
                <a:sym typeface="Wingdings"/>
              </a:rPr>
              <a:t></a:t>
            </a:r>
            <a:r>
              <a:rPr lang="en-AU" sz="2400" dirty="0">
                <a:solidFill>
                  <a:prstClr val="black"/>
                </a:solidFill>
                <a:sym typeface="Wingdings"/>
              </a:rPr>
              <a:t> </a:t>
            </a:r>
            <a:r>
              <a:rPr lang="en-AU" sz="2400" dirty="0">
                <a:solidFill>
                  <a:prstClr val="black"/>
                </a:solidFill>
              </a:rPr>
              <a:t>Doctor</a:t>
            </a:r>
          </a:p>
          <a:p>
            <a:r>
              <a:rPr lang="en-AU" sz="2400" dirty="0">
                <a:solidFill>
                  <a:srgbClr val="FF0000"/>
                </a:solidFill>
                <a:sym typeface="Wingdings"/>
              </a:rPr>
              <a:t> </a:t>
            </a:r>
            <a:r>
              <a:rPr lang="en-AU" sz="2400" dirty="0">
                <a:solidFill>
                  <a:prstClr val="black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49455" y="3512194"/>
            <a:ext cx="636620" cy="6370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826082">
            <a:off x="6096562" y="3449939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prstClr val="black"/>
                </a:solidFill>
              </a:rPr>
              <a:t>Time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30808" y="931423"/>
            <a:ext cx="55801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AU" sz="2000" b="1" dirty="0">
                <a:solidFill>
                  <a:srgbClr val="FF0000"/>
                </a:solidFill>
              </a:rPr>
              <a:t>Patient: </a:t>
            </a:r>
            <a:r>
              <a:rPr lang="en-AU" sz="2000" dirty="0">
                <a:solidFill>
                  <a:prstClr val="black"/>
                </a:solidFill>
              </a:rPr>
              <a:t>Yes, well I’ve had </a:t>
            </a:r>
            <a:r>
              <a:rPr lang="en-AU" sz="2000" b="1" dirty="0">
                <a:solidFill>
                  <a:prstClr val="black"/>
                </a:solidFill>
              </a:rPr>
              <a:t>dizzy spells </a:t>
            </a:r>
            <a:r>
              <a:rPr lang="en-AU" sz="2000" dirty="0">
                <a:solidFill>
                  <a:prstClr val="black"/>
                </a:solidFill>
              </a:rPr>
              <a:t>as such for oh </a:t>
            </a:r>
            <a:r>
              <a:rPr lang="en-AU" sz="2000" b="1" dirty="0">
                <a:solidFill>
                  <a:prstClr val="black"/>
                </a:solidFill>
              </a:rPr>
              <a:t>many years</a:t>
            </a:r>
            <a:r>
              <a:rPr lang="en-AU" sz="2000" dirty="0">
                <a:solidFill>
                  <a:prstClr val="black"/>
                </a:solidFill>
              </a:rPr>
              <a:t> </a:t>
            </a:r>
            <a:r>
              <a:rPr lang="en-AU" sz="2000" dirty="0" err="1">
                <a:solidFill>
                  <a:prstClr val="black"/>
                </a:solidFill>
              </a:rPr>
              <a:t>erm</a:t>
            </a:r>
            <a:r>
              <a:rPr lang="en-AU" sz="2000" dirty="0">
                <a:solidFill>
                  <a:prstClr val="black"/>
                </a:solidFill>
              </a:rPr>
              <a:t> in fact looking back I’d say probably from when my </a:t>
            </a:r>
            <a:r>
              <a:rPr lang="en-AU" sz="2000" b="1" dirty="0">
                <a:solidFill>
                  <a:prstClr val="black"/>
                </a:solidFill>
              </a:rPr>
              <a:t>children</a:t>
            </a:r>
            <a:r>
              <a:rPr lang="en-AU" sz="2000" dirty="0">
                <a:solidFill>
                  <a:prstClr val="black"/>
                </a:solidFill>
              </a:rPr>
              <a:t> were very </a:t>
            </a:r>
            <a:r>
              <a:rPr lang="en-AU" sz="2000" b="1" dirty="0">
                <a:solidFill>
                  <a:prstClr val="black"/>
                </a:solidFill>
              </a:rPr>
              <a:t>young</a:t>
            </a:r>
            <a:r>
              <a:rPr lang="en-AU" sz="2000" dirty="0">
                <a:solidFill>
                  <a:prstClr val="black"/>
                </a:solidFill>
              </a:rPr>
              <a:t> </a:t>
            </a:r>
            <a:r>
              <a:rPr lang="en-AU" sz="2000" b="1" dirty="0">
                <a:solidFill>
                  <a:prstClr val="black"/>
                </a:solidFill>
              </a:rPr>
              <a:t>…</a:t>
            </a:r>
            <a:endParaRPr lang="en-AU" sz="2000" dirty="0">
              <a:solidFill>
                <a:prstClr val="black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63687" y="1264806"/>
            <a:ext cx="94714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153920" y="6179042"/>
            <a:ext cx="7648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/>
              <a:t>Angus, D., Watson, B., Smith, A., </a:t>
            </a:r>
            <a:r>
              <a:rPr lang="en-AU" sz="1400" dirty="0" err="1"/>
              <a:t>Gallois</a:t>
            </a:r>
            <a:r>
              <a:rPr lang="en-AU" sz="1400" dirty="0"/>
              <a:t>, C., &amp; Wiles, J. (2012). Visualising conversation structure across time: Insights into effective doctor-patient consultations. </a:t>
            </a:r>
            <a:r>
              <a:rPr lang="en-AU" sz="1400" i="1" dirty="0" err="1"/>
              <a:t>PloS</a:t>
            </a:r>
            <a:r>
              <a:rPr lang="en-AU" sz="1400" i="1" dirty="0"/>
              <a:t> one</a:t>
            </a:r>
            <a:r>
              <a:rPr lang="en-AU" sz="1400" dirty="0"/>
              <a:t>, </a:t>
            </a:r>
            <a:r>
              <a:rPr lang="en-AU" sz="1400" i="1" dirty="0"/>
              <a:t>7</a:t>
            </a:r>
            <a:r>
              <a:rPr lang="en-AU" sz="1400" dirty="0"/>
              <a:t>(6), 1-12.</a:t>
            </a:r>
            <a:endParaRPr lang="en-AU" sz="1400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DC4C-B8BD-45D3-A8D3-F995751AC5A9}" type="slidenum">
              <a:rPr lang="en-AU" altLang="en-US" smtClean="0"/>
              <a:pPr/>
              <a:t>10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54325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Doctor/Patient Consultations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048473" y="2091488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/>
              <a:t>David: </a:t>
            </a:r>
            <a:r>
              <a:rPr lang="en-AU" dirty="0"/>
              <a:t>Well </a:t>
            </a:r>
            <a:r>
              <a:rPr lang="en-AU" dirty="0" err="1"/>
              <a:t>erm</a:t>
            </a:r>
            <a:r>
              <a:rPr lang="en-AU" dirty="0"/>
              <a:t> I do have </a:t>
            </a:r>
            <a:r>
              <a:rPr lang="en-AU" b="1" dirty="0"/>
              <a:t>asthma</a:t>
            </a:r>
            <a:r>
              <a:rPr lang="en-AU" dirty="0"/>
              <a:t>.</a:t>
            </a:r>
          </a:p>
          <a:p>
            <a:r>
              <a:rPr lang="en-AU" b="1" dirty="0"/>
              <a:t>Dr: </a:t>
            </a:r>
            <a:r>
              <a:rPr lang="en-AU" dirty="0"/>
              <a:t>Have you been </a:t>
            </a:r>
            <a:r>
              <a:rPr lang="en-AU" b="1" dirty="0"/>
              <a:t>subscribed</a:t>
            </a:r>
            <a:r>
              <a:rPr lang="en-AU" dirty="0"/>
              <a:t> anything for your </a:t>
            </a:r>
            <a:r>
              <a:rPr lang="en-AU" b="1" dirty="0"/>
              <a:t>asthma</a:t>
            </a:r>
            <a:r>
              <a:rPr lang="en-AU" dirty="0"/>
              <a:t>.</a:t>
            </a:r>
          </a:p>
          <a:p>
            <a:r>
              <a:rPr lang="en-AU" b="1" dirty="0"/>
              <a:t>David: </a:t>
            </a:r>
            <a:r>
              <a:rPr lang="en-AU" dirty="0" err="1"/>
              <a:t>Erm</a:t>
            </a:r>
            <a:r>
              <a:rPr lang="en-AU" dirty="0"/>
              <a:t> I take </a:t>
            </a:r>
            <a:r>
              <a:rPr lang="en-AU" b="1" dirty="0" err="1"/>
              <a:t>Ventolin</a:t>
            </a:r>
            <a:r>
              <a:rPr lang="en-AU" dirty="0"/>
              <a:t>.</a:t>
            </a:r>
          </a:p>
          <a:p>
            <a:r>
              <a:rPr lang="en-AU" b="1" dirty="0"/>
              <a:t>Dr: </a:t>
            </a:r>
            <a:r>
              <a:rPr lang="en-AU" dirty="0" err="1"/>
              <a:t>Erm</a:t>
            </a:r>
            <a:r>
              <a:rPr lang="en-AU" dirty="0"/>
              <a:t>, so how long have you been on </a:t>
            </a:r>
            <a:r>
              <a:rPr lang="en-AU" dirty="0" err="1"/>
              <a:t>erm</a:t>
            </a:r>
            <a:r>
              <a:rPr lang="en-AU" dirty="0"/>
              <a:t> </a:t>
            </a:r>
            <a:r>
              <a:rPr lang="en-AU" b="1" dirty="0" err="1"/>
              <a:t>Ventolin</a:t>
            </a:r>
            <a:r>
              <a:rPr lang="en-AU" dirty="0"/>
              <a:t>.</a:t>
            </a:r>
          </a:p>
          <a:p>
            <a:r>
              <a:rPr lang="en-AU" b="1" dirty="0"/>
              <a:t>David: </a:t>
            </a:r>
            <a:r>
              <a:rPr lang="en-AU" dirty="0"/>
              <a:t>Since um I was </a:t>
            </a:r>
            <a:r>
              <a:rPr lang="en-AU" dirty="0" err="1"/>
              <a:t>erm</a:t>
            </a:r>
            <a:r>
              <a:rPr lang="en-AU" dirty="0"/>
              <a:t> </a:t>
            </a:r>
            <a:r>
              <a:rPr lang="en-AU" b="1" dirty="0"/>
              <a:t>eighteen</a:t>
            </a:r>
            <a:r>
              <a:rPr lang="en-AU" dirty="0"/>
              <a:t> I guess.</a:t>
            </a:r>
          </a:p>
          <a:p>
            <a:r>
              <a:rPr lang="en-AU" b="1" dirty="0"/>
              <a:t>Dr: </a:t>
            </a:r>
            <a:r>
              <a:rPr lang="en-AU" dirty="0"/>
              <a:t>So that makes it </a:t>
            </a:r>
            <a:r>
              <a:rPr lang="en-AU" dirty="0" err="1"/>
              <a:t>erm</a:t>
            </a:r>
            <a:r>
              <a:rPr lang="en-AU" dirty="0"/>
              <a:t> about ten year.</a:t>
            </a:r>
          </a:p>
          <a:p>
            <a:r>
              <a:rPr lang="en-AU" b="1" dirty="0"/>
              <a:t>David: </a:t>
            </a:r>
            <a:r>
              <a:rPr lang="en-AU" dirty="0"/>
              <a:t>Yea.</a:t>
            </a:r>
          </a:p>
          <a:p>
            <a:r>
              <a:rPr lang="en-AU" b="1" dirty="0"/>
              <a:t>Dr: </a:t>
            </a:r>
            <a:r>
              <a:rPr lang="en-AU" dirty="0"/>
              <a:t>so how many </a:t>
            </a:r>
            <a:r>
              <a:rPr lang="en-AU" b="1" dirty="0"/>
              <a:t>times</a:t>
            </a:r>
            <a:r>
              <a:rPr lang="en-AU" dirty="0"/>
              <a:t> a </a:t>
            </a:r>
            <a:r>
              <a:rPr lang="en-AU" b="1" dirty="0"/>
              <a:t>day</a:t>
            </a:r>
            <a:r>
              <a:rPr lang="en-AU" dirty="0"/>
              <a:t> do you use your </a:t>
            </a:r>
            <a:r>
              <a:rPr lang="en-AU" b="1" dirty="0" err="1"/>
              <a:t>Ventolin</a:t>
            </a:r>
            <a:r>
              <a:rPr lang="en-AU" dirty="0"/>
              <a:t> </a:t>
            </a:r>
            <a:r>
              <a:rPr lang="en-AU" b="1" dirty="0"/>
              <a:t>puffer</a:t>
            </a:r>
            <a:r>
              <a:rPr lang="en-AU" dirty="0"/>
              <a:t>. </a:t>
            </a:r>
          </a:p>
          <a:p>
            <a:r>
              <a:rPr lang="en-AU" b="1" dirty="0"/>
              <a:t>David: </a:t>
            </a:r>
            <a:r>
              <a:rPr lang="en-AU" dirty="0" err="1"/>
              <a:t>Erm</a:t>
            </a:r>
            <a:r>
              <a:rPr lang="en-AU" dirty="0"/>
              <a:t> two to three </a:t>
            </a:r>
            <a:r>
              <a:rPr lang="en-AU" b="1" dirty="0"/>
              <a:t>times</a:t>
            </a:r>
            <a:r>
              <a:rPr lang="en-AU" dirty="0"/>
              <a:t> a </a:t>
            </a:r>
            <a:r>
              <a:rPr lang="en-AU" b="1" dirty="0"/>
              <a:t>day</a:t>
            </a:r>
            <a:r>
              <a:rPr lang="en-AU" dirty="0"/>
              <a:t>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849438" y="6057901"/>
            <a:ext cx="1223962" cy="6540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chemeClr val="tx1"/>
                </a:solidFill>
              </a:rPr>
              <a:t>Text Transcript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59189" y="6057109"/>
            <a:ext cx="1223962" cy="6556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chemeClr val="tx1"/>
                </a:solidFill>
              </a:rPr>
              <a:t>Concept Model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468940" y="6057901"/>
            <a:ext cx="1223962" cy="6540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chemeClr val="tx1"/>
                </a:solidFill>
              </a:rPr>
              <a:t>Concept Tagging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278691" y="6057107"/>
            <a:ext cx="1223962" cy="6556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chemeClr val="tx1"/>
                </a:solidFill>
              </a:rPr>
              <a:t>Utterance Similarity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088438" y="6057901"/>
            <a:ext cx="1223962" cy="6540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chemeClr val="tx1"/>
                </a:solidFill>
              </a:rPr>
              <a:t>Visual Analysis</a:t>
            </a:r>
          </a:p>
        </p:txBody>
      </p:sp>
      <p:sp>
        <p:nvSpPr>
          <p:cNvPr id="18" name="Down Arrow 17"/>
          <p:cNvSpPr/>
          <p:nvPr/>
        </p:nvSpPr>
        <p:spPr>
          <a:xfrm rot="16200000">
            <a:off x="3221833" y="6277771"/>
            <a:ext cx="288925" cy="21431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19" name="Down Arrow 18"/>
          <p:cNvSpPr/>
          <p:nvPr/>
        </p:nvSpPr>
        <p:spPr>
          <a:xfrm rot="16200000">
            <a:off x="5031584" y="6277770"/>
            <a:ext cx="288925" cy="21431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20" name="Down Arrow 19"/>
          <p:cNvSpPr/>
          <p:nvPr/>
        </p:nvSpPr>
        <p:spPr>
          <a:xfrm rot="16200000">
            <a:off x="6841335" y="6277771"/>
            <a:ext cx="288925" cy="21431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21" name="Down Arrow 20"/>
          <p:cNvSpPr/>
          <p:nvPr/>
        </p:nvSpPr>
        <p:spPr>
          <a:xfrm rot="16200000">
            <a:off x="8651086" y="6277771"/>
            <a:ext cx="288925" cy="21431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3171218" y="5972176"/>
            <a:ext cx="7496783" cy="8858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86EF-1220-4A5D-8C69-1335B8D31E84}" type="slidenum">
              <a:rPr lang="en-AU" altLang="en-US" smtClean="0"/>
              <a:pPr/>
              <a:t>11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7902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Words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AU" dirty="0"/>
              <a:t>concepts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70843" y="245865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asthma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5899" y="404325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asthma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87823" y="4043258"/>
            <a:ext cx="148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subscribed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3815" y="2429350"/>
            <a:ext cx="117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err="1"/>
              <a:t>Ventolin</a:t>
            </a:r>
            <a:endParaRPr lang="en-A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22840" y="4043258"/>
            <a:ext cx="117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err="1"/>
              <a:t>Ventolin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5509521" y="4043258"/>
            <a:ext cx="8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puffer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849438" y="6057901"/>
            <a:ext cx="1223962" cy="6540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chemeClr val="tx1"/>
                </a:solidFill>
              </a:rPr>
              <a:t>Text Transcript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59189" y="6057109"/>
            <a:ext cx="1223962" cy="6556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chemeClr val="tx1"/>
                </a:solidFill>
              </a:rPr>
              <a:t>Concept Model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468940" y="6057901"/>
            <a:ext cx="1223962" cy="6540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chemeClr val="tx1"/>
                </a:solidFill>
              </a:rPr>
              <a:t>Concept Tagging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278691" y="6057107"/>
            <a:ext cx="1223962" cy="6556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chemeClr val="tx1"/>
                </a:solidFill>
              </a:rPr>
              <a:t>Utterance Similarity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088438" y="6057901"/>
            <a:ext cx="1223962" cy="6540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chemeClr val="tx1"/>
                </a:solidFill>
              </a:rPr>
              <a:t>Visual Analysis</a:t>
            </a:r>
          </a:p>
        </p:txBody>
      </p:sp>
      <p:sp>
        <p:nvSpPr>
          <p:cNvPr id="18" name="Down Arrow 17"/>
          <p:cNvSpPr/>
          <p:nvPr/>
        </p:nvSpPr>
        <p:spPr>
          <a:xfrm rot="16200000">
            <a:off x="3221833" y="6277771"/>
            <a:ext cx="288925" cy="21431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19" name="Down Arrow 18"/>
          <p:cNvSpPr/>
          <p:nvPr/>
        </p:nvSpPr>
        <p:spPr>
          <a:xfrm rot="16200000">
            <a:off x="5031584" y="6277770"/>
            <a:ext cx="288925" cy="21431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20" name="Down Arrow 19"/>
          <p:cNvSpPr/>
          <p:nvPr/>
        </p:nvSpPr>
        <p:spPr>
          <a:xfrm rot="16200000">
            <a:off x="6841335" y="6277771"/>
            <a:ext cx="288925" cy="21431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21" name="Down Arrow 20"/>
          <p:cNvSpPr/>
          <p:nvPr/>
        </p:nvSpPr>
        <p:spPr>
          <a:xfrm rot="16200000">
            <a:off x="8651086" y="6277771"/>
            <a:ext cx="288925" cy="21431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5033960" y="5972176"/>
            <a:ext cx="5634041" cy="8858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6435775" y="4043258"/>
            <a:ext cx="8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times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50654" y="4043258"/>
            <a:ext cx="8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day</a:t>
            </a:r>
          </a:p>
        </p:txBody>
      </p:sp>
      <p:cxnSp>
        <p:nvCxnSpPr>
          <p:cNvPr id="26" name="Straight Connector 25"/>
          <p:cNvCxnSpPr>
            <a:stCxn id="11" idx="0"/>
            <a:endCxn id="9" idx="2"/>
          </p:cNvCxnSpPr>
          <p:nvPr/>
        </p:nvCxnSpPr>
        <p:spPr>
          <a:xfrm flipV="1">
            <a:off x="5952229" y="2798682"/>
            <a:ext cx="221354" cy="12445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0"/>
            <a:endCxn id="9" idx="2"/>
          </p:cNvCxnSpPr>
          <p:nvPr/>
        </p:nvCxnSpPr>
        <p:spPr>
          <a:xfrm flipH="1" flipV="1">
            <a:off x="6173583" y="2798682"/>
            <a:ext cx="704900" cy="1244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2"/>
            <a:endCxn id="25" idx="0"/>
          </p:cNvCxnSpPr>
          <p:nvPr/>
        </p:nvCxnSpPr>
        <p:spPr>
          <a:xfrm>
            <a:off x="6173584" y="2798682"/>
            <a:ext cx="1819779" cy="1244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2"/>
            <a:endCxn id="10" idx="0"/>
          </p:cNvCxnSpPr>
          <p:nvPr/>
        </p:nvCxnSpPr>
        <p:spPr>
          <a:xfrm flipH="1">
            <a:off x="4812609" y="2798682"/>
            <a:ext cx="1360975" cy="12445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" idx="0"/>
            <a:endCxn id="2" idx="2"/>
          </p:cNvCxnSpPr>
          <p:nvPr/>
        </p:nvCxnSpPr>
        <p:spPr>
          <a:xfrm flipH="1" flipV="1">
            <a:off x="2538896" y="2827982"/>
            <a:ext cx="589769" cy="1215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" idx="2"/>
            <a:endCxn id="6" idx="0"/>
          </p:cNvCxnSpPr>
          <p:nvPr/>
        </p:nvCxnSpPr>
        <p:spPr>
          <a:xfrm flipH="1">
            <a:off x="1739955" y="2827982"/>
            <a:ext cx="798940" cy="12152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86EF-1220-4A5D-8C69-1335B8D31E84}" type="slidenum">
              <a:rPr lang="en-AU" altLang="en-US" smtClean="0"/>
              <a:pPr/>
              <a:t>12</a:t>
            </a:fld>
            <a:endParaRPr lang="en-AU" altLang="en-US"/>
          </a:p>
        </p:txBody>
      </p:sp>
      <p:sp>
        <p:nvSpPr>
          <p:cNvPr id="30" name="Rectangle 29"/>
          <p:cNvSpPr/>
          <p:nvPr/>
        </p:nvSpPr>
        <p:spPr>
          <a:xfrm>
            <a:off x="9431767" y="3637955"/>
            <a:ext cx="2040555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Evidence terms (1000’s +)</a:t>
            </a:r>
          </a:p>
        </p:txBody>
      </p:sp>
      <p:sp>
        <p:nvSpPr>
          <p:cNvPr id="32" name="Right Arrow 31"/>
          <p:cNvSpPr/>
          <p:nvPr/>
        </p:nvSpPr>
        <p:spPr>
          <a:xfrm rot="16200000">
            <a:off x="10062035" y="2901220"/>
            <a:ext cx="780014" cy="674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/>
          <p:cNvSpPr/>
          <p:nvPr/>
        </p:nvSpPr>
        <p:spPr>
          <a:xfrm>
            <a:off x="9431766" y="2074862"/>
            <a:ext cx="2040555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Concepts / Topics</a:t>
            </a:r>
            <a:br>
              <a:rPr lang="en-AU" dirty="0"/>
            </a:br>
            <a:r>
              <a:rPr lang="en-AU" dirty="0"/>
              <a:t>(10’s - 100’s)</a:t>
            </a:r>
          </a:p>
        </p:txBody>
      </p:sp>
    </p:spTree>
    <p:extLst>
      <p:ext uri="{BB962C8B-B14F-4D97-AF65-F5344CB8AC3E}">
        <p14:creationId xmlns:p14="http://schemas.microsoft.com/office/powerpoint/2010/main" val="292497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Utterance Concept Tagging</a:t>
            </a:r>
            <a:endParaRPr lang="en-AU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Look for evidence of concepts in each utterance.</a:t>
            </a:r>
          </a:p>
          <a:p>
            <a:r>
              <a:rPr lang="en-AU" dirty="0"/>
              <a:t>If there is enough evidence to indicate the presence of a concept then code the utterance accordingly.</a:t>
            </a:r>
          </a:p>
          <a:p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1849438" y="6057901"/>
            <a:ext cx="1223962" cy="6540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chemeClr val="tx1"/>
                </a:solidFill>
              </a:rPr>
              <a:t>Text Transcript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59189" y="6057109"/>
            <a:ext cx="1223962" cy="6556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chemeClr val="tx1"/>
                </a:solidFill>
              </a:rPr>
              <a:t>Concept Model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68940" y="6057901"/>
            <a:ext cx="1223962" cy="6540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chemeClr val="tx1"/>
                </a:solidFill>
              </a:rPr>
              <a:t>Concept Tagging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278691" y="6057107"/>
            <a:ext cx="1223962" cy="6556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chemeClr val="tx1"/>
                </a:solidFill>
              </a:rPr>
              <a:t>Utterance Similarity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088438" y="6057901"/>
            <a:ext cx="1223962" cy="6540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chemeClr val="tx1"/>
                </a:solidFill>
              </a:rPr>
              <a:t>Visual Analysis</a:t>
            </a:r>
          </a:p>
        </p:txBody>
      </p:sp>
      <p:sp>
        <p:nvSpPr>
          <p:cNvPr id="10" name="Down Arrow 9"/>
          <p:cNvSpPr/>
          <p:nvPr/>
        </p:nvSpPr>
        <p:spPr>
          <a:xfrm rot="16200000">
            <a:off x="3221833" y="6277771"/>
            <a:ext cx="288925" cy="21431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11" name="Down Arrow 10"/>
          <p:cNvSpPr/>
          <p:nvPr/>
        </p:nvSpPr>
        <p:spPr>
          <a:xfrm rot="16200000">
            <a:off x="5031584" y="6277770"/>
            <a:ext cx="288925" cy="21431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12" name="Down Arrow 11"/>
          <p:cNvSpPr/>
          <p:nvPr/>
        </p:nvSpPr>
        <p:spPr>
          <a:xfrm rot="16200000">
            <a:off x="6841335" y="6277771"/>
            <a:ext cx="288925" cy="21431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13" name="Down Arrow 12"/>
          <p:cNvSpPr/>
          <p:nvPr/>
        </p:nvSpPr>
        <p:spPr>
          <a:xfrm rot="16200000">
            <a:off x="8651086" y="6277771"/>
            <a:ext cx="288925" cy="21431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6770176" y="5972176"/>
            <a:ext cx="3897824" cy="8858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86EF-1220-4A5D-8C69-1335B8D31E84}" type="slidenum">
              <a:rPr lang="en-AU" altLang="en-US" smtClean="0"/>
              <a:pPr/>
              <a:t>13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7714001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1984304" y="1288966"/>
            <a:ext cx="8229600" cy="471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AU" sz="2800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Measuring Utterance Similarity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/>
              <a:t>Utterances are all coded with concept vectors.</a:t>
            </a:r>
          </a:p>
          <a:p>
            <a:pPr lvl="0"/>
            <a:r>
              <a:rPr lang="en-AU" dirty="0"/>
              <a:t>All utterance pairs are compared to locate patterns of conceptual similarity.</a:t>
            </a:r>
          </a:p>
          <a:p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1849438" y="6057901"/>
            <a:ext cx="1223962" cy="6540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chemeClr val="tx1"/>
                </a:solidFill>
              </a:rPr>
              <a:t>Text Transcript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659189" y="6057109"/>
            <a:ext cx="1223962" cy="6556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chemeClr val="tx1"/>
                </a:solidFill>
              </a:rPr>
              <a:t>Concept Model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468940" y="6057901"/>
            <a:ext cx="1223962" cy="6540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chemeClr val="tx1"/>
                </a:solidFill>
              </a:rPr>
              <a:t>Concept Tagging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278691" y="6057107"/>
            <a:ext cx="1223962" cy="6556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chemeClr val="tx1"/>
                </a:solidFill>
              </a:rPr>
              <a:t>Utterance Similarity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088438" y="6057901"/>
            <a:ext cx="1223962" cy="6540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dirty="0">
                <a:solidFill>
                  <a:schemeClr val="tx1"/>
                </a:solidFill>
              </a:rPr>
              <a:t>Visual Analysis</a:t>
            </a:r>
          </a:p>
        </p:txBody>
      </p:sp>
      <p:sp>
        <p:nvSpPr>
          <p:cNvPr id="25" name="Down Arrow 24"/>
          <p:cNvSpPr/>
          <p:nvPr/>
        </p:nvSpPr>
        <p:spPr>
          <a:xfrm rot="16200000">
            <a:off x="3221833" y="6277771"/>
            <a:ext cx="288925" cy="21431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26" name="Down Arrow 25"/>
          <p:cNvSpPr/>
          <p:nvPr/>
        </p:nvSpPr>
        <p:spPr>
          <a:xfrm rot="16200000">
            <a:off x="5031584" y="6277770"/>
            <a:ext cx="288925" cy="21431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27" name="Down Arrow 26"/>
          <p:cNvSpPr/>
          <p:nvPr/>
        </p:nvSpPr>
        <p:spPr>
          <a:xfrm rot="16200000">
            <a:off x="6841335" y="6277771"/>
            <a:ext cx="288925" cy="21431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28" name="Down Arrow 27"/>
          <p:cNvSpPr/>
          <p:nvPr/>
        </p:nvSpPr>
        <p:spPr>
          <a:xfrm rot="16200000">
            <a:off x="8651086" y="6277771"/>
            <a:ext cx="288925" cy="214313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29" name="Rectangle 28"/>
          <p:cNvSpPr/>
          <p:nvPr/>
        </p:nvSpPr>
        <p:spPr>
          <a:xfrm>
            <a:off x="8583478" y="5972176"/>
            <a:ext cx="2084521" cy="8858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86EF-1220-4A5D-8C69-1335B8D31E84}" type="slidenum">
              <a:rPr lang="en-AU" altLang="en-US" smtClean="0"/>
              <a:pPr/>
              <a:t>14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14561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562D-46B6-E8FF-3CA9-EC10A655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similarity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5F004-6870-EDFD-A4B9-5EE7E2252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Default algorithm in ATAP </a:t>
                </a:r>
                <a:r>
                  <a:rPr lang="en-US" dirty="0" err="1"/>
                  <a:t>discursis</a:t>
                </a:r>
                <a:r>
                  <a:rPr lang="en-US" dirty="0"/>
                  <a:t>: term similarity is based on how often terms occur together or apart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:endParaRPr lang="en-AU" sz="1200" dirty="0">
                  <a:effectLst/>
                </a:endParaRPr>
              </a:p>
              <a:p>
                <a:pPr marL="0" indent="0">
                  <a:buNone/>
                </a:pPr>
                <a:r>
                  <a:rPr lang="en-AU" sz="1200" dirty="0">
                    <a:effectLst/>
                  </a:rPr>
                  <a:t>Angus, D., Smith, A., &amp; Wiles, J. (2012). Conceptual Recurrence Plots: Revealing Patterns in Human Discourse. </a:t>
                </a:r>
                <a:r>
                  <a:rPr lang="en-AU" sz="1200" i="1" dirty="0">
                    <a:effectLst/>
                  </a:rPr>
                  <a:t>IEEE Transactions on Visualization and Computer Graphics</a:t>
                </a:r>
                <a:r>
                  <a:rPr lang="en-AU" sz="1200" dirty="0">
                    <a:effectLst/>
                  </a:rPr>
                  <a:t>, </a:t>
                </a:r>
                <a:r>
                  <a:rPr lang="en-AU" sz="1200" i="1" dirty="0">
                    <a:effectLst/>
                  </a:rPr>
                  <a:t>18</a:t>
                </a:r>
                <a:r>
                  <a:rPr lang="en-AU" sz="1200" dirty="0">
                    <a:effectLst/>
                  </a:rPr>
                  <a:t>(6), 988–997. </a:t>
                </a:r>
                <a:r>
                  <a:rPr lang="en-AU" sz="1200" dirty="0">
                    <a:effectLst/>
                    <a:hlinkClick r:id="rId2"/>
                  </a:rPr>
                  <a:t>https://doi.org/10/b49pvx</a:t>
                </a:r>
                <a:endParaRPr lang="en-AU" sz="1200" dirty="0">
                  <a:effectLst/>
                </a:endParaRPr>
              </a:p>
              <a:p>
                <a:r>
                  <a:rPr lang="en-US" dirty="0"/>
                  <a:t>You can use any algorithm: sentence embeddings, topic modelling approaches, etc.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5F004-6870-EDFD-A4B9-5EE7E2252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C9F2D-BA27-806B-C00A-0F511BEC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B188-611D-474F-B120-189BE4A8CA59}" type="slidenum">
              <a:rPr lang="en-AU" altLang="en-US" smtClean="0"/>
              <a:pPr/>
              <a:t>15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81117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0241" y="228601"/>
            <a:ext cx="4610020" cy="1913162"/>
          </a:xfrm>
        </p:spPr>
        <p:txBody>
          <a:bodyPr>
            <a:normAutofit/>
          </a:bodyPr>
          <a:lstStyle/>
          <a:p>
            <a:r>
              <a:rPr lang="en-AU" dirty="0" err="1"/>
              <a:t>Discursis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50240" y="2422492"/>
            <a:ext cx="46837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AU" sz="3200" dirty="0"/>
              <a:t>1. Overview </a:t>
            </a:r>
          </a:p>
          <a:p>
            <a:pPr marL="514350" indent="-514350"/>
            <a:r>
              <a:rPr lang="en-AU" sz="3200" dirty="0"/>
              <a:t>2. Zoom </a:t>
            </a:r>
          </a:p>
          <a:p>
            <a:pPr marL="514350" indent="-514350"/>
            <a:r>
              <a:rPr lang="en-AU" sz="3200" dirty="0"/>
              <a:t>3. Filter </a:t>
            </a:r>
          </a:p>
          <a:p>
            <a:pPr marL="514350" indent="-514350"/>
            <a:r>
              <a:rPr lang="en-AU" sz="3200" dirty="0"/>
              <a:t>4. Details on demand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 l="5704" t="50000"/>
          <a:stretch>
            <a:fillRect/>
          </a:stretch>
        </p:blipFill>
        <p:spPr bwMode="auto">
          <a:xfrm>
            <a:off x="6960096" y="5589240"/>
            <a:ext cx="34765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 l="11517" t="1417" r="13179" b="776"/>
          <a:stretch>
            <a:fillRect/>
          </a:stretch>
        </p:blipFill>
        <p:spPr bwMode="auto">
          <a:xfrm>
            <a:off x="7032104" y="44624"/>
            <a:ext cx="3419872" cy="277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0"/>
          <p:cNvGrpSpPr/>
          <p:nvPr/>
        </p:nvGrpSpPr>
        <p:grpSpPr>
          <a:xfrm>
            <a:off x="5107634" y="1052737"/>
            <a:ext cx="1223962" cy="5013325"/>
            <a:chOff x="4068118" y="1052736"/>
            <a:chExt cx="1223962" cy="5013325"/>
          </a:xfrm>
        </p:grpSpPr>
        <p:sp>
          <p:nvSpPr>
            <p:cNvPr id="12" name="Rounded Rectangle 11"/>
            <p:cNvSpPr/>
            <p:nvPr/>
          </p:nvSpPr>
          <p:spPr>
            <a:xfrm>
              <a:off x="4068118" y="1052736"/>
              <a:ext cx="1223962" cy="6540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dirty="0">
                  <a:solidFill>
                    <a:prstClr val="black"/>
                  </a:solidFill>
                </a:rPr>
                <a:t>Text Transcript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068118" y="2141761"/>
              <a:ext cx="1223962" cy="6556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dirty="0">
                  <a:solidFill>
                    <a:prstClr val="black"/>
                  </a:solidFill>
                </a:rPr>
                <a:t>Concept Model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068118" y="3232373"/>
              <a:ext cx="1223962" cy="6540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dirty="0">
                  <a:solidFill>
                    <a:prstClr val="black"/>
                  </a:solidFill>
                </a:rPr>
                <a:t>Concept Tagging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068118" y="4321398"/>
              <a:ext cx="1223962" cy="6556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dirty="0">
                  <a:solidFill>
                    <a:prstClr val="black"/>
                  </a:solidFill>
                </a:rPr>
                <a:t>Utterance Similarity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68118" y="5412011"/>
              <a:ext cx="1223962" cy="6540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AU" dirty="0">
                  <a:solidFill>
                    <a:prstClr val="black"/>
                  </a:solidFill>
                </a:rPr>
                <a:t>Visual Analysis</a:t>
              </a: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534843" y="1817911"/>
              <a:ext cx="288925" cy="214312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>
                <a:solidFill>
                  <a:prstClr val="white"/>
                </a:solidFill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4534843" y="2906936"/>
              <a:ext cx="288925" cy="214312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>
                <a:solidFill>
                  <a:prstClr val="white"/>
                </a:solidFill>
              </a:endParaRPr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534843" y="3997548"/>
              <a:ext cx="288925" cy="214313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>
                <a:solidFill>
                  <a:prstClr val="white"/>
                </a:solidFill>
              </a:endParaRPr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4534843" y="5086573"/>
              <a:ext cx="288925" cy="214313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AU">
                <a:solidFill>
                  <a:prstClr val="white"/>
                </a:solidFill>
              </a:endParaRPr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2864898"/>
            <a:ext cx="3419872" cy="265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95960" y="5517232"/>
            <a:ext cx="41452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Shneiderman</a:t>
            </a:r>
            <a:r>
              <a:rPr lang="en-AU" sz="1050" dirty="0">
                <a:solidFill>
                  <a:srgbClr val="222222"/>
                </a:solidFill>
                <a:latin typeface="Arial" panose="020B0604020202020204" pitchFamily="34" charset="0"/>
              </a:rPr>
              <a:t>, B. (1996, September). The eyes have it: A task by data type taxonomy for information visualizations. In </a:t>
            </a:r>
            <a:r>
              <a:rPr lang="en-AU" sz="1050" i="1" dirty="0">
                <a:solidFill>
                  <a:srgbClr val="222222"/>
                </a:solidFill>
                <a:latin typeface="Arial" panose="020B0604020202020204" pitchFamily="34" charset="0"/>
              </a:rPr>
              <a:t>Visual Languages, 1996. Proceedings., IEEE Symposium on</a:t>
            </a:r>
            <a:r>
              <a:rPr lang="en-AU" sz="1050" dirty="0">
                <a:solidFill>
                  <a:srgbClr val="222222"/>
                </a:solidFill>
                <a:latin typeface="Arial" panose="020B0604020202020204" pitchFamily="34" charset="0"/>
              </a:rPr>
              <a:t> (pp. 336-343). IEEE.</a:t>
            </a:r>
            <a:endParaRPr lang="en-AU" sz="10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86EF-1220-4A5D-8C69-1335B8D31E84}" type="slidenum">
              <a:rPr lang="en-AU" altLang="en-US" smtClean="0"/>
              <a:pPr/>
              <a:t>16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3806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C:\Users\uqdangus\Downloads\Dr_Pt_good_No07c.txt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336" y="1019363"/>
            <a:ext cx="5342858" cy="524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976320" y="3284985"/>
            <a:ext cx="1403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3333FF"/>
                </a:solidFill>
                <a:sym typeface="Wingdings"/>
              </a:rPr>
              <a:t></a:t>
            </a:r>
            <a:r>
              <a:rPr lang="en-AU" sz="2400" dirty="0">
                <a:solidFill>
                  <a:prstClr val="black"/>
                </a:solidFill>
                <a:sym typeface="Wingdings"/>
              </a:rPr>
              <a:t> </a:t>
            </a:r>
            <a:r>
              <a:rPr lang="en-AU" sz="2400" dirty="0">
                <a:solidFill>
                  <a:prstClr val="black"/>
                </a:solidFill>
              </a:rPr>
              <a:t>Doctor</a:t>
            </a:r>
          </a:p>
          <a:p>
            <a:r>
              <a:rPr lang="en-AU" sz="2400" dirty="0">
                <a:solidFill>
                  <a:srgbClr val="FF0000"/>
                </a:solidFill>
                <a:sym typeface="Wingdings"/>
              </a:rPr>
              <a:t> </a:t>
            </a:r>
            <a:r>
              <a:rPr lang="en-AU" sz="2400" dirty="0">
                <a:solidFill>
                  <a:prstClr val="black"/>
                </a:solidFill>
              </a:rPr>
              <a:t>Patient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788165" y="1389058"/>
            <a:ext cx="360040" cy="381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 rot="5400000">
            <a:off x="5282097" y="2869639"/>
            <a:ext cx="298358" cy="33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860325" y="2498921"/>
            <a:ext cx="19959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Engagement</a:t>
            </a:r>
          </a:p>
          <a:p>
            <a:pPr algn="ctr"/>
            <a:r>
              <a:rPr lang="en-AU" sz="2800" dirty="0"/>
              <a:t>block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 rot="5400000">
            <a:off x="3865101" y="4286635"/>
            <a:ext cx="3132353" cy="330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788165" y="1379960"/>
            <a:ext cx="360040" cy="4638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 rot="5400000">
            <a:off x="5788608" y="3390075"/>
            <a:ext cx="216456" cy="4634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06535" y="3705517"/>
            <a:ext cx="636620" cy="6370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2826082">
            <a:off x="6853642" y="3643262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prstClr val="black"/>
                </a:solidFill>
              </a:rPr>
              <a:t>Time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66557" y="5105154"/>
            <a:ext cx="165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Summary </a:t>
            </a:r>
          </a:p>
          <a:p>
            <a:pPr algn="ctr"/>
            <a:r>
              <a:rPr lang="en-AU" sz="2800" dirty="0"/>
              <a:t>stripe</a:t>
            </a:r>
            <a:endParaRPr lang="en-AU" dirty="0"/>
          </a:p>
        </p:txBody>
      </p:sp>
      <p:sp>
        <p:nvSpPr>
          <p:cNvPr id="29" name="TextBox 28"/>
          <p:cNvSpPr txBox="1"/>
          <p:nvPr/>
        </p:nvSpPr>
        <p:spPr>
          <a:xfrm>
            <a:off x="1581876" y="2387033"/>
            <a:ext cx="20957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Introductory </a:t>
            </a:r>
          </a:p>
          <a:p>
            <a:pPr algn="ctr"/>
            <a:r>
              <a:rPr lang="en-AU" sz="2800" dirty="0"/>
              <a:t>stripe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DC4C-B8BD-45D3-A8D3-F995751AC5A9}" type="slidenum">
              <a:rPr lang="en-AU" altLang="en-US" smtClean="0"/>
              <a:pPr/>
              <a:t>17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86006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/>
      <p:bldP spid="11" grpId="1"/>
      <p:bldP spid="16" grpId="0" animBg="1"/>
      <p:bldP spid="16" grpId="1" animBg="1"/>
      <p:bldP spid="17" grpId="0" animBg="1"/>
      <p:bldP spid="18" grpId="0" animBg="1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 descr="C:\Users\uqdangus\Downloads\Dr_Pt_good_No07c.txt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" y="69841"/>
            <a:ext cx="7061200" cy="693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6916" y="2860664"/>
            <a:ext cx="1403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3333FF"/>
                </a:solidFill>
                <a:sym typeface="Wingdings"/>
              </a:rPr>
              <a:t></a:t>
            </a:r>
            <a:r>
              <a:rPr lang="en-AU" sz="2400" dirty="0">
                <a:solidFill>
                  <a:prstClr val="black"/>
                </a:solidFill>
                <a:sym typeface="Wingdings"/>
              </a:rPr>
              <a:t> </a:t>
            </a:r>
            <a:r>
              <a:rPr lang="en-AU" sz="2400" dirty="0">
                <a:solidFill>
                  <a:prstClr val="black"/>
                </a:solidFill>
              </a:rPr>
              <a:t>Doctor</a:t>
            </a:r>
          </a:p>
          <a:p>
            <a:r>
              <a:rPr lang="en-AU" sz="2400" dirty="0">
                <a:solidFill>
                  <a:srgbClr val="FF0000"/>
                </a:solidFill>
                <a:sym typeface="Wingdings"/>
              </a:rPr>
              <a:t> </a:t>
            </a:r>
            <a:r>
              <a:rPr lang="en-AU" sz="2400" dirty="0">
                <a:solidFill>
                  <a:prstClr val="black"/>
                </a:solidFill>
              </a:rPr>
              <a:t>Patient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86EF-1220-4A5D-8C69-1335B8D31E84}" type="slidenum">
              <a:rPr lang="en-AU" altLang="en-US" smtClean="0"/>
              <a:pPr/>
              <a:t>18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39883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uqdangus\Downloads\Dr_Pt_good_No07c.txt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73" y="1048271"/>
            <a:ext cx="4620739" cy="453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71" y="1228117"/>
            <a:ext cx="4496908" cy="4377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Connector 22"/>
          <p:cNvCxnSpPr/>
          <p:nvPr/>
        </p:nvCxnSpPr>
        <p:spPr>
          <a:xfrm rot="5400000">
            <a:off x="3752455" y="3267392"/>
            <a:ext cx="4500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369198" y="2507863"/>
            <a:ext cx="501676" cy="4776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573037">
            <a:off x="3490311" y="2443999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prstClr val="black"/>
                </a:solidFill>
              </a:rPr>
              <a:t>Time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71050" y="1315096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3333FF"/>
                </a:solidFill>
                <a:sym typeface="Wingdings"/>
              </a:rPr>
              <a:t></a:t>
            </a:r>
            <a:r>
              <a:rPr lang="en-AU" dirty="0">
                <a:solidFill>
                  <a:prstClr val="black"/>
                </a:solidFill>
                <a:sym typeface="Wingdings"/>
              </a:rPr>
              <a:t> </a:t>
            </a:r>
            <a:r>
              <a:rPr lang="en-AU" dirty="0">
                <a:solidFill>
                  <a:prstClr val="black"/>
                </a:solidFill>
              </a:rPr>
              <a:t>Doctor</a:t>
            </a:r>
          </a:p>
          <a:p>
            <a:r>
              <a:rPr lang="en-AU" dirty="0">
                <a:solidFill>
                  <a:srgbClr val="FF0000"/>
                </a:solidFill>
                <a:sym typeface="Wingdings"/>
              </a:rPr>
              <a:t> </a:t>
            </a:r>
            <a:r>
              <a:rPr lang="en-AU" dirty="0">
                <a:solidFill>
                  <a:prstClr val="black"/>
                </a:solidFill>
              </a:rPr>
              <a:t>Patient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628649" y="2575022"/>
            <a:ext cx="501676" cy="4776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573037">
            <a:off x="7749762" y="251115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prstClr val="black"/>
                </a:solidFill>
              </a:rPr>
              <a:t>Time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30501" y="1382255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3333FF"/>
                </a:solidFill>
                <a:sym typeface="Wingdings"/>
              </a:rPr>
              <a:t></a:t>
            </a:r>
            <a:r>
              <a:rPr lang="en-AU" dirty="0">
                <a:solidFill>
                  <a:prstClr val="black"/>
                </a:solidFill>
                <a:sym typeface="Wingdings"/>
              </a:rPr>
              <a:t> </a:t>
            </a:r>
            <a:r>
              <a:rPr lang="en-AU" dirty="0">
                <a:solidFill>
                  <a:prstClr val="black"/>
                </a:solidFill>
              </a:rPr>
              <a:t>Doctor</a:t>
            </a:r>
          </a:p>
          <a:p>
            <a:r>
              <a:rPr lang="en-AU" dirty="0">
                <a:solidFill>
                  <a:srgbClr val="FF0000"/>
                </a:solidFill>
                <a:sym typeface="Wingdings"/>
              </a:rPr>
              <a:t> </a:t>
            </a:r>
            <a:r>
              <a:rPr lang="en-AU" dirty="0">
                <a:solidFill>
                  <a:prstClr val="black"/>
                </a:solidFill>
              </a:rPr>
              <a:t>Patient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86EF-1220-4A5D-8C69-1335B8D31E84}" type="slidenum">
              <a:rPr lang="en-AU" altLang="en-US" smtClean="0"/>
              <a:pPr/>
              <a:t>19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99528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4DFD-EF63-C733-487C-8BD6B64A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Timeline of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9C9E-9B4D-162A-77C4-7174569C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2008-2012: </a:t>
            </a:r>
            <a:r>
              <a:rPr lang="en-AU" dirty="0" err="1"/>
              <a:t>Discursis</a:t>
            </a:r>
            <a:r>
              <a:rPr lang="en-AU" dirty="0"/>
              <a:t> first developed as part of the ARC Thinking Systems Special Initiative Grant (Wiles, Smith, Angus)</a:t>
            </a:r>
          </a:p>
          <a:p>
            <a:r>
              <a:rPr lang="en-AU" dirty="0"/>
              <a:t>2014-2017: ARC Discovery Project ‘Evaluating recurrence as a measure of change in interpersonal dynamics’ (Wiles, Angus, Chenery)</a:t>
            </a:r>
          </a:p>
          <a:p>
            <a:r>
              <a:rPr lang="en-AU" dirty="0"/>
              <a:t>2018-2019: HK Polytechnic - Visual analysis of communication in health care: Extending </a:t>
            </a:r>
            <a:r>
              <a:rPr lang="en-AU" dirty="0" err="1"/>
              <a:t>Discursis</a:t>
            </a:r>
            <a:r>
              <a:rPr lang="en-AU" dirty="0"/>
              <a:t> software to Cantonese data sets (Angus, Watson, Turnbull, </a:t>
            </a:r>
            <a:r>
              <a:rPr lang="en-AU" dirty="0" err="1"/>
              <a:t>Yau</a:t>
            </a:r>
            <a:r>
              <a:rPr lang="en-AU" dirty="0"/>
              <a:t>)</a:t>
            </a:r>
            <a:r>
              <a:rPr lang="en-AU"/>
              <a:t> </a:t>
            </a:r>
            <a:endParaRPr lang="en-AU" dirty="0"/>
          </a:p>
          <a:p>
            <a:r>
              <a:rPr lang="en-AU" dirty="0"/>
              <a:t>2021+: Australian Text Analytics 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19E20-6FFD-BA5D-D190-3CD48C5A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86EF-1220-4A5D-8C69-1335B8D31E84}" type="slidenum">
              <a:rPr lang="en-AU" altLang="en-US" smtClean="0"/>
              <a:pPr/>
              <a:t>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85853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352801" y="2647950"/>
            <a:ext cx="138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Content Placeholder 19" descr="OD_LizbethPaul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416464" y="521905"/>
            <a:ext cx="7240011" cy="5496693"/>
          </a:xfrm>
        </p:spPr>
      </p:pic>
      <p:sp>
        <p:nvSpPr>
          <p:cNvPr id="24" name="TextBox 23"/>
          <p:cNvSpPr txBox="1"/>
          <p:nvPr/>
        </p:nvSpPr>
        <p:spPr>
          <a:xfrm>
            <a:off x="6400800" y="892629"/>
            <a:ext cx="17526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7572000" y="360000"/>
            <a:ext cx="224245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  <a:sym typeface="Wingdings"/>
              </a:rPr>
              <a:t> </a:t>
            </a:r>
            <a:r>
              <a:rPr lang="en-AU" b="1" dirty="0">
                <a:solidFill>
                  <a:prstClr val="black"/>
                </a:solidFill>
                <a:sym typeface="Wingdings"/>
              </a:rPr>
              <a:t>Clinician</a:t>
            </a:r>
            <a:endParaRPr lang="en-AU" b="1" dirty="0">
              <a:solidFill>
                <a:prstClr val="black"/>
              </a:solidFill>
            </a:endParaRPr>
          </a:p>
          <a:p>
            <a:r>
              <a:rPr lang="en-AU" dirty="0">
                <a:solidFill>
                  <a:srgbClr val="3333FF"/>
                </a:solidFill>
                <a:sym typeface="Wingdings"/>
              </a:rPr>
              <a:t></a:t>
            </a:r>
            <a:r>
              <a:rPr lang="en-AU" dirty="0">
                <a:solidFill>
                  <a:prstClr val="black"/>
                </a:solidFill>
                <a:sym typeface="Wingdings"/>
              </a:rPr>
              <a:t> </a:t>
            </a:r>
            <a:r>
              <a:rPr lang="en-AU" b="1" dirty="0">
                <a:solidFill>
                  <a:prstClr val="black"/>
                </a:solidFill>
              </a:rPr>
              <a:t>Patient (Tanya)</a:t>
            </a:r>
          </a:p>
          <a:p>
            <a:r>
              <a:rPr lang="en-AU" dirty="0">
                <a:solidFill>
                  <a:srgbClr val="00FF00"/>
                </a:solidFill>
                <a:sym typeface="Wingdings"/>
              </a:rPr>
              <a:t></a:t>
            </a:r>
            <a:r>
              <a:rPr lang="en-AU" dirty="0">
                <a:solidFill>
                  <a:prstClr val="black"/>
                </a:solidFill>
                <a:sym typeface="Wingdings"/>
              </a:rPr>
              <a:t> </a:t>
            </a:r>
            <a:r>
              <a:rPr lang="en-AU" b="1" dirty="0">
                <a:solidFill>
                  <a:prstClr val="black"/>
                </a:solidFill>
                <a:sym typeface="Wingdings"/>
              </a:rPr>
              <a:t>ODC</a:t>
            </a:r>
            <a:endParaRPr lang="en-AU" b="1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7012" y="3855903"/>
            <a:ext cx="317285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8580001" y="3613533"/>
            <a:ext cx="6196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1693720" y="6222058"/>
            <a:ext cx="8298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Watson, B. M., Angus, D., Gore, L., &amp; Farmer, J. (2015). Communication in open disclosure conversations about adverse events in hospitals. Language &amp; Communication, 41, 57-70.</a:t>
            </a:r>
            <a:endParaRPr lang="en-AU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4313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80" y="176462"/>
            <a:ext cx="6390640" cy="6037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75904" y="1830349"/>
            <a:ext cx="25922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3333FF"/>
                </a:solidFill>
                <a:sym typeface="Wingdings"/>
              </a:rPr>
              <a:t></a:t>
            </a:r>
            <a:r>
              <a:rPr lang="en-AU" dirty="0">
                <a:solidFill>
                  <a:prstClr val="black"/>
                </a:solidFill>
                <a:sym typeface="Wingdings"/>
              </a:rPr>
              <a:t> </a:t>
            </a:r>
            <a:r>
              <a:rPr lang="en-AU" dirty="0">
                <a:solidFill>
                  <a:prstClr val="black"/>
                </a:solidFill>
              </a:rPr>
              <a:t>Care Provider</a:t>
            </a:r>
          </a:p>
          <a:p>
            <a:r>
              <a:rPr lang="en-AU" dirty="0">
                <a:solidFill>
                  <a:srgbClr val="FF0000"/>
                </a:solidFill>
                <a:sym typeface="Wingdings"/>
              </a:rPr>
              <a:t> </a:t>
            </a:r>
            <a:r>
              <a:rPr lang="en-AU" dirty="0">
                <a:solidFill>
                  <a:prstClr val="black"/>
                </a:solidFill>
              </a:rPr>
              <a:t>Person with Dementia</a:t>
            </a:r>
          </a:p>
        </p:txBody>
      </p:sp>
      <p:sp>
        <p:nvSpPr>
          <p:cNvPr id="5" name="Rectangle 4"/>
          <p:cNvSpPr/>
          <p:nvPr/>
        </p:nvSpPr>
        <p:spPr>
          <a:xfrm>
            <a:off x="2547620" y="6338385"/>
            <a:ext cx="702056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50" dirty="0">
                <a:solidFill>
                  <a:srgbClr val="222222"/>
                </a:solidFill>
                <a:latin typeface="Arial" panose="020B0604020202020204" pitchFamily="34" charset="0"/>
              </a:rPr>
              <a:t>Baker, R., Angus, D., Smith-Conway, E. R., Baker, K. S., Gallois, C., Smith, A., ... &amp; Chenery, H. J. (2015). Visualising conversations between care home staff and residents with dementia. </a:t>
            </a:r>
            <a:r>
              <a:rPr lang="en-AU" sz="1050" i="1" dirty="0">
                <a:solidFill>
                  <a:srgbClr val="222222"/>
                </a:solidFill>
                <a:latin typeface="Arial" panose="020B0604020202020204" pitchFamily="34" charset="0"/>
              </a:rPr>
              <a:t>Ageing &amp; Society</a:t>
            </a:r>
            <a:r>
              <a:rPr lang="en-AU" sz="105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AU" sz="1050" i="1" dirty="0">
                <a:solidFill>
                  <a:srgbClr val="222222"/>
                </a:solidFill>
                <a:latin typeface="Arial" panose="020B0604020202020204" pitchFamily="34" charset="0"/>
              </a:rPr>
              <a:t>35</a:t>
            </a:r>
            <a:r>
              <a:rPr lang="en-AU" sz="1050" dirty="0">
                <a:solidFill>
                  <a:srgbClr val="222222"/>
                </a:solidFill>
                <a:latin typeface="Arial" panose="020B0604020202020204" pitchFamily="34" charset="0"/>
              </a:rPr>
              <a:t>(2), 270-297.</a:t>
            </a:r>
            <a:endParaRPr lang="en-AU" sz="10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86EF-1220-4A5D-8C69-1335B8D31E84}" type="slidenum">
              <a:rPr lang="en-AU" altLang="en-US" smtClean="0"/>
              <a:pPr/>
              <a:t>21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5879981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570" y="1498344"/>
            <a:ext cx="6736860" cy="44452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Mutiparty</a:t>
            </a:r>
            <a:r>
              <a:rPr lang="en-AU" dirty="0"/>
              <a:t> discourse workflows</a:t>
            </a:r>
          </a:p>
        </p:txBody>
      </p:sp>
      <p:pic>
        <p:nvPicPr>
          <p:cNvPr id="5" name="Picture 2" descr="C:\Users\uqdangus\Documents\discursis\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5346460"/>
            <a:ext cx="2741764" cy="91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5E22BC-BD04-4CCC-46E0-3D53FA9E2F2B}"/>
              </a:ext>
            </a:extLst>
          </p:cNvPr>
          <p:cNvSpPr txBox="1"/>
          <p:nvPr/>
        </p:nvSpPr>
        <p:spPr>
          <a:xfrm>
            <a:off x="5259237" y="6061988"/>
            <a:ext cx="60945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00" dirty="0"/>
              <a:t>Angus, Daniel &amp; Wiles, Janet (2018) Social semantic networks: Measuring topic management in discourse using a pyramid of conceptual recurrence metrics. </a:t>
            </a:r>
            <a:r>
              <a:rPr lang="en-AU" sz="1100" i="1" dirty="0"/>
              <a:t>Chaos</a:t>
            </a:r>
            <a:r>
              <a:rPr lang="en-AU" sz="1100" dirty="0"/>
              <a:t>, </a:t>
            </a:r>
            <a:r>
              <a:rPr lang="en-AU" sz="1100" i="1" dirty="0"/>
              <a:t>28</a:t>
            </a:r>
            <a:r>
              <a:rPr lang="en-AU" sz="1100" dirty="0"/>
              <a:t>(8), Article number: 085723 1-12.</a:t>
            </a:r>
          </a:p>
        </p:txBody>
      </p:sp>
    </p:spTree>
    <p:extLst>
      <p:ext uri="{BB962C8B-B14F-4D97-AF65-F5344CB8AC3E}">
        <p14:creationId xmlns:p14="http://schemas.microsoft.com/office/powerpoint/2010/main" val="344883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93A5-E60F-9DBA-550C-190E44EF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73D24-3F92-D6E4-A26B-0CB8CC7F2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live demo at: </a:t>
            </a:r>
            <a:r>
              <a:rPr lang="en-US" dirty="0">
                <a:hlinkClick r:id="rId2"/>
              </a:rPr>
              <a:t>https://github.com/Australian-Text-Analytics-Platform/discursis/</a:t>
            </a:r>
            <a:endParaRPr lang="en-US" dirty="0"/>
          </a:p>
          <a:p>
            <a:r>
              <a:rPr lang="en-US" dirty="0"/>
              <a:t>Find other tools and workshops at </a:t>
            </a:r>
            <a:r>
              <a:rPr lang="en-US" dirty="0">
                <a:hlinkClick r:id="rId3"/>
              </a:rPr>
              <a:t>https://www.atap.edu.au/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Discursis</a:t>
            </a:r>
            <a:r>
              <a:rPr lang="en-US" sz="2000" dirty="0"/>
              <a:t> references:</a:t>
            </a:r>
          </a:p>
          <a:p>
            <a:pPr marL="0" indent="0">
              <a:buNone/>
            </a:pPr>
            <a:r>
              <a:rPr lang="en-AU" sz="1600" dirty="0">
                <a:effectLst/>
              </a:rPr>
              <a:t>Angus, D. (2019). Recurrence Methods for Communication Data, Reflecting on 20 Years of Progress. </a:t>
            </a:r>
            <a:r>
              <a:rPr lang="en-AU" sz="1600" i="1" dirty="0">
                <a:effectLst/>
              </a:rPr>
              <a:t>Frontiers in Applied Mathematics and Statistics</a:t>
            </a:r>
            <a:r>
              <a:rPr lang="en-AU" sz="1600" dirty="0">
                <a:effectLst/>
              </a:rPr>
              <a:t>, </a:t>
            </a:r>
            <a:r>
              <a:rPr lang="en-AU" sz="1600" i="1" dirty="0">
                <a:effectLst/>
              </a:rPr>
              <a:t>5</a:t>
            </a:r>
            <a:r>
              <a:rPr lang="en-AU" sz="1600" dirty="0">
                <a:effectLst/>
              </a:rPr>
              <a:t>. </a:t>
            </a:r>
            <a:r>
              <a:rPr lang="en-AU" sz="1600" dirty="0">
                <a:effectLst/>
                <a:hlinkClick r:id="rId4"/>
              </a:rPr>
              <a:t>https://www.frontiersin.org/articles/10.3389/fams.2019.00054</a:t>
            </a:r>
            <a:endParaRPr lang="en-AU" sz="1600" dirty="0">
              <a:effectLst/>
            </a:endParaRPr>
          </a:p>
          <a:p>
            <a:pPr marL="0" indent="0">
              <a:buNone/>
            </a:pPr>
            <a:r>
              <a:rPr lang="en-AU" sz="1600" dirty="0">
                <a:effectLst/>
              </a:rPr>
              <a:t>Angus, D., Smith, A., &amp; Wiles, J. (2012). Conceptual Recurrence Plots: Revealing Patterns in Human Discourse. </a:t>
            </a:r>
            <a:r>
              <a:rPr lang="en-AU" sz="1600" i="1" dirty="0">
                <a:effectLst/>
              </a:rPr>
              <a:t>IEEE Transactions on Visualization and Computer Graphics</a:t>
            </a:r>
            <a:r>
              <a:rPr lang="en-AU" sz="1600" dirty="0">
                <a:effectLst/>
              </a:rPr>
              <a:t>, </a:t>
            </a:r>
            <a:r>
              <a:rPr lang="en-AU" sz="1600" i="1" dirty="0">
                <a:effectLst/>
              </a:rPr>
              <a:t>18</a:t>
            </a:r>
            <a:r>
              <a:rPr lang="en-AU" sz="1600" dirty="0">
                <a:effectLst/>
              </a:rPr>
              <a:t>(6), 988–997. </a:t>
            </a:r>
            <a:r>
              <a:rPr lang="en-AU" sz="1600" dirty="0">
                <a:effectLst/>
                <a:hlinkClick r:id="rId5"/>
              </a:rPr>
              <a:t>https://doi.org/10/b49pvx</a:t>
            </a:r>
            <a:endParaRPr lang="en-AU" sz="1600" dirty="0">
              <a:effectLst/>
            </a:endParaRPr>
          </a:p>
          <a:p>
            <a:pPr marL="0" indent="0">
              <a:buNone/>
            </a:pPr>
            <a:r>
              <a:rPr lang="en-AU" sz="1600" dirty="0">
                <a:effectLst/>
              </a:rPr>
              <a:t>Angus, D., Smith, A. E., &amp; Wiles, J. (2012). Human Communication as Coupled Time Series: Quantifying Multi-Participant Recurrence. </a:t>
            </a:r>
            <a:r>
              <a:rPr lang="en-AU" sz="1600" i="1" dirty="0">
                <a:effectLst/>
              </a:rPr>
              <a:t>IEEE Transactions on Audio, Speech, and Language Processing</a:t>
            </a:r>
            <a:r>
              <a:rPr lang="en-AU" sz="1600" dirty="0">
                <a:effectLst/>
              </a:rPr>
              <a:t>, </a:t>
            </a:r>
            <a:r>
              <a:rPr lang="en-AU" sz="1600" i="1" dirty="0">
                <a:effectLst/>
              </a:rPr>
              <a:t>20</a:t>
            </a:r>
            <a:r>
              <a:rPr lang="en-AU" sz="1600" dirty="0">
                <a:effectLst/>
              </a:rPr>
              <a:t>(6), 1795–1807. </a:t>
            </a:r>
            <a:r>
              <a:rPr lang="en-AU" sz="1600" dirty="0">
                <a:effectLst/>
                <a:hlinkClick r:id="rId6"/>
              </a:rPr>
              <a:t>https://doi.org/10.1109/TASL.2012.2189566</a:t>
            </a:r>
            <a:endParaRPr lang="en-AU" sz="1600" dirty="0">
              <a:effectLst/>
            </a:endParaRPr>
          </a:p>
          <a:p>
            <a:pPr marL="0" indent="0">
              <a:buNone/>
            </a:pPr>
            <a:endParaRPr lang="en-AU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E96E5-E48B-4B52-B799-D45CB691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B188-611D-474F-B120-189BE4A8CA59}" type="slidenum">
              <a:rPr lang="en-AU" altLang="en-US" smtClean="0"/>
              <a:pPr/>
              <a:t>23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6657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Conversation meets Computation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Communication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86EF-1220-4A5D-8C69-1335B8D31E84}" type="slidenum">
              <a:rPr lang="en-AU" altLang="en-US" smtClean="0"/>
              <a:pPr/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6789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non-CS view of conversation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More than just information transmission and reception:</a:t>
            </a:r>
          </a:p>
          <a:p>
            <a:pPr lvl="1"/>
            <a:r>
              <a:rPr lang="en-AU" dirty="0"/>
              <a:t>Rapport building</a:t>
            </a:r>
          </a:p>
          <a:p>
            <a:pPr lvl="1"/>
            <a:r>
              <a:rPr lang="en-AU" dirty="0"/>
              <a:t>Establishing power / dominance</a:t>
            </a:r>
          </a:p>
          <a:p>
            <a:pPr lvl="1"/>
            <a:r>
              <a:rPr lang="en-AU" dirty="0"/>
              <a:t>Ritualistic behaviours</a:t>
            </a:r>
          </a:p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86EF-1220-4A5D-8C69-1335B8D31E84}" type="slidenum">
              <a:rPr lang="en-AU" altLang="en-US" smtClean="0"/>
              <a:pPr/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71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Natural Language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Part of speech tagging</a:t>
            </a:r>
          </a:p>
          <a:p>
            <a:r>
              <a:rPr lang="en-AU" dirty="0"/>
              <a:t>Sentiment Analysis</a:t>
            </a:r>
          </a:p>
          <a:p>
            <a:r>
              <a:rPr lang="en-AU" dirty="0" err="1"/>
              <a:t>Coreference</a:t>
            </a:r>
            <a:r>
              <a:rPr lang="en-AU" dirty="0"/>
              <a:t> resolution</a:t>
            </a:r>
          </a:p>
          <a:p>
            <a:r>
              <a:rPr lang="en-AU" dirty="0"/>
              <a:t>Speech processing</a:t>
            </a:r>
          </a:p>
          <a:p>
            <a:r>
              <a:rPr lang="en-AU" dirty="0"/>
              <a:t>Boundary detection</a:t>
            </a:r>
          </a:p>
          <a:p>
            <a:r>
              <a:rPr lang="en-AU" dirty="0"/>
              <a:t>Topic modelling</a:t>
            </a:r>
          </a:p>
        </p:txBody>
      </p:sp>
    </p:spTree>
    <p:extLst>
      <p:ext uri="{BB962C8B-B14F-4D97-AF65-F5344CB8AC3E}">
        <p14:creationId xmlns:p14="http://schemas.microsoft.com/office/powerpoint/2010/main" val="414275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7531" y="2286000"/>
            <a:ext cx="6381946" cy="4023360"/>
          </a:xfrm>
        </p:spPr>
        <p:txBody>
          <a:bodyPr/>
          <a:lstStyle/>
          <a:p>
            <a:pPr marL="0" indent="0">
              <a:buNone/>
            </a:pPr>
            <a:r>
              <a:rPr lang="en-AU" dirty="0" err="1"/>
              <a:t>Wordnet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Linguistic Inquiry and </a:t>
            </a:r>
            <a:r>
              <a:rPr lang="en-AU" dirty="0" err="1"/>
              <a:t>Wordcount</a:t>
            </a:r>
            <a:r>
              <a:rPr lang="en-AU" dirty="0"/>
              <a:t> (LIWC)</a:t>
            </a:r>
          </a:p>
          <a:p>
            <a:pPr marL="0" indent="0">
              <a:buNone/>
            </a:pPr>
            <a:r>
              <a:rPr lang="en-AU" dirty="0"/>
              <a:t>Sentiment Analysis</a:t>
            </a:r>
          </a:p>
          <a:p>
            <a:endParaRPr lang="en-AU" dirty="0"/>
          </a:p>
          <a:p>
            <a:pPr marL="0" indent="0" algn="r">
              <a:buNone/>
            </a:pPr>
            <a:r>
              <a:rPr lang="en-AU" dirty="0"/>
              <a:t>Latent Semantic Analysis</a:t>
            </a:r>
          </a:p>
          <a:p>
            <a:pPr marL="0" indent="0" algn="r">
              <a:buNone/>
            </a:pPr>
            <a:r>
              <a:rPr lang="en-AU" dirty="0"/>
              <a:t>Latent </a:t>
            </a:r>
            <a:r>
              <a:rPr lang="en-AU" dirty="0" err="1"/>
              <a:t>Dirichlet</a:t>
            </a:r>
            <a:r>
              <a:rPr lang="en-AU" dirty="0"/>
              <a:t> Allocation</a:t>
            </a:r>
          </a:p>
          <a:p>
            <a:pPr marL="0" indent="0" algn="r">
              <a:buNone/>
            </a:pPr>
            <a:r>
              <a:rPr lang="en-AU" dirty="0" err="1"/>
              <a:t>Leximancer</a:t>
            </a:r>
            <a:endParaRPr lang="en-AU" dirty="0"/>
          </a:p>
        </p:txBody>
      </p:sp>
      <p:sp>
        <p:nvSpPr>
          <p:cNvPr id="6" name="Down Arrow 5"/>
          <p:cNvSpPr/>
          <p:nvPr/>
        </p:nvSpPr>
        <p:spPr>
          <a:xfrm>
            <a:off x="2092752" y="2361414"/>
            <a:ext cx="414779" cy="170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Down Arrow 6"/>
          <p:cNvSpPr/>
          <p:nvPr/>
        </p:nvSpPr>
        <p:spPr>
          <a:xfrm rot="10800000">
            <a:off x="8958911" y="4004769"/>
            <a:ext cx="414779" cy="1706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84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LIWC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Dictionaries (dimensions) of word categories, e.g. negative affect, power, family, certainty, etc.</a:t>
            </a:r>
          </a:p>
          <a:p>
            <a:r>
              <a:rPr lang="en-AU" dirty="0"/>
              <a:t>Top-down coded, does not deal well with socially grounded meaning.</a:t>
            </a:r>
          </a:p>
          <a:p>
            <a:r>
              <a:rPr lang="en-AU" dirty="0"/>
              <a:t>Highly transparent, and easily understood.</a:t>
            </a:r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sz="2000" dirty="0" err="1"/>
              <a:t>Tausczik</a:t>
            </a:r>
            <a:r>
              <a:rPr lang="en-AU" sz="2000" dirty="0"/>
              <a:t>, Y.R., &amp; </a:t>
            </a:r>
            <a:r>
              <a:rPr lang="en-AU" sz="2000" dirty="0" err="1"/>
              <a:t>Pennebaker</a:t>
            </a:r>
            <a:r>
              <a:rPr lang="en-AU" sz="2000" dirty="0"/>
              <a:t>, J.W. (2010). The psychological meaning of words: LIWC and computerized text analysis methods. </a:t>
            </a:r>
            <a:r>
              <a:rPr lang="en-AU" sz="2000" i="1" dirty="0"/>
              <a:t>Journal of Language and Social Psychology, 29</a:t>
            </a:r>
            <a:r>
              <a:rPr lang="en-AU" sz="2000" dirty="0"/>
              <a:t>, 24-54.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86EF-1220-4A5D-8C69-1335B8D31E84}" type="slidenum">
              <a:rPr lang="en-AU" altLang="en-US" smtClean="0"/>
              <a:pPr/>
              <a:t>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4494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Discursis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Determines the main topics of a conversation</a:t>
            </a:r>
          </a:p>
          <a:p>
            <a:r>
              <a:rPr lang="en-AU" dirty="0"/>
              <a:t>Revealing how these topics are used/reused by conversation participants</a:t>
            </a:r>
          </a:p>
          <a:p>
            <a:pPr marL="0" indent="0">
              <a:buNone/>
            </a:pPr>
            <a:r>
              <a:rPr lang="en-AU" dirty="0"/>
              <a:t>… revealing the heartbeat of the conversation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Angus, D., Smith, A., &amp; Wiles, J. (2012). Conceptual recurrence plots: Revealing patterns in human discourse. </a:t>
            </a:r>
            <a:r>
              <a:rPr lang="en-AU" sz="2000" i="1" dirty="0"/>
              <a:t>IEEE transactions on Visualization and Computer Graphics</a:t>
            </a:r>
            <a:r>
              <a:rPr lang="en-AU" sz="2000" dirty="0"/>
              <a:t>, </a:t>
            </a:r>
            <a:r>
              <a:rPr lang="en-AU" sz="2000" i="1" dirty="0"/>
              <a:t>18</a:t>
            </a:r>
            <a:r>
              <a:rPr lang="en-AU" sz="2000" dirty="0"/>
              <a:t>(6), 988-997.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86EF-1220-4A5D-8C69-1335B8D31E84}" type="slidenum">
              <a:rPr lang="en-AU" altLang="en-US" smtClean="0"/>
              <a:pPr/>
              <a:t>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6861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Discursis</a:t>
            </a:r>
            <a:r>
              <a:rPr lang="en-AU" dirty="0"/>
              <a:t> + Health Communication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Conversation Analytic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86EF-1220-4A5D-8C69-1335B8D31E84}" type="slidenum">
              <a:rPr lang="en-AU" altLang="en-US" smtClean="0"/>
              <a:pPr/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8327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80000"/>
      </a:accent1>
      <a:accent2>
        <a:srgbClr val="96964B"/>
      </a:accent2>
      <a:accent3>
        <a:srgbClr val="D76432"/>
      </a:accent3>
      <a:accent4>
        <a:srgbClr val="146478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80000"/>
      </a:accent1>
      <a:accent2>
        <a:srgbClr val="96964B"/>
      </a:accent2>
      <a:accent3>
        <a:srgbClr val="D76432"/>
      </a:accent3>
      <a:accent4>
        <a:srgbClr val="146478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13647</TotalTime>
  <Words>1405</Words>
  <Application>Microsoft Macintosh PowerPoint</Application>
  <PresentationFormat>Widescreen</PresentationFormat>
  <Paragraphs>196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1_Office Theme</vt:lpstr>
      <vt:lpstr>Discursis: a tool for aiding the temporal analysis of communication data</vt:lpstr>
      <vt:lpstr>Timeline of Development</vt:lpstr>
      <vt:lpstr>Conversation meets Computation</vt:lpstr>
      <vt:lpstr>A non-CS view of conversation</vt:lpstr>
      <vt:lpstr>Natural Language Processing</vt:lpstr>
      <vt:lpstr>Topic Models</vt:lpstr>
      <vt:lpstr>LIWC</vt:lpstr>
      <vt:lpstr>Discursis</vt:lpstr>
      <vt:lpstr>Discursis + Health Communication</vt:lpstr>
      <vt:lpstr>PowerPoint Presentation</vt:lpstr>
      <vt:lpstr>Doctor/Patient Consultations</vt:lpstr>
      <vt:lpstr>Words → concepts</vt:lpstr>
      <vt:lpstr>Utterance Concept Tagging</vt:lpstr>
      <vt:lpstr>Measuring Utterance Similarity</vt:lpstr>
      <vt:lpstr>Current similarity algorithm</vt:lpstr>
      <vt:lpstr>Discursis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Mutiparty discourse workflows</vt:lpstr>
      <vt:lpstr>Resources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Janet Wiles</dc:creator>
  <cp:lastModifiedBy>Marius Mather</cp:lastModifiedBy>
  <cp:revision>54</cp:revision>
  <dcterms:created xsi:type="dcterms:W3CDTF">2017-03-11T00:18:27Z</dcterms:created>
  <dcterms:modified xsi:type="dcterms:W3CDTF">2022-11-09T22:07:21Z</dcterms:modified>
</cp:coreProperties>
</file>