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655" r:id="rId4"/>
  </p:sldMasterIdLst>
  <p:notesMasterIdLst>
    <p:notesMasterId r:id="rId19"/>
  </p:notesMasterIdLst>
  <p:handoutMasterIdLst>
    <p:handoutMasterId r:id="rId20"/>
  </p:handoutMasterIdLst>
  <p:sldIdLst>
    <p:sldId id="398" r:id="rId5"/>
    <p:sldId id="440" r:id="rId6"/>
    <p:sldId id="409" r:id="rId7"/>
    <p:sldId id="469" r:id="rId8"/>
    <p:sldId id="444" r:id="rId9"/>
    <p:sldId id="452" r:id="rId10"/>
    <p:sldId id="453" r:id="rId11"/>
    <p:sldId id="441" r:id="rId12"/>
    <p:sldId id="447" r:id="rId13"/>
    <p:sldId id="466" r:id="rId14"/>
    <p:sldId id="467" r:id="rId15"/>
    <p:sldId id="468" r:id="rId16"/>
    <p:sldId id="446" r:id="rId17"/>
    <p:sldId id="457" r:id="rId18"/>
  </p:sldIdLst>
  <p:sldSz cx="9144000" cy="5715000" type="screen16x1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tan's Section" id="{DD7C5F51-FCC2-874D-81DB-E67D2D033AEE}">
          <p14:sldIdLst>
            <p14:sldId id="398"/>
            <p14:sldId id="440"/>
            <p14:sldId id="409"/>
            <p14:sldId id="444"/>
            <p14:sldId id="452"/>
            <p14:sldId id="453"/>
            <p14:sldId id="441"/>
            <p14:sldId id="443"/>
            <p14:sldId id="456"/>
            <p14:sldId id="455"/>
            <p14:sldId id="447"/>
            <p14:sldId id="445"/>
            <p14:sldId id="463"/>
            <p14:sldId id="459"/>
            <p14:sldId id="466"/>
            <p14:sldId id="467"/>
            <p14:sldId id="461"/>
            <p14:sldId id="462"/>
            <p14:sldId id="464"/>
            <p14:sldId id="446"/>
            <p14:sldId id="457"/>
            <p14:sldId id="458"/>
            <p14:sldId id="460"/>
            <p14:sldId id="46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700">
          <p15:clr>
            <a:srgbClr val="A4A3A4"/>
          </p15:clr>
        </p15:guide>
        <p15:guide id="3" orient="horz" pos="454">
          <p15:clr>
            <a:srgbClr val="A4A3A4"/>
          </p15:clr>
        </p15:guide>
        <p15:guide id="4" pos="2880">
          <p15:clr>
            <a:srgbClr val="A4A3A4"/>
          </p15:clr>
        </p15:guide>
        <p15:guide id="5" pos="346">
          <p15:clr>
            <a:srgbClr val="A4A3A4"/>
          </p15:clr>
        </p15:guide>
        <p15:guide id="6" pos="576">
          <p15:clr>
            <a:srgbClr val="A4A3A4"/>
          </p15:clr>
        </p15:guide>
        <p15:guide id="7" pos="5587">
          <p15:clr>
            <a:srgbClr val="A4A3A4"/>
          </p15:clr>
        </p15:guide>
        <p15:guide id="8" pos="1613">
          <p15:clr>
            <a:srgbClr val="A4A3A4"/>
          </p15:clr>
        </p15:guide>
        <p15:guide id="9" orient="horz" pos="1800">
          <p15:clr>
            <a:srgbClr val="A4A3A4"/>
          </p15:clr>
        </p15:guide>
        <p15:guide id="10" orient="horz" pos="778">
          <p15:clr>
            <a:srgbClr val="A4A3A4"/>
          </p15:clr>
        </p15:guide>
        <p15:guide id="11" orient="horz" pos="504">
          <p15:clr>
            <a:srgbClr val="A4A3A4"/>
          </p15:clr>
        </p15:guide>
        <p15:guide id="12" pos="347">
          <p15:clr>
            <a:srgbClr val="A4A3A4"/>
          </p15:clr>
        </p15:guide>
        <p15:guide id="13" pos="5588">
          <p15:clr>
            <a:srgbClr val="A4A3A4"/>
          </p15:clr>
        </p15:guide>
        <p15:guide id="14" pos="1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Zuckerman" initials="MZ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B333B"/>
    <a:srgbClr val="727274"/>
    <a:srgbClr val="63B487"/>
    <a:srgbClr val="409171"/>
    <a:srgbClr val="35A37C"/>
    <a:srgbClr val="F77F00"/>
    <a:srgbClr val="114C43"/>
    <a:srgbClr val="0E2874"/>
    <a:srgbClr val="061668"/>
    <a:srgbClr val="011D6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94037" autoAdjust="0"/>
  </p:normalViewPr>
  <p:slideViewPr>
    <p:cSldViewPr snapToGrid="0">
      <p:cViewPr>
        <p:scale>
          <a:sx n="100" d="100"/>
          <a:sy n="100" d="100"/>
        </p:scale>
        <p:origin x="-32" y="-32"/>
      </p:cViewPr>
      <p:guideLst>
        <p:guide orient="horz" pos="1620"/>
        <p:guide orient="horz" pos="700"/>
        <p:guide orient="horz" pos="454"/>
        <p:guide orient="horz" pos="1800"/>
        <p:guide orient="horz" pos="778"/>
        <p:guide orient="horz" pos="504"/>
        <p:guide pos="2880"/>
        <p:guide pos="346"/>
        <p:guide pos="576"/>
        <p:guide pos="5587"/>
        <p:guide pos="1613"/>
        <p:guide pos="347"/>
        <p:guide pos="5588"/>
        <p:guide pos="1612"/>
      </p:guideLst>
    </p:cSldViewPr>
  </p:slideViewPr>
  <p:outlineViewPr>
    <p:cViewPr>
      <p:scale>
        <a:sx n="33" d="100"/>
        <a:sy n="33" d="100"/>
      </p:scale>
      <p:origin x="0" y="46491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0" hangingPunct="0">
              <a:defRPr sz="1300">
                <a:latin typeface="Calibri" pitchFamily="34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2503ED08-06E4-41ED-89E8-119D0EF02A48}" type="datetimeFigureOut">
              <a:rPr lang="en-US"/>
              <a:pPr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0" hangingPunct="0">
              <a:defRPr sz="1300">
                <a:latin typeface="Calibri" pitchFamily="34" charset="0"/>
                <a:ea typeface="ＭＳ Ｐゴシック" pitchFamily="-109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D6C45BBB-83DA-4AD0-BB77-0E8391E9F2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20725"/>
            <a:ext cx="575945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Calibri" pitchFamily="34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Calibri" pitchFamily="34" charset="0"/>
              </a:defRPr>
            </a:lvl1pPr>
          </a:lstStyle>
          <a:p>
            <a:fld id="{CEFA16CB-AEBE-4616-A0C2-923B64A825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775355"/>
            <a:ext cx="6096000" cy="146314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365500"/>
            <a:ext cx="6096000" cy="14605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7" name="Picture 3" descr="C:\Users\pryan4\Downloads\want-impact-public-health-help-shape-journey-ahead\OHDSI logo with text - vertical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562813"/>
            <a:ext cx="2682875" cy="26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2050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1800"/>
            <a:ext cx="1326583" cy="10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41073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44583ED-F364-40B3-B25B-483B5033DFA3}" type="slidenum">
              <a:rPr lang="en-US" smtClean="0"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1800"/>
            <a:ext cx="1326583" cy="10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41073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44583ED-F364-40B3-B25B-483B5033DFA3}" type="slidenum">
              <a:rPr lang="en-US" smtClean="0"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3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1800"/>
            <a:ext cx="1326583" cy="10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541073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44583ED-F364-40B3-B25B-483B5033DFA3}" type="slidenum">
              <a:rPr lang="en-US" smtClean="0"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349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1800"/>
            <a:ext cx="1326583" cy="10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41073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44583ED-F364-40B3-B25B-483B5033DFA3}" type="slidenum">
              <a:rPr lang="en-US" smtClean="0"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66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334000"/>
            <a:ext cx="9144000" cy="635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1800"/>
            <a:ext cx="1326583" cy="10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41073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44583ED-F364-40B3-B25B-483B5033DFA3}" type="slidenum">
              <a:rPr lang="en-US" smtClean="0"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27000"/>
            <a:ext cx="7543800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16000"/>
            <a:ext cx="8229600" cy="4089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6" r:id="rId1"/>
    <p:sldLayoutId id="2147484657" r:id="rId2"/>
    <p:sldLayoutId id="2147484658" r:id="rId3"/>
    <p:sldLayoutId id="2147484659" r:id="rId4"/>
    <p:sldLayoutId id="2147484660" r:id="rId5"/>
    <p:sldLayoutId id="2147484661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8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1" y="1651000"/>
            <a:ext cx="6096001" cy="2361406"/>
          </a:xfrm>
          <a:noFill/>
        </p:spPr>
        <p:txBody>
          <a:bodyPr rtlCol="0" anchor="t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Crosswalk from </a:t>
            </a:r>
            <a:br>
              <a:rPr lang="en-US" b="1" dirty="0"/>
            </a:br>
            <a:r>
              <a:rPr lang="en-US" b="1" dirty="0"/>
              <a:t>Cancer Registry to </a:t>
            </a:r>
            <a:br>
              <a:rPr lang="en-US" b="1" dirty="0"/>
            </a:br>
            <a:r>
              <a:rPr lang="en-US" b="1" dirty="0" err="1"/>
              <a:t>OMOP</a:t>
            </a:r>
            <a:r>
              <a:rPr lang="en-US" b="1" dirty="0"/>
              <a:t> Oncology Module</a:t>
            </a:r>
            <a:endParaRPr lang="en-US" sz="3600" dirty="0">
              <a:ea typeface="+mj-ea"/>
            </a:endParaRPr>
          </a:p>
        </p:txBody>
      </p:sp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>
          <a:xfrm>
            <a:off x="914400" y="4191000"/>
            <a:ext cx="7683500" cy="85911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orbel" charset="0"/>
              </a:rPr>
              <a:t>Rimma Belenkaya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000"/>
            <a:ext cx="4124325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40925-7620-4DBE-B356-72EC8F53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NAACCR Numeric Items in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A9C3E8-4A6A-4C6D-B1BB-555DDE5D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NAACCR Item #2800 ‘CS Tumor Size’</a:t>
            </a:r>
          </a:p>
          <a:p>
            <a:pPr marL="400050" lvl="1" indent="0">
              <a:buNone/>
            </a:pPr>
            <a:r>
              <a:rPr lang="en-US" sz="1400" b="1" dirty="0"/>
              <a:t>Concept</a:t>
            </a:r>
          </a:p>
          <a:p>
            <a:endParaRPr lang="en-US" dirty="0"/>
          </a:p>
          <a:p>
            <a:endParaRPr lang="en-US" sz="2000" dirty="0"/>
          </a:p>
          <a:p>
            <a:pPr marL="400050" lvl="1" indent="0">
              <a:buNone/>
            </a:pPr>
            <a:endParaRPr lang="en-US" sz="1400" dirty="0"/>
          </a:p>
          <a:p>
            <a:pPr marL="400050" lvl="1" indent="0">
              <a:buNone/>
            </a:pPr>
            <a:r>
              <a:rPr lang="en-US" sz="1400" b="1" dirty="0"/>
              <a:t>Concept Relationship</a:t>
            </a:r>
          </a:p>
          <a:p>
            <a:endParaRPr lang="en-US" sz="1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2B0F001-51C8-4AAB-872B-38B19B8C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530572"/>
              </p:ext>
            </p:extLst>
          </p:nvPr>
        </p:nvGraphicFramePr>
        <p:xfrm>
          <a:off x="1812925" y="1458595"/>
          <a:ext cx="2641600" cy="1143000"/>
        </p:xfrm>
        <a:graphic>
          <a:graphicData uri="http://schemas.openxmlformats.org/drawingml/2006/table">
            <a:tbl>
              <a:tblPr/>
              <a:tblGrid>
                <a:gridCol w="1737811">
                  <a:extLst>
                    <a:ext uri="{9D8B030D-6E8A-4147-A177-3AD203B41FA5}">
                      <a16:colId xmlns:a16="http://schemas.microsoft.com/office/drawing/2014/main" xmlns="" val="706545098"/>
                    </a:ext>
                  </a:extLst>
                </a:gridCol>
                <a:gridCol w="903789">
                  <a:extLst>
                    <a:ext uri="{9D8B030D-6E8A-4147-A177-3AD203B41FA5}">
                      <a16:colId xmlns:a16="http://schemas.microsoft.com/office/drawing/2014/main" xmlns="" val="1772950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7724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4325345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6860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Tumor Size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07940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concept_code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 9, 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5742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vocabulary_id</a:t>
                      </a:r>
                      <a:endParaRPr lang="en-US" sz="1100" b="0" i="0" u="none" strike="noStrike" dirty="0">
                        <a:solidFill>
                          <a:srgbClr val="24292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NAACCR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8567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domain_id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473623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B632546A-0A7C-4C3B-AB9C-63E92E477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35208920"/>
              </p:ext>
            </p:extLst>
          </p:nvPr>
        </p:nvGraphicFramePr>
        <p:xfrm>
          <a:off x="1812925" y="3113406"/>
          <a:ext cx="2857500" cy="1714500"/>
        </p:xfrm>
        <a:graphic>
          <a:graphicData uri="http://schemas.openxmlformats.org/drawingml/2006/table">
            <a:tbl>
              <a:tblPr/>
              <a:tblGrid>
                <a:gridCol w="976815">
                  <a:extLst>
                    <a:ext uri="{9D8B030D-6E8A-4147-A177-3AD203B41FA5}">
                      <a16:colId xmlns:a16="http://schemas.microsoft.com/office/drawing/2014/main" xmlns="" val="1321525860"/>
                    </a:ext>
                  </a:extLst>
                </a:gridCol>
                <a:gridCol w="979986">
                  <a:extLst>
                    <a:ext uri="{9D8B030D-6E8A-4147-A177-3AD203B41FA5}">
                      <a16:colId xmlns:a16="http://schemas.microsoft.com/office/drawing/2014/main" xmlns="" val="1465832129"/>
                    </a:ext>
                  </a:extLst>
                </a:gridCol>
                <a:gridCol w="900699">
                  <a:extLst>
                    <a:ext uri="{9D8B030D-6E8A-4147-A177-3AD203B41FA5}">
                      <a16:colId xmlns:a16="http://schemas.microsoft.com/office/drawing/2014/main" xmlns="" val="30484609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88683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concept_id_1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4325345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Tumor Size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05420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concept_id_2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96780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relationship_id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4553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3920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8471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concept_id_1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4325345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Tumor Size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25165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concept_id_2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61543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relationship_id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units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2720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357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40925-7620-4DBE-B356-72EC8F53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NAACCR</a:t>
            </a:r>
            <a:r>
              <a:rPr lang="en-US" dirty="0" smtClean="0"/>
              <a:t> Numeric Items in Vocabulary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A9C3E8-4A6A-4C6D-B1BB-555DDE5D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endParaRPr lang="en-US" sz="1400" b="1" dirty="0"/>
          </a:p>
          <a:p>
            <a:pPr marL="400050" lvl="1" indent="0">
              <a:buNone/>
            </a:pPr>
            <a:endParaRPr lang="en-US" sz="1400" b="1" dirty="0"/>
          </a:p>
          <a:p>
            <a:pPr marL="400050" lvl="1" indent="0">
              <a:buNone/>
            </a:pPr>
            <a:endParaRPr lang="en-US" sz="1400" b="1" dirty="0"/>
          </a:p>
          <a:p>
            <a:pPr marL="400050" lvl="1" indent="0">
              <a:buNone/>
            </a:pPr>
            <a:endParaRPr lang="en-US" sz="1400" b="1" dirty="0"/>
          </a:p>
          <a:p>
            <a:pPr marL="400050" lvl="1" indent="0">
              <a:buNone/>
            </a:pPr>
            <a:endParaRPr lang="en-US" sz="1400" b="1" dirty="0"/>
          </a:p>
          <a:p>
            <a:pPr marL="400050" lvl="1" indent="0">
              <a:buNone/>
            </a:pPr>
            <a:r>
              <a:rPr lang="en-US" sz="1400" b="1" dirty="0"/>
              <a:t>Concept</a:t>
            </a:r>
          </a:p>
          <a:p>
            <a:pPr marL="400050" lvl="1" indent="0">
              <a:buNone/>
            </a:pPr>
            <a:endParaRPr lang="en-US" sz="1400" b="1" dirty="0"/>
          </a:p>
          <a:p>
            <a:pPr marL="400050" lvl="1" indent="0">
              <a:buNone/>
            </a:pPr>
            <a:endParaRPr lang="en-US" sz="1400" b="1" dirty="0"/>
          </a:p>
          <a:p>
            <a:pPr marL="400050" lvl="1" indent="0">
              <a:buNone/>
            </a:pPr>
            <a:endParaRPr lang="en-US" sz="1400" b="1" dirty="0"/>
          </a:p>
          <a:p>
            <a:pPr marL="400050" lvl="1" indent="0">
              <a:buNone/>
            </a:pPr>
            <a:endParaRPr lang="en-US" sz="1400" b="1" dirty="0"/>
          </a:p>
          <a:p>
            <a:pPr marL="400050" lvl="1" indent="0">
              <a:buNone/>
            </a:pPr>
            <a:endParaRPr lang="en-US" sz="1400" b="1" dirty="0"/>
          </a:p>
          <a:p>
            <a:pPr marL="400050" lvl="1" indent="0">
              <a:buNone/>
            </a:pPr>
            <a:r>
              <a:rPr lang="en-US" sz="1400" b="1" dirty="0" err="1"/>
              <a:t>Concept_Numeric</a:t>
            </a:r>
            <a:endParaRPr lang="en-US" sz="1400" b="1" dirty="0"/>
          </a:p>
          <a:p>
            <a:pPr marL="400050" lvl="1" indent="0">
              <a:buNone/>
            </a:pPr>
            <a:endParaRPr lang="en-US" sz="1400" b="1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D06AFD3-B933-4A82-B872-88B9238CC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9296622"/>
              </p:ext>
            </p:extLst>
          </p:nvPr>
        </p:nvGraphicFramePr>
        <p:xfrm>
          <a:off x="949325" y="966365"/>
          <a:ext cx="5048250" cy="1310767"/>
        </p:xfrm>
        <a:graphic>
          <a:graphicData uri="http://schemas.openxmlformats.org/drawingml/2006/table">
            <a:tbl>
              <a:tblPr firstRow="1" firstCol="1" bandRow="1"/>
              <a:tblGrid>
                <a:gridCol w="638175">
                  <a:extLst>
                    <a:ext uri="{9D8B030D-6E8A-4147-A177-3AD203B41FA5}">
                      <a16:colId xmlns:a16="http://schemas.microsoft.com/office/drawing/2014/main" xmlns="" val="1377695967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xmlns="" val="635358418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xmlns="" val="2945078147"/>
                    </a:ext>
                  </a:extLst>
                </a:gridCol>
              </a:tblGrid>
              <a:tr h="1419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05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NAACCR Values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05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0232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001-988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001 - 988 millimeters (mm) </a:t>
                      </a:r>
                      <a:b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(Exact size to nearest mm)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2744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989 mm or larger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7447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Described as "less than 1 centimeter (cm)"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8996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Described as "less than 2 cm," or "greater than 1 cm," or "between 1 cm and 2 cm"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93065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ED5A9AF1-6C45-4D95-9002-8480ED646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533497"/>
              </p:ext>
            </p:extLst>
          </p:nvPr>
        </p:nvGraphicFramePr>
        <p:xfrm>
          <a:off x="949325" y="4145915"/>
          <a:ext cx="6362699" cy="984885"/>
        </p:xfrm>
        <a:graphic>
          <a:graphicData uri="http://schemas.openxmlformats.org/drawingml/2006/table">
            <a:tbl>
              <a:tblPr/>
              <a:tblGrid>
                <a:gridCol w="1738165">
                  <a:extLst>
                    <a:ext uri="{9D8B030D-6E8A-4147-A177-3AD203B41FA5}">
                      <a16:colId xmlns:a16="http://schemas.microsoft.com/office/drawing/2014/main" xmlns="" val="2774460572"/>
                    </a:ext>
                  </a:extLst>
                </a:gridCol>
                <a:gridCol w="1056221">
                  <a:extLst>
                    <a:ext uri="{9D8B030D-6E8A-4147-A177-3AD203B41FA5}">
                      <a16:colId xmlns:a16="http://schemas.microsoft.com/office/drawing/2014/main" xmlns="" val="187265896"/>
                    </a:ext>
                  </a:extLst>
                </a:gridCol>
                <a:gridCol w="1056221">
                  <a:extLst>
                    <a:ext uri="{9D8B030D-6E8A-4147-A177-3AD203B41FA5}">
                      <a16:colId xmlns:a16="http://schemas.microsoft.com/office/drawing/2014/main" xmlns="" val="114608352"/>
                    </a:ext>
                  </a:extLst>
                </a:gridCol>
                <a:gridCol w="1256046">
                  <a:extLst>
                    <a:ext uri="{9D8B030D-6E8A-4147-A177-3AD203B41FA5}">
                      <a16:colId xmlns:a16="http://schemas.microsoft.com/office/drawing/2014/main" xmlns="" val="3515957008"/>
                    </a:ext>
                  </a:extLst>
                </a:gridCol>
                <a:gridCol w="1256046">
                  <a:extLst>
                    <a:ext uri="{9D8B030D-6E8A-4147-A177-3AD203B41FA5}">
                      <a16:colId xmlns:a16="http://schemas.microsoft.com/office/drawing/2014/main" xmlns="" val="24992657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515746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4325346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4325347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4325348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4325348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112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concept_as_value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2962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concept_unit_id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7086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operator_concept_id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Equal of greater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Equal of less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Equal of greater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Equal of less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9146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9CA997F4-7217-4512-8418-483174180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7529070"/>
              </p:ext>
            </p:extLst>
          </p:nvPr>
        </p:nvGraphicFramePr>
        <p:xfrm>
          <a:off x="962025" y="2599266"/>
          <a:ext cx="5105401" cy="1143000"/>
        </p:xfrm>
        <a:graphic>
          <a:graphicData uri="http://schemas.openxmlformats.org/drawingml/2006/table">
            <a:tbl>
              <a:tblPr/>
              <a:tblGrid>
                <a:gridCol w="1737739">
                  <a:extLst>
                    <a:ext uri="{9D8B030D-6E8A-4147-A177-3AD203B41FA5}">
                      <a16:colId xmlns:a16="http://schemas.microsoft.com/office/drawing/2014/main" xmlns="" val="3517653141"/>
                    </a:ext>
                  </a:extLst>
                </a:gridCol>
                <a:gridCol w="1055962">
                  <a:extLst>
                    <a:ext uri="{9D8B030D-6E8A-4147-A177-3AD203B41FA5}">
                      <a16:colId xmlns:a16="http://schemas.microsoft.com/office/drawing/2014/main" xmlns="" val="2223034747"/>
                    </a:ext>
                  </a:extLst>
                </a:gridCol>
                <a:gridCol w="1055962">
                  <a:extLst>
                    <a:ext uri="{9D8B030D-6E8A-4147-A177-3AD203B41FA5}">
                      <a16:colId xmlns:a16="http://schemas.microsoft.com/office/drawing/2014/main" xmlns="" val="3332808854"/>
                    </a:ext>
                  </a:extLst>
                </a:gridCol>
                <a:gridCol w="1255738">
                  <a:extLst>
                    <a:ext uri="{9D8B030D-6E8A-4147-A177-3AD203B41FA5}">
                      <a16:colId xmlns:a16="http://schemas.microsoft.com/office/drawing/2014/main" xmlns="" val="17196317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6735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4325346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4325347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4325348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7788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concept_name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 mm or larger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1 cm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1 and 2 cm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5839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concept_code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2800@989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2800@991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2800@992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3021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err="1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vocabulary_id</a:t>
                      </a:r>
                      <a:endParaRPr lang="en-US" sz="1100" b="0" i="0" u="none" strike="noStrike" dirty="0">
                        <a:solidFill>
                          <a:srgbClr val="24292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NAACCR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NAACCR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NAACCR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6534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24292E"/>
                          </a:solidFill>
                          <a:effectLst/>
                          <a:latin typeface="Calibri" panose="020F0502020204030204" pitchFamily="34" charset="0"/>
                        </a:rPr>
                        <a:t>domain_id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6653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4316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SQL for </a:t>
            </a:r>
            <a:r>
              <a:rPr lang="en-US" dirty="0" err="1">
                <a:solidFill>
                  <a:schemeClr val="tx2"/>
                </a:solidFill>
              </a:rPr>
              <a:t>ETL</a:t>
            </a:r>
            <a:r>
              <a:rPr lang="en-US" dirty="0">
                <a:solidFill>
                  <a:schemeClr val="tx2"/>
                </a:solidFill>
              </a:rPr>
              <a:t> of </a:t>
            </a:r>
            <a:r>
              <a:rPr lang="en-US" dirty="0" smtClean="0">
                <a:solidFill>
                  <a:schemeClr val="tx2"/>
                </a:solidFill>
              </a:rPr>
              <a:t>Diagnosis and Modifiers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buFont typeface="+mj-lt"/>
              <a:buAutoNum type="arabicPeriod"/>
            </a:pPr>
            <a:r>
              <a:rPr lang="en-US" dirty="0" smtClean="0"/>
              <a:t>Insert a </a:t>
            </a:r>
            <a:r>
              <a:rPr lang="en-US" dirty="0" err="1" smtClean="0"/>
              <a:t>CONDITION_OCCURRENCE</a:t>
            </a:r>
            <a:r>
              <a:rPr lang="en-US" dirty="0" smtClean="0"/>
              <a:t> record</a:t>
            </a:r>
            <a:endParaRPr lang="en-US" dirty="0" smtClean="0"/>
          </a:p>
          <a:p>
            <a:pPr marL="514350" lvl="1" indent="-514350">
              <a:buFont typeface="+mj-lt"/>
              <a:buAutoNum type="arabicPeriod"/>
            </a:pPr>
            <a:r>
              <a:rPr lang="en-US" dirty="0" smtClean="0"/>
              <a:t>Insert the first </a:t>
            </a:r>
            <a:r>
              <a:rPr lang="en-US" dirty="0" smtClean="0"/>
              <a:t>disease occurrence </a:t>
            </a:r>
            <a:r>
              <a:rPr lang="en-US" dirty="0" smtClean="0"/>
              <a:t>modifier into MEASUREMENT</a:t>
            </a:r>
            <a:endParaRPr lang="en-US" dirty="0" smtClean="0"/>
          </a:p>
          <a:p>
            <a:pPr marL="514350" lvl="1" indent="-514350">
              <a:buFont typeface="+mj-lt"/>
              <a:buAutoNum type="arabicPeriod"/>
            </a:pPr>
            <a:r>
              <a:rPr lang="en-US" dirty="0" smtClean="0"/>
              <a:t>Insert </a:t>
            </a:r>
            <a:r>
              <a:rPr lang="en-US" dirty="0" smtClean="0"/>
              <a:t>diagnostic modifiers with values as </a:t>
            </a:r>
            <a:r>
              <a:rPr lang="en-US" dirty="0" smtClean="0"/>
              <a:t>concepts into MEASUREMENT</a:t>
            </a:r>
            <a:endParaRPr lang="en-US" dirty="0" smtClean="0"/>
          </a:p>
          <a:p>
            <a:pPr marL="514350" lvl="1" indent="-514350">
              <a:buFont typeface="+mj-lt"/>
              <a:buAutoNum type="arabicPeriod"/>
            </a:pPr>
            <a:r>
              <a:rPr lang="en-US" dirty="0" smtClean="0"/>
              <a:t>Ingest diagnostic modifiers with values as </a:t>
            </a:r>
            <a:r>
              <a:rPr lang="en-US" dirty="0" smtClean="0"/>
              <a:t>number </a:t>
            </a:r>
            <a:r>
              <a:rPr lang="en-US" dirty="0" smtClean="0"/>
              <a:t>into MEASUREMENT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695" y="100425"/>
            <a:ext cx="8520305" cy="587650"/>
          </a:xfrm>
        </p:spPr>
        <p:txBody>
          <a:bodyPr>
            <a:normAutofit fontScale="90000"/>
          </a:bodyPr>
          <a:lstStyle/>
          <a:p>
            <a:r>
              <a:rPr lang="en-US" dirty="0"/>
              <a:t>Derivation of First Occurrence Episode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8991" y="952810"/>
            <a:ext cx="233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CONDITION_OCCURRENCE</a:t>
            </a:r>
            <a:r>
              <a:rPr lang="en-US" sz="1200" b="1" dirty="0">
                <a:solidFill>
                  <a:schemeClr val="accent1"/>
                </a:solidFill>
                <a:latin typeface="+mj-lt"/>
              </a:rPr>
              <a:t> record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A1E0D7C6-89AD-4415-844D-E671958F5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46" y="1277873"/>
            <a:ext cx="3699649" cy="2361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89C7601B-6668-4865-8B1C-C7D885016970}"/>
              </a:ext>
            </a:extLst>
          </p:cNvPr>
          <p:cNvSpPr txBox="1"/>
          <p:nvPr/>
        </p:nvSpPr>
        <p:spPr>
          <a:xfrm>
            <a:off x="4293557" y="1475833"/>
            <a:ext cx="1180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EPISODE record</a:t>
            </a:r>
          </a:p>
        </p:txBody>
      </p:sp>
      <p:cxnSp>
        <p:nvCxnSpPr>
          <p:cNvPr id="69" name="Shape 38">
            <a:extLst>
              <a:ext uri="{FF2B5EF4-FFF2-40B4-BE49-F238E27FC236}">
                <a16:creationId xmlns:a16="http://schemas.microsoft.com/office/drawing/2014/main" xmlns="" id="{AA29C86D-1C65-4DB4-9E53-C0C05C4D5BC8}"/>
              </a:ext>
            </a:extLst>
          </p:cNvPr>
          <p:cNvCxnSpPr>
            <a:cxnSpLocks/>
            <a:stCxn id="30" idx="1"/>
            <a:endCxn id="78" idx="1"/>
          </p:cNvCxnSpPr>
          <p:nvPr/>
        </p:nvCxnSpPr>
        <p:spPr>
          <a:xfrm rot="10800000" flipH="1" flipV="1">
            <a:off x="451246" y="2458416"/>
            <a:ext cx="1907270" cy="2017720"/>
          </a:xfrm>
          <a:prstGeom prst="curvedConnector3">
            <a:avLst>
              <a:gd name="adj1" fmla="val -119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37A10AF5-AB4F-4347-866F-B77B28C1A03A}"/>
              </a:ext>
            </a:extLst>
          </p:cNvPr>
          <p:cNvSpPr txBox="1"/>
          <p:nvPr/>
        </p:nvSpPr>
        <p:spPr>
          <a:xfrm>
            <a:off x="2254695" y="3803464"/>
            <a:ext cx="1677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EPISODE_EVENT record</a:t>
            </a:r>
          </a:p>
        </p:txBody>
      </p:sp>
      <p:cxnSp>
        <p:nvCxnSpPr>
          <p:cNvPr id="76" name="Shape 38">
            <a:extLst>
              <a:ext uri="{FF2B5EF4-FFF2-40B4-BE49-F238E27FC236}">
                <a16:creationId xmlns:a16="http://schemas.microsoft.com/office/drawing/2014/main" xmlns="" id="{4B9EF0AE-6DAA-40BA-8736-E6EA95C2B2F9}"/>
              </a:ext>
            </a:extLst>
          </p:cNvPr>
          <p:cNvCxnSpPr>
            <a:cxnSpLocks/>
            <a:stCxn id="81" idx="3"/>
            <a:endCxn id="78" idx="3"/>
          </p:cNvCxnSpPr>
          <p:nvPr/>
        </p:nvCxnSpPr>
        <p:spPr>
          <a:xfrm flipH="1">
            <a:off x="7665390" y="2337094"/>
            <a:ext cx="1192315" cy="2139042"/>
          </a:xfrm>
          <a:prstGeom prst="curvedConnector3">
            <a:avLst>
              <a:gd name="adj1" fmla="val -19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FF4AC23D-E65C-4E9E-A953-8E711A6A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16" y="4118865"/>
            <a:ext cx="5306874" cy="71454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24A68F5B-5583-4073-9677-F5D9416BA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494" y="1741879"/>
            <a:ext cx="4475211" cy="11904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11" y="55395"/>
            <a:ext cx="7672257" cy="6985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SQL for </a:t>
            </a:r>
            <a:r>
              <a:rPr lang="en-US" sz="2800" dirty="0" smtClean="0">
                <a:solidFill>
                  <a:schemeClr val="tx2"/>
                </a:solidFill>
              </a:rPr>
              <a:t>the First Occurrence Episode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FEB0EBC-9E2C-48CB-9CEC-01AEF978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Insert an EPISODE record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CONDITION_OCCURRENCE</a:t>
            </a:r>
            <a:r>
              <a:rPr lang="en-US" dirty="0" smtClean="0">
                <a:solidFill>
                  <a:schemeClr val="tx2"/>
                </a:solidFill>
              </a:rPr>
              <a:t> based on the First Occurrence modifier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Insert </a:t>
            </a:r>
            <a:r>
              <a:rPr lang="en-US" dirty="0" err="1" smtClean="0">
                <a:solidFill>
                  <a:schemeClr val="tx2"/>
                </a:solidFill>
              </a:rPr>
              <a:t>EPISODE_EVENT</a:t>
            </a:r>
            <a:r>
              <a:rPr lang="en-US" dirty="0" smtClean="0">
                <a:solidFill>
                  <a:schemeClr val="tx2"/>
                </a:solidFill>
              </a:rPr>
              <a:t> record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to connect EPISODE and </a:t>
            </a:r>
            <a:r>
              <a:rPr lang="en-US" dirty="0" err="1" smtClean="0">
                <a:solidFill>
                  <a:schemeClr val="tx2"/>
                </a:solidFill>
              </a:rPr>
              <a:t>CONDITION_OCCURRENCE</a:t>
            </a:r>
            <a:r>
              <a:rPr lang="en-US" dirty="0" smtClean="0">
                <a:solidFill>
                  <a:schemeClr val="tx2"/>
                </a:solidFill>
              </a:rPr>
              <a:t> records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Insert a set of “clean” EPISODE modifiers into MEASUREMENT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based on the CONDITION modifiers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ETL</a:t>
            </a:r>
            <a:r>
              <a:rPr lang="en-US" b="1" dirty="0"/>
              <a:t> of Diagnoses</a:t>
            </a:r>
          </a:p>
          <a:p>
            <a:pPr lvl="0"/>
            <a:r>
              <a:rPr lang="en-US" b="1" dirty="0" err="1"/>
              <a:t>ETL</a:t>
            </a:r>
            <a:r>
              <a:rPr lang="en-US" b="1" dirty="0"/>
              <a:t> of Diagnostic Modifiers</a:t>
            </a:r>
          </a:p>
          <a:p>
            <a:pPr lvl="1"/>
            <a:r>
              <a:rPr lang="en-US" b="1" dirty="0"/>
              <a:t>Value as concept</a:t>
            </a:r>
          </a:p>
          <a:p>
            <a:pPr lvl="1"/>
            <a:r>
              <a:rPr lang="en-US" b="1" dirty="0"/>
              <a:t>Value as number</a:t>
            </a:r>
          </a:p>
          <a:p>
            <a:r>
              <a:rPr lang="en-US" b="1" dirty="0"/>
              <a:t>Derivation of disease Episodes</a:t>
            </a:r>
          </a:p>
          <a:p>
            <a:pPr lvl="1"/>
            <a:r>
              <a:rPr lang="en-US" b="1" dirty="0"/>
              <a:t>First occurrence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HDSI Onco Combined Schem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89" y="1096434"/>
            <a:ext cx="4375612" cy="3373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081" y="248048"/>
            <a:ext cx="7956795" cy="5310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Oncology Model in OMOP CDM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399035" y="1330697"/>
            <a:ext cx="1738745" cy="991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Modifier </a:t>
            </a:r>
            <a:r>
              <a:rPr lang="en-US" sz="1200" dirty="0">
                <a:solidFill>
                  <a:srgbClr val="1F497D"/>
                </a:solidFill>
              </a:rPr>
              <a:t>representing</a:t>
            </a:r>
            <a:r>
              <a:rPr lang="en-US" sz="1200" b="1" dirty="0">
                <a:solidFill>
                  <a:srgbClr val="1F497D"/>
                </a:solidFill>
              </a:rPr>
              <a:t> diagnostic </a:t>
            </a:r>
            <a:r>
              <a:rPr lang="en-US" sz="1200" dirty="0">
                <a:solidFill>
                  <a:srgbClr val="1F497D"/>
                </a:solidFill>
              </a:rPr>
              <a:t>and </a:t>
            </a:r>
            <a:r>
              <a:rPr lang="en-US" sz="1200" b="1" dirty="0">
                <a:solidFill>
                  <a:srgbClr val="1F497D"/>
                </a:solidFill>
              </a:rPr>
              <a:t>treatment features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340596" y="3040853"/>
            <a:ext cx="1905990" cy="10572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Connection</a:t>
            </a:r>
            <a:r>
              <a:rPr lang="en-US" sz="1200" b="1" dirty="0">
                <a:solidFill>
                  <a:srgbClr val="1F497D"/>
                </a:solidFill>
              </a:rPr>
              <a:t> </a:t>
            </a:r>
            <a:r>
              <a:rPr lang="en-US" sz="1200" dirty="0">
                <a:solidFill>
                  <a:srgbClr val="1F497D"/>
                </a:solidFill>
              </a:rPr>
              <a:t>between</a:t>
            </a:r>
            <a:r>
              <a:rPr lang="en-US" sz="1200" b="1" dirty="0">
                <a:solidFill>
                  <a:srgbClr val="1F497D"/>
                </a:solidFill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Episode </a:t>
            </a:r>
            <a:r>
              <a:rPr lang="en-US" sz="1200" dirty="0">
                <a:solidFill>
                  <a:srgbClr val="1F497D"/>
                </a:solidFill>
              </a:rPr>
              <a:t>and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1F497D"/>
                </a:solidFill>
              </a:rPr>
              <a:t>Underlying events 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82104" y="1211282"/>
            <a:ext cx="2045164" cy="10034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Diagnosis,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1F497D"/>
                </a:solidFill>
              </a:rPr>
              <a:t>pre-coordinated concept </a:t>
            </a:r>
            <a:r>
              <a:rPr lang="en-US" sz="1200" dirty="0">
                <a:solidFill>
                  <a:srgbClr val="1F497D"/>
                </a:solidFill>
              </a:rPr>
              <a:t>representing </a:t>
            </a:r>
            <a:r>
              <a:rPr lang="en-US" sz="1200" b="1" dirty="0">
                <a:solidFill>
                  <a:srgbClr val="1F497D"/>
                </a:solidFill>
              </a:rPr>
              <a:t>histology </a:t>
            </a:r>
            <a:r>
              <a:rPr lang="en-US" sz="1200" dirty="0">
                <a:solidFill>
                  <a:srgbClr val="1F497D"/>
                </a:solidFill>
              </a:rPr>
              <a:t>and</a:t>
            </a:r>
            <a:r>
              <a:rPr lang="en-US" sz="1200" b="1" dirty="0">
                <a:solidFill>
                  <a:srgbClr val="1F497D"/>
                </a:solidFill>
              </a:rPr>
              <a:t> topography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117600" y="2819400"/>
            <a:ext cx="1537782" cy="76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Disease </a:t>
            </a:r>
            <a:r>
              <a:rPr lang="en-US" sz="1400" dirty="0">
                <a:solidFill>
                  <a:srgbClr val="1F497D"/>
                </a:solidFill>
              </a:rPr>
              <a:t>and </a:t>
            </a:r>
            <a:r>
              <a:rPr lang="en-US" sz="1400" b="1" dirty="0">
                <a:solidFill>
                  <a:srgbClr val="1F497D"/>
                </a:solidFill>
              </a:rPr>
              <a:t>Treatment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Episodes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58189" y="2331709"/>
            <a:ext cx="1905990" cy="10572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1F497D"/>
                </a:solidFill>
              </a:rPr>
              <a:t>Underlying events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EPISODE Model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0A2584C-8D11-4987-AC90-5A37BD4E2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252" y="1570567"/>
            <a:ext cx="5395448" cy="2679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Cancer Registry Patient Record Sample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45863128"/>
              </p:ext>
            </p:extLst>
          </p:nvPr>
        </p:nvGraphicFramePr>
        <p:xfrm>
          <a:off x="1285875" y="1021065"/>
          <a:ext cx="6764016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70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1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75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715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NAACCR</a:t>
                      </a:r>
                      <a:r>
                        <a:rPr lang="en-US" baseline="0" dirty="0"/>
                        <a:t> Item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NAACCR</a:t>
                      </a:r>
                      <a:r>
                        <a:rPr lang="en-US" baseline="0" dirty="0"/>
                        <a:t> Item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NAACCR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Patient ID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Primary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C50.9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Breast, </a:t>
                      </a:r>
                      <a:r>
                        <a:rPr lang="en-US" sz="1600" dirty="0" err="1"/>
                        <a:t>NOS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Histologic Type ICD-O-3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8010/3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Carcinoma, </a:t>
                      </a:r>
                      <a:r>
                        <a:rPr lang="en-US" sz="1600" dirty="0" err="1"/>
                        <a:t>NOS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of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Jun-9-2019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Laterality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Right: origin of 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Grade 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Summary Stage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Regional by direct extension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Source Table Structure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5307618"/>
              </p:ext>
            </p:extLst>
          </p:nvPr>
        </p:nvGraphicFramePr>
        <p:xfrm>
          <a:off x="1071102" y="1315419"/>
          <a:ext cx="6808838" cy="2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7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33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3314">
                  <a:extLst>
                    <a:ext uri="{9D8B030D-6E8A-4147-A177-3AD203B41FA5}">
                      <a16:colId xmlns:a16="http://schemas.microsoft.com/office/drawing/2014/main" xmlns="" val="2480429197"/>
                    </a:ext>
                  </a:extLst>
                </a:gridCol>
                <a:gridCol w="2002437">
                  <a:extLst>
                    <a:ext uri="{9D8B030D-6E8A-4147-A177-3AD203B41FA5}">
                      <a16:colId xmlns:a16="http://schemas.microsoft.com/office/drawing/2014/main" xmlns="" val="1862727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person_id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Patient</a:t>
                      </a:r>
                      <a:r>
                        <a:rPr lang="en-US" sz="1600" baseline="0" dirty="0"/>
                        <a:t> 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record_id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varchar</a:t>
                      </a:r>
                      <a:r>
                        <a:rPr lang="en-US" sz="1600" dirty="0" smtClean="0"/>
                        <a:t>(100)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Unique primary</a:t>
                      </a:r>
                      <a:r>
                        <a:rPr lang="en-US" sz="1600" baseline="0" dirty="0" smtClean="0"/>
                        <a:t> tumor occurrence 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/>
                        <a:t>naaccr_item_number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NAACCR</a:t>
                      </a:r>
                      <a:r>
                        <a:rPr lang="en-US" sz="1600" baseline="0" dirty="0"/>
                        <a:t> Item #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naaccr_item_value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varchar(100)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NAACCR</a:t>
                      </a:r>
                      <a:r>
                        <a:rPr lang="en-US" sz="1600" dirty="0"/>
                        <a:t> item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0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/>
                        <a:t>histology_topography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Concatenated</a:t>
                      </a:r>
                      <a:r>
                        <a:rPr lang="en-US" sz="1600" baseline="0" dirty="0"/>
                        <a:t> histology and topography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Source Data Sample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0656777"/>
              </p:ext>
            </p:extLst>
          </p:nvPr>
        </p:nvGraphicFramePr>
        <p:xfrm>
          <a:off x="649609" y="824308"/>
          <a:ext cx="7982467" cy="292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74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475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4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27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009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/>
                        <a:t>person_id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record_id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naaccr_item_number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naaccr_item_value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histology_site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http://mskcc.org/tumorregistry/1_000001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C50.9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8010/3-C50.9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http://mskcc.org/tumorregistry/1_000001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8010/3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8010/3-C50.9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http://mskcc.org/tumorregistry/1_000001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Jun-9-2019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8010/3-C50.9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http://mskcc.org/tumorregistry/1_000001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8010/3-C50.9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http://mskcc.org/tumorregistry/1_000002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8010/3-C50.9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http://mskcc.org/tumorregistry/1_000002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C50.9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8010/3-C50.9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http://mskcc.org/tumorregistry/1_000002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8010/3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8010/3-C50.9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http://mskcc.org/tumorregistry/1_000002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Jun-9-2019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8010/3-C50.9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200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http://mskcc.org/tumorregistry/1_000002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8010/3-C50.9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2610" y="3865417"/>
            <a:ext cx="7452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Map field names in your source to </a:t>
            </a:r>
            <a:r>
              <a:rPr lang="en-US" sz="1400" dirty="0" err="1"/>
              <a:t>NAACCR</a:t>
            </a:r>
            <a:r>
              <a:rPr lang="en-US" sz="1400" dirty="0"/>
              <a:t> item ids</a:t>
            </a:r>
          </a:p>
          <a:p>
            <a:pPr marL="342900" indent="-342900">
              <a:buAutoNum type="arabicPeriod"/>
            </a:pPr>
            <a:r>
              <a:rPr lang="en-US" sz="1400" dirty="0"/>
              <a:t>Site and histology must be converted to the following format: C50.9 and 8010/3</a:t>
            </a:r>
          </a:p>
          <a:p>
            <a:pPr marL="342900" indent="-342900">
              <a:buAutoNum type="arabicPeriod"/>
            </a:pPr>
            <a:r>
              <a:rPr lang="en-US" sz="1400" dirty="0"/>
              <a:t>Add </a:t>
            </a:r>
            <a:r>
              <a:rPr lang="en-US" sz="1400" dirty="0" err="1"/>
              <a:t>histology_site</a:t>
            </a:r>
            <a:r>
              <a:rPr lang="en-US" sz="1400" dirty="0"/>
              <a:t> field to the source data (will simplify ETL)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404" y="771560"/>
            <a:ext cx="3129045" cy="192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Crosswalk for Diagnosis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08721" y="1400648"/>
            <a:ext cx="2648060" cy="4439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hape 38"/>
          <p:cNvCxnSpPr>
            <a:cxnSpLocks/>
          </p:cNvCxnSpPr>
          <p:nvPr/>
        </p:nvCxnSpPr>
        <p:spPr>
          <a:xfrm rot="10800000" flipV="1">
            <a:off x="504707" y="1781192"/>
            <a:ext cx="270530" cy="1433407"/>
          </a:xfrm>
          <a:prstGeom prst="curvedConnector3">
            <a:avLst>
              <a:gd name="adj1" fmla="val 1845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38"/>
          <p:cNvCxnSpPr>
            <a:cxnSpLocks/>
          </p:cNvCxnSpPr>
          <p:nvPr/>
        </p:nvCxnSpPr>
        <p:spPr>
          <a:xfrm rot="16200000" flipH="1">
            <a:off x="326728" y="3612755"/>
            <a:ext cx="644956" cy="38402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38"/>
          <p:cNvCxnSpPr>
            <a:cxnSpLocks/>
          </p:cNvCxnSpPr>
          <p:nvPr/>
        </p:nvCxnSpPr>
        <p:spPr>
          <a:xfrm rot="10800000" flipH="1" flipV="1">
            <a:off x="841220" y="4127248"/>
            <a:ext cx="85449" cy="973424"/>
          </a:xfrm>
          <a:prstGeom prst="curvedConnector3">
            <a:avLst>
              <a:gd name="adj1" fmla="val -2675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4577" y="639529"/>
            <a:ext cx="2112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Cancer Registry patient record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72000" y="1446546"/>
            <a:ext cx="233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CONDITION_OCCURRENCE</a:t>
            </a:r>
            <a:r>
              <a:rPr lang="en-US" sz="1200" b="1" dirty="0">
                <a:solidFill>
                  <a:schemeClr val="accent1"/>
                </a:solidFill>
                <a:latin typeface="+mj-lt"/>
              </a:rPr>
              <a:t> record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5961" y="2594325"/>
            <a:ext cx="2939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CONCEPT: source concept for diagnosis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3210" y="4480388"/>
            <a:ext cx="2814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CONCEPT: standard concept for diagnosis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096" y="3543935"/>
            <a:ext cx="178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CONCEPT_RELATIONSHIP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82B5FB1-7CD8-4230-BE18-25E318E7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58" y="4741271"/>
            <a:ext cx="2935305" cy="812241"/>
          </a:xfrm>
          <a:prstGeom prst="rect">
            <a:avLst/>
          </a:prstGeom>
        </p:spPr>
      </p:pic>
      <p:cxnSp>
        <p:nvCxnSpPr>
          <p:cNvPr id="22" name="Shape 38">
            <a:extLst>
              <a:ext uri="{FF2B5EF4-FFF2-40B4-BE49-F238E27FC236}">
                <a16:creationId xmlns:a16="http://schemas.microsoft.com/office/drawing/2014/main" xmlns="" id="{7D469945-5B98-4CD5-B27A-ABF430499B3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943963" y="3130438"/>
            <a:ext cx="701054" cy="20169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A98E23A-D7F6-4E8B-94AA-DC3A85F7A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017" y="1731764"/>
            <a:ext cx="4380091" cy="2795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9AE03E6-1E86-4BF9-A875-E4E789AE7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41" y="2822520"/>
            <a:ext cx="3973249" cy="7562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7BA5BBB-286C-4E88-B1F1-54378B77E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210" y="3804985"/>
            <a:ext cx="2520391" cy="718917"/>
          </a:xfrm>
          <a:prstGeom prst="rect">
            <a:avLst/>
          </a:prstGeom>
        </p:spPr>
      </p:pic>
      <p:cxnSp>
        <p:nvCxnSpPr>
          <p:cNvPr id="34" name="Shape 38">
            <a:extLst>
              <a:ext uri="{FF2B5EF4-FFF2-40B4-BE49-F238E27FC236}">
                <a16:creationId xmlns:a16="http://schemas.microsoft.com/office/drawing/2014/main" xmlns="" id="{B3AB28F1-41D3-4C05-94A6-1AFA662D0A11}"/>
              </a:ext>
            </a:extLst>
          </p:cNvPr>
          <p:cNvCxnSpPr>
            <a:cxnSpLocks/>
          </p:cNvCxnSpPr>
          <p:nvPr/>
        </p:nvCxnSpPr>
        <p:spPr>
          <a:xfrm>
            <a:off x="3812331" y="1363579"/>
            <a:ext cx="817422" cy="7704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5341" y="734304"/>
            <a:ext cx="3048771" cy="170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695" y="100425"/>
            <a:ext cx="8520305" cy="587650"/>
          </a:xfrm>
        </p:spPr>
        <p:txBody>
          <a:bodyPr>
            <a:noAutofit/>
          </a:bodyPr>
          <a:lstStyle/>
          <a:p>
            <a:r>
              <a:rPr lang="en-US" sz="2400" dirty="0"/>
              <a:t>Crosswalk for Diagnostic Modifiers: value as concept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150604" y="1935973"/>
            <a:ext cx="2817198" cy="1744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hape 38"/>
          <p:cNvCxnSpPr>
            <a:cxnSpLocks/>
            <a:endCxn id="12" idx="1"/>
          </p:cNvCxnSpPr>
          <p:nvPr/>
        </p:nvCxnSpPr>
        <p:spPr>
          <a:xfrm rot="16200000" flipH="1">
            <a:off x="2749332" y="3186996"/>
            <a:ext cx="865128" cy="3326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38"/>
          <p:cNvCxnSpPr>
            <a:cxnSpLocks/>
          </p:cNvCxnSpPr>
          <p:nvPr/>
        </p:nvCxnSpPr>
        <p:spPr>
          <a:xfrm rot="10800000" flipH="1" flipV="1">
            <a:off x="177893" y="2573286"/>
            <a:ext cx="43165" cy="994567"/>
          </a:xfrm>
          <a:prstGeom prst="curvedConnector3">
            <a:avLst>
              <a:gd name="adj1" fmla="val -5295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91946" y="620679"/>
            <a:ext cx="2112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Cancer Registry patient record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42656" y="636018"/>
            <a:ext cx="233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CONDITION_OCCURRENCE</a:t>
            </a:r>
            <a:r>
              <a:rPr lang="en-US" sz="1200" b="1" dirty="0">
                <a:solidFill>
                  <a:schemeClr val="accent1"/>
                </a:solidFill>
                <a:latin typeface="+mj-lt"/>
              </a:rPr>
              <a:t> record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0" y="961082"/>
            <a:ext cx="3383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CONCEPT: source concept for diagnosis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17599" y="2827250"/>
            <a:ext cx="279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CONCEPT: concept for diagnostic schema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9769" y="1966235"/>
            <a:ext cx="178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CONCEPT_RELATIONSHIP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7" name="Shape 38"/>
          <p:cNvCxnSpPr>
            <a:cxnSpLocks/>
          </p:cNvCxnSpPr>
          <p:nvPr/>
        </p:nvCxnSpPr>
        <p:spPr>
          <a:xfrm rot="10800000" flipH="1" flipV="1">
            <a:off x="221059" y="3567854"/>
            <a:ext cx="51976" cy="954928"/>
          </a:xfrm>
          <a:prstGeom prst="curvedConnector3">
            <a:avLst>
              <a:gd name="adj1" fmla="val -4398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38"/>
          <p:cNvCxnSpPr>
            <a:cxnSpLocks/>
          </p:cNvCxnSpPr>
          <p:nvPr/>
        </p:nvCxnSpPr>
        <p:spPr>
          <a:xfrm rot="10800000" flipH="1" flipV="1">
            <a:off x="273035" y="4522781"/>
            <a:ext cx="122448" cy="1020995"/>
          </a:xfrm>
          <a:prstGeom prst="curvedConnector3">
            <a:avLst>
              <a:gd name="adj1" fmla="val -1866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2780" y="4745376"/>
            <a:ext cx="2785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CONCEPT: standard concept for laterality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44910" y="3807442"/>
            <a:ext cx="178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CONCEPT_RELATIONSHIP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62138" y="3190965"/>
            <a:ext cx="2560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CONCEPT: standard concept for value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62971" y="2276613"/>
            <a:ext cx="178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CONCEPT_RELATIONSHIP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25559" y="2810406"/>
            <a:ext cx="153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Measurement record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A1E0D7C6-89AD-4415-844D-E671958F5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912" y="961082"/>
            <a:ext cx="2725013" cy="1739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CD20446-5AC1-456C-BA89-3A44D2300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28" y="1236451"/>
            <a:ext cx="3046324" cy="775524"/>
          </a:xfrm>
          <a:prstGeom prst="rect">
            <a:avLst/>
          </a:prstGeom>
        </p:spPr>
      </p:pic>
      <p:sp>
        <p:nvSpPr>
          <p:cNvPr id="36" name="Rounded Rectangle 31">
            <a:extLst>
              <a:ext uri="{FF2B5EF4-FFF2-40B4-BE49-F238E27FC236}">
                <a16:creationId xmlns:a16="http://schemas.microsoft.com/office/drawing/2014/main" xmlns="" id="{2D245E11-502B-4049-9E9F-3225763096A9}"/>
              </a:ext>
            </a:extLst>
          </p:cNvPr>
          <p:cNvSpPr/>
          <p:nvPr/>
        </p:nvSpPr>
        <p:spPr>
          <a:xfrm>
            <a:off x="6309344" y="1036585"/>
            <a:ext cx="2764318" cy="1699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7042F3-590D-4EB8-82E2-457AA0F26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3" y="2212262"/>
            <a:ext cx="1998938" cy="654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AF4A1CC-DBB2-40D3-841B-3055E701F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87" y="3062216"/>
            <a:ext cx="2241486" cy="798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908D05-E0F4-4377-B447-D4226A6431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888" y="4084093"/>
            <a:ext cx="2561611" cy="733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6D63ED1-DBD2-45B2-8187-DFA560F050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506" y="4990582"/>
            <a:ext cx="2333588" cy="8308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D3E37A8-BB67-4BE9-BC77-4CB7333A35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0728" y="2532671"/>
            <a:ext cx="2472985" cy="707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6D15A2E-8FE4-4EE6-8FBB-2219FFC09B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8227" y="3415458"/>
            <a:ext cx="2131707" cy="740865"/>
          </a:xfrm>
          <a:prstGeom prst="rect">
            <a:avLst/>
          </a:prstGeom>
        </p:spPr>
      </p:pic>
      <p:cxnSp>
        <p:nvCxnSpPr>
          <p:cNvPr id="41" name="Shape 38">
            <a:extLst>
              <a:ext uri="{FF2B5EF4-FFF2-40B4-BE49-F238E27FC236}">
                <a16:creationId xmlns:a16="http://schemas.microsoft.com/office/drawing/2014/main" xmlns="" id="{6DC314C5-EEC2-406B-86A5-B00DB85B37C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489803" y="2886602"/>
            <a:ext cx="580925" cy="24574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38">
            <a:extLst>
              <a:ext uri="{FF2B5EF4-FFF2-40B4-BE49-F238E27FC236}">
                <a16:creationId xmlns:a16="http://schemas.microsoft.com/office/drawing/2014/main" xmlns="" id="{E17531D8-219B-4AAE-83E1-02578C9D8AB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16228" y="1597213"/>
            <a:ext cx="61665" cy="976073"/>
          </a:xfrm>
          <a:prstGeom prst="curvedConnector3">
            <a:avLst>
              <a:gd name="adj1" fmla="val -3707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653269E-7D5F-4EBF-BBA9-C010CC40A9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81300" y="4369402"/>
            <a:ext cx="2408413" cy="67290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3DFA79E-98C0-4F4A-8508-33BFC299ED8A}"/>
              </a:ext>
            </a:extLst>
          </p:cNvPr>
          <p:cNvSpPr txBox="1"/>
          <p:nvPr/>
        </p:nvSpPr>
        <p:spPr>
          <a:xfrm>
            <a:off x="3081094" y="4108626"/>
            <a:ext cx="178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accent1"/>
                </a:solidFill>
                <a:latin typeface="+mj-lt"/>
              </a:rPr>
              <a:t>CONCEPT_RELATIONSHIP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6187DF2-113D-47D2-8A16-8B39D03222EA}"/>
              </a:ext>
            </a:extLst>
          </p:cNvPr>
          <p:cNvSpPr txBox="1"/>
          <p:nvPr/>
        </p:nvSpPr>
        <p:spPr>
          <a:xfrm>
            <a:off x="3193679" y="5003405"/>
            <a:ext cx="2501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CONCEPT: standard concept for date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006E196-E39D-4CE2-8555-FEBF9BD476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3283" y="5240508"/>
            <a:ext cx="2408413" cy="837032"/>
          </a:xfrm>
          <a:prstGeom prst="rect">
            <a:avLst/>
          </a:prstGeom>
        </p:spPr>
      </p:pic>
      <p:cxnSp>
        <p:nvCxnSpPr>
          <p:cNvPr id="52" name="Shape 38">
            <a:extLst>
              <a:ext uri="{FF2B5EF4-FFF2-40B4-BE49-F238E27FC236}">
                <a16:creationId xmlns:a16="http://schemas.microsoft.com/office/drawing/2014/main" xmlns="" id="{A3CEB7C2-8F76-491F-B94F-8DE560354B83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5479934" y="3785891"/>
            <a:ext cx="341278" cy="5317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38">
            <a:extLst>
              <a:ext uri="{FF2B5EF4-FFF2-40B4-BE49-F238E27FC236}">
                <a16:creationId xmlns:a16="http://schemas.microsoft.com/office/drawing/2014/main" xmlns="" id="{D8C65556-93D3-4D89-B5FA-6FF129B7BBA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489803" y="4705856"/>
            <a:ext cx="691497" cy="6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38">
            <a:extLst>
              <a:ext uri="{FF2B5EF4-FFF2-40B4-BE49-F238E27FC236}">
                <a16:creationId xmlns:a16="http://schemas.microsoft.com/office/drawing/2014/main" xmlns="" id="{5D73E446-DD11-4CBC-BFD1-D190DFD9C5C4}"/>
              </a:ext>
            </a:extLst>
          </p:cNvPr>
          <p:cNvCxnSpPr>
            <a:cxnSpLocks/>
            <a:stCxn id="36" idx="1"/>
            <a:endCxn id="7" idx="1"/>
          </p:cNvCxnSpPr>
          <p:nvPr/>
        </p:nvCxnSpPr>
        <p:spPr>
          <a:xfrm rot="10800000" flipV="1">
            <a:off x="5821212" y="1121547"/>
            <a:ext cx="488132" cy="3196088"/>
          </a:xfrm>
          <a:prstGeom prst="curvedConnector3">
            <a:avLst>
              <a:gd name="adj1" fmla="val 1468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CD0932B-C97A-4ADE-A382-0EF382F35A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21212" y="3070569"/>
            <a:ext cx="3340457" cy="24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366518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eede3e04-ef7f-43f3-975e-805c0c5f1e83">General Resources</Category>
    <SharedWithUsers xmlns="a9883a9a-8dc4-4a0a-a402-25be3a23f551">
      <UserInfo>
        <DisplayName>Ben Green</DisplayName>
        <AccountId>1449</AccountId>
        <AccountType/>
      </UserInfo>
      <UserInfo>
        <DisplayName>Kathleen Elliott</DisplayName>
        <AccountId>26</AccountId>
        <AccountType/>
      </UserInfo>
      <UserInfo>
        <DisplayName>Berna Diehl</DisplayName>
        <AccountId>36</AccountId>
        <AccountType/>
      </UserInfo>
      <UserInfo>
        <DisplayName>Patrick Brady</DisplayName>
        <AccountId>462</AccountId>
        <AccountType/>
      </UserInfo>
      <UserInfo>
        <DisplayName>Adam Pawluk</DisplayName>
        <AccountId>3416</AccountId>
        <AccountType/>
      </UserInfo>
      <UserInfo>
        <DisplayName>Michael O'Brien</DisplayName>
        <AccountId>862</AccountId>
        <AccountType/>
      </UserInfo>
      <UserInfo>
        <DisplayName>David Connolly</DisplayName>
        <AccountId>1232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69C198E5EA0446B48A258369EB929D" ma:contentTypeVersion="8" ma:contentTypeDescription="Create a new document." ma:contentTypeScope="" ma:versionID="d872bdd14c10ad67b43240066461caaa">
  <xsd:schema xmlns:xsd="http://www.w3.org/2001/XMLSchema" xmlns:xs="http://www.w3.org/2001/XMLSchema" xmlns:p="http://schemas.microsoft.com/office/2006/metadata/properties" xmlns:ns2="a9883a9a-8dc4-4a0a-a402-25be3a23f551" xmlns:ns3="eede3e04-ef7f-43f3-975e-805c0c5f1e83" targetNamespace="http://schemas.microsoft.com/office/2006/metadata/properties" ma:root="true" ma:fieldsID="f389de775f37ae22da9ad2814c85c47e" ns2:_="" ns3:_="">
    <xsd:import namespace="a9883a9a-8dc4-4a0a-a402-25be3a23f551"/>
    <xsd:import namespace="eede3e04-ef7f-43f3-975e-805c0c5f1e8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3:Category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83a9a-8dc4-4a0a-a402-25be3a23f5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de3e04-ef7f-43f3-975e-805c0c5f1e83" elementFormDefault="qualified">
    <xsd:import namespace="http://schemas.microsoft.com/office/2006/documentManagement/types"/>
    <xsd:import namespace="http://schemas.microsoft.com/office/infopath/2007/PartnerControls"/>
    <xsd:element name="Category" ma:index="10" ma:displayName="Category" ma:format="Dropdown" ma:internalName="Category">
      <xsd:simpleType>
        <xsd:restriction base="dms:Choice">
          <xsd:enumeration value="Analytics Tools"/>
          <xsd:enumeration value="Digital Projects"/>
          <xsd:enumeration value="Fun Committee"/>
          <xsd:enumeration value="General Resources"/>
          <xsd:enumeration value="Media Monitoring"/>
          <xsd:enumeration value="Video Resources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292BCB-21BD-4E6D-8B29-5908CEB9F9EE}">
  <ds:schemaRefs>
    <ds:schemaRef ds:uri="http://purl.org/dc/dcmitype/"/>
    <ds:schemaRef ds:uri="http://www.w3.org/XML/1998/namespace"/>
    <ds:schemaRef ds:uri="http://schemas.microsoft.com/office/2006/documentManagement/types"/>
    <ds:schemaRef ds:uri="eede3e04-ef7f-43f3-975e-805c0c5f1e83"/>
    <ds:schemaRef ds:uri="a9883a9a-8dc4-4a0a-a402-25be3a23f551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CFBA306-A956-431E-A2FB-DCA1445F37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6B4617-3B28-4E2E-AF19-216BC1A84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883a9a-8dc4-4a0a-a402-25be3a23f551"/>
    <ds:schemaRef ds:uri="eede3e04-ef7f-43f3-975e-805c0c5f1e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7050</TotalTime>
  <Words>640</Words>
  <Application>Microsoft Office PowerPoint</Application>
  <PresentationFormat>On-screen Show (16:10)</PresentationFormat>
  <Paragraphs>293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2_Office Theme</vt:lpstr>
      <vt:lpstr>Crosswalk from  Cancer Registry to  OMOP Oncology Module</vt:lpstr>
      <vt:lpstr>Outline</vt:lpstr>
      <vt:lpstr>Oncology Model in OMOP CDM</vt:lpstr>
      <vt:lpstr>EPISODE Model</vt:lpstr>
      <vt:lpstr>Cancer Registry Patient Record Sample</vt:lpstr>
      <vt:lpstr>Source Table Structure</vt:lpstr>
      <vt:lpstr>Source Data Sample</vt:lpstr>
      <vt:lpstr>Crosswalk for Diagnosis</vt:lpstr>
      <vt:lpstr>Crosswalk for Diagnostic Modifiers: value as concept</vt:lpstr>
      <vt:lpstr>NAACCR Numeric Items in Vocabulary</vt:lpstr>
      <vt:lpstr>NAACCR Numeric Items in Vocabulary</vt:lpstr>
      <vt:lpstr>SQL for ETL of Diagnosis and Modifiers</vt:lpstr>
      <vt:lpstr>Derivation of First Occurrence Episode</vt:lpstr>
      <vt:lpstr>SQL for the First Occurrence Episode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JPA Guest</dc:creator>
  <cp:lastModifiedBy>belenkar</cp:lastModifiedBy>
  <cp:revision>420</cp:revision>
  <dcterms:modified xsi:type="dcterms:W3CDTF">2019-08-24T00:36:55Z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0x0101003369C198E5EA0446B48A258369EB929D</vt:lpwstr>
  </property>
  <property fmtid="{D5CDD505-2E9C-101B-9397-08002B2CF9AE}" pid="3" name="MSIP_Label_ba1a4512-8026-4a73-bfb7-8d52c1779a3a_Enabled">
    <vt:lpwstr>True</vt:lpwstr>
  </property>
  <property fmtid="{D5CDD505-2E9C-101B-9397-08002B2CF9AE}" pid="4" name="MSIP_Label_ba1a4512-8026-4a73-bfb7-8d52c1779a3a_SiteId">
    <vt:lpwstr>a79016de-bdd0-4e47-91f4-79416ab912ad</vt:lpwstr>
  </property>
  <property fmtid="{D5CDD505-2E9C-101B-9397-08002B2CF9AE}" pid="5" name="MSIP_Label_ba1a4512-8026-4a73-bfb7-8d52c1779a3a_Owner">
    <vt:lpwstr>Stan.Huff@imail.org</vt:lpwstr>
  </property>
  <property fmtid="{D5CDD505-2E9C-101B-9397-08002B2CF9AE}" pid="6" name="MSIP_Label_ba1a4512-8026-4a73-bfb7-8d52c1779a3a_SetDate">
    <vt:lpwstr>2018-10-22T18:27:51.2748098Z</vt:lpwstr>
  </property>
  <property fmtid="{D5CDD505-2E9C-101B-9397-08002B2CF9AE}" pid="7" name="MSIP_Label_ba1a4512-8026-4a73-bfb7-8d52c1779a3a_Name">
    <vt:lpwstr>Sensitive Information</vt:lpwstr>
  </property>
  <property fmtid="{D5CDD505-2E9C-101B-9397-08002B2CF9AE}" pid="8" name="MSIP_Label_ba1a4512-8026-4a73-bfb7-8d52c1779a3a_Application">
    <vt:lpwstr>Microsoft Azure Information Protection</vt:lpwstr>
  </property>
  <property fmtid="{D5CDD505-2E9C-101B-9397-08002B2CF9AE}" pid="9" name="MSIP_Label_ba1a4512-8026-4a73-bfb7-8d52c1779a3a_Extended_MSFT_Method">
    <vt:lpwstr>Automatic</vt:lpwstr>
  </property>
  <property fmtid="{D5CDD505-2E9C-101B-9397-08002B2CF9AE}" pid="10" name="Sensitivity">
    <vt:lpwstr>Sensitive Information</vt:lpwstr>
  </property>
</Properties>
</file>