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1326" r:id="rId5"/>
    <p:sldId id="1327" r:id="rId6"/>
    <p:sldId id="1329" r:id="rId7"/>
    <p:sldId id="260" r:id="rId8"/>
    <p:sldId id="1328" r:id="rId9"/>
    <p:sldId id="1332" r:id="rId10"/>
    <p:sldId id="1333" r:id="rId11"/>
    <p:sldId id="1331" r:id="rId12"/>
    <p:sldId id="1335" r:id="rId13"/>
    <p:sldId id="1336" r:id="rId14"/>
    <p:sldId id="1337" r:id="rId15"/>
    <p:sldId id="1338" r:id="rId16"/>
    <p:sldId id="1339" r:id="rId17"/>
    <p:sldId id="1340" r:id="rId18"/>
    <p:sldId id="1355" r:id="rId19"/>
    <p:sldId id="1342" r:id="rId20"/>
    <p:sldId id="1344" r:id="rId21"/>
    <p:sldId id="1345" r:id="rId22"/>
    <p:sldId id="1346" r:id="rId23"/>
    <p:sldId id="1354" r:id="rId24"/>
    <p:sldId id="1356" r:id="rId25"/>
    <p:sldId id="1341" r:id="rId26"/>
    <p:sldId id="261" r:id="rId27"/>
    <p:sldId id="1347" r:id="rId28"/>
    <p:sldId id="1349" r:id="rId29"/>
    <p:sldId id="1348" r:id="rId30"/>
    <p:sldId id="1350" r:id="rId31"/>
    <p:sldId id="1351" r:id="rId32"/>
    <p:sldId id="1352" r:id="rId33"/>
    <p:sldId id="1353" r:id="rId34"/>
    <p:sldId id="1322" r:id="rId35"/>
    <p:sldId id="36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25A"/>
    <a:srgbClr val="3B528B"/>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581" autoAdjust="0"/>
    <p:restoredTop sz="94660"/>
  </p:normalViewPr>
  <p:slideViewPr>
    <p:cSldViewPr snapToGrid="0">
      <p:cViewPr varScale="1">
        <p:scale>
          <a:sx n="117" d="100"/>
          <a:sy n="117" d="100"/>
        </p:scale>
        <p:origin x="132" y="96"/>
      </p:cViewPr>
      <p:guideLst/>
    </p:cSldViewPr>
  </p:slideViewPr>
  <p:notesTextViewPr>
    <p:cViewPr>
      <p:scale>
        <a:sx n="1" d="1"/>
        <a:sy n="1" d="1"/>
      </p:scale>
      <p:origin x="0" y="0"/>
    </p:cViewPr>
  </p:notesTextViewPr>
  <p:notesViewPr>
    <p:cSldViewPr snapToGrid="0">
      <p:cViewPr varScale="1">
        <p:scale>
          <a:sx n="90" d="100"/>
          <a:sy n="90"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C62E7-4B4B-4519-B738-BEDB647599DE}" type="datetimeFigureOut">
              <a:rPr lang="ko-KR" altLang="en-US" smtClean="0"/>
              <a:t>2020-03-11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57A3D-0822-4958-B536-E37E4DC4E763}" type="slidenum">
              <a:rPr lang="ko-KR" altLang="en-US" smtClean="0"/>
              <a:t>‹#›</a:t>
            </a:fld>
            <a:endParaRPr lang="ko-KR" altLang="en-US"/>
          </a:p>
        </p:txBody>
      </p:sp>
    </p:spTree>
    <p:extLst>
      <p:ext uri="{BB962C8B-B14F-4D97-AF65-F5344CB8AC3E}">
        <p14:creationId xmlns:p14="http://schemas.microsoft.com/office/powerpoint/2010/main" val="26127386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073402C6-4736-4C1B-AE20-72124133106B}"/>
              </a:ext>
            </a:extLst>
          </p:cNvPr>
          <p:cNvGrpSpPr/>
          <p:nvPr userDrawn="1"/>
        </p:nvGrpSpPr>
        <p:grpSpPr>
          <a:xfrm>
            <a:off x="224284" y="111436"/>
            <a:ext cx="9489659" cy="549792"/>
            <a:chOff x="224284" y="111436"/>
            <a:chExt cx="9489659" cy="549792"/>
          </a:xfrm>
        </p:grpSpPr>
        <p:grpSp>
          <p:nvGrpSpPr>
            <p:cNvPr id="8" name="그룹 7">
              <a:extLst>
                <a:ext uri="{FF2B5EF4-FFF2-40B4-BE49-F238E27FC236}">
                  <a16:creationId xmlns:a16="http://schemas.microsoft.com/office/drawing/2014/main" id="{4583D9BC-8E64-4E8D-B2C1-2EA4412171C5}"/>
                </a:ext>
              </a:extLst>
            </p:cNvPr>
            <p:cNvGrpSpPr/>
            <p:nvPr/>
          </p:nvGrpSpPr>
          <p:grpSpPr>
            <a:xfrm>
              <a:off x="224284" y="209588"/>
              <a:ext cx="1720874" cy="355663"/>
              <a:chOff x="224284" y="209588"/>
              <a:chExt cx="1720874" cy="355663"/>
            </a:xfrm>
          </p:grpSpPr>
          <p:pic>
            <p:nvPicPr>
              <p:cNvPr id="10" name="그림 9">
                <a:extLst>
                  <a:ext uri="{FF2B5EF4-FFF2-40B4-BE49-F238E27FC236}">
                    <a16:creationId xmlns:a16="http://schemas.microsoft.com/office/drawing/2014/main" id="{49097C1B-97AF-438D-89F6-E0FAC3645097}"/>
                  </a:ext>
                </a:extLst>
              </p:cNvPr>
              <p:cNvPicPr>
                <a:picLocks noChangeAspect="1"/>
              </p:cNvPicPr>
              <p:nvPr/>
            </p:nvPicPr>
            <p:blipFill>
              <a:blip r:embed="rId2"/>
              <a:stretch>
                <a:fillRect/>
              </a:stretch>
            </p:blipFill>
            <p:spPr>
              <a:xfrm>
                <a:off x="224284" y="209588"/>
                <a:ext cx="359067" cy="355663"/>
              </a:xfrm>
              <a:prstGeom prst="rect">
                <a:avLst/>
              </a:prstGeom>
            </p:spPr>
          </p:pic>
          <p:pic>
            <p:nvPicPr>
              <p:cNvPr id="11" name="그림 10">
                <a:extLst>
                  <a:ext uri="{FF2B5EF4-FFF2-40B4-BE49-F238E27FC236}">
                    <a16:creationId xmlns:a16="http://schemas.microsoft.com/office/drawing/2014/main" id="{A0080E03-239C-42A1-A01C-92E36FBB24BC}"/>
                  </a:ext>
                </a:extLst>
              </p:cNvPr>
              <p:cNvPicPr>
                <a:picLocks noChangeAspect="1"/>
              </p:cNvPicPr>
              <p:nvPr/>
            </p:nvPicPr>
            <p:blipFill>
              <a:blip r:embed="rId3"/>
              <a:stretch>
                <a:fillRect/>
              </a:stretch>
            </p:blipFill>
            <p:spPr>
              <a:xfrm>
                <a:off x="583351" y="210992"/>
                <a:ext cx="1361807" cy="350680"/>
              </a:xfrm>
              <a:prstGeom prst="rect">
                <a:avLst/>
              </a:prstGeom>
            </p:spPr>
          </p:pic>
        </p:grpSp>
        <p:pic>
          <p:nvPicPr>
            <p:cNvPr id="9" name="그림 8">
              <a:extLst>
                <a:ext uri="{FF2B5EF4-FFF2-40B4-BE49-F238E27FC236}">
                  <a16:creationId xmlns:a16="http://schemas.microsoft.com/office/drawing/2014/main" id="{5CED0FC2-3C8F-4B04-82B1-C95D9138BD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7742" y="111436"/>
              <a:ext cx="2526201" cy="549792"/>
            </a:xfrm>
            <a:prstGeom prst="rect">
              <a:avLst/>
            </a:prstGeom>
          </p:spPr>
        </p:pic>
      </p:grpSp>
    </p:spTree>
    <p:extLst>
      <p:ext uri="{BB962C8B-B14F-4D97-AF65-F5344CB8AC3E}">
        <p14:creationId xmlns:p14="http://schemas.microsoft.com/office/powerpoint/2010/main" val="420654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160502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108422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423811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16693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23269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313107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126003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309188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19923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0D5AFE0-245D-4B4D-A924-B984AE53EAA2}" type="datetimeFigureOut">
              <a:rPr lang="ko-KR" altLang="en-US" smtClean="0"/>
              <a:t>2020-03-11</a:t>
            </a:fld>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8599039-9A5A-4DD1-BC7F-0B6A679A7CF0}" type="slidenum">
              <a:rPr lang="ko-KR" altLang="en-US" smtClean="0"/>
              <a:t>‹#›</a:t>
            </a:fld>
            <a:endParaRPr lang="ko-KR" altLang="en-US"/>
          </a:p>
        </p:txBody>
      </p:sp>
    </p:spTree>
    <p:extLst>
      <p:ext uri="{BB962C8B-B14F-4D97-AF65-F5344CB8AC3E}">
        <p14:creationId xmlns:p14="http://schemas.microsoft.com/office/powerpoint/2010/main" val="96505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823C92C0-0619-4936-8569-9581D010267E}"/>
              </a:ext>
            </a:extLst>
          </p:cNvPr>
          <p:cNvGrpSpPr/>
          <p:nvPr userDrawn="1"/>
        </p:nvGrpSpPr>
        <p:grpSpPr>
          <a:xfrm>
            <a:off x="224284" y="111436"/>
            <a:ext cx="9489659" cy="549792"/>
            <a:chOff x="224284" y="111436"/>
            <a:chExt cx="9489659" cy="549792"/>
          </a:xfrm>
        </p:grpSpPr>
        <p:grpSp>
          <p:nvGrpSpPr>
            <p:cNvPr id="8" name="그룹 7">
              <a:extLst>
                <a:ext uri="{FF2B5EF4-FFF2-40B4-BE49-F238E27FC236}">
                  <a16:creationId xmlns:a16="http://schemas.microsoft.com/office/drawing/2014/main" id="{AA8B55EF-CE21-4BA0-9DF6-5794CB566279}"/>
                </a:ext>
              </a:extLst>
            </p:cNvPr>
            <p:cNvGrpSpPr/>
            <p:nvPr/>
          </p:nvGrpSpPr>
          <p:grpSpPr>
            <a:xfrm>
              <a:off x="224284" y="209588"/>
              <a:ext cx="1720874" cy="355663"/>
              <a:chOff x="224284" y="209588"/>
              <a:chExt cx="1720874" cy="355663"/>
            </a:xfrm>
          </p:grpSpPr>
          <p:pic>
            <p:nvPicPr>
              <p:cNvPr id="10" name="그림 9">
                <a:extLst>
                  <a:ext uri="{FF2B5EF4-FFF2-40B4-BE49-F238E27FC236}">
                    <a16:creationId xmlns:a16="http://schemas.microsoft.com/office/drawing/2014/main" id="{8F8D7781-C3D0-4067-8E7E-724CEFC80279}"/>
                  </a:ext>
                </a:extLst>
              </p:cNvPr>
              <p:cNvPicPr>
                <a:picLocks noChangeAspect="1"/>
              </p:cNvPicPr>
              <p:nvPr/>
            </p:nvPicPr>
            <p:blipFill>
              <a:blip r:embed="rId13"/>
              <a:stretch>
                <a:fillRect/>
              </a:stretch>
            </p:blipFill>
            <p:spPr>
              <a:xfrm>
                <a:off x="224284" y="209588"/>
                <a:ext cx="359067" cy="355663"/>
              </a:xfrm>
              <a:prstGeom prst="rect">
                <a:avLst/>
              </a:prstGeom>
            </p:spPr>
          </p:pic>
          <p:pic>
            <p:nvPicPr>
              <p:cNvPr id="11" name="그림 10">
                <a:extLst>
                  <a:ext uri="{FF2B5EF4-FFF2-40B4-BE49-F238E27FC236}">
                    <a16:creationId xmlns:a16="http://schemas.microsoft.com/office/drawing/2014/main" id="{DD3D1656-AE26-418F-8947-4EEFC08DEA6C}"/>
                  </a:ext>
                </a:extLst>
              </p:cNvPr>
              <p:cNvPicPr>
                <a:picLocks noChangeAspect="1"/>
              </p:cNvPicPr>
              <p:nvPr/>
            </p:nvPicPr>
            <p:blipFill>
              <a:blip r:embed="rId14"/>
              <a:stretch>
                <a:fillRect/>
              </a:stretch>
            </p:blipFill>
            <p:spPr>
              <a:xfrm>
                <a:off x="583351" y="210992"/>
                <a:ext cx="1361807" cy="350680"/>
              </a:xfrm>
              <a:prstGeom prst="rect">
                <a:avLst/>
              </a:prstGeom>
            </p:spPr>
          </p:pic>
        </p:grpSp>
        <p:pic>
          <p:nvPicPr>
            <p:cNvPr id="9" name="그림 8">
              <a:extLst>
                <a:ext uri="{FF2B5EF4-FFF2-40B4-BE49-F238E27FC236}">
                  <a16:creationId xmlns:a16="http://schemas.microsoft.com/office/drawing/2014/main" id="{5825D69F-0407-4FD3-9214-DE4B66C7F47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87742" y="111436"/>
              <a:ext cx="2526201" cy="549792"/>
            </a:xfrm>
            <a:prstGeom prst="rect">
              <a:avLst/>
            </a:prstGeom>
          </p:spPr>
        </p:pic>
      </p:grpSp>
    </p:spTree>
    <p:extLst>
      <p:ext uri="{BB962C8B-B14F-4D97-AF65-F5344CB8AC3E}">
        <p14:creationId xmlns:p14="http://schemas.microsoft.com/office/powerpoint/2010/main" val="340072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ohdsi-studies/CancerTxPathwa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E2ABC6-EF9D-4D7B-9CFF-DD639F2B4BD8}"/>
              </a:ext>
            </a:extLst>
          </p:cNvPr>
          <p:cNvSpPr txBox="1"/>
          <p:nvPr/>
        </p:nvSpPr>
        <p:spPr>
          <a:xfrm>
            <a:off x="2166152" y="2275159"/>
            <a:ext cx="6977848" cy="2616101"/>
          </a:xfrm>
          <a:prstGeom prst="rect">
            <a:avLst/>
          </a:prstGeom>
          <a:noFill/>
        </p:spPr>
        <p:txBody>
          <a:bodyPr wrap="square" rtlCol="0">
            <a:spAutoFit/>
          </a:bodyPr>
          <a:lstStyle/>
          <a:p>
            <a:pPr algn="ctr"/>
            <a:r>
              <a:rPr lang="en-US" altLang="ko-KR" sz="3600" b="1" dirty="0">
                <a:latin typeface="+mj-lt"/>
              </a:rPr>
              <a:t>Clinical characterization of the cancer treatment using the Oncology CDM</a:t>
            </a:r>
            <a:endParaRPr lang="en-US" altLang="ko-KR" sz="2800" dirty="0">
              <a:latin typeface="+mj-lt"/>
            </a:endParaRPr>
          </a:p>
          <a:p>
            <a:pPr algn="ctr"/>
            <a:endParaRPr lang="en-US" altLang="ko-KR" dirty="0">
              <a:latin typeface="+mj-lt"/>
            </a:endParaRPr>
          </a:p>
          <a:p>
            <a:pPr algn="ctr"/>
            <a:r>
              <a:rPr lang="en-US" altLang="ko-KR" sz="2000" dirty="0">
                <a:latin typeface="+mj-lt"/>
              </a:rPr>
              <a:t>2020-03-11</a:t>
            </a:r>
          </a:p>
          <a:p>
            <a:pPr algn="ctr"/>
            <a:endParaRPr lang="en-US" altLang="ko-KR" sz="1400" dirty="0">
              <a:latin typeface="+mj-lt"/>
            </a:endParaRPr>
          </a:p>
          <a:p>
            <a:pPr algn="ctr"/>
            <a:r>
              <a:rPr lang="en-US" altLang="ko-KR" sz="2000" dirty="0">
                <a:latin typeface="+mj-lt"/>
              </a:rPr>
              <a:t>Hokyun Jeon, Seng Chan You MD, MS,  </a:t>
            </a:r>
            <a:br>
              <a:rPr lang="en-US" altLang="ko-KR" sz="2000" dirty="0">
                <a:latin typeface="+mj-lt"/>
              </a:rPr>
            </a:br>
            <a:r>
              <a:rPr lang="en-US" altLang="ko-KR" sz="2000" dirty="0">
                <a:latin typeface="+mj-lt"/>
              </a:rPr>
              <a:t>Rae </a:t>
            </a:r>
            <a:r>
              <a:rPr lang="en-US" altLang="ko-KR" sz="2000" dirty="0" err="1">
                <a:latin typeface="+mj-lt"/>
              </a:rPr>
              <a:t>Woong</a:t>
            </a:r>
            <a:r>
              <a:rPr lang="en-US" altLang="ko-KR" sz="2000" dirty="0">
                <a:latin typeface="+mj-lt"/>
              </a:rPr>
              <a:t> Park MD, PhD</a:t>
            </a:r>
          </a:p>
        </p:txBody>
      </p:sp>
      <p:grpSp>
        <p:nvGrpSpPr>
          <p:cNvPr id="5" name="그룹 4">
            <a:extLst>
              <a:ext uri="{FF2B5EF4-FFF2-40B4-BE49-F238E27FC236}">
                <a16:creationId xmlns:a16="http://schemas.microsoft.com/office/drawing/2014/main" id="{48CAC4B4-805B-48CA-BFF0-4664C9123EEC}"/>
              </a:ext>
            </a:extLst>
          </p:cNvPr>
          <p:cNvGrpSpPr/>
          <p:nvPr/>
        </p:nvGrpSpPr>
        <p:grpSpPr>
          <a:xfrm>
            <a:off x="72194" y="2275159"/>
            <a:ext cx="2211513" cy="2743235"/>
            <a:chOff x="805310" y="2664047"/>
            <a:chExt cx="1499740" cy="1860328"/>
          </a:xfrm>
        </p:grpSpPr>
        <p:pic>
          <p:nvPicPr>
            <p:cNvPr id="6" name="그림 5">
              <a:extLst>
                <a:ext uri="{FF2B5EF4-FFF2-40B4-BE49-F238E27FC236}">
                  <a16:creationId xmlns:a16="http://schemas.microsoft.com/office/drawing/2014/main" id="{1C46E2B1-96CA-48A9-861B-C79CA68EB883}"/>
                </a:ext>
              </a:extLst>
            </p:cNvPr>
            <p:cNvPicPr>
              <a:picLocks noChangeAspect="1"/>
            </p:cNvPicPr>
            <p:nvPr/>
          </p:nvPicPr>
          <p:blipFill>
            <a:blip r:embed="rId2"/>
            <a:stretch>
              <a:fillRect/>
            </a:stretch>
          </p:blipFill>
          <p:spPr>
            <a:xfrm>
              <a:off x="824360" y="4149569"/>
              <a:ext cx="1455496" cy="374806"/>
            </a:xfrm>
            <a:prstGeom prst="rect">
              <a:avLst/>
            </a:prstGeom>
          </p:spPr>
        </p:pic>
        <p:pic>
          <p:nvPicPr>
            <p:cNvPr id="7" name="그림 6">
              <a:extLst>
                <a:ext uri="{FF2B5EF4-FFF2-40B4-BE49-F238E27FC236}">
                  <a16:creationId xmlns:a16="http://schemas.microsoft.com/office/drawing/2014/main" id="{D08E22FB-46CB-4B85-89AE-263DE453675E}"/>
                </a:ext>
              </a:extLst>
            </p:cNvPr>
            <p:cNvPicPr>
              <a:picLocks noChangeAspect="1"/>
            </p:cNvPicPr>
            <p:nvPr/>
          </p:nvPicPr>
          <p:blipFill>
            <a:blip r:embed="rId3"/>
            <a:stretch>
              <a:fillRect/>
            </a:stretch>
          </p:blipFill>
          <p:spPr>
            <a:xfrm>
              <a:off x="805310" y="2664047"/>
              <a:ext cx="1499740" cy="1485522"/>
            </a:xfrm>
            <a:prstGeom prst="rect">
              <a:avLst/>
            </a:prstGeom>
          </p:spPr>
        </p:pic>
      </p:grpSp>
    </p:spTree>
    <p:extLst>
      <p:ext uri="{BB962C8B-B14F-4D97-AF65-F5344CB8AC3E}">
        <p14:creationId xmlns:p14="http://schemas.microsoft.com/office/powerpoint/2010/main" val="177189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083147E1-B070-45FE-95FF-0F8D37FAC1AD}"/>
              </a:ext>
            </a:extLst>
          </p:cNvPr>
          <p:cNvSpPr txBox="1"/>
          <p:nvPr/>
        </p:nvSpPr>
        <p:spPr>
          <a:xfrm>
            <a:off x="54944" y="5509599"/>
            <a:ext cx="9034112" cy="954107"/>
          </a:xfrm>
          <a:prstGeom prst="rect">
            <a:avLst/>
          </a:prstGeom>
          <a:noFill/>
        </p:spPr>
        <p:txBody>
          <a:bodyPr wrap="square" rtlCol="0">
            <a:spAutoFit/>
          </a:bodyPr>
          <a:lstStyle/>
          <a:p>
            <a:pPr>
              <a:spcAft>
                <a:spcPts val="600"/>
              </a:spcAft>
            </a:pPr>
            <a:r>
              <a:rPr lang="en-US" altLang="ko-KR" sz="2800" dirty="0">
                <a:solidFill>
                  <a:srgbClr val="20425A"/>
                </a:solidFill>
              </a:rPr>
              <a:t>This JSON file structure is easy to reflect </a:t>
            </a:r>
            <a:r>
              <a:rPr lang="en-US" altLang="ko-KR" sz="2800" b="1" dirty="0">
                <a:solidFill>
                  <a:srgbClr val="20425A"/>
                </a:solidFill>
              </a:rPr>
              <a:t>modifications</a:t>
            </a:r>
            <a:r>
              <a:rPr lang="en-US" altLang="ko-KR" sz="2800" dirty="0">
                <a:solidFill>
                  <a:srgbClr val="20425A"/>
                </a:solidFill>
              </a:rPr>
              <a:t> and changes, allowing for continuous updates and </a:t>
            </a:r>
            <a:r>
              <a:rPr lang="en-US" altLang="ko-KR" sz="2800" b="1" dirty="0">
                <a:solidFill>
                  <a:srgbClr val="20425A"/>
                </a:solidFill>
              </a:rPr>
              <a:t>customization</a:t>
            </a:r>
            <a:r>
              <a:rPr lang="en-US" altLang="ko-KR" sz="2800" dirty="0">
                <a:solidFill>
                  <a:srgbClr val="20425A"/>
                </a:solidFill>
              </a:rPr>
              <a:t>.</a:t>
            </a:r>
            <a:endParaRPr lang="ko-KR" altLang="en-US" sz="2800" dirty="0">
              <a:solidFill>
                <a:srgbClr val="20425A"/>
              </a:solidFill>
            </a:endParaRPr>
          </a:p>
        </p:txBody>
      </p:sp>
      <p:pic>
        <p:nvPicPr>
          <p:cNvPr id="13" name="그림 12">
            <a:extLst>
              <a:ext uri="{FF2B5EF4-FFF2-40B4-BE49-F238E27FC236}">
                <a16:creationId xmlns:a16="http://schemas.microsoft.com/office/drawing/2014/main" id="{561FB5D2-6104-4DBA-B196-C6ABD90416E7}"/>
              </a:ext>
            </a:extLst>
          </p:cNvPr>
          <p:cNvPicPr>
            <a:picLocks noChangeAspect="1"/>
          </p:cNvPicPr>
          <p:nvPr/>
        </p:nvPicPr>
        <p:blipFill>
          <a:blip r:embed="rId2"/>
          <a:stretch>
            <a:fillRect/>
          </a:stretch>
        </p:blipFill>
        <p:spPr>
          <a:xfrm>
            <a:off x="1473662" y="1293397"/>
            <a:ext cx="1504950" cy="1476375"/>
          </a:xfrm>
          <a:prstGeom prst="rect">
            <a:avLst/>
          </a:prstGeom>
        </p:spPr>
      </p:pic>
      <p:pic>
        <p:nvPicPr>
          <p:cNvPr id="16" name="그림 15">
            <a:extLst>
              <a:ext uri="{FF2B5EF4-FFF2-40B4-BE49-F238E27FC236}">
                <a16:creationId xmlns:a16="http://schemas.microsoft.com/office/drawing/2014/main" id="{D9EA6CE3-0C3C-46C1-B130-F24668476BB9}"/>
              </a:ext>
            </a:extLst>
          </p:cNvPr>
          <p:cNvPicPr>
            <a:picLocks noChangeAspect="1"/>
          </p:cNvPicPr>
          <p:nvPr/>
        </p:nvPicPr>
        <p:blipFill>
          <a:blip r:embed="rId3"/>
          <a:stretch>
            <a:fillRect/>
          </a:stretch>
        </p:blipFill>
        <p:spPr>
          <a:xfrm>
            <a:off x="5438267" y="1293398"/>
            <a:ext cx="3265899" cy="3971372"/>
          </a:xfrm>
          <a:prstGeom prst="rect">
            <a:avLst/>
          </a:prstGeom>
        </p:spPr>
      </p:pic>
      <p:sp>
        <p:nvSpPr>
          <p:cNvPr id="20" name="화살표: 줄무늬가 있는 오른쪽 19">
            <a:extLst>
              <a:ext uri="{FF2B5EF4-FFF2-40B4-BE49-F238E27FC236}">
                <a16:creationId xmlns:a16="http://schemas.microsoft.com/office/drawing/2014/main" id="{432455AC-196B-4C89-9559-02BFF5C3F699}"/>
              </a:ext>
            </a:extLst>
          </p:cNvPr>
          <p:cNvSpPr/>
          <p:nvPr/>
        </p:nvSpPr>
        <p:spPr>
          <a:xfrm>
            <a:off x="4585366" y="3339913"/>
            <a:ext cx="505332" cy="497306"/>
          </a:xfrm>
          <a:prstGeom prst="stripedRightArrow">
            <a:avLst/>
          </a:prstGeom>
          <a:gradFill flip="none" rotWithShape="1">
            <a:gsLst>
              <a:gs pos="0">
                <a:schemeClr val="tx2">
                  <a:lumMod val="60000"/>
                  <a:lumOff val="40000"/>
                </a:schemeClr>
              </a:gs>
              <a:gs pos="100000">
                <a:srgbClr val="2042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6F7D77DE-56E4-406F-B122-61C4CBF551B3}"/>
              </a:ext>
            </a:extLst>
          </p:cNvPr>
          <p:cNvPicPr>
            <a:picLocks noChangeAspect="1"/>
          </p:cNvPicPr>
          <p:nvPr/>
        </p:nvPicPr>
        <p:blipFill>
          <a:blip r:embed="rId4"/>
          <a:stretch>
            <a:fillRect/>
          </a:stretch>
        </p:blipFill>
        <p:spPr>
          <a:xfrm>
            <a:off x="146304" y="2784707"/>
            <a:ext cx="4159666" cy="2105025"/>
          </a:xfrm>
          <a:prstGeom prst="rect">
            <a:avLst/>
          </a:prstGeom>
        </p:spPr>
      </p:pic>
    </p:spTree>
    <p:extLst>
      <p:ext uri="{BB962C8B-B14F-4D97-AF65-F5344CB8AC3E}">
        <p14:creationId xmlns:p14="http://schemas.microsoft.com/office/powerpoint/2010/main" val="238294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D5133D0F-3D41-4E11-9BF8-B0A68AC23A60}"/>
              </a:ext>
            </a:extLst>
          </p:cNvPr>
          <p:cNvSpPr txBox="1"/>
          <p:nvPr/>
        </p:nvSpPr>
        <p:spPr>
          <a:xfrm>
            <a:off x="70104" y="1468754"/>
            <a:ext cx="9073896" cy="5293757"/>
          </a:xfrm>
          <a:prstGeom prst="rect">
            <a:avLst/>
          </a:prstGeom>
          <a:noFill/>
        </p:spPr>
        <p:txBody>
          <a:bodyPr wrap="square" rtlCol="0">
            <a:spAutoFit/>
          </a:bodyPr>
          <a:lstStyle/>
          <a:p>
            <a:pPr>
              <a:spcAft>
                <a:spcPts val="600"/>
              </a:spcAft>
            </a:pPr>
            <a:r>
              <a:rPr lang="en-US" altLang="ko-KR" sz="2800" dirty="0">
                <a:solidFill>
                  <a:srgbClr val="20425A"/>
                </a:solidFill>
              </a:rPr>
              <a:t>The JSON file contains the following information.</a:t>
            </a:r>
          </a:p>
          <a:p>
            <a:pPr>
              <a:spcAft>
                <a:spcPts val="600"/>
              </a:spcAft>
            </a:pPr>
            <a:endParaRPr lang="en-US" altLang="ko-KR" sz="2800" dirty="0">
              <a:solidFill>
                <a:srgbClr val="20425A"/>
              </a:solidFill>
            </a:endParaRPr>
          </a:p>
          <a:p>
            <a:pPr>
              <a:spcAft>
                <a:spcPts val="600"/>
              </a:spcAft>
            </a:pPr>
            <a:r>
              <a:rPr lang="en-US" altLang="ko-KR" sz="2800" dirty="0">
                <a:solidFill>
                  <a:srgbClr val="20425A"/>
                </a:solidFill>
              </a:rPr>
              <a:t>(1) Ingredient </a:t>
            </a:r>
            <a:r>
              <a:rPr lang="en-US" altLang="ko-KR" sz="2800" i="1" dirty="0" err="1">
                <a:solidFill>
                  <a:srgbClr val="20425A"/>
                </a:solidFill>
              </a:rPr>
              <a:t>concept_id</a:t>
            </a:r>
            <a:r>
              <a:rPr lang="en-US" altLang="ko-KR" sz="2800" i="1" dirty="0">
                <a:solidFill>
                  <a:srgbClr val="20425A"/>
                </a:solidFill>
              </a:rPr>
              <a:t> </a:t>
            </a:r>
            <a:r>
              <a:rPr lang="en-US" altLang="ko-KR" sz="2800" dirty="0">
                <a:solidFill>
                  <a:srgbClr val="20425A"/>
                </a:solidFill>
              </a:rPr>
              <a:t>of combination drugs in each regimen</a:t>
            </a:r>
          </a:p>
          <a:p>
            <a:pPr>
              <a:spcAft>
                <a:spcPts val="600"/>
              </a:spcAft>
            </a:pPr>
            <a:r>
              <a:rPr lang="en-US" altLang="ko-KR" sz="2800" dirty="0">
                <a:solidFill>
                  <a:srgbClr val="20425A"/>
                </a:solidFill>
              </a:rPr>
              <a:t>(2) The interval between different </a:t>
            </a:r>
            <a:r>
              <a:rPr lang="en-US" altLang="ko-KR" sz="2800" i="1" dirty="0" err="1">
                <a:solidFill>
                  <a:srgbClr val="20425A"/>
                </a:solidFill>
              </a:rPr>
              <a:t>drug_exposure_start_date</a:t>
            </a:r>
            <a:r>
              <a:rPr lang="en-US" altLang="ko-KR" sz="2800" dirty="0">
                <a:solidFill>
                  <a:srgbClr val="20425A"/>
                </a:solidFill>
              </a:rPr>
              <a:t> that considered to be a combination therapy</a:t>
            </a:r>
          </a:p>
          <a:p>
            <a:pPr>
              <a:spcAft>
                <a:spcPts val="600"/>
              </a:spcAft>
            </a:pPr>
            <a:r>
              <a:rPr lang="en-US" altLang="ko-KR" sz="2800" dirty="0">
                <a:solidFill>
                  <a:srgbClr val="20425A"/>
                </a:solidFill>
              </a:rPr>
              <a:t>(3) The interval between chemotherapy start date which is considered as a series of chemotherapy</a:t>
            </a:r>
          </a:p>
          <a:p>
            <a:pPr>
              <a:spcAft>
                <a:spcPts val="600"/>
              </a:spcAft>
            </a:pPr>
            <a:r>
              <a:rPr lang="en-US" altLang="ko-KR" sz="2800" dirty="0">
                <a:solidFill>
                  <a:srgbClr val="20425A"/>
                </a:solidFill>
              </a:rPr>
              <a:t> </a:t>
            </a:r>
          </a:p>
          <a:p>
            <a:pPr>
              <a:spcAft>
                <a:spcPts val="600"/>
              </a:spcAft>
            </a:pPr>
            <a:r>
              <a:rPr lang="en-US" altLang="ko-KR" sz="2800" dirty="0">
                <a:solidFill>
                  <a:srgbClr val="20425A"/>
                </a:solidFill>
              </a:rPr>
              <a:t>The extraction package is designed to leverage these information as parameters.</a:t>
            </a:r>
            <a:endParaRPr lang="ko-KR" altLang="en-US" sz="2800" dirty="0">
              <a:solidFill>
                <a:srgbClr val="20425A"/>
              </a:solidFill>
            </a:endParaRPr>
          </a:p>
        </p:txBody>
      </p:sp>
    </p:spTree>
    <p:extLst>
      <p:ext uri="{BB962C8B-B14F-4D97-AF65-F5344CB8AC3E}">
        <p14:creationId xmlns:p14="http://schemas.microsoft.com/office/powerpoint/2010/main" val="386111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D5133D0F-3D41-4E11-9BF8-B0A68AC23A60}"/>
              </a:ext>
            </a:extLst>
          </p:cNvPr>
          <p:cNvSpPr txBox="1"/>
          <p:nvPr/>
        </p:nvSpPr>
        <p:spPr>
          <a:xfrm>
            <a:off x="35052" y="5126349"/>
            <a:ext cx="9073896" cy="1384995"/>
          </a:xfrm>
          <a:prstGeom prst="rect">
            <a:avLst/>
          </a:prstGeom>
          <a:noFill/>
        </p:spPr>
        <p:txBody>
          <a:bodyPr wrap="square" rtlCol="0">
            <a:spAutoFit/>
          </a:bodyPr>
          <a:lstStyle/>
          <a:p>
            <a:pPr>
              <a:spcAft>
                <a:spcPts val="600"/>
              </a:spcAft>
            </a:pPr>
            <a:r>
              <a:rPr lang="en-US" altLang="ko-KR" sz="2800" dirty="0">
                <a:solidFill>
                  <a:srgbClr val="20425A"/>
                </a:solidFill>
              </a:rPr>
              <a:t>In the JSON file, one of the combination drugs of each therapy is defined as a </a:t>
            </a:r>
            <a:r>
              <a:rPr lang="en-US" altLang="ko-KR" sz="2800" b="1" dirty="0">
                <a:solidFill>
                  <a:srgbClr val="20425A"/>
                </a:solidFill>
              </a:rPr>
              <a:t>primary drug. </a:t>
            </a:r>
            <a:r>
              <a:rPr lang="en-US" altLang="ko-KR" sz="2800" dirty="0">
                <a:solidFill>
                  <a:srgbClr val="20425A"/>
                </a:solidFill>
              </a:rPr>
              <a:t>The algorithm finds and indexes the dispense date of each primary drug.</a:t>
            </a:r>
            <a:endParaRPr lang="en-US" altLang="ko-KR" sz="2800" b="1" dirty="0">
              <a:solidFill>
                <a:srgbClr val="20425A"/>
              </a:solidFill>
            </a:endParaRPr>
          </a:p>
        </p:txBody>
      </p:sp>
      <p:graphicFrame>
        <p:nvGraphicFramePr>
          <p:cNvPr id="3" name="표 3">
            <a:extLst>
              <a:ext uri="{FF2B5EF4-FFF2-40B4-BE49-F238E27FC236}">
                <a16:creationId xmlns:a16="http://schemas.microsoft.com/office/drawing/2014/main" id="{FC841D1B-2EBA-4A05-869B-4543D1B5C119}"/>
              </a:ext>
            </a:extLst>
          </p:cNvPr>
          <p:cNvGraphicFramePr>
            <a:graphicFrameLocks noGrp="1"/>
          </p:cNvGraphicFramePr>
          <p:nvPr>
            <p:extLst>
              <p:ext uri="{D42A27DB-BD31-4B8C-83A1-F6EECF244321}">
                <p14:modId xmlns:p14="http://schemas.microsoft.com/office/powerpoint/2010/main" val="3926175390"/>
              </p:ext>
            </p:extLst>
          </p:nvPr>
        </p:nvGraphicFramePr>
        <p:xfrm>
          <a:off x="1804982" y="3467201"/>
          <a:ext cx="6096006" cy="1112520"/>
        </p:xfrm>
        <a:graphic>
          <a:graphicData uri="http://schemas.openxmlformats.org/drawingml/2006/table">
            <a:tbl>
              <a:tblPr firstRow="1" bandRow="1">
                <a:tableStyleId>{5940675A-B579-460E-94D1-54222C63F5DA}</a:tableStyleId>
              </a:tblPr>
              <a:tblGrid>
                <a:gridCol w="435429">
                  <a:extLst>
                    <a:ext uri="{9D8B030D-6E8A-4147-A177-3AD203B41FA5}">
                      <a16:colId xmlns:a16="http://schemas.microsoft.com/office/drawing/2014/main" val="49746170"/>
                    </a:ext>
                  </a:extLst>
                </a:gridCol>
                <a:gridCol w="435429">
                  <a:extLst>
                    <a:ext uri="{9D8B030D-6E8A-4147-A177-3AD203B41FA5}">
                      <a16:colId xmlns:a16="http://schemas.microsoft.com/office/drawing/2014/main" val="2477757030"/>
                    </a:ext>
                  </a:extLst>
                </a:gridCol>
                <a:gridCol w="435429">
                  <a:extLst>
                    <a:ext uri="{9D8B030D-6E8A-4147-A177-3AD203B41FA5}">
                      <a16:colId xmlns:a16="http://schemas.microsoft.com/office/drawing/2014/main" val="1346561809"/>
                    </a:ext>
                  </a:extLst>
                </a:gridCol>
                <a:gridCol w="435429">
                  <a:extLst>
                    <a:ext uri="{9D8B030D-6E8A-4147-A177-3AD203B41FA5}">
                      <a16:colId xmlns:a16="http://schemas.microsoft.com/office/drawing/2014/main" val="1212087668"/>
                    </a:ext>
                  </a:extLst>
                </a:gridCol>
                <a:gridCol w="435429">
                  <a:extLst>
                    <a:ext uri="{9D8B030D-6E8A-4147-A177-3AD203B41FA5}">
                      <a16:colId xmlns:a16="http://schemas.microsoft.com/office/drawing/2014/main" val="4270293032"/>
                    </a:ext>
                  </a:extLst>
                </a:gridCol>
                <a:gridCol w="435429">
                  <a:extLst>
                    <a:ext uri="{9D8B030D-6E8A-4147-A177-3AD203B41FA5}">
                      <a16:colId xmlns:a16="http://schemas.microsoft.com/office/drawing/2014/main" val="3857338967"/>
                    </a:ext>
                  </a:extLst>
                </a:gridCol>
                <a:gridCol w="435429">
                  <a:extLst>
                    <a:ext uri="{9D8B030D-6E8A-4147-A177-3AD203B41FA5}">
                      <a16:colId xmlns:a16="http://schemas.microsoft.com/office/drawing/2014/main" val="3316290678"/>
                    </a:ext>
                  </a:extLst>
                </a:gridCol>
                <a:gridCol w="435429">
                  <a:extLst>
                    <a:ext uri="{9D8B030D-6E8A-4147-A177-3AD203B41FA5}">
                      <a16:colId xmlns:a16="http://schemas.microsoft.com/office/drawing/2014/main" val="3661047823"/>
                    </a:ext>
                  </a:extLst>
                </a:gridCol>
                <a:gridCol w="435429">
                  <a:extLst>
                    <a:ext uri="{9D8B030D-6E8A-4147-A177-3AD203B41FA5}">
                      <a16:colId xmlns:a16="http://schemas.microsoft.com/office/drawing/2014/main" val="1784855649"/>
                    </a:ext>
                  </a:extLst>
                </a:gridCol>
                <a:gridCol w="435429">
                  <a:extLst>
                    <a:ext uri="{9D8B030D-6E8A-4147-A177-3AD203B41FA5}">
                      <a16:colId xmlns:a16="http://schemas.microsoft.com/office/drawing/2014/main" val="1710822399"/>
                    </a:ext>
                  </a:extLst>
                </a:gridCol>
                <a:gridCol w="435429">
                  <a:extLst>
                    <a:ext uri="{9D8B030D-6E8A-4147-A177-3AD203B41FA5}">
                      <a16:colId xmlns:a16="http://schemas.microsoft.com/office/drawing/2014/main" val="209017293"/>
                    </a:ext>
                  </a:extLst>
                </a:gridCol>
                <a:gridCol w="435429">
                  <a:extLst>
                    <a:ext uri="{9D8B030D-6E8A-4147-A177-3AD203B41FA5}">
                      <a16:colId xmlns:a16="http://schemas.microsoft.com/office/drawing/2014/main" val="4135904723"/>
                    </a:ext>
                  </a:extLst>
                </a:gridCol>
                <a:gridCol w="435429">
                  <a:extLst>
                    <a:ext uri="{9D8B030D-6E8A-4147-A177-3AD203B41FA5}">
                      <a16:colId xmlns:a16="http://schemas.microsoft.com/office/drawing/2014/main" val="3628118057"/>
                    </a:ext>
                  </a:extLst>
                </a:gridCol>
                <a:gridCol w="435429">
                  <a:extLst>
                    <a:ext uri="{9D8B030D-6E8A-4147-A177-3AD203B41FA5}">
                      <a16:colId xmlns:a16="http://schemas.microsoft.com/office/drawing/2014/main" val="3519271951"/>
                    </a:ext>
                  </a:extLst>
                </a:gridCol>
              </a:tblGrid>
              <a:tr h="370840">
                <a:tc>
                  <a:txBody>
                    <a:bodyPr/>
                    <a:lstStyle/>
                    <a:p>
                      <a:pPr latinLnBrk="1"/>
                      <a:endParaRPr lang="ko-KR" altLang="en-US" dirty="0"/>
                    </a:p>
                  </a:txBody>
                  <a:tcPr>
                    <a:noFill/>
                  </a:tcPr>
                </a:tc>
                <a:tc>
                  <a:txBody>
                    <a:bodyPr/>
                    <a:lstStyle/>
                    <a:p>
                      <a:pPr latinLnBrk="1"/>
                      <a:endParaRPr lang="ko-KR" altLang="en-US" dirty="0"/>
                    </a:p>
                  </a:txBody>
                  <a:tcPr>
                    <a:solidFill>
                      <a:srgbClr val="FF6699"/>
                    </a:solidFill>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solidFill>
                      <a:srgbClr val="FF6699"/>
                    </a:solidFill>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59298698"/>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28026504"/>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759838498"/>
                  </a:ext>
                </a:extLst>
              </a:tr>
            </a:tbl>
          </a:graphicData>
        </a:graphic>
      </p:graphicFrame>
      <p:cxnSp>
        <p:nvCxnSpPr>
          <p:cNvPr id="9" name="직선 화살표 연결선 8">
            <a:extLst>
              <a:ext uri="{FF2B5EF4-FFF2-40B4-BE49-F238E27FC236}">
                <a16:creationId xmlns:a16="http://schemas.microsoft.com/office/drawing/2014/main" id="{D58E5E9F-A51D-4F81-AB85-079E3B197F6A}"/>
              </a:ext>
            </a:extLst>
          </p:cNvPr>
          <p:cNvCxnSpPr/>
          <p:nvPr/>
        </p:nvCxnSpPr>
        <p:spPr>
          <a:xfrm>
            <a:off x="2446420" y="3128980"/>
            <a:ext cx="0" cy="26469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67144C-BD5B-4ADE-B364-9E9B72ABCBB7}"/>
              </a:ext>
            </a:extLst>
          </p:cNvPr>
          <p:cNvSpPr txBox="1"/>
          <p:nvPr/>
        </p:nvSpPr>
        <p:spPr>
          <a:xfrm>
            <a:off x="1455943" y="2545671"/>
            <a:ext cx="1980954" cy="646331"/>
          </a:xfrm>
          <a:prstGeom prst="rect">
            <a:avLst/>
          </a:prstGeom>
          <a:noFill/>
        </p:spPr>
        <p:txBody>
          <a:bodyPr wrap="square" rtlCol="0">
            <a:spAutoFit/>
          </a:bodyPr>
          <a:lstStyle/>
          <a:p>
            <a:pPr algn="ctr"/>
            <a:r>
              <a:rPr lang="en-US" altLang="ko-KR" dirty="0">
                <a:solidFill>
                  <a:srgbClr val="FF6699"/>
                </a:solidFill>
              </a:rPr>
              <a:t>Primary drug (dispense date)</a:t>
            </a:r>
            <a:endParaRPr lang="ko-KR" altLang="en-US" dirty="0">
              <a:solidFill>
                <a:srgbClr val="FF6699"/>
              </a:solidFill>
            </a:endParaRPr>
          </a:p>
        </p:txBody>
      </p:sp>
      <p:cxnSp>
        <p:nvCxnSpPr>
          <p:cNvPr id="11" name="직선 화살표 연결선 10">
            <a:extLst>
              <a:ext uri="{FF2B5EF4-FFF2-40B4-BE49-F238E27FC236}">
                <a16:creationId xmlns:a16="http://schemas.microsoft.com/office/drawing/2014/main" id="{AD699277-B559-494F-B864-EEC5E5889B45}"/>
              </a:ext>
            </a:extLst>
          </p:cNvPr>
          <p:cNvCxnSpPr/>
          <p:nvPr/>
        </p:nvCxnSpPr>
        <p:spPr>
          <a:xfrm>
            <a:off x="6360694" y="3064748"/>
            <a:ext cx="0" cy="26469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3ECEBDC-796D-4691-BCE6-85AC57DE456E}"/>
              </a:ext>
            </a:extLst>
          </p:cNvPr>
          <p:cNvSpPr txBox="1"/>
          <p:nvPr/>
        </p:nvSpPr>
        <p:spPr>
          <a:xfrm>
            <a:off x="5370217" y="2481439"/>
            <a:ext cx="1980954" cy="646331"/>
          </a:xfrm>
          <a:prstGeom prst="rect">
            <a:avLst/>
          </a:prstGeom>
          <a:noFill/>
        </p:spPr>
        <p:txBody>
          <a:bodyPr wrap="square" rtlCol="0">
            <a:spAutoFit/>
          </a:bodyPr>
          <a:lstStyle/>
          <a:p>
            <a:pPr algn="ctr"/>
            <a:r>
              <a:rPr lang="en-US" altLang="ko-KR" dirty="0">
                <a:solidFill>
                  <a:srgbClr val="FF6699"/>
                </a:solidFill>
              </a:rPr>
              <a:t>Primary drug (dispense date)</a:t>
            </a:r>
            <a:endParaRPr lang="ko-KR" altLang="en-US" dirty="0">
              <a:solidFill>
                <a:srgbClr val="FF6699"/>
              </a:solidFill>
            </a:endParaRPr>
          </a:p>
        </p:txBody>
      </p:sp>
      <p:graphicFrame>
        <p:nvGraphicFramePr>
          <p:cNvPr id="13" name="표 13">
            <a:extLst>
              <a:ext uri="{FF2B5EF4-FFF2-40B4-BE49-F238E27FC236}">
                <a16:creationId xmlns:a16="http://schemas.microsoft.com/office/drawing/2014/main" id="{A9045CE2-47E0-4CC8-AF05-DD940A90E78F}"/>
              </a:ext>
            </a:extLst>
          </p:cNvPr>
          <p:cNvGraphicFramePr>
            <a:graphicFrameLocks noGrp="1"/>
          </p:cNvGraphicFramePr>
          <p:nvPr>
            <p:extLst>
              <p:ext uri="{D42A27DB-BD31-4B8C-83A1-F6EECF244321}">
                <p14:modId xmlns:p14="http://schemas.microsoft.com/office/powerpoint/2010/main" val="3396217073"/>
              </p:ext>
            </p:extLst>
          </p:nvPr>
        </p:nvGraphicFramePr>
        <p:xfrm>
          <a:off x="4212256" y="1098839"/>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bg1"/>
                          </a:solidFill>
                        </a:rPr>
                        <a:t>a</a:t>
                      </a:r>
                      <a:endParaRPr lang="ko-KR" altLang="en-US" dirty="0">
                        <a:solidFill>
                          <a:schemeClr val="bg1"/>
                        </a:solidFill>
                      </a:endParaRPr>
                    </a:p>
                  </a:txBody>
                  <a:tcPr>
                    <a:solidFill>
                      <a:srgbClr val="FF6699"/>
                    </a:solid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bg1"/>
                          </a:solidFill>
                        </a:rPr>
                        <a:t>b</a:t>
                      </a:r>
                      <a:endParaRPr lang="ko-KR" altLang="en-US" dirty="0">
                        <a:solidFill>
                          <a:schemeClr val="bg1"/>
                        </a:solidFill>
                      </a:endParaRPr>
                    </a:p>
                  </a:txBody>
                  <a:tcPr>
                    <a:solidFill>
                      <a:srgbClr val="20425A"/>
                    </a:solid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bg1"/>
                          </a:solidFill>
                        </a:rPr>
                        <a:t>c</a:t>
                      </a:r>
                      <a:endParaRPr lang="ko-KR" altLang="en-US" dirty="0">
                        <a:solidFill>
                          <a:schemeClr val="bg1"/>
                        </a:solidFill>
                      </a:endParaRPr>
                    </a:p>
                  </a:txBody>
                  <a:tcPr>
                    <a:solidFill>
                      <a:srgbClr val="FFC000"/>
                    </a:solidFill>
                  </a:tcPr>
                </a:tc>
                <a:extLst>
                  <a:ext uri="{0D108BD9-81ED-4DB2-BD59-A6C34878D82A}">
                    <a16:rowId xmlns:a16="http://schemas.microsoft.com/office/drawing/2014/main" val="552258020"/>
                  </a:ext>
                </a:extLst>
              </a:tr>
            </a:tbl>
          </a:graphicData>
        </a:graphic>
      </p:graphicFrame>
      <p:sp>
        <p:nvSpPr>
          <p:cNvPr id="15" name="TextBox 14">
            <a:extLst>
              <a:ext uri="{FF2B5EF4-FFF2-40B4-BE49-F238E27FC236}">
                <a16:creationId xmlns:a16="http://schemas.microsoft.com/office/drawing/2014/main" id="{AC44524C-E54F-4A3F-BE48-9D34A7E8DF7D}"/>
              </a:ext>
            </a:extLst>
          </p:cNvPr>
          <p:cNvSpPr txBox="1"/>
          <p:nvPr/>
        </p:nvSpPr>
        <p:spPr>
          <a:xfrm>
            <a:off x="117509" y="1466325"/>
            <a:ext cx="4315326" cy="369332"/>
          </a:xfrm>
          <a:prstGeom prst="rect">
            <a:avLst/>
          </a:prstGeom>
          <a:noFill/>
        </p:spPr>
        <p:txBody>
          <a:bodyPr wrap="square" rtlCol="0">
            <a:spAutoFit/>
          </a:bodyPr>
          <a:lstStyle/>
          <a:p>
            <a:r>
              <a:rPr lang="en-US" altLang="ko-KR" dirty="0"/>
              <a:t>Regimen A is combination of a, b and c :</a:t>
            </a:r>
            <a:endParaRPr lang="ko-KR" altLang="en-US" dirty="0"/>
          </a:p>
        </p:txBody>
      </p:sp>
      <p:graphicFrame>
        <p:nvGraphicFramePr>
          <p:cNvPr id="17" name="표 13">
            <a:extLst>
              <a:ext uri="{FF2B5EF4-FFF2-40B4-BE49-F238E27FC236}">
                <a16:creationId xmlns:a16="http://schemas.microsoft.com/office/drawing/2014/main" id="{12610D19-2C0A-45FB-8C22-EFB6F0673DBE}"/>
              </a:ext>
            </a:extLst>
          </p:cNvPr>
          <p:cNvGraphicFramePr>
            <a:graphicFrameLocks noGrp="1"/>
          </p:cNvGraphicFramePr>
          <p:nvPr>
            <p:extLst>
              <p:ext uri="{D42A27DB-BD31-4B8C-83A1-F6EECF244321}">
                <p14:modId xmlns:p14="http://schemas.microsoft.com/office/powerpoint/2010/main" val="3043493235"/>
              </p:ext>
            </p:extLst>
          </p:nvPr>
        </p:nvGraphicFramePr>
        <p:xfrm>
          <a:off x="1075932" y="3463503"/>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tx1"/>
                          </a:solidFill>
                        </a:rPr>
                        <a:t>a</a:t>
                      </a:r>
                      <a:endParaRPr lang="ko-KR" altLang="en-US" dirty="0">
                        <a:solidFill>
                          <a:schemeClr val="tx1"/>
                        </a:solidFill>
                      </a:endParaRPr>
                    </a:p>
                  </a:txBody>
                  <a:tcPr>
                    <a:no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tx1"/>
                          </a:solidFill>
                        </a:rPr>
                        <a:t>b</a:t>
                      </a:r>
                      <a:endParaRPr lang="ko-KR" altLang="en-US" dirty="0">
                        <a:solidFill>
                          <a:schemeClr val="tx1"/>
                        </a:solidFill>
                      </a:endParaRPr>
                    </a:p>
                  </a:txBody>
                  <a:tcPr>
                    <a:no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tx1"/>
                          </a:solidFill>
                        </a:rPr>
                        <a:t>c</a:t>
                      </a:r>
                      <a:endParaRPr lang="ko-KR" altLang="en-US" dirty="0">
                        <a:solidFill>
                          <a:schemeClr val="tx1"/>
                        </a:solidFill>
                      </a:endParaRPr>
                    </a:p>
                  </a:txBody>
                  <a:tcPr>
                    <a:noFill/>
                  </a:tcPr>
                </a:tc>
                <a:extLst>
                  <a:ext uri="{0D108BD9-81ED-4DB2-BD59-A6C34878D82A}">
                    <a16:rowId xmlns:a16="http://schemas.microsoft.com/office/drawing/2014/main" val="552258020"/>
                  </a:ext>
                </a:extLst>
              </a:tr>
            </a:tbl>
          </a:graphicData>
        </a:graphic>
      </p:graphicFrame>
    </p:spTree>
    <p:extLst>
      <p:ext uri="{BB962C8B-B14F-4D97-AF65-F5344CB8AC3E}">
        <p14:creationId xmlns:p14="http://schemas.microsoft.com/office/powerpoint/2010/main" val="140798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D5133D0F-3D41-4E11-9BF8-B0A68AC23A60}"/>
              </a:ext>
            </a:extLst>
          </p:cNvPr>
          <p:cNvSpPr txBox="1"/>
          <p:nvPr/>
        </p:nvSpPr>
        <p:spPr>
          <a:xfrm>
            <a:off x="35052" y="5126349"/>
            <a:ext cx="9073896" cy="1384995"/>
          </a:xfrm>
          <a:prstGeom prst="rect">
            <a:avLst/>
          </a:prstGeom>
          <a:noFill/>
        </p:spPr>
        <p:txBody>
          <a:bodyPr wrap="square" rtlCol="0">
            <a:spAutoFit/>
          </a:bodyPr>
          <a:lstStyle/>
          <a:p>
            <a:pPr>
              <a:spcAft>
                <a:spcPts val="600"/>
              </a:spcAft>
            </a:pPr>
            <a:r>
              <a:rPr lang="en-US" altLang="ko-KR" sz="2800" dirty="0">
                <a:solidFill>
                  <a:srgbClr val="20425A"/>
                </a:solidFill>
              </a:rPr>
              <a:t>The package checks whether other drugs in the combination (</a:t>
            </a:r>
            <a:r>
              <a:rPr lang="en-US" altLang="ko-KR" sz="2800" b="1" dirty="0">
                <a:solidFill>
                  <a:srgbClr val="20425A"/>
                </a:solidFill>
              </a:rPr>
              <a:t>secondary drugs</a:t>
            </a:r>
            <a:r>
              <a:rPr lang="en-US" altLang="ko-KR" sz="2800" dirty="0">
                <a:solidFill>
                  <a:srgbClr val="20425A"/>
                </a:solidFill>
              </a:rPr>
              <a:t>) were used within a </a:t>
            </a:r>
            <a:r>
              <a:rPr lang="en-US" altLang="ko-KR" sz="2800" b="1" dirty="0">
                <a:solidFill>
                  <a:srgbClr val="20425A"/>
                </a:solidFill>
              </a:rPr>
              <a:t>drug inspection period </a:t>
            </a:r>
            <a:r>
              <a:rPr lang="en-US" altLang="ko-KR" sz="2800" dirty="0">
                <a:solidFill>
                  <a:srgbClr val="20425A"/>
                </a:solidFill>
              </a:rPr>
              <a:t>based on the dispense date of the primary drug.</a:t>
            </a:r>
            <a:endParaRPr lang="ko-KR" altLang="en-US" sz="2800" dirty="0">
              <a:solidFill>
                <a:srgbClr val="20425A"/>
              </a:solidFill>
            </a:endParaRPr>
          </a:p>
        </p:txBody>
      </p:sp>
      <p:graphicFrame>
        <p:nvGraphicFramePr>
          <p:cNvPr id="3" name="표 3">
            <a:extLst>
              <a:ext uri="{FF2B5EF4-FFF2-40B4-BE49-F238E27FC236}">
                <a16:creationId xmlns:a16="http://schemas.microsoft.com/office/drawing/2014/main" id="{FC841D1B-2EBA-4A05-869B-4543D1B5C119}"/>
              </a:ext>
            </a:extLst>
          </p:cNvPr>
          <p:cNvGraphicFramePr>
            <a:graphicFrameLocks noGrp="1"/>
          </p:cNvGraphicFramePr>
          <p:nvPr>
            <p:extLst>
              <p:ext uri="{D42A27DB-BD31-4B8C-83A1-F6EECF244321}">
                <p14:modId xmlns:p14="http://schemas.microsoft.com/office/powerpoint/2010/main" val="1381960238"/>
              </p:ext>
            </p:extLst>
          </p:nvPr>
        </p:nvGraphicFramePr>
        <p:xfrm>
          <a:off x="1804982" y="3467201"/>
          <a:ext cx="6096006" cy="1112520"/>
        </p:xfrm>
        <a:graphic>
          <a:graphicData uri="http://schemas.openxmlformats.org/drawingml/2006/table">
            <a:tbl>
              <a:tblPr firstRow="1" bandRow="1">
                <a:tableStyleId>{5940675A-B579-460E-94D1-54222C63F5DA}</a:tableStyleId>
              </a:tblPr>
              <a:tblGrid>
                <a:gridCol w="435429">
                  <a:extLst>
                    <a:ext uri="{9D8B030D-6E8A-4147-A177-3AD203B41FA5}">
                      <a16:colId xmlns:a16="http://schemas.microsoft.com/office/drawing/2014/main" val="49746170"/>
                    </a:ext>
                  </a:extLst>
                </a:gridCol>
                <a:gridCol w="435429">
                  <a:extLst>
                    <a:ext uri="{9D8B030D-6E8A-4147-A177-3AD203B41FA5}">
                      <a16:colId xmlns:a16="http://schemas.microsoft.com/office/drawing/2014/main" val="2477757030"/>
                    </a:ext>
                  </a:extLst>
                </a:gridCol>
                <a:gridCol w="435429">
                  <a:extLst>
                    <a:ext uri="{9D8B030D-6E8A-4147-A177-3AD203B41FA5}">
                      <a16:colId xmlns:a16="http://schemas.microsoft.com/office/drawing/2014/main" val="1346561809"/>
                    </a:ext>
                  </a:extLst>
                </a:gridCol>
                <a:gridCol w="435429">
                  <a:extLst>
                    <a:ext uri="{9D8B030D-6E8A-4147-A177-3AD203B41FA5}">
                      <a16:colId xmlns:a16="http://schemas.microsoft.com/office/drawing/2014/main" val="1212087668"/>
                    </a:ext>
                  </a:extLst>
                </a:gridCol>
                <a:gridCol w="435429">
                  <a:extLst>
                    <a:ext uri="{9D8B030D-6E8A-4147-A177-3AD203B41FA5}">
                      <a16:colId xmlns:a16="http://schemas.microsoft.com/office/drawing/2014/main" val="4270293032"/>
                    </a:ext>
                  </a:extLst>
                </a:gridCol>
                <a:gridCol w="435429">
                  <a:extLst>
                    <a:ext uri="{9D8B030D-6E8A-4147-A177-3AD203B41FA5}">
                      <a16:colId xmlns:a16="http://schemas.microsoft.com/office/drawing/2014/main" val="3857338967"/>
                    </a:ext>
                  </a:extLst>
                </a:gridCol>
                <a:gridCol w="435429">
                  <a:extLst>
                    <a:ext uri="{9D8B030D-6E8A-4147-A177-3AD203B41FA5}">
                      <a16:colId xmlns:a16="http://schemas.microsoft.com/office/drawing/2014/main" val="3316290678"/>
                    </a:ext>
                  </a:extLst>
                </a:gridCol>
                <a:gridCol w="435429">
                  <a:extLst>
                    <a:ext uri="{9D8B030D-6E8A-4147-A177-3AD203B41FA5}">
                      <a16:colId xmlns:a16="http://schemas.microsoft.com/office/drawing/2014/main" val="3661047823"/>
                    </a:ext>
                  </a:extLst>
                </a:gridCol>
                <a:gridCol w="435429">
                  <a:extLst>
                    <a:ext uri="{9D8B030D-6E8A-4147-A177-3AD203B41FA5}">
                      <a16:colId xmlns:a16="http://schemas.microsoft.com/office/drawing/2014/main" val="1784855649"/>
                    </a:ext>
                  </a:extLst>
                </a:gridCol>
                <a:gridCol w="435429">
                  <a:extLst>
                    <a:ext uri="{9D8B030D-6E8A-4147-A177-3AD203B41FA5}">
                      <a16:colId xmlns:a16="http://schemas.microsoft.com/office/drawing/2014/main" val="1710822399"/>
                    </a:ext>
                  </a:extLst>
                </a:gridCol>
                <a:gridCol w="435429">
                  <a:extLst>
                    <a:ext uri="{9D8B030D-6E8A-4147-A177-3AD203B41FA5}">
                      <a16:colId xmlns:a16="http://schemas.microsoft.com/office/drawing/2014/main" val="209017293"/>
                    </a:ext>
                  </a:extLst>
                </a:gridCol>
                <a:gridCol w="435429">
                  <a:extLst>
                    <a:ext uri="{9D8B030D-6E8A-4147-A177-3AD203B41FA5}">
                      <a16:colId xmlns:a16="http://schemas.microsoft.com/office/drawing/2014/main" val="4135904723"/>
                    </a:ext>
                  </a:extLst>
                </a:gridCol>
                <a:gridCol w="435429">
                  <a:extLst>
                    <a:ext uri="{9D8B030D-6E8A-4147-A177-3AD203B41FA5}">
                      <a16:colId xmlns:a16="http://schemas.microsoft.com/office/drawing/2014/main" val="3628118057"/>
                    </a:ext>
                  </a:extLst>
                </a:gridCol>
                <a:gridCol w="435429">
                  <a:extLst>
                    <a:ext uri="{9D8B030D-6E8A-4147-A177-3AD203B41FA5}">
                      <a16:colId xmlns:a16="http://schemas.microsoft.com/office/drawing/2014/main" val="3519271951"/>
                    </a:ext>
                  </a:extLst>
                </a:gridCol>
              </a:tblGrid>
              <a:tr h="370840">
                <a:tc>
                  <a:txBody>
                    <a:bodyPr/>
                    <a:lstStyle/>
                    <a:p>
                      <a:pPr latinLnBrk="1"/>
                      <a:endParaRPr lang="ko-KR" altLang="en-US" dirty="0"/>
                    </a:p>
                  </a:txBody>
                  <a:tcPr>
                    <a:noFill/>
                  </a:tcPr>
                </a:tc>
                <a:tc>
                  <a:txBody>
                    <a:bodyPr/>
                    <a:lstStyle/>
                    <a:p>
                      <a:pPr latinLnBrk="1"/>
                      <a:endParaRPr lang="ko-KR" altLang="en-US" dirty="0"/>
                    </a:p>
                  </a:txBody>
                  <a:tcPr>
                    <a:solidFill>
                      <a:srgbClr val="FF6699"/>
                    </a:solidFill>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solidFill>
                      <a:srgbClr val="FF6699"/>
                    </a:solidFill>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59298698"/>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solidFill>
                      <a:srgbClr val="20425A"/>
                    </a:solidFill>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solidFill>
                      <a:srgbClr val="20425A"/>
                    </a:solidFill>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28026504"/>
                  </a:ext>
                </a:extLst>
              </a:tr>
              <a:tr h="370840">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solidFill>
                      <a:srgbClr val="FFC000"/>
                    </a:solidFill>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solidFill>
                      <a:srgbClr val="FFC000"/>
                    </a:solidFill>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759838498"/>
                  </a:ext>
                </a:extLst>
              </a:tr>
            </a:tbl>
          </a:graphicData>
        </a:graphic>
      </p:graphicFrame>
      <p:cxnSp>
        <p:nvCxnSpPr>
          <p:cNvPr id="9" name="직선 화살표 연결선 8">
            <a:extLst>
              <a:ext uri="{FF2B5EF4-FFF2-40B4-BE49-F238E27FC236}">
                <a16:creationId xmlns:a16="http://schemas.microsoft.com/office/drawing/2014/main" id="{D58E5E9F-A51D-4F81-AB85-079E3B197F6A}"/>
              </a:ext>
            </a:extLst>
          </p:cNvPr>
          <p:cNvCxnSpPr/>
          <p:nvPr/>
        </p:nvCxnSpPr>
        <p:spPr>
          <a:xfrm>
            <a:off x="2887578" y="3380938"/>
            <a:ext cx="0" cy="26469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67144C-BD5B-4ADE-B364-9E9B72ABCBB7}"/>
              </a:ext>
            </a:extLst>
          </p:cNvPr>
          <p:cNvSpPr txBox="1"/>
          <p:nvPr/>
        </p:nvSpPr>
        <p:spPr>
          <a:xfrm>
            <a:off x="1897101" y="3021467"/>
            <a:ext cx="1980954" cy="369332"/>
          </a:xfrm>
          <a:prstGeom prst="rect">
            <a:avLst/>
          </a:prstGeom>
          <a:noFill/>
        </p:spPr>
        <p:txBody>
          <a:bodyPr wrap="square" rtlCol="0">
            <a:spAutoFit/>
          </a:bodyPr>
          <a:lstStyle/>
          <a:p>
            <a:pPr algn="ctr"/>
            <a:r>
              <a:rPr lang="en-US" altLang="ko-KR" dirty="0">
                <a:solidFill>
                  <a:srgbClr val="20425A"/>
                </a:solidFill>
              </a:rPr>
              <a:t>Secondary drug</a:t>
            </a:r>
            <a:endParaRPr lang="ko-KR" altLang="en-US" dirty="0">
              <a:solidFill>
                <a:srgbClr val="20425A"/>
              </a:solidFill>
            </a:endParaRPr>
          </a:p>
        </p:txBody>
      </p:sp>
      <p:cxnSp>
        <p:nvCxnSpPr>
          <p:cNvPr id="11" name="직선 화살표 연결선 10">
            <a:extLst>
              <a:ext uri="{FF2B5EF4-FFF2-40B4-BE49-F238E27FC236}">
                <a16:creationId xmlns:a16="http://schemas.microsoft.com/office/drawing/2014/main" id="{AD699277-B559-494F-B864-EEC5E5889B45}"/>
              </a:ext>
            </a:extLst>
          </p:cNvPr>
          <p:cNvCxnSpPr>
            <a:cxnSpLocks/>
          </p:cNvCxnSpPr>
          <p:nvPr/>
        </p:nvCxnSpPr>
        <p:spPr>
          <a:xfrm flipH="1" flipV="1">
            <a:off x="7159208" y="4483677"/>
            <a:ext cx="179810" cy="18469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3ECEBDC-796D-4691-BCE6-85AC57DE456E}"/>
              </a:ext>
            </a:extLst>
          </p:cNvPr>
          <p:cNvSpPr txBox="1"/>
          <p:nvPr/>
        </p:nvSpPr>
        <p:spPr>
          <a:xfrm>
            <a:off x="6728094" y="4668369"/>
            <a:ext cx="1980954" cy="369332"/>
          </a:xfrm>
          <a:prstGeom prst="rect">
            <a:avLst/>
          </a:prstGeom>
          <a:noFill/>
        </p:spPr>
        <p:txBody>
          <a:bodyPr wrap="square" rtlCol="0">
            <a:spAutoFit/>
          </a:bodyPr>
          <a:lstStyle/>
          <a:p>
            <a:pPr algn="ctr"/>
            <a:r>
              <a:rPr lang="en-US" altLang="ko-KR" dirty="0">
                <a:solidFill>
                  <a:srgbClr val="FFC000"/>
                </a:solidFill>
              </a:rPr>
              <a:t>Secondary drug</a:t>
            </a:r>
            <a:endParaRPr lang="ko-KR" altLang="en-US" dirty="0">
              <a:solidFill>
                <a:srgbClr val="FFC000"/>
              </a:solidFill>
            </a:endParaRPr>
          </a:p>
        </p:txBody>
      </p:sp>
      <p:graphicFrame>
        <p:nvGraphicFramePr>
          <p:cNvPr id="13" name="표 13">
            <a:extLst>
              <a:ext uri="{FF2B5EF4-FFF2-40B4-BE49-F238E27FC236}">
                <a16:creationId xmlns:a16="http://schemas.microsoft.com/office/drawing/2014/main" id="{A9045CE2-47E0-4CC8-AF05-DD940A90E78F}"/>
              </a:ext>
            </a:extLst>
          </p:cNvPr>
          <p:cNvGraphicFramePr>
            <a:graphicFrameLocks noGrp="1"/>
          </p:cNvGraphicFramePr>
          <p:nvPr/>
        </p:nvGraphicFramePr>
        <p:xfrm>
          <a:off x="4212256" y="1098839"/>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bg1"/>
                          </a:solidFill>
                        </a:rPr>
                        <a:t>a</a:t>
                      </a:r>
                      <a:endParaRPr lang="ko-KR" altLang="en-US" dirty="0">
                        <a:solidFill>
                          <a:schemeClr val="bg1"/>
                        </a:solidFill>
                      </a:endParaRPr>
                    </a:p>
                  </a:txBody>
                  <a:tcPr>
                    <a:solidFill>
                      <a:srgbClr val="FF6699"/>
                    </a:solid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bg1"/>
                          </a:solidFill>
                        </a:rPr>
                        <a:t>b</a:t>
                      </a:r>
                      <a:endParaRPr lang="ko-KR" altLang="en-US" dirty="0">
                        <a:solidFill>
                          <a:schemeClr val="bg1"/>
                        </a:solidFill>
                      </a:endParaRPr>
                    </a:p>
                  </a:txBody>
                  <a:tcPr>
                    <a:solidFill>
                      <a:srgbClr val="20425A"/>
                    </a:solid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bg1"/>
                          </a:solidFill>
                        </a:rPr>
                        <a:t>c</a:t>
                      </a:r>
                      <a:endParaRPr lang="ko-KR" altLang="en-US" dirty="0">
                        <a:solidFill>
                          <a:schemeClr val="bg1"/>
                        </a:solidFill>
                      </a:endParaRPr>
                    </a:p>
                  </a:txBody>
                  <a:tcPr>
                    <a:solidFill>
                      <a:srgbClr val="FFC000"/>
                    </a:solidFill>
                  </a:tcPr>
                </a:tc>
                <a:extLst>
                  <a:ext uri="{0D108BD9-81ED-4DB2-BD59-A6C34878D82A}">
                    <a16:rowId xmlns:a16="http://schemas.microsoft.com/office/drawing/2014/main" val="552258020"/>
                  </a:ext>
                </a:extLst>
              </a:tr>
            </a:tbl>
          </a:graphicData>
        </a:graphic>
      </p:graphicFrame>
      <p:sp>
        <p:nvSpPr>
          <p:cNvPr id="15" name="TextBox 14">
            <a:extLst>
              <a:ext uri="{FF2B5EF4-FFF2-40B4-BE49-F238E27FC236}">
                <a16:creationId xmlns:a16="http://schemas.microsoft.com/office/drawing/2014/main" id="{AC44524C-E54F-4A3F-BE48-9D34A7E8DF7D}"/>
              </a:ext>
            </a:extLst>
          </p:cNvPr>
          <p:cNvSpPr txBox="1"/>
          <p:nvPr/>
        </p:nvSpPr>
        <p:spPr>
          <a:xfrm>
            <a:off x="117509" y="1466325"/>
            <a:ext cx="4315326" cy="369332"/>
          </a:xfrm>
          <a:prstGeom prst="rect">
            <a:avLst/>
          </a:prstGeom>
          <a:noFill/>
        </p:spPr>
        <p:txBody>
          <a:bodyPr wrap="square" rtlCol="0">
            <a:spAutoFit/>
          </a:bodyPr>
          <a:lstStyle/>
          <a:p>
            <a:r>
              <a:rPr lang="en-US" altLang="ko-KR" dirty="0"/>
              <a:t>Regimen A is combination of a, b and c :</a:t>
            </a:r>
            <a:endParaRPr lang="ko-KR" altLang="en-US" dirty="0"/>
          </a:p>
        </p:txBody>
      </p:sp>
      <p:sp>
        <p:nvSpPr>
          <p:cNvPr id="14" name="왼쪽 중괄호 13">
            <a:extLst>
              <a:ext uri="{FF2B5EF4-FFF2-40B4-BE49-F238E27FC236}">
                <a16:creationId xmlns:a16="http://schemas.microsoft.com/office/drawing/2014/main" id="{A81076EB-1211-429F-901D-FF9603786D6E}"/>
              </a:ext>
            </a:extLst>
          </p:cNvPr>
          <p:cNvSpPr/>
          <p:nvPr/>
        </p:nvSpPr>
        <p:spPr>
          <a:xfrm rot="5400000">
            <a:off x="2334127" y="2098416"/>
            <a:ext cx="88230" cy="164431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F644A9B2-322F-4E2C-951F-26D1D06B440A}"/>
              </a:ext>
            </a:extLst>
          </p:cNvPr>
          <p:cNvSpPr txBox="1"/>
          <p:nvPr/>
        </p:nvSpPr>
        <p:spPr>
          <a:xfrm>
            <a:off x="646898" y="2158982"/>
            <a:ext cx="3785937" cy="646331"/>
          </a:xfrm>
          <a:prstGeom prst="rect">
            <a:avLst/>
          </a:prstGeom>
          <a:noFill/>
        </p:spPr>
        <p:txBody>
          <a:bodyPr wrap="square" rtlCol="0">
            <a:spAutoFit/>
          </a:bodyPr>
          <a:lstStyle/>
          <a:p>
            <a:pPr algn="ctr"/>
            <a:r>
              <a:rPr lang="en-US" altLang="ko-KR" dirty="0"/>
              <a:t>Drug inspection period </a:t>
            </a:r>
          </a:p>
          <a:p>
            <a:pPr algn="ctr"/>
            <a:r>
              <a:rPr lang="en-US" altLang="ko-KR" dirty="0"/>
              <a:t>(from regimen descriptions in JSON )</a:t>
            </a:r>
            <a:endParaRPr lang="ko-KR" altLang="en-US" dirty="0"/>
          </a:p>
        </p:txBody>
      </p:sp>
      <p:graphicFrame>
        <p:nvGraphicFramePr>
          <p:cNvPr id="17" name="표 13">
            <a:extLst>
              <a:ext uri="{FF2B5EF4-FFF2-40B4-BE49-F238E27FC236}">
                <a16:creationId xmlns:a16="http://schemas.microsoft.com/office/drawing/2014/main" id="{54CE8256-89C6-4D32-83A6-63E0C1EAA20B}"/>
              </a:ext>
            </a:extLst>
          </p:cNvPr>
          <p:cNvGraphicFramePr>
            <a:graphicFrameLocks noGrp="1"/>
          </p:cNvGraphicFramePr>
          <p:nvPr>
            <p:extLst>
              <p:ext uri="{D42A27DB-BD31-4B8C-83A1-F6EECF244321}">
                <p14:modId xmlns:p14="http://schemas.microsoft.com/office/powerpoint/2010/main" val="3541840823"/>
              </p:ext>
            </p:extLst>
          </p:nvPr>
        </p:nvGraphicFramePr>
        <p:xfrm>
          <a:off x="1075932" y="3463503"/>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tx1"/>
                          </a:solidFill>
                        </a:rPr>
                        <a:t>a</a:t>
                      </a:r>
                      <a:endParaRPr lang="ko-KR" altLang="en-US" dirty="0">
                        <a:solidFill>
                          <a:schemeClr val="tx1"/>
                        </a:solidFill>
                      </a:endParaRPr>
                    </a:p>
                  </a:txBody>
                  <a:tcPr>
                    <a:no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tx1"/>
                          </a:solidFill>
                        </a:rPr>
                        <a:t>b</a:t>
                      </a:r>
                      <a:endParaRPr lang="ko-KR" altLang="en-US" dirty="0">
                        <a:solidFill>
                          <a:schemeClr val="tx1"/>
                        </a:solidFill>
                      </a:endParaRPr>
                    </a:p>
                  </a:txBody>
                  <a:tcPr>
                    <a:no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tx1"/>
                          </a:solidFill>
                        </a:rPr>
                        <a:t>c</a:t>
                      </a:r>
                      <a:endParaRPr lang="ko-KR" altLang="en-US" dirty="0">
                        <a:solidFill>
                          <a:schemeClr val="tx1"/>
                        </a:solidFill>
                      </a:endParaRPr>
                    </a:p>
                  </a:txBody>
                  <a:tcPr>
                    <a:noFill/>
                  </a:tcPr>
                </a:tc>
                <a:extLst>
                  <a:ext uri="{0D108BD9-81ED-4DB2-BD59-A6C34878D82A}">
                    <a16:rowId xmlns:a16="http://schemas.microsoft.com/office/drawing/2014/main" val="552258020"/>
                  </a:ext>
                </a:extLst>
              </a:tr>
            </a:tbl>
          </a:graphicData>
        </a:graphic>
      </p:graphicFrame>
    </p:spTree>
    <p:extLst>
      <p:ext uri="{BB962C8B-B14F-4D97-AF65-F5344CB8AC3E}">
        <p14:creationId xmlns:p14="http://schemas.microsoft.com/office/powerpoint/2010/main" val="166873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A5EB67CB-BD9B-4A5B-B2F2-DB97A0B837FB}"/>
              </a:ext>
            </a:extLst>
          </p:cNvPr>
          <p:cNvSpPr txBox="1"/>
          <p:nvPr/>
        </p:nvSpPr>
        <p:spPr>
          <a:xfrm>
            <a:off x="44116" y="5294385"/>
            <a:ext cx="9055768" cy="1323439"/>
          </a:xfrm>
          <a:prstGeom prst="rect">
            <a:avLst/>
          </a:prstGeom>
          <a:noFill/>
        </p:spPr>
        <p:txBody>
          <a:bodyPr wrap="square" rtlCol="0">
            <a:spAutoFit/>
          </a:bodyPr>
          <a:lstStyle/>
          <a:p>
            <a:r>
              <a:rPr lang="en-US" altLang="ko-KR" sz="2000" dirty="0">
                <a:solidFill>
                  <a:srgbClr val="20425A"/>
                </a:solidFill>
              </a:rPr>
              <a:t>There may be confusion if the drug condition of one regimen is included in </a:t>
            </a:r>
            <a:r>
              <a:rPr lang="en-US" altLang="ko-KR" sz="2000" b="1" dirty="0">
                <a:solidFill>
                  <a:srgbClr val="20425A"/>
                </a:solidFill>
              </a:rPr>
              <a:t>a drug combination of another regimen</a:t>
            </a:r>
            <a:r>
              <a:rPr lang="en-US" altLang="ko-KR" sz="2000" dirty="0">
                <a:solidFill>
                  <a:srgbClr val="20425A"/>
                </a:solidFill>
              </a:rPr>
              <a:t>. </a:t>
            </a:r>
          </a:p>
          <a:p>
            <a:r>
              <a:rPr lang="en-US" altLang="ko-KR" sz="2000" dirty="0">
                <a:solidFill>
                  <a:srgbClr val="20425A"/>
                </a:solidFill>
              </a:rPr>
              <a:t>Therefore, we added drug condition that should not be included by defining </a:t>
            </a:r>
            <a:r>
              <a:rPr lang="en-US" altLang="ko-KR" sz="2000" b="1" dirty="0">
                <a:solidFill>
                  <a:srgbClr val="20425A"/>
                </a:solidFill>
              </a:rPr>
              <a:t>Excluded drug </a:t>
            </a:r>
            <a:r>
              <a:rPr lang="en-US" altLang="ko-KR" sz="2000" dirty="0">
                <a:solidFill>
                  <a:srgbClr val="20425A"/>
                </a:solidFill>
              </a:rPr>
              <a:t>in each regimen description.</a:t>
            </a:r>
            <a:endParaRPr lang="ko-KR" altLang="en-US" sz="2000" dirty="0">
              <a:solidFill>
                <a:srgbClr val="20425A"/>
              </a:solidFill>
            </a:endParaRPr>
          </a:p>
        </p:txBody>
      </p:sp>
      <p:graphicFrame>
        <p:nvGraphicFramePr>
          <p:cNvPr id="16" name="표 13">
            <a:extLst>
              <a:ext uri="{FF2B5EF4-FFF2-40B4-BE49-F238E27FC236}">
                <a16:creationId xmlns:a16="http://schemas.microsoft.com/office/drawing/2014/main" id="{CEBFE850-B5D5-454F-9034-3B6507254EBE}"/>
              </a:ext>
            </a:extLst>
          </p:cNvPr>
          <p:cNvGraphicFramePr>
            <a:graphicFrameLocks noGrp="1"/>
          </p:cNvGraphicFramePr>
          <p:nvPr>
            <p:extLst>
              <p:ext uri="{D42A27DB-BD31-4B8C-83A1-F6EECF244321}">
                <p14:modId xmlns:p14="http://schemas.microsoft.com/office/powerpoint/2010/main" val="3437723268"/>
              </p:ext>
            </p:extLst>
          </p:nvPr>
        </p:nvGraphicFramePr>
        <p:xfrm>
          <a:off x="3569365" y="2510542"/>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bg1"/>
                          </a:solidFill>
                        </a:rPr>
                        <a:t>a</a:t>
                      </a:r>
                      <a:endParaRPr lang="ko-KR" altLang="en-US" dirty="0">
                        <a:solidFill>
                          <a:schemeClr val="bg1"/>
                        </a:solidFill>
                      </a:endParaRPr>
                    </a:p>
                  </a:txBody>
                  <a:tcPr>
                    <a:solidFill>
                      <a:srgbClr val="FF6699"/>
                    </a:solid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bg1"/>
                          </a:solidFill>
                        </a:rPr>
                        <a:t>b</a:t>
                      </a:r>
                      <a:endParaRPr lang="ko-KR" altLang="en-US" dirty="0">
                        <a:solidFill>
                          <a:schemeClr val="bg1"/>
                        </a:solidFill>
                      </a:endParaRPr>
                    </a:p>
                  </a:txBody>
                  <a:tcPr>
                    <a:solidFill>
                      <a:srgbClr val="20425A"/>
                    </a:solid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bg1"/>
                          </a:solidFill>
                        </a:rPr>
                        <a:t>c</a:t>
                      </a:r>
                      <a:endParaRPr lang="ko-KR" altLang="en-US" dirty="0">
                        <a:solidFill>
                          <a:schemeClr val="bg1"/>
                        </a:solidFill>
                      </a:endParaRPr>
                    </a:p>
                  </a:txBody>
                  <a:tcPr>
                    <a:solidFill>
                      <a:srgbClr val="FFC000"/>
                    </a:solidFill>
                  </a:tcPr>
                </a:tc>
                <a:extLst>
                  <a:ext uri="{0D108BD9-81ED-4DB2-BD59-A6C34878D82A}">
                    <a16:rowId xmlns:a16="http://schemas.microsoft.com/office/drawing/2014/main" val="552258020"/>
                  </a:ext>
                </a:extLst>
              </a:tr>
            </a:tbl>
          </a:graphicData>
        </a:graphic>
      </p:graphicFrame>
      <p:graphicFrame>
        <p:nvGraphicFramePr>
          <p:cNvPr id="17" name="표 13">
            <a:extLst>
              <a:ext uri="{FF2B5EF4-FFF2-40B4-BE49-F238E27FC236}">
                <a16:creationId xmlns:a16="http://schemas.microsoft.com/office/drawing/2014/main" id="{99EF8DD4-6E87-4955-9F36-35BD7D8CE95D}"/>
              </a:ext>
            </a:extLst>
          </p:cNvPr>
          <p:cNvGraphicFramePr>
            <a:graphicFrameLocks noGrp="1"/>
          </p:cNvGraphicFramePr>
          <p:nvPr>
            <p:extLst>
              <p:ext uri="{D42A27DB-BD31-4B8C-83A1-F6EECF244321}">
                <p14:modId xmlns:p14="http://schemas.microsoft.com/office/powerpoint/2010/main" val="889495907"/>
              </p:ext>
            </p:extLst>
          </p:nvPr>
        </p:nvGraphicFramePr>
        <p:xfrm>
          <a:off x="5888652" y="2510542"/>
          <a:ext cx="441158" cy="148336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bg1"/>
                          </a:solidFill>
                        </a:rPr>
                        <a:t>a</a:t>
                      </a:r>
                      <a:endParaRPr lang="ko-KR" altLang="en-US" dirty="0">
                        <a:solidFill>
                          <a:schemeClr val="bg1"/>
                        </a:solidFill>
                      </a:endParaRPr>
                    </a:p>
                  </a:txBody>
                  <a:tcPr>
                    <a:solidFill>
                      <a:srgbClr val="FF6699"/>
                    </a:solid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bg1"/>
                          </a:solidFill>
                        </a:rPr>
                        <a:t>b</a:t>
                      </a:r>
                      <a:endParaRPr lang="ko-KR" altLang="en-US" dirty="0">
                        <a:solidFill>
                          <a:schemeClr val="bg1"/>
                        </a:solidFill>
                      </a:endParaRPr>
                    </a:p>
                  </a:txBody>
                  <a:tcPr>
                    <a:solidFill>
                      <a:srgbClr val="20425A"/>
                    </a:solid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bg1"/>
                          </a:solidFill>
                        </a:rPr>
                        <a:t>c</a:t>
                      </a:r>
                      <a:endParaRPr lang="ko-KR" altLang="en-US" dirty="0">
                        <a:solidFill>
                          <a:schemeClr val="bg1"/>
                        </a:solidFill>
                      </a:endParaRPr>
                    </a:p>
                  </a:txBody>
                  <a:tcPr>
                    <a:solidFill>
                      <a:srgbClr val="FFC000"/>
                    </a:solidFill>
                  </a:tcPr>
                </a:tc>
                <a:extLst>
                  <a:ext uri="{0D108BD9-81ED-4DB2-BD59-A6C34878D82A}">
                    <a16:rowId xmlns:a16="http://schemas.microsoft.com/office/drawing/2014/main" val="552258020"/>
                  </a:ext>
                </a:extLst>
              </a:tr>
              <a:tr h="370840">
                <a:tc>
                  <a:txBody>
                    <a:bodyPr/>
                    <a:lstStyle/>
                    <a:p>
                      <a:pPr algn="ctr" latinLnBrk="1"/>
                      <a:r>
                        <a:rPr lang="en-US" altLang="ko-KR" dirty="0">
                          <a:solidFill>
                            <a:schemeClr val="bg1"/>
                          </a:solidFill>
                        </a:rPr>
                        <a:t>d</a:t>
                      </a:r>
                      <a:endParaRPr lang="ko-KR" altLang="en-US" dirty="0">
                        <a:solidFill>
                          <a:schemeClr val="bg1"/>
                        </a:solidFill>
                      </a:endParaRPr>
                    </a:p>
                  </a:txBody>
                  <a:tcPr>
                    <a:solidFill>
                      <a:srgbClr val="00B050"/>
                    </a:solidFill>
                  </a:tcPr>
                </a:tc>
                <a:extLst>
                  <a:ext uri="{0D108BD9-81ED-4DB2-BD59-A6C34878D82A}">
                    <a16:rowId xmlns:a16="http://schemas.microsoft.com/office/drawing/2014/main" val="579948659"/>
                  </a:ext>
                </a:extLst>
              </a:tr>
            </a:tbl>
          </a:graphicData>
        </a:graphic>
      </p:graphicFrame>
      <p:sp>
        <p:nvSpPr>
          <p:cNvPr id="18" name="TextBox 17">
            <a:extLst>
              <a:ext uri="{FF2B5EF4-FFF2-40B4-BE49-F238E27FC236}">
                <a16:creationId xmlns:a16="http://schemas.microsoft.com/office/drawing/2014/main" id="{498E87F5-EB10-40C8-BA10-4EE276822D15}"/>
              </a:ext>
            </a:extLst>
          </p:cNvPr>
          <p:cNvSpPr txBox="1"/>
          <p:nvPr/>
        </p:nvSpPr>
        <p:spPr>
          <a:xfrm>
            <a:off x="3212428" y="2044920"/>
            <a:ext cx="1278155" cy="368923"/>
          </a:xfrm>
          <a:prstGeom prst="rect">
            <a:avLst/>
          </a:prstGeom>
          <a:noFill/>
        </p:spPr>
        <p:txBody>
          <a:bodyPr wrap="square" rtlCol="0">
            <a:spAutoFit/>
          </a:bodyPr>
          <a:lstStyle/>
          <a:p>
            <a:r>
              <a:rPr lang="en-US" altLang="ko-KR" dirty="0"/>
              <a:t>Regimen A</a:t>
            </a:r>
            <a:endParaRPr lang="ko-KR" altLang="en-US" dirty="0"/>
          </a:p>
        </p:txBody>
      </p:sp>
      <p:sp>
        <p:nvSpPr>
          <p:cNvPr id="19" name="TextBox 18">
            <a:extLst>
              <a:ext uri="{FF2B5EF4-FFF2-40B4-BE49-F238E27FC236}">
                <a16:creationId xmlns:a16="http://schemas.microsoft.com/office/drawing/2014/main" id="{3C9D1409-B503-47BA-9DCD-A2D13EB2A3A6}"/>
              </a:ext>
            </a:extLst>
          </p:cNvPr>
          <p:cNvSpPr txBox="1"/>
          <p:nvPr/>
        </p:nvSpPr>
        <p:spPr>
          <a:xfrm>
            <a:off x="5514269" y="2044920"/>
            <a:ext cx="1189923" cy="368923"/>
          </a:xfrm>
          <a:prstGeom prst="rect">
            <a:avLst/>
          </a:prstGeom>
          <a:noFill/>
        </p:spPr>
        <p:txBody>
          <a:bodyPr wrap="square" rtlCol="0">
            <a:spAutoFit/>
          </a:bodyPr>
          <a:lstStyle/>
          <a:p>
            <a:r>
              <a:rPr lang="en-US" altLang="ko-KR" dirty="0"/>
              <a:t>Regimen B</a:t>
            </a:r>
            <a:endParaRPr lang="ko-KR" altLang="en-US" dirty="0"/>
          </a:p>
        </p:txBody>
      </p:sp>
      <p:cxnSp>
        <p:nvCxnSpPr>
          <p:cNvPr id="20" name="직선 화살표 연결선 19">
            <a:extLst>
              <a:ext uri="{FF2B5EF4-FFF2-40B4-BE49-F238E27FC236}">
                <a16:creationId xmlns:a16="http://schemas.microsoft.com/office/drawing/2014/main" id="{2EE3419D-AE08-43CE-91F4-416798F46B1E}"/>
              </a:ext>
            </a:extLst>
          </p:cNvPr>
          <p:cNvCxnSpPr/>
          <p:nvPr/>
        </p:nvCxnSpPr>
        <p:spPr>
          <a:xfrm>
            <a:off x="5325774" y="3854114"/>
            <a:ext cx="3769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E3AAA6-B954-4E17-A7B5-681CD1D8309D}"/>
              </a:ext>
            </a:extLst>
          </p:cNvPr>
          <p:cNvSpPr txBox="1"/>
          <p:nvPr/>
        </p:nvSpPr>
        <p:spPr>
          <a:xfrm>
            <a:off x="1973421" y="3669448"/>
            <a:ext cx="3577389" cy="369332"/>
          </a:xfrm>
          <a:prstGeom prst="rect">
            <a:avLst/>
          </a:prstGeom>
          <a:noFill/>
        </p:spPr>
        <p:txBody>
          <a:bodyPr wrap="square" rtlCol="0">
            <a:spAutoFit/>
          </a:bodyPr>
          <a:lstStyle/>
          <a:p>
            <a:r>
              <a:rPr lang="en-US" altLang="ko-KR" dirty="0"/>
              <a:t>‘d’ is Excluded drug for Regimen A</a:t>
            </a:r>
            <a:endParaRPr lang="ko-KR" altLang="en-US" dirty="0"/>
          </a:p>
        </p:txBody>
      </p:sp>
    </p:spTree>
    <p:extLst>
      <p:ext uri="{BB962C8B-B14F-4D97-AF65-F5344CB8AC3E}">
        <p14:creationId xmlns:p14="http://schemas.microsoft.com/office/powerpoint/2010/main" val="83476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A5EB67CB-BD9B-4A5B-B2F2-DB97A0B837FB}"/>
              </a:ext>
            </a:extLst>
          </p:cNvPr>
          <p:cNvSpPr txBox="1"/>
          <p:nvPr/>
        </p:nvSpPr>
        <p:spPr>
          <a:xfrm>
            <a:off x="0" y="5287178"/>
            <a:ext cx="9055768" cy="1400383"/>
          </a:xfrm>
          <a:prstGeom prst="rect">
            <a:avLst/>
          </a:prstGeom>
          <a:noFill/>
        </p:spPr>
        <p:txBody>
          <a:bodyPr wrap="square" rtlCol="0">
            <a:spAutoFit/>
          </a:bodyPr>
          <a:lstStyle/>
          <a:p>
            <a:pPr>
              <a:spcAft>
                <a:spcPts val="600"/>
              </a:spcAft>
            </a:pPr>
            <a:r>
              <a:rPr lang="en-US" altLang="ko-KR" sz="2000" dirty="0">
                <a:solidFill>
                  <a:srgbClr val="20425A"/>
                </a:solidFill>
              </a:rPr>
              <a:t>After testing for drugs that meet the conditions,</a:t>
            </a:r>
            <a:r>
              <a:rPr lang="en-US" altLang="ko-KR" sz="2000" b="1" dirty="0">
                <a:solidFill>
                  <a:srgbClr val="20425A"/>
                </a:solidFill>
              </a:rPr>
              <a:t> the earliest drug exposure start date and latest drug exposure date</a:t>
            </a:r>
            <a:r>
              <a:rPr lang="en-US" altLang="ko-KR" sz="2000" dirty="0">
                <a:solidFill>
                  <a:srgbClr val="20425A"/>
                </a:solidFill>
              </a:rPr>
              <a:t> for the combination of drugs are entered as </a:t>
            </a:r>
            <a:r>
              <a:rPr lang="en-US" altLang="ko-KR" sz="2000" b="1" dirty="0">
                <a:solidFill>
                  <a:srgbClr val="20425A"/>
                </a:solidFill>
              </a:rPr>
              <a:t>start and end date for chemotherapy episode</a:t>
            </a:r>
            <a:r>
              <a:rPr lang="en-US" altLang="ko-KR" sz="2000" dirty="0">
                <a:solidFill>
                  <a:srgbClr val="20425A"/>
                </a:solidFill>
              </a:rPr>
              <a:t>.</a:t>
            </a:r>
          </a:p>
          <a:p>
            <a:pPr>
              <a:spcAft>
                <a:spcPts val="600"/>
              </a:spcAft>
            </a:pPr>
            <a:r>
              <a:rPr lang="en-US" altLang="ko-KR" sz="2000" dirty="0">
                <a:solidFill>
                  <a:srgbClr val="20425A"/>
                </a:solidFill>
              </a:rPr>
              <a:t>This is considered as a single chemotherapy record.</a:t>
            </a:r>
            <a:endParaRPr lang="ko-KR" altLang="en-US" sz="2000" dirty="0">
              <a:solidFill>
                <a:srgbClr val="20425A"/>
              </a:solidFill>
            </a:endParaRPr>
          </a:p>
        </p:txBody>
      </p:sp>
      <p:graphicFrame>
        <p:nvGraphicFramePr>
          <p:cNvPr id="2" name="표 2">
            <a:extLst>
              <a:ext uri="{FF2B5EF4-FFF2-40B4-BE49-F238E27FC236}">
                <a16:creationId xmlns:a16="http://schemas.microsoft.com/office/drawing/2014/main" id="{F792AC23-F10A-4E32-8E62-B8BB5626C768}"/>
              </a:ext>
            </a:extLst>
          </p:cNvPr>
          <p:cNvGraphicFramePr>
            <a:graphicFrameLocks noGrp="1"/>
          </p:cNvGraphicFramePr>
          <p:nvPr>
            <p:extLst>
              <p:ext uri="{D42A27DB-BD31-4B8C-83A1-F6EECF244321}">
                <p14:modId xmlns:p14="http://schemas.microsoft.com/office/powerpoint/2010/main" val="3747613926"/>
              </p:ext>
            </p:extLst>
          </p:nvPr>
        </p:nvGraphicFramePr>
        <p:xfrm>
          <a:off x="1837037" y="2845493"/>
          <a:ext cx="62484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468641287"/>
                    </a:ext>
                  </a:extLst>
                </a:gridCol>
                <a:gridCol w="208280">
                  <a:extLst>
                    <a:ext uri="{9D8B030D-6E8A-4147-A177-3AD203B41FA5}">
                      <a16:colId xmlns:a16="http://schemas.microsoft.com/office/drawing/2014/main" val="4054997174"/>
                    </a:ext>
                  </a:extLst>
                </a:gridCol>
                <a:gridCol w="208280">
                  <a:extLst>
                    <a:ext uri="{9D8B030D-6E8A-4147-A177-3AD203B41FA5}">
                      <a16:colId xmlns:a16="http://schemas.microsoft.com/office/drawing/2014/main" val="2965808094"/>
                    </a:ext>
                  </a:extLst>
                </a:gridCol>
              </a:tblGrid>
              <a:tr h="370840">
                <a:tc>
                  <a:txBody>
                    <a:bodyPr/>
                    <a:lstStyle/>
                    <a:p>
                      <a:pPr latinLnBrk="1"/>
                      <a:endParaRPr lang="ko-KR" altLang="en-US" dirty="0"/>
                    </a:p>
                  </a:txBody>
                  <a:tcPr>
                    <a:solidFill>
                      <a:srgbClr val="FF6699"/>
                    </a:solidFill>
                  </a:tcPr>
                </a:tc>
                <a:tc>
                  <a:txBody>
                    <a:bodyPr/>
                    <a:lstStyle/>
                    <a:p>
                      <a:pPr latinLnBrk="1"/>
                      <a:endParaRPr lang="ko-KR" altLang="en-US" dirty="0"/>
                    </a:p>
                  </a:txBody>
                  <a:tcPr>
                    <a:solidFill>
                      <a:srgbClr val="FF6699"/>
                    </a:solidFill>
                  </a:tcPr>
                </a:tc>
                <a:tc>
                  <a:txBody>
                    <a:bodyPr/>
                    <a:lstStyle/>
                    <a:p>
                      <a:pPr latinLnBrk="1"/>
                      <a:endParaRPr lang="ko-KR" altLang="en-US" dirty="0"/>
                    </a:p>
                  </a:txBody>
                  <a:tcPr/>
                </a:tc>
                <a:extLst>
                  <a:ext uri="{0D108BD9-81ED-4DB2-BD59-A6C34878D82A}">
                    <a16:rowId xmlns:a16="http://schemas.microsoft.com/office/drawing/2014/main" val="954300943"/>
                  </a:ext>
                </a:extLst>
              </a:tr>
              <a:tr h="370840">
                <a:tc>
                  <a:txBody>
                    <a:bodyPr/>
                    <a:lstStyle/>
                    <a:p>
                      <a:pPr latinLnBrk="1"/>
                      <a:endParaRPr lang="ko-KR" altLang="en-US"/>
                    </a:p>
                  </a:txBody>
                  <a:tcPr/>
                </a:tc>
                <a:tc>
                  <a:txBody>
                    <a:bodyPr/>
                    <a:lstStyle/>
                    <a:p>
                      <a:pPr latinLnBrk="1"/>
                      <a:endParaRPr lang="ko-KR" altLang="en-US" dirty="0"/>
                    </a:p>
                  </a:txBody>
                  <a:tcPr>
                    <a:solidFill>
                      <a:srgbClr val="20425A"/>
                    </a:solidFill>
                  </a:tcPr>
                </a:tc>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a:p>
                  </a:txBody>
                  <a:tcPr/>
                </a:tc>
                <a:tc>
                  <a:txBody>
                    <a:bodyPr/>
                    <a:lstStyle/>
                    <a:p>
                      <a:pPr latinLnBrk="1"/>
                      <a:endParaRPr lang="ko-KR" altLang="en-US" dirty="0"/>
                    </a:p>
                  </a:txBody>
                  <a:tcPr>
                    <a:solidFill>
                      <a:srgbClr val="FFC000"/>
                    </a:solidFill>
                  </a:tcPr>
                </a:tc>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graphicFrame>
        <p:nvGraphicFramePr>
          <p:cNvPr id="15" name="표 13">
            <a:extLst>
              <a:ext uri="{FF2B5EF4-FFF2-40B4-BE49-F238E27FC236}">
                <a16:creationId xmlns:a16="http://schemas.microsoft.com/office/drawing/2014/main" id="{9B792255-D851-4E73-97CA-86B3312D29AC}"/>
              </a:ext>
            </a:extLst>
          </p:cNvPr>
          <p:cNvGraphicFramePr>
            <a:graphicFrameLocks noGrp="1"/>
          </p:cNvGraphicFramePr>
          <p:nvPr>
            <p:extLst>
              <p:ext uri="{D42A27DB-BD31-4B8C-83A1-F6EECF244321}">
                <p14:modId xmlns:p14="http://schemas.microsoft.com/office/powerpoint/2010/main" val="333475623"/>
              </p:ext>
            </p:extLst>
          </p:nvPr>
        </p:nvGraphicFramePr>
        <p:xfrm>
          <a:off x="1357717" y="2845493"/>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tx1"/>
                          </a:solidFill>
                        </a:rPr>
                        <a:t>a</a:t>
                      </a:r>
                      <a:endParaRPr lang="ko-KR" altLang="en-US" dirty="0">
                        <a:solidFill>
                          <a:schemeClr val="tx1"/>
                        </a:solidFill>
                      </a:endParaRPr>
                    </a:p>
                  </a:txBody>
                  <a:tcPr>
                    <a:no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tx1"/>
                          </a:solidFill>
                        </a:rPr>
                        <a:t>b</a:t>
                      </a:r>
                      <a:endParaRPr lang="ko-KR" altLang="en-US" dirty="0">
                        <a:solidFill>
                          <a:schemeClr val="tx1"/>
                        </a:solidFill>
                      </a:endParaRPr>
                    </a:p>
                  </a:txBody>
                  <a:tcPr>
                    <a:no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tx1"/>
                          </a:solidFill>
                        </a:rPr>
                        <a:t>c</a:t>
                      </a:r>
                      <a:endParaRPr lang="ko-KR" altLang="en-US" dirty="0">
                        <a:solidFill>
                          <a:schemeClr val="tx1"/>
                        </a:solidFill>
                      </a:endParaRPr>
                    </a:p>
                  </a:txBody>
                  <a:tcPr>
                    <a:noFill/>
                  </a:tcPr>
                </a:tc>
                <a:extLst>
                  <a:ext uri="{0D108BD9-81ED-4DB2-BD59-A6C34878D82A}">
                    <a16:rowId xmlns:a16="http://schemas.microsoft.com/office/drawing/2014/main" val="552258020"/>
                  </a:ext>
                </a:extLst>
              </a:tr>
            </a:tbl>
          </a:graphicData>
        </a:graphic>
      </p:graphicFrame>
      <p:graphicFrame>
        <p:nvGraphicFramePr>
          <p:cNvPr id="22" name="표 13">
            <a:extLst>
              <a:ext uri="{FF2B5EF4-FFF2-40B4-BE49-F238E27FC236}">
                <a16:creationId xmlns:a16="http://schemas.microsoft.com/office/drawing/2014/main" id="{CD7573C1-D792-4E29-A504-6E2B04DAEF02}"/>
              </a:ext>
            </a:extLst>
          </p:cNvPr>
          <p:cNvGraphicFramePr>
            <a:graphicFrameLocks noGrp="1"/>
          </p:cNvGraphicFramePr>
          <p:nvPr/>
        </p:nvGraphicFramePr>
        <p:xfrm>
          <a:off x="4212256" y="1098839"/>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bg1"/>
                          </a:solidFill>
                        </a:rPr>
                        <a:t>a</a:t>
                      </a:r>
                      <a:endParaRPr lang="ko-KR" altLang="en-US" dirty="0">
                        <a:solidFill>
                          <a:schemeClr val="bg1"/>
                        </a:solidFill>
                      </a:endParaRPr>
                    </a:p>
                  </a:txBody>
                  <a:tcPr>
                    <a:solidFill>
                      <a:srgbClr val="FF6699"/>
                    </a:solid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bg1"/>
                          </a:solidFill>
                        </a:rPr>
                        <a:t>b</a:t>
                      </a:r>
                      <a:endParaRPr lang="ko-KR" altLang="en-US" dirty="0">
                        <a:solidFill>
                          <a:schemeClr val="bg1"/>
                        </a:solidFill>
                      </a:endParaRPr>
                    </a:p>
                  </a:txBody>
                  <a:tcPr>
                    <a:solidFill>
                      <a:srgbClr val="20425A"/>
                    </a:solid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bg1"/>
                          </a:solidFill>
                        </a:rPr>
                        <a:t>c</a:t>
                      </a:r>
                      <a:endParaRPr lang="ko-KR" altLang="en-US" dirty="0">
                        <a:solidFill>
                          <a:schemeClr val="bg1"/>
                        </a:solidFill>
                      </a:endParaRPr>
                    </a:p>
                  </a:txBody>
                  <a:tcPr>
                    <a:solidFill>
                      <a:srgbClr val="FFC000"/>
                    </a:solidFill>
                  </a:tcPr>
                </a:tc>
                <a:extLst>
                  <a:ext uri="{0D108BD9-81ED-4DB2-BD59-A6C34878D82A}">
                    <a16:rowId xmlns:a16="http://schemas.microsoft.com/office/drawing/2014/main" val="552258020"/>
                  </a:ext>
                </a:extLst>
              </a:tr>
            </a:tbl>
          </a:graphicData>
        </a:graphic>
      </p:graphicFrame>
      <p:sp>
        <p:nvSpPr>
          <p:cNvPr id="23" name="TextBox 22">
            <a:extLst>
              <a:ext uri="{FF2B5EF4-FFF2-40B4-BE49-F238E27FC236}">
                <a16:creationId xmlns:a16="http://schemas.microsoft.com/office/drawing/2014/main" id="{5B7B0085-8B5B-4876-BFF3-A616557D648C}"/>
              </a:ext>
            </a:extLst>
          </p:cNvPr>
          <p:cNvSpPr txBox="1"/>
          <p:nvPr/>
        </p:nvSpPr>
        <p:spPr>
          <a:xfrm>
            <a:off x="117509" y="1466325"/>
            <a:ext cx="4315326" cy="369332"/>
          </a:xfrm>
          <a:prstGeom prst="rect">
            <a:avLst/>
          </a:prstGeom>
          <a:noFill/>
        </p:spPr>
        <p:txBody>
          <a:bodyPr wrap="square" rtlCol="0">
            <a:spAutoFit/>
          </a:bodyPr>
          <a:lstStyle/>
          <a:p>
            <a:r>
              <a:rPr lang="en-US" altLang="ko-KR" dirty="0"/>
              <a:t>Regimen A is combination of a, b and c :</a:t>
            </a:r>
            <a:endParaRPr lang="ko-KR" altLang="en-US" dirty="0"/>
          </a:p>
        </p:txBody>
      </p:sp>
      <p:cxnSp>
        <p:nvCxnSpPr>
          <p:cNvPr id="8" name="직선 연결선 7">
            <a:extLst>
              <a:ext uri="{FF2B5EF4-FFF2-40B4-BE49-F238E27FC236}">
                <a16:creationId xmlns:a16="http://schemas.microsoft.com/office/drawing/2014/main" id="{476D1674-6C48-496E-B303-42C47AC721A6}"/>
              </a:ext>
            </a:extLst>
          </p:cNvPr>
          <p:cNvCxnSpPr/>
          <p:nvPr/>
        </p:nvCxnSpPr>
        <p:spPr>
          <a:xfrm>
            <a:off x="1837037" y="2728014"/>
            <a:ext cx="0" cy="1427748"/>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4B1816CE-2A5E-4DF2-9076-D6078400D5AE}"/>
              </a:ext>
            </a:extLst>
          </p:cNvPr>
          <p:cNvCxnSpPr/>
          <p:nvPr/>
        </p:nvCxnSpPr>
        <p:spPr>
          <a:xfrm>
            <a:off x="2461877" y="2728014"/>
            <a:ext cx="0" cy="1427748"/>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24CE889-17D3-4797-B4DE-501DF9F0033D}"/>
              </a:ext>
            </a:extLst>
          </p:cNvPr>
          <p:cNvSpPr txBox="1"/>
          <p:nvPr/>
        </p:nvSpPr>
        <p:spPr>
          <a:xfrm>
            <a:off x="2212217" y="4104140"/>
            <a:ext cx="2000039" cy="338554"/>
          </a:xfrm>
          <a:prstGeom prst="rect">
            <a:avLst/>
          </a:prstGeom>
          <a:noFill/>
        </p:spPr>
        <p:txBody>
          <a:bodyPr wrap="square" rtlCol="0">
            <a:spAutoFit/>
          </a:bodyPr>
          <a:lstStyle/>
          <a:p>
            <a:r>
              <a:rPr lang="en-US" altLang="ko-KR" sz="1600" dirty="0"/>
              <a:t>Episode end date</a:t>
            </a:r>
            <a:endParaRPr lang="ko-KR" altLang="en-US" sz="1600" dirty="0"/>
          </a:p>
        </p:txBody>
      </p:sp>
      <p:sp>
        <p:nvSpPr>
          <p:cNvPr id="25" name="TextBox 24">
            <a:extLst>
              <a:ext uri="{FF2B5EF4-FFF2-40B4-BE49-F238E27FC236}">
                <a16:creationId xmlns:a16="http://schemas.microsoft.com/office/drawing/2014/main" id="{9F4485D5-D28F-4F00-9DC7-A78044B44398}"/>
              </a:ext>
            </a:extLst>
          </p:cNvPr>
          <p:cNvSpPr txBox="1"/>
          <p:nvPr/>
        </p:nvSpPr>
        <p:spPr>
          <a:xfrm>
            <a:off x="461838" y="2417756"/>
            <a:ext cx="2000039" cy="338554"/>
          </a:xfrm>
          <a:prstGeom prst="rect">
            <a:avLst/>
          </a:prstGeom>
          <a:noFill/>
        </p:spPr>
        <p:txBody>
          <a:bodyPr wrap="square" rtlCol="0">
            <a:spAutoFit/>
          </a:bodyPr>
          <a:lstStyle/>
          <a:p>
            <a:r>
              <a:rPr lang="en-US" altLang="ko-KR" sz="1600" dirty="0"/>
              <a:t>Episode start date</a:t>
            </a:r>
            <a:endParaRPr lang="ko-KR" altLang="en-US" sz="1600" dirty="0"/>
          </a:p>
        </p:txBody>
      </p:sp>
      <p:cxnSp>
        <p:nvCxnSpPr>
          <p:cNvPr id="11" name="직선 화살표 연결선 10">
            <a:extLst>
              <a:ext uri="{FF2B5EF4-FFF2-40B4-BE49-F238E27FC236}">
                <a16:creationId xmlns:a16="http://schemas.microsoft.com/office/drawing/2014/main" id="{46C37946-BBBA-41BA-9C36-47A8627169BD}"/>
              </a:ext>
            </a:extLst>
          </p:cNvPr>
          <p:cNvCxnSpPr/>
          <p:nvPr/>
        </p:nvCxnSpPr>
        <p:spPr>
          <a:xfrm>
            <a:off x="1837037" y="2756310"/>
            <a:ext cx="62484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표 63">
            <a:extLst>
              <a:ext uri="{FF2B5EF4-FFF2-40B4-BE49-F238E27FC236}">
                <a16:creationId xmlns:a16="http://schemas.microsoft.com/office/drawing/2014/main" id="{FC362ADD-B60F-4B7D-9E1D-98D6F6F64CC3}"/>
              </a:ext>
            </a:extLst>
          </p:cNvPr>
          <p:cNvGraphicFramePr>
            <a:graphicFrameLocks noGrp="1"/>
          </p:cNvGraphicFramePr>
          <p:nvPr>
            <p:extLst>
              <p:ext uri="{D42A27DB-BD31-4B8C-83A1-F6EECF244321}">
                <p14:modId xmlns:p14="http://schemas.microsoft.com/office/powerpoint/2010/main" val="2679582047"/>
              </p:ext>
            </p:extLst>
          </p:nvPr>
        </p:nvGraphicFramePr>
        <p:xfrm>
          <a:off x="4297422" y="2666828"/>
          <a:ext cx="4634996" cy="1423878"/>
        </p:xfrm>
        <a:graphic>
          <a:graphicData uri="http://schemas.openxmlformats.org/drawingml/2006/table">
            <a:tbl>
              <a:tblPr firstRow="1" bandRow="1">
                <a:tableStyleId>{5940675A-B579-460E-94D1-54222C63F5DA}</a:tableStyleId>
              </a:tblPr>
              <a:tblGrid>
                <a:gridCol w="732477">
                  <a:extLst>
                    <a:ext uri="{9D8B030D-6E8A-4147-A177-3AD203B41FA5}">
                      <a16:colId xmlns:a16="http://schemas.microsoft.com/office/drawing/2014/main" val="646672772"/>
                    </a:ext>
                  </a:extLst>
                </a:gridCol>
                <a:gridCol w="1197427">
                  <a:extLst>
                    <a:ext uri="{9D8B030D-6E8A-4147-A177-3AD203B41FA5}">
                      <a16:colId xmlns:a16="http://schemas.microsoft.com/office/drawing/2014/main" val="2830536479"/>
                    </a:ext>
                  </a:extLst>
                </a:gridCol>
                <a:gridCol w="687705">
                  <a:extLst>
                    <a:ext uri="{9D8B030D-6E8A-4147-A177-3AD203B41FA5}">
                      <a16:colId xmlns:a16="http://schemas.microsoft.com/office/drawing/2014/main" val="2376313972"/>
                    </a:ext>
                  </a:extLst>
                </a:gridCol>
                <a:gridCol w="1049124">
                  <a:extLst>
                    <a:ext uri="{9D8B030D-6E8A-4147-A177-3AD203B41FA5}">
                      <a16:colId xmlns:a16="http://schemas.microsoft.com/office/drawing/2014/main" val="4014951333"/>
                    </a:ext>
                  </a:extLst>
                </a:gridCol>
                <a:gridCol w="968263">
                  <a:extLst>
                    <a:ext uri="{9D8B030D-6E8A-4147-A177-3AD203B41FA5}">
                      <a16:colId xmlns:a16="http://schemas.microsoft.com/office/drawing/2014/main" val="1521182563"/>
                    </a:ext>
                  </a:extLst>
                </a:gridCol>
              </a:tblGrid>
              <a:tr h="170915">
                <a:tc>
                  <a:txBody>
                    <a:bodyPr/>
                    <a:lstStyle/>
                    <a:p>
                      <a:pPr algn="ctr" latinLnBrk="1"/>
                      <a:endParaRPr lang="ko-KR" altLang="en-US" sz="1100" dirty="0"/>
                    </a:p>
                  </a:txBody>
                  <a:tcPr>
                    <a:solidFill>
                      <a:schemeClr val="bg2">
                        <a:lumMod val="90000"/>
                      </a:schemeClr>
                    </a:solidFill>
                  </a:tcPr>
                </a:tc>
                <a:tc>
                  <a:txBody>
                    <a:bodyPr/>
                    <a:lstStyle/>
                    <a:p>
                      <a:pPr algn="ctr" latinLnBrk="1"/>
                      <a:r>
                        <a:rPr lang="en-US" altLang="ko-KR" sz="1050" b="1" dirty="0" err="1">
                          <a:solidFill>
                            <a:schemeClr val="bg1"/>
                          </a:solidFill>
                        </a:rPr>
                        <a:t>Episode_source</a:t>
                      </a:r>
                      <a:r>
                        <a:rPr lang="en-US" altLang="ko-KR" sz="1050" b="1" dirty="0">
                          <a:solidFill>
                            <a:schemeClr val="bg1"/>
                          </a:solidFill>
                        </a:rPr>
                        <a:t>_</a:t>
                      </a:r>
                    </a:p>
                    <a:p>
                      <a:pPr algn="ctr" latinLnBrk="1"/>
                      <a:r>
                        <a:rPr lang="en-US" altLang="ko-KR" sz="1050" b="1" dirty="0" err="1">
                          <a:solidFill>
                            <a:schemeClr val="bg1"/>
                          </a:solidFill>
                        </a:rPr>
                        <a:t>concept_id</a:t>
                      </a:r>
                      <a:endParaRPr lang="ko-KR" altLang="en-US" sz="1050" b="1" dirty="0">
                        <a:solidFill>
                          <a:schemeClr val="bg1"/>
                        </a:solidFill>
                      </a:endParaRPr>
                    </a:p>
                  </a:txBody>
                  <a:tcPr>
                    <a:solidFill>
                      <a:schemeClr val="bg2">
                        <a:lumMod val="90000"/>
                      </a:schemeClr>
                    </a:solidFill>
                  </a:tcPr>
                </a:tc>
                <a:tc>
                  <a:txBody>
                    <a:bodyPr/>
                    <a:lstStyle/>
                    <a:p>
                      <a:pPr algn="ctr" latinLnBrk="1"/>
                      <a:r>
                        <a:rPr lang="en-US" altLang="ko-KR" sz="1050" b="1" dirty="0">
                          <a:solidFill>
                            <a:schemeClr val="bg1"/>
                          </a:solidFill>
                        </a:rPr>
                        <a:t>Episode_</a:t>
                      </a:r>
                    </a:p>
                    <a:p>
                      <a:pPr algn="ctr" latinLnBrk="1"/>
                      <a:r>
                        <a:rPr lang="en-US" altLang="ko-KR" sz="1050" b="1" dirty="0">
                          <a:solidFill>
                            <a:schemeClr val="bg1"/>
                          </a:solidFill>
                        </a:rPr>
                        <a:t>Number</a:t>
                      </a:r>
                      <a:endParaRPr lang="ko-KR" altLang="en-US" sz="1050" b="1" dirty="0">
                        <a:solidFill>
                          <a:schemeClr val="bg1"/>
                        </a:solidFill>
                      </a:endParaRPr>
                    </a:p>
                  </a:txBody>
                  <a:tcPr>
                    <a:solidFill>
                      <a:schemeClr val="bg2">
                        <a:lumMod val="90000"/>
                      </a:schemeClr>
                    </a:solidFill>
                  </a:tcPr>
                </a:tc>
                <a:tc>
                  <a:txBody>
                    <a:bodyPr/>
                    <a:lstStyle/>
                    <a:p>
                      <a:pPr algn="ctr" latinLnBrk="1"/>
                      <a:r>
                        <a:rPr lang="en-US" altLang="ko-KR" sz="1050" b="1" dirty="0" err="1">
                          <a:solidFill>
                            <a:schemeClr val="bg1"/>
                          </a:solidFill>
                        </a:rPr>
                        <a:t>Episode_start</a:t>
                      </a:r>
                      <a:r>
                        <a:rPr lang="en-US" altLang="ko-KR" sz="1050" b="1" dirty="0">
                          <a:solidFill>
                            <a:schemeClr val="bg1"/>
                          </a:solidFill>
                        </a:rPr>
                        <a:t>_</a:t>
                      </a:r>
                    </a:p>
                    <a:p>
                      <a:pPr algn="ctr" latinLnBrk="1"/>
                      <a:r>
                        <a:rPr lang="en-US" altLang="ko-KR" sz="1050" b="1" dirty="0">
                          <a:solidFill>
                            <a:schemeClr val="bg1"/>
                          </a:solidFill>
                        </a:rPr>
                        <a:t>Datetime</a:t>
                      </a:r>
                      <a:endParaRPr lang="ko-KR" altLang="en-US" sz="1050" b="1" dirty="0">
                        <a:solidFill>
                          <a:schemeClr val="bg1"/>
                        </a:solidFill>
                      </a:endParaRPr>
                    </a:p>
                  </a:txBody>
                  <a:tcPr>
                    <a:solidFill>
                      <a:schemeClr val="bg2">
                        <a:lumMod val="90000"/>
                      </a:schemeClr>
                    </a:solidFill>
                  </a:tcPr>
                </a:tc>
                <a:tc>
                  <a:txBody>
                    <a:bodyPr/>
                    <a:lstStyle/>
                    <a:p>
                      <a:pPr algn="ctr" latinLnBrk="1"/>
                      <a:r>
                        <a:rPr lang="en-US" altLang="ko-KR" sz="1050" b="1" dirty="0" err="1">
                          <a:solidFill>
                            <a:schemeClr val="bg1"/>
                          </a:solidFill>
                        </a:rPr>
                        <a:t>Episode_end</a:t>
                      </a:r>
                      <a:r>
                        <a:rPr lang="en-US" altLang="ko-KR" sz="1050" b="1" dirty="0">
                          <a:solidFill>
                            <a:schemeClr val="bg1"/>
                          </a:solidFill>
                        </a:rPr>
                        <a:t>_</a:t>
                      </a:r>
                    </a:p>
                    <a:p>
                      <a:pPr algn="ctr" latinLnBrk="1"/>
                      <a:r>
                        <a:rPr lang="en-US" altLang="ko-KR" sz="1050" b="1" dirty="0">
                          <a:solidFill>
                            <a:schemeClr val="bg1"/>
                          </a:solidFill>
                        </a:rPr>
                        <a:t>datetime</a:t>
                      </a:r>
                      <a:endParaRPr lang="ko-KR" altLang="en-US" sz="1050" b="1" dirty="0">
                        <a:solidFill>
                          <a:schemeClr val="bg1"/>
                        </a:solidFill>
                      </a:endParaRPr>
                    </a:p>
                  </a:txBody>
                  <a:tcPr>
                    <a:solidFill>
                      <a:schemeClr val="bg2">
                        <a:lumMod val="90000"/>
                      </a:schemeClr>
                    </a:solidFill>
                  </a:tcPr>
                </a:tc>
                <a:extLst>
                  <a:ext uri="{0D108BD9-81ED-4DB2-BD59-A6C34878D82A}">
                    <a16:rowId xmlns:a16="http://schemas.microsoft.com/office/drawing/2014/main" val="1516276847"/>
                  </a:ext>
                </a:extLst>
              </a:tr>
              <a:tr h="337466">
                <a:tc>
                  <a:txBody>
                    <a:bodyPr/>
                    <a:lstStyle/>
                    <a:p>
                      <a:pPr algn="ctr" latinLnBrk="1"/>
                      <a:r>
                        <a:rPr lang="en-US" altLang="ko-KR" sz="1100" dirty="0"/>
                        <a:t>FOLFOX</a:t>
                      </a:r>
                      <a:endParaRPr lang="ko-KR" altLang="en-US" sz="1100" dirty="0"/>
                    </a:p>
                  </a:txBody>
                  <a:tcPr/>
                </a:tc>
                <a:tc>
                  <a:txBody>
                    <a:bodyPr/>
                    <a:lstStyle/>
                    <a:p>
                      <a:pPr algn="ctr" latinLnBrk="1"/>
                      <a:r>
                        <a:rPr lang="en-US" altLang="ko-KR" sz="1100" dirty="0"/>
                        <a:t>35804199</a:t>
                      </a:r>
                      <a:endParaRPr lang="ko-KR" altLang="en-US" sz="1100" dirty="0"/>
                    </a:p>
                  </a:txBody>
                  <a:tcPr/>
                </a:tc>
                <a:tc>
                  <a:txBody>
                    <a:bodyPr/>
                    <a:lstStyle/>
                    <a:p>
                      <a:pPr algn="ctr" latinLnBrk="1"/>
                      <a:r>
                        <a:rPr lang="en-US" altLang="ko-KR" sz="1100" dirty="0"/>
                        <a:t>1</a:t>
                      </a:r>
                      <a:endParaRPr lang="ko-KR" altLang="en-US" sz="1100" dirty="0"/>
                    </a:p>
                  </a:txBody>
                  <a:tcPr/>
                </a:tc>
                <a:tc>
                  <a:txBody>
                    <a:bodyPr/>
                    <a:lstStyle/>
                    <a:p>
                      <a:pPr algn="ctr" latinLnBrk="1"/>
                      <a:r>
                        <a:rPr lang="en-US" altLang="ko-KR" sz="1100" dirty="0"/>
                        <a:t>2005-10-14</a:t>
                      </a:r>
                      <a:endParaRPr lang="ko-KR" altLang="en-US" sz="1100" dirty="0"/>
                    </a:p>
                  </a:txBody>
                  <a:tcPr/>
                </a:tc>
                <a:tc>
                  <a:txBody>
                    <a:bodyPr/>
                    <a:lstStyle/>
                    <a:p>
                      <a:pPr algn="ctr" latinLnBrk="1"/>
                      <a:r>
                        <a:rPr lang="en-US" altLang="ko-KR" sz="1100" dirty="0"/>
                        <a:t>2005-10-14</a:t>
                      </a:r>
                      <a:endParaRPr lang="ko-KR" altLang="en-US" sz="1100" dirty="0"/>
                    </a:p>
                  </a:txBody>
                  <a:tcPr/>
                </a:tc>
                <a:extLst>
                  <a:ext uri="{0D108BD9-81ED-4DB2-BD59-A6C34878D82A}">
                    <a16:rowId xmlns:a16="http://schemas.microsoft.com/office/drawing/2014/main" val="1646797960"/>
                  </a:ext>
                </a:extLst>
              </a:tr>
              <a:tr h="33746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FOLFOX</a:t>
                      </a:r>
                      <a:endParaRPr lang="ko-KR" altLang="en-US" sz="1100" dirty="0"/>
                    </a:p>
                  </a:txBody>
                  <a:tcPr/>
                </a:tc>
                <a:tc>
                  <a:txBody>
                    <a:bodyPr/>
                    <a:lstStyle/>
                    <a:p>
                      <a:pPr algn="ctr" latinLnBrk="1"/>
                      <a:r>
                        <a:rPr lang="en-US" altLang="ko-KR" sz="1100" dirty="0"/>
                        <a:t>35804199</a:t>
                      </a:r>
                      <a:endParaRPr lang="ko-KR" altLang="en-US" sz="1100" dirty="0"/>
                    </a:p>
                  </a:txBody>
                  <a:tcPr/>
                </a:tc>
                <a:tc>
                  <a:txBody>
                    <a:bodyPr/>
                    <a:lstStyle/>
                    <a:p>
                      <a:pPr algn="ctr" latinLnBrk="1"/>
                      <a:r>
                        <a:rPr lang="en-US" altLang="ko-KR" sz="1100" dirty="0"/>
                        <a:t>2</a:t>
                      </a:r>
                      <a:endParaRPr lang="ko-KR" altLang="en-US" sz="1100" dirty="0"/>
                    </a:p>
                  </a:txBody>
                  <a:tcPr/>
                </a:tc>
                <a:tc>
                  <a:txBody>
                    <a:bodyPr/>
                    <a:lstStyle/>
                    <a:p>
                      <a:pPr algn="ctr" latinLnBrk="1"/>
                      <a:r>
                        <a:rPr lang="en-US" altLang="ko-KR" sz="1100" dirty="0"/>
                        <a:t>2005-11-14</a:t>
                      </a:r>
                      <a:endParaRPr lang="ko-KR" altLang="en-US" sz="1100" dirty="0"/>
                    </a:p>
                  </a:txBody>
                  <a:tcPr/>
                </a:tc>
                <a:tc>
                  <a:txBody>
                    <a:bodyPr/>
                    <a:lstStyle/>
                    <a:p>
                      <a:pPr algn="ctr" latinLnBrk="1"/>
                      <a:r>
                        <a:rPr lang="en-US" altLang="ko-KR" sz="1100" dirty="0"/>
                        <a:t>2005-11-14</a:t>
                      </a:r>
                      <a:endParaRPr lang="ko-KR" altLang="en-US" sz="1100" dirty="0"/>
                    </a:p>
                  </a:txBody>
                  <a:tcPr/>
                </a:tc>
                <a:extLst>
                  <a:ext uri="{0D108BD9-81ED-4DB2-BD59-A6C34878D82A}">
                    <a16:rowId xmlns:a16="http://schemas.microsoft.com/office/drawing/2014/main" val="30951623"/>
                  </a:ext>
                </a:extLst>
              </a:tr>
              <a:tr h="33746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FOLFOX</a:t>
                      </a:r>
                      <a:endParaRPr lang="ko-KR" altLang="en-US" sz="1100" dirty="0"/>
                    </a:p>
                  </a:txBody>
                  <a:tcPr/>
                </a:tc>
                <a:tc>
                  <a:txBody>
                    <a:bodyPr/>
                    <a:lstStyle/>
                    <a:p>
                      <a:pPr algn="ctr" latinLnBrk="1"/>
                      <a:r>
                        <a:rPr lang="en-US" altLang="ko-KR" sz="1100" dirty="0"/>
                        <a:t>35804199</a:t>
                      </a:r>
                      <a:endParaRPr lang="ko-KR" altLang="en-US" sz="1100" dirty="0"/>
                    </a:p>
                  </a:txBody>
                  <a:tcPr/>
                </a:tc>
                <a:tc>
                  <a:txBody>
                    <a:bodyPr/>
                    <a:lstStyle/>
                    <a:p>
                      <a:pPr algn="ctr" latinLnBrk="1"/>
                      <a:r>
                        <a:rPr lang="en-US" altLang="ko-KR" sz="1100" dirty="0"/>
                        <a:t>3</a:t>
                      </a:r>
                      <a:endParaRPr lang="ko-KR" altLang="en-US" sz="1100" dirty="0"/>
                    </a:p>
                  </a:txBody>
                  <a:tcPr/>
                </a:tc>
                <a:tc>
                  <a:txBody>
                    <a:bodyPr/>
                    <a:lstStyle/>
                    <a:p>
                      <a:pPr algn="ctr" latinLnBrk="1"/>
                      <a:r>
                        <a:rPr lang="en-US" altLang="ko-KR" sz="1100" dirty="0"/>
                        <a:t>2005-12-12</a:t>
                      </a:r>
                      <a:endParaRPr lang="ko-KR" altLang="en-US" sz="1100" dirty="0"/>
                    </a:p>
                  </a:txBody>
                  <a:tcPr/>
                </a:tc>
                <a:tc>
                  <a:txBody>
                    <a:bodyPr/>
                    <a:lstStyle/>
                    <a:p>
                      <a:pPr algn="ctr" latinLnBrk="1"/>
                      <a:r>
                        <a:rPr lang="en-US" altLang="ko-KR" sz="1100" dirty="0"/>
                        <a:t>2005-12-12</a:t>
                      </a:r>
                      <a:endParaRPr lang="ko-KR" altLang="en-US" sz="1100" dirty="0"/>
                    </a:p>
                  </a:txBody>
                  <a:tcPr/>
                </a:tc>
                <a:extLst>
                  <a:ext uri="{0D108BD9-81ED-4DB2-BD59-A6C34878D82A}">
                    <a16:rowId xmlns:a16="http://schemas.microsoft.com/office/drawing/2014/main" val="3230619454"/>
                  </a:ext>
                </a:extLst>
              </a:tr>
            </a:tbl>
          </a:graphicData>
        </a:graphic>
      </p:graphicFrame>
      <p:cxnSp>
        <p:nvCxnSpPr>
          <p:cNvPr id="28" name="연결선: 구부러짐 27">
            <a:extLst>
              <a:ext uri="{FF2B5EF4-FFF2-40B4-BE49-F238E27FC236}">
                <a16:creationId xmlns:a16="http://schemas.microsoft.com/office/drawing/2014/main" id="{1D3BABF3-FC47-4896-A266-9E76FB207E27}"/>
              </a:ext>
            </a:extLst>
          </p:cNvPr>
          <p:cNvCxnSpPr>
            <a:cxnSpLocks/>
          </p:cNvCxnSpPr>
          <p:nvPr/>
        </p:nvCxnSpPr>
        <p:spPr>
          <a:xfrm flipV="1">
            <a:off x="2732917" y="3192380"/>
            <a:ext cx="1479339" cy="32655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B435232-9F2E-4F5D-8794-0AADBA17389A}"/>
              </a:ext>
            </a:extLst>
          </p:cNvPr>
          <p:cNvSpPr txBox="1"/>
          <p:nvPr/>
        </p:nvSpPr>
        <p:spPr>
          <a:xfrm>
            <a:off x="5912104" y="2254428"/>
            <a:ext cx="1540042" cy="369332"/>
          </a:xfrm>
          <a:prstGeom prst="rect">
            <a:avLst/>
          </a:prstGeom>
          <a:noFill/>
        </p:spPr>
        <p:txBody>
          <a:bodyPr wrap="square" rtlCol="0">
            <a:spAutoFit/>
          </a:bodyPr>
          <a:lstStyle/>
          <a:p>
            <a:r>
              <a:rPr lang="en-US" altLang="ko-KR" dirty="0"/>
              <a:t>EPISODE Table</a:t>
            </a:r>
            <a:endParaRPr lang="ko-KR" altLang="en-US" dirty="0"/>
          </a:p>
        </p:txBody>
      </p:sp>
    </p:spTree>
    <p:extLst>
      <p:ext uri="{BB962C8B-B14F-4D97-AF65-F5344CB8AC3E}">
        <p14:creationId xmlns:p14="http://schemas.microsoft.com/office/powerpoint/2010/main" val="45240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A5EB67CB-BD9B-4A5B-B2F2-DB97A0B837FB}"/>
              </a:ext>
            </a:extLst>
          </p:cNvPr>
          <p:cNvSpPr txBox="1"/>
          <p:nvPr/>
        </p:nvSpPr>
        <p:spPr>
          <a:xfrm>
            <a:off x="107084" y="4913252"/>
            <a:ext cx="9055768" cy="1554272"/>
          </a:xfrm>
          <a:prstGeom prst="rect">
            <a:avLst/>
          </a:prstGeom>
          <a:noFill/>
        </p:spPr>
        <p:txBody>
          <a:bodyPr wrap="square" rtlCol="0">
            <a:spAutoFit/>
          </a:bodyPr>
          <a:lstStyle/>
          <a:p>
            <a:pPr>
              <a:spcAft>
                <a:spcPts val="600"/>
              </a:spcAft>
            </a:pPr>
            <a:r>
              <a:rPr lang="en-US" altLang="ko-KR" dirty="0">
                <a:solidFill>
                  <a:srgbClr val="20425A"/>
                </a:solidFill>
              </a:rPr>
              <a:t>If the interval between chemotherapy records falls within a </a:t>
            </a:r>
            <a:r>
              <a:rPr lang="en-US" altLang="ko-KR" b="1" dirty="0">
                <a:solidFill>
                  <a:srgbClr val="20425A"/>
                </a:solidFill>
              </a:rPr>
              <a:t>gap date range</a:t>
            </a:r>
            <a:r>
              <a:rPr lang="en-US" altLang="ko-KR" dirty="0">
                <a:solidFill>
                  <a:srgbClr val="20425A"/>
                </a:solidFill>
              </a:rPr>
              <a:t>, it is considered a series of treatments, and the start date of the earliest chemotherapy record and the end date of the last chemotherapy are considered as an episode start date and an end date of the treatment line. </a:t>
            </a:r>
          </a:p>
          <a:p>
            <a:pPr>
              <a:spcAft>
                <a:spcPts val="600"/>
              </a:spcAft>
            </a:pPr>
            <a:r>
              <a:rPr lang="en-US" altLang="ko-KR" dirty="0">
                <a:solidFill>
                  <a:srgbClr val="20425A"/>
                </a:solidFill>
              </a:rPr>
              <a:t>Then, treatment line level episode is also generated.</a:t>
            </a:r>
            <a:endParaRPr lang="ko-KR" altLang="en-US" dirty="0">
              <a:solidFill>
                <a:srgbClr val="20425A"/>
              </a:solidFill>
            </a:endParaRPr>
          </a:p>
        </p:txBody>
      </p:sp>
      <p:graphicFrame>
        <p:nvGraphicFramePr>
          <p:cNvPr id="2" name="표 2">
            <a:extLst>
              <a:ext uri="{FF2B5EF4-FFF2-40B4-BE49-F238E27FC236}">
                <a16:creationId xmlns:a16="http://schemas.microsoft.com/office/drawing/2014/main" id="{F792AC23-F10A-4E32-8E62-B8BB5626C768}"/>
              </a:ext>
            </a:extLst>
          </p:cNvPr>
          <p:cNvGraphicFramePr>
            <a:graphicFrameLocks noGrp="1"/>
          </p:cNvGraphicFramePr>
          <p:nvPr>
            <p:extLst>
              <p:ext uri="{D42A27DB-BD31-4B8C-83A1-F6EECF244321}">
                <p14:modId xmlns:p14="http://schemas.microsoft.com/office/powerpoint/2010/main" val="1678581198"/>
              </p:ext>
            </p:extLst>
          </p:nvPr>
        </p:nvGraphicFramePr>
        <p:xfrm>
          <a:off x="1283588"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54997174"/>
                    </a:ext>
                  </a:extLst>
                </a:gridCol>
              </a:tblGrid>
              <a:tr h="370840">
                <a:tc>
                  <a:txBody>
                    <a:bodyPr/>
                    <a:lstStyle/>
                    <a:p>
                      <a:pPr latinLnBrk="1"/>
                      <a:endParaRPr lang="ko-KR" altLang="en-US" dirty="0"/>
                    </a:p>
                  </a:txBody>
                  <a:tcPr>
                    <a:solidFill>
                      <a:srgbClr val="FF6699"/>
                    </a:solidFill>
                  </a:tcPr>
                </a:tc>
                <a:extLst>
                  <a:ext uri="{0D108BD9-81ED-4DB2-BD59-A6C34878D82A}">
                    <a16:rowId xmlns:a16="http://schemas.microsoft.com/office/drawing/2014/main" val="954300943"/>
                  </a:ext>
                </a:extLst>
              </a:tr>
              <a:tr h="370840">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graphicFrame>
        <p:nvGraphicFramePr>
          <p:cNvPr id="15" name="표 13">
            <a:extLst>
              <a:ext uri="{FF2B5EF4-FFF2-40B4-BE49-F238E27FC236}">
                <a16:creationId xmlns:a16="http://schemas.microsoft.com/office/drawing/2014/main" id="{9B792255-D851-4E73-97CA-86B3312D29AC}"/>
              </a:ext>
            </a:extLst>
          </p:cNvPr>
          <p:cNvGraphicFramePr>
            <a:graphicFrameLocks noGrp="1"/>
          </p:cNvGraphicFramePr>
          <p:nvPr>
            <p:extLst>
              <p:ext uri="{D42A27DB-BD31-4B8C-83A1-F6EECF244321}">
                <p14:modId xmlns:p14="http://schemas.microsoft.com/office/powerpoint/2010/main" val="378472416"/>
              </p:ext>
            </p:extLst>
          </p:nvPr>
        </p:nvGraphicFramePr>
        <p:xfrm>
          <a:off x="804268"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tx1"/>
                          </a:solidFill>
                        </a:rPr>
                        <a:t>a</a:t>
                      </a:r>
                      <a:endParaRPr lang="ko-KR" altLang="en-US" dirty="0">
                        <a:solidFill>
                          <a:schemeClr val="tx1"/>
                        </a:solidFill>
                      </a:endParaRPr>
                    </a:p>
                  </a:txBody>
                  <a:tcPr>
                    <a:no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tx1"/>
                          </a:solidFill>
                        </a:rPr>
                        <a:t>b</a:t>
                      </a:r>
                      <a:endParaRPr lang="ko-KR" altLang="en-US" dirty="0">
                        <a:solidFill>
                          <a:schemeClr val="tx1"/>
                        </a:solidFill>
                      </a:endParaRPr>
                    </a:p>
                  </a:txBody>
                  <a:tcPr>
                    <a:no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tx1"/>
                          </a:solidFill>
                        </a:rPr>
                        <a:t>c</a:t>
                      </a:r>
                      <a:endParaRPr lang="ko-KR" altLang="en-US" dirty="0">
                        <a:solidFill>
                          <a:schemeClr val="tx1"/>
                        </a:solidFill>
                      </a:endParaRPr>
                    </a:p>
                  </a:txBody>
                  <a:tcPr>
                    <a:noFill/>
                  </a:tcPr>
                </a:tc>
                <a:extLst>
                  <a:ext uri="{0D108BD9-81ED-4DB2-BD59-A6C34878D82A}">
                    <a16:rowId xmlns:a16="http://schemas.microsoft.com/office/drawing/2014/main" val="552258020"/>
                  </a:ext>
                </a:extLst>
              </a:tr>
            </a:tbl>
          </a:graphicData>
        </a:graphic>
      </p:graphicFrame>
      <p:graphicFrame>
        <p:nvGraphicFramePr>
          <p:cNvPr id="22" name="표 13">
            <a:extLst>
              <a:ext uri="{FF2B5EF4-FFF2-40B4-BE49-F238E27FC236}">
                <a16:creationId xmlns:a16="http://schemas.microsoft.com/office/drawing/2014/main" id="{CD7573C1-D792-4E29-A504-6E2B04DAEF02}"/>
              </a:ext>
            </a:extLst>
          </p:cNvPr>
          <p:cNvGraphicFramePr>
            <a:graphicFrameLocks noGrp="1"/>
          </p:cNvGraphicFramePr>
          <p:nvPr/>
        </p:nvGraphicFramePr>
        <p:xfrm>
          <a:off x="4212256" y="1098839"/>
          <a:ext cx="441158" cy="1112520"/>
        </p:xfrm>
        <a:graphic>
          <a:graphicData uri="http://schemas.openxmlformats.org/drawingml/2006/table">
            <a:tbl>
              <a:tblPr firstRow="1" bandRow="1">
                <a:tableStyleId>{5940675A-B579-460E-94D1-54222C63F5DA}</a:tableStyleId>
              </a:tblPr>
              <a:tblGrid>
                <a:gridCol w="441158">
                  <a:extLst>
                    <a:ext uri="{9D8B030D-6E8A-4147-A177-3AD203B41FA5}">
                      <a16:colId xmlns:a16="http://schemas.microsoft.com/office/drawing/2014/main" val="1413629958"/>
                    </a:ext>
                  </a:extLst>
                </a:gridCol>
              </a:tblGrid>
              <a:tr h="370840">
                <a:tc>
                  <a:txBody>
                    <a:bodyPr/>
                    <a:lstStyle/>
                    <a:p>
                      <a:pPr algn="ctr" latinLnBrk="1"/>
                      <a:r>
                        <a:rPr lang="en-US" altLang="ko-KR" dirty="0">
                          <a:solidFill>
                            <a:schemeClr val="bg1"/>
                          </a:solidFill>
                        </a:rPr>
                        <a:t>a</a:t>
                      </a:r>
                      <a:endParaRPr lang="ko-KR" altLang="en-US" dirty="0">
                        <a:solidFill>
                          <a:schemeClr val="bg1"/>
                        </a:solidFill>
                      </a:endParaRPr>
                    </a:p>
                  </a:txBody>
                  <a:tcPr>
                    <a:solidFill>
                      <a:srgbClr val="FF6699"/>
                    </a:solidFill>
                  </a:tcPr>
                </a:tc>
                <a:extLst>
                  <a:ext uri="{0D108BD9-81ED-4DB2-BD59-A6C34878D82A}">
                    <a16:rowId xmlns:a16="http://schemas.microsoft.com/office/drawing/2014/main" val="3154290687"/>
                  </a:ext>
                </a:extLst>
              </a:tr>
              <a:tr h="370840">
                <a:tc>
                  <a:txBody>
                    <a:bodyPr/>
                    <a:lstStyle/>
                    <a:p>
                      <a:pPr algn="ctr" latinLnBrk="1"/>
                      <a:r>
                        <a:rPr lang="en-US" altLang="ko-KR" dirty="0">
                          <a:solidFill>
                            <a:schemeClr val="bg1"/>
                          </a:solidFill>
                        </a:rPr>
                        <a:t>b</a:t>
                      </a:r>
                      <a:endParaRPr lang="ko-KR" altLang="en-US" dirty="0">
                        <a:solidFill>
                          <a:schemeClr val="bg1"/>
                        </a:solidFill>
                      </a:endParaRPr>
                    </a:p>
                  </a:txBody>
                  <a:tcPr>
                    <a:solidFill>
                      <a:srgbClr val="20425A"/>
                    </a:solidFill>
                  </a:tcPr>
                </a:tc>
                <a:extLst>
                  <a:ext uri="{0D108BD9-81ED-4DB2-BD59-A6C34878D82A}">
                    <a16:rowId xmlns:a16="http://schemas.microsoft.com/office/drawing/2014/main" val="2963863990"/>
                  </a:ext>
                </a:extLst>
              </a:tr>
              <a:tr h="370840">
                <a:tc>
                  <a:txBody>
                    <a:bodyPr/>
                    <a:lstStyle/>
                    <a:p>
                      <a:pPr algn="ctr" latinLnBrk="1"/>
                      <a:r>
                        <a:rPr lang="en-US" altLang="ko-KR" dirty="0">
                          <a:solidFill>
                            <a:schemeClr val="bg1"/>
                          </a:solidFill>
                        </a:rPr>
                        <a:t>c</a:t>
                      </a:r>
                      <a:endParaRPr lang="ko-KR" altLang="en-US" dirty="0">
                        <a:solidFill>
                          <a:schemeClr val="bg1"/>
                        </a:solidFill>
                      </a:endParaRPr>
                    </a:p>
                  </a:txBody>
                  <a:tcPr>
                    <a:solidFill>
                      <a:srgbClr val="FFC000"/>
                    </a:solidFill>
                  </a:tcPr>
                </a:tc>
                <a:extLst>
                  <a:ext uri="{0D108BD9-81ED-4DB2-BD59-A6C34878D82A}">
                    <a16:rowId xmlns:a16="http://schemas.microsoft.com/office/drawing/2014/main" val="552258020"/>
                  </a:ext>
                </a:extLst>
              </a:tr>
            </a:tbl>
          </a:graphicData>
        </a:graphic>
      </p:graphicFrame>
      <p:sp>
        <p:nvSpPr>
          <p:cNvPr id="23" name="TextBox 22">
            <a:extLst>
              <a:ext uri="{FF2B5EF4-FFF2-40B4-BE49-F238E27FC236}">
                <a16:creationId xmlns:a16="http://schemas.microsoft.com/office/drawing/2014/main" id="{5B7B0085-8B5B-4876-BFF3-A616557D648C}"/>
              </a:ext>
            </a:extLst>
          </p:cNvPr>
          <p:cNvSpPr txBox="1"/>
          <p:nvPr/>
        </p:nvSpPr>
        <p:spPr>
          <a:xfrm>
            <a:off x="117509" y="1466325"/>
            <a:ext cx="4315326" cy="369332"/>
          </a:xfrm>
          <a:prstGeom prst="rect">
            <a:avLst/>
          </a:prstGeom>
          <a:noFill/>
        </p:spPr>
        <p:txBody>
          <a:bodyPr wrap="square" rtlCol="0">
            <a:spAutoFit/>
          </a:bodyPr>
          <a:lstStyle/>
          <a:p>
            <a:r>
              <a:rPr lang="en-US" altLang="ko-KR" dirty="0"/>
              <a:t>Regimen A is combination of a, b and c :</a:t>
            </a:r>
            <a:endParaRPr lang="ko-KR" altLang="en-US" dirty="0"/>
          </a:p>
        </p:txBody>
      </p:sp>
      <p:cxnSp>
        <p:nvCxnSpPr>
          <p:cNvPr id="8" name="직선 연결선 7">
            <a:extLst>
              <a:ext uri="{FF2B5EF4-FFF2-40B4-BE49-F238E27FC236}">
                <a16:creationId xmlns:a16="http://schemas.microsoft.com/office/drawing/2014/main" id="{476D1674-6C48-496E-B303-42C47AC721A6}"/>
              </a:ext>
            </a:extLst>
          </p:cNvPr>
          <p:cNvCxnSpPr/>
          <p:nvPr/>
        </p:nvCxnSpPr>
        <p:spPr>
          <a:xfrm>
            <a:off x="1283588" y="2679888"/>
            <a:ext cx="0" cy="1427748"/>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F4485D5-D28F-4F00-9DC7-A78044B44398}"/>
              </a:ext>
            </a:extLst>
          </p:cNvPr>
          <p:cNvSpPr txBox="1"/>
          <p:nvPr/>
        </p:nvSpPr>
        <p:spPr>
          <a:xfrm>
            <a:off x="-91611" y="2369630"/>
            <a:ext cx="2000039" cy="338554"/>
          </a:xfrm>
          <a:prstGeom prst="rect">
            <a:avLst/>
          </a:prstGeom>
          <a:noFill/>
        </p:spPr>
        <p:txBody>
          <a:bodyPr wrap="square" rtlCol="0">
            <a:spAutoFit/>
          </a:bodyPr>
          <a:lstStyle/>
          <a:p>
            <a:r>
              <a:rPr lang="en-US" altLang="ko-KR" sz="1600" dirty="0"/>
              <a:t>Episode start date</a:t>
            </a:r>
            <a:endParaRPr lang="ko-KR" altLang="en-US" sz="1600" dirty="0"/>
          </a:p>
        </p:txBody>
      </p:sp>
      <p:cxnSp>
        <p:nvCxnSpPr>
          <p:cNvPr id="11" name="직선 화살표 연결선 10">
            <a:extLst>
              <a:ext uri="{FF2B5EF4-FFF2-40B4-BE49-F238E27FC236}">
                <a16:creationId xmlns:a16="http://schemas.microsoft.com/office/drawing/2014/main" id="{46C37946-BBBA-41BA-9C36-47A8627169BD}"/>
              </a:ext>
            </a:extLst>
          </p:cNvPr>
          <p:cNvCxnSpPr>
            <a:cxnSpLocks/>
          </p:cNvCxnSpPr>
          <p:nvPr/>
        </p:nvCxnSpPr>
        <p:spPr>
          <a:xfrm>
            <a:off x="1636295" y="4032232"/>
            <a:ext cx="41709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표 63">
            <a:extLst>
              <a:ext uri="{FF2B5EF4-FFF2-40B4-BE49-F238E27FC236}">
                <a16:creationId xmlns:a16="http://schemas.microsoft.com/office/drawing/2014/main" id="{FC362ADD-B60F-4B7D-9E1D-98D6F6F64CC3}"/>
              </a:ext>
            </a:extLst>
          </p:cNvPr>
          <p:cNvGraphicFramePr>
            <a:graphicFrameLocks noGrp="1"/>
          </p:cNvGraphicFramePr>
          <p:nvPr>
            <p:extLst>
              <p:ext uri="{D42A27DB-BD31-4B8C-83A1-F6EECF244321}">
                <p14:modId xmlns:p14="http://schemas.microsoft.com/office/powerpoint/2010/main" val="1069380710"/>
              </p:ext>
            </p:extLst>
          </p:nvPr>
        </p:nvGraphicFramePr>
        <p:xfrm>
          <a:off x="4435725" y="2887305"/>
          <a:ext cx="4634996" cy="748946"/>
        </p:xfrm>
        <a:graphic>
          <a:graphicData uri="http://schemas.openxmlformats.org/drawingml/2006/table">
            <a:tbl>
              <a:tblPr firstRow="1" bandRow="1">
                <a:tableStyleId>{5940675A-B579-460E-94D1-54222C63F5DA}</a:tableStyleId>
              </a:tblPr>
              <a:tblGrid>
                <a:gridCol w="732477">
                  <a:extLst>
                    <a:ext uri="{9D8B030D-6E8A-4147-A177-3AD203B41FA5}">
                      <a16:colId xmlns:a16="http://schemas.microsoft.com/office/drawing/2014/main" val="646672772"/>
                    </a:ext>
                  </a:extLst>
                </a:gridCol>
                <a:gridCol w="1197427">
                  <a:extLst>
                    <a:ext uri="{9D8B030D-6E8A-4147-A177-3AD203B41FA5}">
                      <a16:colId xmlns:a16="http://schemas.microsoft.com/office/drawing/2014/main" val="2830536479"/>
                    </a:ext>
                  </a:extLst>
                </a:gridCol>
                <a:gridCol w="687705">
                  <a:extLst>
                    <a:ext uri="{9D8B030D-6E8A-4147-A177-3AD203B41FA5}">
                      <a16:colId xmlns:a16="http://schemas.microsoft.com/office/drawing/2014/main" val="2376313972"/>
                    </a:ext>
                  </a:extLst>
                </a:gridCol>
                <a:gridCol w="1049124">
                  <a:extLst>
                    <a:ext uri="{9D8B030D-6E8A-4147-A177-3AD203B41FA5}">
                      <a16:colId xmlns:a16="http://schemas.microsoft.com/office/drawing/2014/main" val="4014951333"/>
                    </a:ext>
                  </a:extLst>
                </a:gridCol>
                <a:gridCol w="968263">
                  <a:extLst>
                    <a:ext uri="{9D8B030D-6E8A-4147-A177-3AD203B41FA5}">
                      <a16:colId xmlns:a16="http://schemas.microsoft.com/office/drawing/2014/main" val="1521182563"/>
                    </a:ext>
                  </a:extLst>
                </a:gridCol>
              </a:tblGrid>
              <a:tr h="170915">
                <a:tc>
                  <a:txBody>
                    <a:bodyPr/>
                    <a:lstStyle/>
                    <a:p>
                      <a:pPr algn="ctr" latinLnBrk="1"/>
                      <a:endParaRPr lang="ko-KR" altLang="en-US" sz="1100" dirty="0"/>
                    </a:p>
                  </a:txBody>
                  <a:tcPr>
                    <a:solidFill>
                      <a:schemeClr val="bg2">
                        <a:lumMod val="90000"/>
                      </a:schemeClr>
                    </a:solidFill>
                  </a:tcPr>
                </a:tc>
                <a:tc>
                  <a:txBody>
                    <a:bodyPr/>
                    <a:lstStyle/>
                    <a:p>
                      <a:pPr algn="ctr" latinLnBrk="1"/>
                      <a:r>
                        <a:rPr lang="en-US" altLang="ko-KR" sz="1050" b="1" dirty="0" err="1">
                          <a:solidFill>
                            <a:schemeClr val="bg1"/>
                          </a:solidFill>
                        </a:rPr>
                        <a:t>Episode_source</a:t>
                      </a:r>
                      <a:r>
                        <a:rPr lang="en-US" altLang="ko-KR" sz="1050" b="1" dirty="0">
                          <a:solidFill>
                            <a:schemeClr val="bg1"/>
                          </a:solidFill>
                        </a:rPr>
                        <a:t>_</a:t>
                      </a:r>
                    </a:p>
                    <a:p>
                      <a:pPr algn="ctr" latinLnBrk="1"/>
                      <a:r>
                        <a:rPr lang="en-US" altLang="ko-KR" sz="1050" b="1" dirty="0" err="1">
                          <a:solidFill>
                            <a:schemeClr val="bg1"/>
                          </a:solidFill>
                        </a:rPr>
                        <a:t>concept_id</a:t>
                      </a:r>
                      <a:endParaRPr lang="ko-KR" altLang="en-US" sz="1050" b="1" dirty="0">
                        <a:solidFill>
                          <a:schemeClr val="bg1"/>
                        </a:solidFill>
                      </a:endParaRPr>
                    </a:p>
                  </a:txBody>
                  <a:tcPr>
                    <a:solidFill>
                      <a:schemeClr val="bg2">
                        <a:lumMod val="90000"/>
                      </a:schemeClr>
                    </a:solidFill>
                  </a:tcPr>
                </a:tc>
                <a:tc>
                  <a:txBody>
                    <a:bodyPr/>
                    <a:lstStyle/>
                    <a:p>
                      <a:pPr algn="ctr" latinLnBrk="1"/>
                      <a:r>
                        <a:rPr lang="en-US" altLang="ko-KR" sz="1050" b="1" dirty="0">
                          <a:solidFill>
                            <a:schemeClr val="bg1"/>
                          </a:solidFill>
                        </a:rPr>
                        <a:t>Episode_</a:t>
                      </a:r>
                    </a:p>
                    <a:p>
                      <a:pPr algn="ctr" latinLnBrk="1"/>
                      <a:r>
                        <a:rPr lang="en-US" altLang="ko-KR" sz="1050" b="1" dirty="0">
                          <a:solidFill>
                            <a:schemeClr val="bg1"/>
                          </a:solidFill>
                        </a:rPr>
                        <a:t>Number</a:t>
                      </a:r>
                      <a:endParaRPr lang="ko-KR" altLang="en-US" sz="1050" b="1" dirty="0">
                        <a:solidFill>
                          <a:schemeClr val="bg1"/>
                        </a:solidFill>
                      </a:endParaRPr>
                    </a:p>
                  </a:txBody>
                  <a:tcPr>
                    <a:solidFill>
                      <a:schemeClr val="bg2">
                        <a:lumMod val="90000"/>
                      </a:schemeClr>
                    </a:solidFill>
                  </a:tcPr>
                </a:tc>
                <a:tc>
                  <a:txBody>
                    <a:bodyPr/>
                    <a:lstStyle/>
                    <a:p>
                      <a:pPr algn="ctr" latinLnBrk="1"/>
                      <a:r>
                        <a:rPr lang="en-US" altLang="ko-KR" sz="1050" b="1" dirty="0" err="1">
                          <a:solidFill>
                            <a:schemeClr val="bg1"/>
                          </a:solidFill>
                        </a:rPr>
                        <a:t>Episode_start</a:t>
                      </a:r>
                      <a:r>
                        <a:rPr lang="en-US" altLang="ko-KR" sz="1050" b="1" dirty="0">
                          <a:solidFill>
                            <a:schemeClr val="bg1"/>
                          </a:solidFill>
                        </a:rPr>
                        <a:t>_</a:t>
                      </a:r>
                    </a:p>
                    <a:p>
                      <a:pPr algn="ctr" latinLnBrk="1"/>
                      <a:r>
                        <a:rPr lang="en-US" altLang="ko-KR" sz="1050" b="1" dirty="0">
                          <a:solidFill>
                            <a:schemeClr val="bg1"/>
                          </a:solidFill>
                        </a:rPr>
                        <a:t>Datetime</a:t>
                      </a:r>
                      <a:endParaRPr lang="ko-KR" altLang="en-US" sz="1050" b="1" dirty="0">
                        <a:solidFill>
                          <a:schemeClr val="bg1"/>
                        </a:solidFill>
                      </a:endParaRPr>
                    </a:p>
                  </a:txBody>
                  <a:tcPr>
                    <a:solidFill>
                      <a:schemeClr val="bg2">
                        <a:lumMod val="90000"/>
                      </a:schemeClr>
                    </a:solidFill>
                  </a:tcPr>
                </a:tc>
                <a:tc>
                  <a:txBody>
                    <a:bodyPr/>
                    <a:lstStyle/>
                    <a:p>
                      <a:pPr algn="ctr" latinLnBrk="1"/>
                      <a:r>
                        <a:rPr lang="en-US" altLang="ko-KR" sz="1050" b="1" dirty="0" err="1">
                          <a:solidFill>
                            <a:schemeClr val="bg1"/>
                          </a:solidFill>
                        </a:rPr>
                        <a:t>Episode_end</a:t>
                      </a:r>
                      <a:r>
                        <a:rPr lang="en-US" altLang="ko-KR" sz="1050" b="1" dirty="0">
                          <a:solidFill>
                            <a:schemeClr val="bg1"/>
                          </a:solidFill>
                        </a:rPr>
                        <a:t>_</a:t>
                      </a:r>
                    </a:p>
                    <a:p>
                      <a:pPr algn="ctr" latinLnBrk="1"/>
                      <a:r>
                        <a:rPr lang="en-US" altLang="ko-KR" sz="1050" b="1" dirty="0">
                          <a:solidFill>
                            <a:schemeClr val="bg1"/>
                          </a:solidFill>
                        </a:rPr>
                        <a:t>datetime</a:t>
                      </a:r>
                      <a:endParaRPr lang="ko-KR" altLang="en-US" sz="1050" b="1" dirty="0">
                        <a:solidFill>
                          <a:schemeClr val="bg1"/>
                        </a:solidFill>
                      </a:endParaRPr>
                    </a:p>
                  </a:txBody>
                  <a:tcPr>
                    <a:solidFill>
                      <a:schemeClr val="bg2">
                        <a:lumMod val="90000"/>
                      </a:schemeClr>
                    </a:solidFill>
                  </a:tcPr>
                </a:tc>
                <a:extLst>
                  <a:ext uri="{0D108BD9-81ED-4DB2-BD59-A6C34878D82A}">
                    <a16:rowId xmlns:a16="http://schemas.microsoft.com/office/drawing/2014/main" val="1516276847"/>
                  </a:ext>
                </a:extLst>
              </a:tr>
              <a:tr h="337466">
                <a:tc>
                  <a:txBody>
                    <a:bodyPr/>
                    <a:lstStyle/>
                    <a:p>
                      <a:pPr algn="ctr" latinLnBrk="1"/>
                      <a:r>
                        <a:rPr lang="en-US" altLang="ko-KR" sz="1100" dirty="0"/>
                        <a:t>FOLFOX</a:t>
                      </a:r>
                      <a:endParaRPr lang="ko-KR" altLang="en-US" sz="1100" dirty="0"/>
                    </a:p>
                  </a:txBody>
                  <a:tcPr/>
                </a:tc>
                <a:tc>
                  <a:txBody>
                    <a:bodyPr/>
                    <a:lstStyle/>
                    <a:p>
                      <a:pPr algn="ctr" latinLnBrk="1"/>
                      <a:r>
                        <a:rPr lang="en-US" altLang="ko-KR" sz="1100" dirty="0"/>
                        <a:t>35804199</a:t>
                      </a:r>
                      <a:endParaRPr lang="ko-KR" altLang="en-US" sz="1100" dirty="0"/>
                    </a:p>
                  </a:txBody>
                  <a:tcPr/>
                </a:tc>
                <a:tc>
                  <a:txBody>
                    <a:bodyPr/>
                    <a:lstStyle/>
                    <a:p>
                      <a:pPr algn="ctr" latinLnBrk="1"/>
                      <a:endParaRPr lang="ko-KR" altLang="en-US" sz="1100" dirty="0"/>
                    </a:p>
                  </a:txBody>
                  <a:tcPr/>
                </a:tc>
                <a:tc>
                  <a:txBody>
                    <a:bodyPr/>
                    <a:lstStyle/>
                    <a:p>
                      <a:pPr algn="ctr" latinLnBrk="1"/>
                      <a:r>
                        <a:rPr lang="en-US" altLang="ko-KR" sz="1100" dirty="0"/>
                        <a:t>2005-10-14</a:t>
                      </a:r>
                      <a:endParaRPr lang="ko-KR" altLang="en-US" sz="1100" dirty="0"/>
                    </a:p>
                  </a:txBody>
                  <a:tcPr/>
                </a:tc>
                <a:tc>
                  <a:txBody>
                    <a:bodyPr/>
                    <a:lstStyle/>
                    <a:p>
                      <a:pPr algn="ctr" latinLnBrk="1"/>
                      <a:r>
                        <a:rPr lang="en-US" altLang="ko-KR" sz="1100" dirty="0"/>
                        <a:t>2005-12-12</a:t>
                      </a:r>
                      <a:endParaRPr lang="ko-KR" altLang="en-US" sz="1100" dirty="0"/>
                    </a:p>
                  </a:txBody>
                  <a:tcPr/>
                </a:tc>
                <a:extLst>
                  <a:ext uri="{0D108BD9-81ED-4DB2-BD59-A6C34878D82A}">
                    <a16:rowId xmlns:a16="http://schemas.microsoft.com/office/drawing/2014/main" val="1646797960"/>
                  </a:ext>
                </a:extLst>
              </a:tr>
            </a:tbl>
          </a:graphicData>
        </a:graphic>
      </p:graphicFrame>
      <p:cxnSp>
        <p:nvCxnSpPr>
          <p:cNvPr id="28" name="연결선: 구부러짐 27">
            <a:extLst>
              <a:ext uri="{FF2B5EF4-FFF2-40B4-BE49-F238E27FC236}">
                <a16:creationId xmlns:a16="http://schemas.microsoft.com/office/drawing/2014/main" id="{1D3BABF3-FC47-4896-A266-9E76FB207E27}"/>
              </a:ext>
            </a:extLst>
          </p:cNvPr>
          <p:cNvCxnSpPr>
            <a:cxnSpLocks/>
          </p:cNvCxnSpPr>
          <p:nvPr/>
        </p:nvCxnSpPr>
        <p:spPr>
          <a:xfrm>
            <a:off x="3938338" y="3280893"/>
            <a:ext cx="400504" cy="10502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B435232-9F2E-4F5D-8794-0AADBA17389A}"/>
              </a:ext>
            </a:extLst>
          </p:cNvPr>
          <p:cNvSpPr txBox="1"/>
          <p:nvPr/>
        </p:nvSpPr>
        <p:spPr>
          <a:xfrm>
            <a:off x="6050408" y="2460812"/>
            <a:ext cx="1540042" cy="369332"/>
          </a:xfrm>
          <a:prstGeom prst="rect">
            <a:avLst/>
          </a:prstGeom>
          <a:noFill/>
        </p:spPr>
        <p:txBody>
          <a:bodyPr wrap="square" rtlCol="0">
            <a:spAutoFit/>
          </a:bodyPr>
          <a:lstStyle/>
          <a:p>
            <a:r>
              <a:rPr lang="en-US" altLang="ko-KR" dirty="0"/>
              <a:t>EPISODE Table</a:t>
            </a:r>
            <a:endParaRPr lang="ko-KR" altLang="en-US" dirty="0"/>
          </a:p>
        </p:txBody>
      </p:sp>
      <p:graphicFrame>
        <p:nvGraphicFramePr>
          <p:cNvPr id="18" name="표 2">
            <a:extLst>
              <a:ext uri="{FF2B5EF4-FFF2-40B4-BE49-F238E27FC236}">
                <a16:creationId xmlns:a16="http://schemas.microsoft.com/office/drawing/2014/main" id="{09E2B95D-7889-4ADD-A3B9-945A331A32A0}"/>
              </a:ext>
            </a:extLst>
          </p:cNvPr>
          <p:cNvGraphicFramePr>
            <a:graphicFrameLocks noGrp="1"/>
          </p:cNvGraphicFramePr>
          <p:nvPr>
            <p:extLst>
              <p:ext uri="{D42A27DB-BD31-4B8C-83A1-F6EECF244321}">
                <p14:modId xmlns:p14="http://schemas.microsoft.com/office/powerpoint/2010/main" val="1044055516"/>
              </p:ext>
            </p:extLst>
          </p:nvPr>
        </p:nvGraphicFramePr>
        <p:xfrm>
          <a:off x="1742109"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54997174"/>
                    </a:ext>
                  </a:extLst>
                </a:gridCol>
              </a:tblGrid>
              <a:tr h="370840">
                <a:tc>
                  <a:txBody>
                    <a:bodyPr/>
                    <a:lstStyle/>
                    <a:p>
                      <a:pPr latinLnBrk="1"/>
                      <a:endParaRPr lang="ko-KR" altLang="en-US" dirty="0"/>
                    </a:p>
                  </a:txBody>
                  <a:tcPr>
                    <a:solidFill>
                      <a:srgbClr val="FF6699"/>
                    </a:solidFill>
                  </a:tcPr>
                </a:tc>
                <a:extLst>
                  <a:ext uri="{0D108BD9-81ED-4DB2-BD59-A6C34878D82A}">
                    <a16:rowId xmlns:a16="http://schemas.microsoft.com/office/drawing/2014/main" val="954300943"/>
                  </a:ext>
                </a:extLst>
              </a:tr>
              <a:tr h="370840">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graphicFrame>
        <p:nvGraphicFramePr>
          <p:cNvPr id="19" name="표 2">
            <a:extLst>
              <a:ext uri="{FF2B5EF4-FFF2-40B4-BE49-F238E27FC236}">
                <a16:creationId xmlns:a16="http://schemas.microsoft.com/office/drawing/2014/main" id="{1E774B6F-B49B-4EB4-88D0-902D295FA87C}"/>
              </a:ext>
            </a:extLst>
          </p:cNvPr>
          <p:cNvGraphicFramePr>
            <a:graphicFrameLocks noGrp="1"/>
          </p:cNvGraphicFramePr>
          <p:nvPr>
            <p:extLst>
              <p:ext uri="{D42A27DB-BD31-4B8C-83A1-F6EECF244321}">
                <p14:modId xmlns:p14="http://schemas.microsoft.com/office/powerpoint/2010/main" val="2122121978"/>
              </p:ext>
            </p:extLst>
          </p:nvPr>
        </p:nvGraphicFramePr>
        <p:xfrm>
          <a:off x="2200699"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54997174"/>
                    </a:ext>
                  </a:extLst>
                </a:gridCol>
              </a:tblGrid>
              <a:tr h="370840">
                <a:tc>
                  <a:txBody>
                    <a:bodyPr/>
                    <a:lstStyle/>
                    <a:p>
                      <a:pPr latinLnBrk="1"/>
                      <a:endParaRPr lang="ko-KR" altLang="en-US" dirty="0"/>
                    </a:p>
                  </a:txBody>
                  <a:tcPr>
                    <a:solidFill>
                      <a:srgbClr val="FF6699"/>
                    </a:solidFill>
                  </a:tcPr>
                </a:tc>
                <a:extLst>
                  <a:ext uri="{0D108BD9-81ED-4DB2-BD59-A6C34878D82A}">
                    <a16:rowId xmlns:a16="http://schemas.microsoft.com/office/drawing/2014/main" val="954300943"/>
                  </a:ext>
                </a:extLst>
              </a:tr>
              <a:tr h="370840">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graphicFrame>
        <p:nvGraphicFramePr>
          <p:cNvPr id="21" name="표 2">
            <a:extLst>
              <a:ext uri="{FF2B5EF4-FFF2-40B4-BE49-F238E27FC236}">
                <a16:creationId xmlns:a16="http://schemas.microsoft.com/office/drawing/2014/main" id="{3879D10B-20C7-4C4F-9589-E340E2BFF3FC}"/>
              </a:ext>
            </a:extLst>
          </p:cNvPr>
          <p:cNvGraphicFramePr>
            <a:graphicFrameLocks noGrp="1"/>
          </p:cNvGraphicFramePr>
          <p:nvPr>
            <p:extLst>
              <p:ext uri="{D42A27DB-BD31-4B8C-83A1-F6EECF244321}">
                <p14:modId xmlns:p14="http://schemas.microsoft.com/office/powerpoint/2010/main" val="2115158636"/>
              </p:ext>
            </p:extLst>
          </p:nvPr>
        </p:nvGraphicFramePr>
        <p:xfrm>
          <a:off x="2628731"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54997174"/>
                    </a:ext>
                  </a:extLst>
                </a:gridCol>
              </a:tblGrid>
              <a:tr h="370840">
                <a:tc>
                  <a:txBody>
                    <a:bodyPr/>
                    <a:lstStyle/>
                    <a:p>
                      <a:pPr latinLnBrk="1"/>
                      <a:endParaRPr lang="ko-KR" altLang="en-US" dirty="0"/>
                    </a:p>
                  </a:txBody>
                  <a:tcPr>
                    <a:solidFill>
                      <a:srgbClr val="FF6699"/>
                    </a:solidFill>
                  </a:tcPr>
                </a:tc>
                <a:extLst>
                  <a:ext uri="{0D108BD9-81ED-4DB2-BD59-A6C34878D82A}">
                    <a16:rowId xmlns:a16="http://schemas.microsoft.com/office/drawing/2014/main" val="954300943"/>
                  </a:ext>
                </a:extLst>
              </a:tr>
              <a:tr h="370840">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graphicFrame>
        <p:nvGraphicFramePr>
          <p:cNvPr id="27" name="표 2">
            <a:extLst>
              <a:ext uri="{FF2B5EF4-FFF2-40B4-BE49-F238E27FC236}">
                <a16:creationId xmlns:a16="http://schemas.microsoft.com/office/drawing/2014/main" id="{62CBA8C9-CB41-44F5-BE39-6266199F2BEF}"/>
              </a:ext>
            </a:extLst>
          </p:cNvPr>
          <p:cNvGraphicFramePr>
            <a:graphicFrameLocks noGrp="1"/>
          </p:cNvGraphicFramePr>
          <p:nvPr>
            <p:extLst>
              <p:ext uri="{D42A27DB-BD31-4B8C-83A1-F6EECF244321}">
                <p14:modId xmlns:p14="http://schemas.microsoft.com/office/powerpoint/2010/main" val="3596799495"/>
              </p:ext>
            </p:extLst>
          </p:nvPr>
        </p:nvGraphicFramePr>
        <p:xfrm>
          <a:off x="3079231"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54997174"/>
                    </a:ext>
                  </a:extLst>
                </a:gridCol>
              </a:tblGrid>
              <a:tr h="370840">
                <a:tc>
                  <a:txBody>
                    <a:bodyPr/>
                    <a:lstStyle/>
                    <a:p>
                      <a:pPr latinLnBrk="1"/>
                      <a:endParaRPr lang="ko-KR" altLang="en-US" dirty="0"/>
                    </a:p>
                  </a:txBody>
                  <a:tcPr>
                    <a:solidFill>
                      <a:srgbClr val="FF6699"/>
                    </a:solidFill>
                  </a:tcPr>
                </a:tc>
                <a:extLst>
                  <a:ext uri="{0D108BD9-81ED-4DB2-BD59-A6C34878D82A}">
                    <a16:rowId xmlns:a16="http://schemas.microsoft.com/office/drawing/2014/main" val="954300943"/>
                  </a:ext>
                </a:extLst>
              </a:tr>
              <a:tr h="370840">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graphicFrame>
        <p:nvGraphicFramePr>
          <p:cNvPr id="29" name="표 2">
            <a:extLst>
              <a:ext uri="{FF2B5EF4-FFF2-40B4-BE49-F238E27FC236}">
                <a16:creationId xmlns:a16="http://schemas.microsoft.com/office/drawing/2014/main" id="{9DA2A43A-865B-48FE-B5A8-A846DB0865EF}"/>
              </a:ext>
            </a:extLst>
          </p:cNvPr>
          <p:cNvGraphicFramePr>
            <a:graphicFrameLocks noGrp="1"/>
          </p:cNvGraphicFramePr>
          <p:nvPr>
            <p:extLst>
              <p:ext uri="{D42A27DB-BD31-4B8C-83A1-F6EECF244321}">
                <p14:modId xmlns:p14="http://schemas.microsoft.com/office/powerpoint/2010/main" val="1458355048"/>
              </p:ext>
            </p:extLst>
          </p:nvPr>
        </p:nvGraphicFramePr>
        <p:xfrm>
          <a:off x="3521779" y="2797367"/>
          <a:ext cx="208280" cy="1112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54997174"/>
                    </a:ext>
                  </a:extLst>
                </a:gridCol>
              </a:tblGrid>
              <a:tr h="370840">
                <a:tc>
                  <a:txBody>
                    <a:bodyPr/>
                    <a:lstStyle/>
                    <a:p>
                      <a:pPr latinLnBrk="1"/>
                      <a:endParaRPr lang="ko-KR" altLang="en-US" dirty="0"/>
                    </a:p>
                  </a:txBody>
                  <a:tcPr>
                    <a:solidFill>
                      <a:srgbClr val="FF6699"/>
                    </a:solidFill>
                  </a:tcPr>
                </a:tc>
                <a:extLst>
                  <a:ext uri="{0D108BD9-81ED-4DB2-BD59-A6C34878D82A}">
                    <a16:rowId xmlns:a16="http://schemas.microsoft.com/office/drawing/2014/main" val="954300943"/>
                  </a:ext>
                </a:extLst>
              </a:tr>
              <a:tr h="370840">
                <a:tc>
                  <a:txBody>
                    <a:bodyPr/>
                    <a:lstStyle/>
                    <a:p>
                      <a:pPr latinLnBrk="1"/>
                      <a:endParaRPr lang="ko-KR" altLang="en-US" dirty="0"/>
                    </a:p>
                  </a:txBody>
                  <a:tcPr>
                    <a:solidFill>
                      <a:srgbClr val="20425A"/>
                    </a:solidFill>
                  </a:tcPr>
                </a:tc>
                <a:extLst>
                  <a:ext uri="{0D108BD9-81ED-4DB2-BD59-A6C34878D82A}">
                    <a16:rowId xmlns:a16="http://schemas.microsoft.com/office/drawing/2014/main" val="878265896"/>
                  </a:ext>
                </a:extLst>
              </a:tr>
              <a:tr h="370840">
                <a:tc>
                  <a:txBody>
                    <a:bodyPr/>
                    <a:lstStyle/>
                    <a:p>
                      <a:pPr latinLnBrk="1"/>
                      <a:endParaRPr lang="ko-KR" altLang="en-US" dirty="0"/>
                    </a:p>
                  </a:txBody>
                  <a:tcPr>
                    <a:solidFill>
                      <a:srgbClr val="FFC000"/>
                    </a:solidFill>
                  </a:tcPr>
                </a:tc>
                <a:extLst>
                  <a:ext uri="{0D108BD9-81ED-4DB2-BD59-A6C34878D82A}">
                    <a16:rowId xmlns:a16="http://schemas.microsoft.com/office/drawing/2014/main" val="1720890137"/>
                  </a:ext>
                </a:extLst>
              </a:tr>
            </a:tbl>
          </a:graphicData>
        </a:graphic>
      </p:graphicFrame>
      <p:cxnSp>
        <p:nvCxnSpPr>
          <p:cNvPr id="31" name="직선 연결선 30">
            <a:extLst>
              <a:ext uri="{FF2B5EF4-FFF2-40B4-BE49-F238E27FC236}">
                <a16:creationId xmlns:a16="http://schemas.microsoft.com/office/drawing/2014/main" id="{C54E703D-88F4-4FAC-8108-CAB37AECFECF}"/>
              </a:ext>
            </a:extLst>
          </p:cNvPr>
          <p:cNvCxnSpPr/>
          <p:nvPr/>
        </p:nvCxnSpPr>
        <p:spPr>
          <a:xfrm>
            <a:off x="3730059" y="2667000"/>
            <a:ext cx="0" cy="1427748"/>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8885292-F1C2-4D3D-88F0-BCA1F3977C16}"/>
              </a:ext>
            </a:extLst>
          </p:cNvPr>
          <p:cNvSpPr txBox="1"/>
          <p:nvPr/>
        </p:nvSpPr>
        <p:spPr>
          <a:xfrm>
            <a:off x="3185107" y="4003080"/>
            <a:ext cx="2000039" cy="338554"/>
          </a:xfrm>
          <a:prstGeom prst="rect">
            <a:avLst/>
          </a:prstGeom>
          <a:noFill/>
        </p:spPr>
        <p:txBody>
          <a:bodyPr wrap="square" rtlCol="0">
            <a:spAutoFit/>
          </a:bodyPr>
          <a:lstStyle/>
          <a:p>
            <a:r>
              <a:rPr lang="en-US" altLang="ko-KR" sz="1600" dirty="0"/>
              <a:t>Episode end date</a:t>
            </a:r>
            <a:endParaRPr lang="ko-KR" altLang="en-US" sz="1600" dirty="0"/>
          </a:p>
        </p:txBody>
      </p:sp>
      <p:sp>
        <p:nvSpPr>
          <p:cNvPr id="34" name="TextBox 33">
            <a:extLst>
              <a:ext uri="{FF2B5EF4-FFF2-40B4-BE49-F238E27FC236}">
                <a16:creationId xmlns:a16="http://schemas.microsoft.com/office/drawing/2014/main" id="{987C26A2-E3E8-4EA4-A3A5-96DBF5D90F05}"/>
              </a:ext>
            </a:extLst>
          </p:cNvPr>
          <p:cNvSpPr txBox="1"/>
          <p:nvPr/>
        </p:nvSpPr>
        <p:spPr>
          <a:xfrm>
            <a:off x="-161139" y="4135803"/>
            <a:ext cx="3785937" cy="646331"/>
          </a:xfrm>
          <a:prstGeom prst="rect">
            <a:avLst/>
          </a:prstGeom>
          <a:noFill/>
        </p:spPr>
        <p:txBody>
          <a:bodyPr wrap="square" rtlCol="0">
            <a:spAutoFit/>
          </a:bodyPr>
          <a:lstStyle/>
          <a:p>
            <a:pPr algn="ctr"/>
            <a:r>
              <a:rPr lang="en-US" altLang="ko-KR" dirty="0"/>
              <a:t>Gap date range</a:t>
            </a:r>
          </a:p>
          <a:p>
            <a:pPr algn="ctr"/>
            <a:r>
              <a:rPr lang="en-US" altLang="ko-KR" dirty="0"/>
              <a:t>(from regimen descriptions in JSON )</a:t>
            </a:r>
            <a:endParaRPr lang="ko-KR" altLang="en-US" dirty="0"/>
          </a:p>
        </p:txBody>
      </p:sp>
      <p:sp>
        <p:nvSpPr>
          <p:cNvPr id="38" name="자유형: 도형 37">
            <a:extLst>
              <a:ext uri="{FF2B5EF4-FFF2-40B4-BE49-F238E27FC236}">
                <a16:creationId xmlns:a16="http://schemas.microsoft.com/office/drawing/2014/main" id="{F242B488-FE2D-4620-BE14-B1FEB7D989F6}"/>
              </a:ext>
            </a:extLst>
          </p:cNvPr>
          <p:cNvSpPr/>
          <p:nvPr/>
        </p:nvSpPr>
        <p:spPr>
          <a:xfrm>
            <a:off x="1371600" y="3906253"/>
            <a:ext cx="465221" cy="338779"/>
          </a:xfrm>
          <a:custGeom>
            <a:avLst/>
            <a:gdLst>
              <a:gd name="connsiteX0" fmla="*/ 0 w 465221"/>
              <a:gd name="connsiteY0" fmla="*/ 0 h 338779"/>
              <a:gd name="connsiteX1" fmla="*/ 216568 w 465221"/>
              <a:gd name="connsiteY1" fmla="*/ 336884 h 338779"/>
              <a:gd name="connsiteX2" fmla="*/ 465221 w 465221"/>
              <a:gd name="connsiteY2" fmla="*/ 136358 h 338779"/>
            </a:gdLst>
            <a:ahLst/>
            <a:cxnLst>
              <a:cxn ang="0">
                <a:pos x="connsiteX0" y="connsiteY0"/>
              </a:cxn>
              <a:cxn ang="0">
                <a:pos x="connsiteX1" y="connsiteY1"/>
              </a:cxn>
              <a:cxn ang="0">
                <a:pos x="connsiteX2" y="connsiteY2"/>
              </a:cxn>
            </a:cxnLst>
            <a:rect l="l" t="t" r="r" b="b"/>
            <a:pathLst>
              <a:path w="465221" h="338779">
                <a:moveTo>
                  <a:pt x="0" y="0"/>
                </a:moveTo>
                <a:cubicBezTo>
                  <a:pt x="69515" y="157079"/>
                  <a:pt x="139031" y="314158"/>
                  <a:pt x="216568" y="336884"/>
                </a:cubicBezTo>
                <a:cubicBezTo>
                  <a:pt x="294105" y="359610"/>
                  <a:pt x="421105" y="171116"/>
                  <a:pt x="465221" y="136358"/>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6580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0" y="2120933"/>
            <a:ext cx="9028177" cy="3416320"/>
          </a:xfrm>
          <a:prstGeom prst="rect">
            <a:avLst/>
          </a:prstGeom>
          <a:noFill/>
        </p:spPr>
        <p:txBody>
          <a:bodyPr wrap="square" rtlCol="0">
            <a:spAutoFit/>
          </a:bodyPr>
          <a:lstStyle/>
          <a:p>
            <a:pPr marL="342900" indent="-342900">
              <a:buFontTx/>
              <a:buChar char="-"/>
            </a:pPr>
            <a:r>
              <a:rPr lang="en-US" altLang="ko-KR" sz="2400" dirty="0">
                <a:solidFill>
                  <a:srgbClr val="20425A"/>
                </a:solidFill>
              </a:rPr>
              <a:t>The ID of each combination drug was linked to each </a:t>
            </a:r>
            <a:r>
              <a:rPr lang="en-US" altLang="ko-KR" sz="2400" i="1" dirty="0" err="1">
                <a:solidFill>
                  <a:srgbClr val="20425A"/>
                </a:solidFill>
              </a:rPr>
              <a:t>episode_id</a:t>
            </a:r>
            <a:r>
              <a:rPr lang="en-US" altLang="ko-KR" sz="2400" i="1" dirty="0">
                <a:solidFill>
                  <a:srgbClr val="20425A"/>
                </a:solidFill>
              </a:rPr>
              <a:t> </a:t>
            </a:r>
            <a:r>
              <a:rPr lang="en-US" altLang="ko-KR" sz="2400" dirty="0">
                <a:solidFill>
                  <a:srgbClr val="20425A"/>
                </a:solidFill>
              </a:rPr>
              <a:t>in the episode event table.</a:t>
            </a:r>
          </a:p>
          <a:p>
            <a:pPr marL="342900" indent="-342900">
              <a:buFontTx/>
              <a:buChar char="-"/>
            </a:pPr>
            <a:endParaRPr lang="en-US" altLang="ko-KR" sz="2400" dirty="0">
              <a:solidFill>
                <a:srgbClr val="20425A"/>
              </a:solidFill>
            </a:endParaRPr>
          </a:p>
          <a:p>
            <a:pPr marL="342900" indent="-342900">
              <a:buFontTx/>
              <a:buChar char="-"/>
            </a:pPr>
            <a:r>
              <a:rPr lang="en-US" altLang="ko-KR" sz="2400" dirty="0">
                <a:solidFill>
                  <a:srgbClr val="20425A"/>
                </a:solidFill>
              </a:rPr>
              <a:t>The extracted records were validated by manual comparison with medical reports of randomized 300 patients treated FOLFOX, FOLFIRI, and XELODA.</a:t>
            </a:r>
          </a:p>
          <a:p>
            <a:pPr marL="342900" indent="-342900">
              <a:buFontTx/>
              <a:buChar char="-"/>
            </a:pPr>
            <a:endParaRPr lang="en-US" altLang="ko-KR" sz="2400" dirty="0">
              <a:solidFill>
                <a:srgbClr val="20425A"/>
              </a:solidFill>
            </a:endParaRPr>
          </a:p>
          <a:p>
            <a:pPr marL="342900" indent="-342900">
              <a:buFontTx/>
              <a:buChar char="-"/>
            </a:pPr>
            <a:r>
              <a:rPr lang="en-US" altLang="ko-KR" sz="2400" dirty="0">
                <a:solidFill>
                  <a:srgbClr val="20425A"/>
                </a:solidFill>
              </a:rPr>
              <a:t>We compared the types of chemotherapy regimen received and the number of chemotherapy iterations (cycle number) in each patient.</a:t>
            </a:r>
            <a:endParaRPr lang="ko-KR" altLang="en-US" sz="2400" dirty="0">
              <a:solidFill>
                <a:srgbClr val="20425A"/>
              </a:solidFill>
            </a:endParaRPr>
          </a:p>
        </p:txBody>
      </p:sp>
    </p:spTree>
    <p:extLst>
      <p:ext uri="{BB962C8B-B14F-4D97-AF65-F5344CB8AC3E}">
        <p14:creationId xmlns:p14="http://schemas.microsoft.com/office/powerpoint/2010/main" val="1980181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a:extLst>
              <a:ext uri="{FF2B5EF4-FFF2-40B4-BE49-F238E27FC236}">
                <a16:creationId xmlns:a16="http://schemas.microsoft.com/office/drawing/2014/main" id="{E0322825-B158-4665-A2C1-E1E6AE51D5C3}"/>
              </a:ext>
            </a:extLst>
          </p:cNvPr>
          <p:cNvPicPr>
            <a:picLocks noChangeAspect="1"/>
          </p:cNvPicPr>
          <p:nvPr/>
        </p:nvPicPr>
        <p:blipFill>
          <a:blip r:embed="rId2"/>
          <a:stretch>
            <a:fillRect/>
          </a:stretch>
        </p:blipFill>
        <p:spPr>
          <a:xfrm>
            <a:off x="1397930" y="1436445"/>
            <a:ext cx="6348140" cy="3985110"/>
          </a:xfrm>
          <a:prstGeom prst="rect">
            <a:avLst/>
          </a:prstGeom>
        </p:spPr>
      </p:pic>
      <p:sp>
        <p:nvSpPr>
          <p:cNvPr id="3" name="TextBox 2">
            <a:extLst>
              <a:ext uri="{FF2B5EF4-FFF2-40B4-BE49-F238E27FC236}">
                <a16:creationId xmlns:a16="http://schemas.microsoft.com/office/drawing/2014/main" id="{02FBBF22-ED33-412C-BDA5-EB69CB530452}"/>
              </a:ext>
            </a:extLst>
          </p:cNvPr>
          <p:cNvSpPr txBox="1"/>
          <p:nvPr/>
        </p:nvSpPr>
        <p:spPr>
          <a:xfrm>
            <a:off x="0" y="5842195"/>
            <a:ext cx="8937163" cy="830997"/>
          </a:xfrm>
          <a:prstGeom prst="rect">
            <a:avLst/>
          </a:prstGeom>
          <a:noFill/>
        </p:spPr>
        <p:txBody>
          <a:bodyPr wrap="square" rtlCol="0">
            <a:spAutoFit/>
          </a:bodyPr>
          <a:lstStyle/>
          <a:p>
            <a:r>
              <a:rPr lang="en-US" altLang="ko-KR" sz="2400" dirty="0">
                <a:solidFill>
                  <a:srgbClr val="20425A"/>
                </a:solidFill>
              </a:rPr>
              <a:t>After entering the database information and executing the function,</a:t>
            </a:r>
          </a:p>
          <a:p>
            <a:r>
              <a:rPr lang="en-US" altLang="ko-KR" sz="2400" dirty="0">
                <a:solidFill>
                  <a:srgbClr val="20425A"/>
                </a:solidFill>
              </a:rPr>
              <a:t> the episode table and episode event table would be created in the DB.</a:t>
            </a:r>
            <a:endParaRPr lang="ko-KR" altLang="en-US" sz="2400" dirty="0">
              <a:solidFill>
                <a:srgbClr val="20425A"/>
              </a:solidFill>
            </a:endParaRPr>
          </a:p>
        </p:txBody>
      </p:sp>
    </p:spTree>
    <p:extLst>
      <p:ext uri="{BB962C8B-B14F-4D97-AF65-F5344CB8AC3E}">
        <p14:creationId xmlns:p14="http://schemas.microsoft.com/office/powerpoint/2010/main" val="270604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0" y="2459504"/>
            <a:ext cx="9028177" cy="2677656"/>
          </a:xfrm>
          <a:prstGeom prst="rect">
            <a:avLst/>
          </a:prstGeom>
          <a:noFill/>
        </p:spPr>
        <p:txBody>
          <a:bodyPr wrap="square" rtlCol="0">
            <a:spAutoFit/>
          </a:bodyPr>
          <a:lstStyle/>
          <a:p>
            <a:r>
              <a:rPr lang="en-US" altLang="ko-KR" sz="2800" dirty="0">
                <a:solidFill>
                  <a:srgbClr val="20425A"/>
                </a:solidFill>
              </a:rPr>
              <a:t>When the regimens are chosen from the extracted chemotherapy data, the </a:t>
            </a:r>
            <a:r>
              <a:rPr lang="en-US" altLang="ko-KR" sz="2800" b="1" dirty="0">
                <a:solidFill>
                  <a:srgbClr val="20425A"/>
                </a:solidFill>
              </a:rPr>
              <a:t>visualization tool operates based on cohort records</a:t>
            </a:r>
            <a:r>
              <a:rPr lang="en-US" altLang="ko-KR" sz="2800" dirty="0">
                <a:solidFill>
                  <a:srgbClr val="20425A"/>
                </a:solidFill>
              </a:rPr>
              <a:t>. </a:t>
            </a:r>
          </a:p>
          <a:p>
            <a:endParaRPr lang="en-US" altLang="ko-KR" sz="2800" dirty="0">
              <a:solidFill>
                <a:srgbClr val="20425A"/>
              </a:solidFill>
            </a:endParaRPr>
          </a:p>
          <a:p>
            <a:r>
              <a:rPr lang="en-US" altLang="ko-KR" sz="2800" dirty="0">
                <a:solidFill>
                  <a:srgbClr val="20425A"/>
                </a:solidFill>
              </a:rPr>
              <a:t>In this process, it is necessary to </a:t>
            </a:r>
            <a:r>
              <a:rPr lang="en-US" altLang="ko-KR" sz="2800" b="1" dirty="0">
                <a:solidFill>
                  <a:srgbClr val="20425A"/>
                </a:solidFill>
              </a:rPr>
              <a:t>provide information about the cohort </a:t>
            </a:r>
            <a:r>
              <a:rPr lang="en-US" altLang="ko-KR" sz="2800" dirty="0">
                <a:solidFill>
                  <a:srgbClr val="20425A"/>
                </a:solidFill>
              </a:rPr>
              <a:t>to the visualization tool.</a:t>
            </a:r>
            <a:endParaRPr lang="ko-KR" altLang="en-US" sz="2800" dirty="0">
              <a:solidFill>
                <a:srgbClr val="20425A"/>
              </a:solidFill>
            </a:endParaRPr>
          </a:p>
        </p:txBody>
      </p:sp>
    </p:spTree>
    <p:extLst>
      <p:ext uri="{BB962C8B-B14F-4D97-AF65-F5344CB8AC3E}">
        <p14:creationId xmlns:p14="http://schemas.microsoft.com/office/powerpoint/2010/main" val="131617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5C7F323-921B-49F5-A548-4FD2100E21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EFBCBB46-9D5E-47D3-9BAE-BF74182B03DB}"/>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5E79D2DC-0C88-4CFF-9031-BDCF9BFA1EDE}"/>
              </a:ext>
            </a:extLst>
          </p:cNvPr>
          <p:cNvSpPr txBox="1"/>
          <p:nvPr/>
        </p:nvSpPr>
        <p:spPr>
          <a:xfrm>
            <a:off x="169163" y="749068"/>
            <a:ext cx="2021163"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Backgrounds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5C4C13E-AEFC-4147-9436-D983E52C3FC3}"/>
              </a:ext>
            </a:extLst>
          </p:cNvPr>
          <p:cNvSpPr txBox="1"/>
          <p:nvPr/>
        </p:nvSpPr>
        <p:spPr>
          <a:xfrm>
            <a:off x="70104" y="1686074"/>
            <a:ext cx="8952872" cy="4201150"/>
          </a:xfrm>
          <a:prstGeom prst="rect">
            <a:avLst/>
          </a:prstGeom>
          <a:noFill/>
        </p:spPr>
        <p:txBody>
          <a:bodyPr wrap="square" rtlCol="0">
            <a:spAutoFit/>
          </a:bodyPr>
          <a:lstStyle/>
          <a:p>
            <a:pPr>
              <a:spcAft>
                <a:spcPts val="600"/>
              </a:spcAft>
            </a:pPr>
            <a:r>
              <a:rPr lang="en-US" altLang="ko-KR" sz="2800" dirty="0">
                <a:solidFill>
                  <a:srgbClr val="20425A"/>
                </a:solidFill>
              </a:rPr>
              <a:t>Unlike the cancer registry data, </a:t>
            </a:r>
            <a:r>
              <a:rPr lang="en-US" altLang="ko-KR" sz="2800" b="1" dirty="0">
                <a:solidFill>
                  <a:srgbClr val="20425A"/>
                </a:solidFill>
              </a:rPr>
              <a:t>EHR does not contain chemotherapy information as a machine-readable record</a:t>
            </a:r>
            <a:r>
              <a:rPr lang="en-US" altLang="ko-KR" sz="2800" dirty="0">
                <a:solidFill>
                  <a:srgbClr val="20425A"/>
                </a:solidFill>
              </a:rPr>
              <a:t>, making it difficult to extract.</a:t>
            </a:r>
          </a:p>
          <a:p>
            <a:pPr marL="514350" indent="-514350">
              <a:spcAft>
                <a:spcPts val="600"/>
              </a:spcAft>
              <a:buAutoNum type="arabicParenBoth"/>
            </a:pPr>
            <a:endParaRPr lang="en-US" altLang="ko-KR" sz="2800" dirty="0">
              <a:solidFill>
                <a:srgbClr val="20425A"/>
              </a:solidFill>
            </a:endParaRPr>
          </a:p>
          <a:p>
            <a:pPr>
              <a:spcAft>
                <a:spcPts val="600"/>
              </a:spcAft>
            </a:pPr>
            <a:endParaRPr lang="en-US" altLang="ko-KR" sz="2800" dirty="0">
              <a:solidFill>
                <a:srgbClr val="20425A"/>
              </a:solidFill>
            </a:endParaRPr>
          </a:p>
          <a:p>
            <a:pPr>
              <a:spcAft>
                <a:spcPts val="600"/>
              </a:spcAft>
            </a:pPr>
            <a:r>
              <a:rPr lang="en-US" altLang="ko-KR" sz="2800" dirty="0">
                <a:solidFill>
                  <a:srgbClr val="20425A"/>
                </a:solidFill>
              </a:rPr>
              <a:t>In EHR-based databases, </a:t>
            </a:r>
            <a:r>
              <a:rPr lang="en-US" altLang="ko-KR" sz="2800" b="1" dirty="0">
                <a:solidFill>
                  <a:srgbClr val="20425A"/>
                </a:solidFill>
              </a:rPr>
              <a:t>chemotherapy records </a:t>
            </a:r>
            <a:r>
              <a:rPr lang="en-US" altLang="ko-KR" sz="2800" dirty="0">
                <a:solidFill>
                  <a:srgbClr val="20425A"/>
                </a:solidFill>
              </a:rPr>
              <a:t>can be extracted and loaded through </a:t>
            </a:r>
            <a:r>
              <a:rPr lang="en-US" altLang="ko-KR" sz="2800" b="1" dirty="0">
                <a:solidFill>
                  <a:srgbClr val="20425A"/>
                </a:solidFill>
              </a:rPr>
              <a:t>NLP or algorithm</a:t>
            </a:r>
            <a:r>
              <a:rPr lang="en-US" altLang="ko-KR" sz="2800" dirty="0">
                <a:solidFill>
                  <a:srgbClr val="20425A"/>
                </a:solidFill>
              </a:rPr>
              <a:t>, then can be included in the </a:t>
            </a:r>
            <a:r>
              <a:rPr lang="en-US" altLang="ko-KR" sz="2800" b="1" dirty="0">
                <a:solidFill>
                  <a:srgbClr val="20425A"/>
                </a:solidFill>
              </a:rPr>
              <a:t>EPISODE </a:t>
            </a:r>
            <a:r>
              <a:rPr lang="en-US" altLang="ko-KR" sz="2800" dirty="0">
                <a:solidFill>
                  <a:srgbClr val="20425A"/>
                </a:solidFill>
              </a:rPr>
              <a:t>table of the oncology extension model.</a:t>
            </a:r>
            <a:endParaRPr lang="ko-KR" altLang="en-US" sz="2800" dirty="0">
              <a:solidFill>
                <a:srgbClr val="20425A"/>
              </a:solidFill>
            </a:endParaRPr>
          </a:p>
        </p:txBody>
      </p:sp>
      <p:sp>
        <p:nvSpPr>
          <p:cNvPr id="3" name="화살표: 아래쪽 2">
            <a:extLst>
              <a:ext uri="{FF2B5EF4-FFF2-40B4-BE49-F238E27FC236}">
                <a16:creationId xmlns:a16="http://schemas.microsoft.com/office/drawing/2014/main" id="{29644EE8-04ED-43A5-B064-84C6E2CB2D54}"/>
              </a:ext>
            </a:extLst>
          </p:cNvPr>
          <p:cNvSpPr/>
          <p:nvPr/>
        </p:nvSpPr>
        <p:spPr>
          <a:xfrm>
            <a:off x="4185592" y="3304674"/>
            <a:ext cx="721895" cy="497305"/>
          </a:xfrm>
          <a:prstGeom prst="downArrow">
            <a:avLst/>
          </a:prstGeom>
          <a:solidFill>
            <a:srgbClr val="204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0613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0" y="2652008"/>
            <a:ext cx="9028177" cy="1938992"/>
          </a:xfrm>
          <a:prstGeom prst="rect">
            <a:avLst/>
          </a:prstGeom>
          <a:noFill/>
        </p:spPr>
        <p:txBody>
          <a:bodyPr wrap="square" rtlCol="0">
            <a:spAutoFit/>
          </a:bodyPr>
          <a:lstStyle/>
          <a:p>
            <a:r>
              <a:rPr lang="en-US" altLang="ko-KR" sz="2000" dirty="0">
                <a:solidFill>
                  <a:srgbClr val="20425A"/>
                </a:solidFill>
              </a:rPr>
              <a:t>If a user enters </a:t>
            </a:r>
            <a:r>
              <a:rPr lang="en-US" altLang="ko-KR" sz="2000" b="1" dirty="0">
                <a:solidFill>
                  <a:srgbClr val="20425A"/>
                </a:solidFill>
              </a:rPr>
              <a:t>cohort definition id, cohort name, category, and regimen concept id</a:t>
            </a:r>
            <a:r>
              <a:rPr lang="en-US" altLang="ko-KR" sz="2000" dirty="0">
                <a:solidFill>
                  <a:srgbClr val="20425A"/>
                </a:solidFill>
              </a:rPr>
              <a:t> </a:t>
            </a:r>
            <a:r>
              <a:rPr lang="en-US" altLang="ko-KR" sz="2000" b="1" dirty="0">
                <a:solidFill>
                  <a:srgbClr val="20425A"/>
                </a:solidFill>
              </a:rPr>
              <a:t>of each regimen</a:t>
            </a:r>
            <a:r>
              <a:rPr lang="en-US" altLang="ko-KR" sz="2000" dirty="0">
                <a:solidFill>
                  <a:srgbClr val="20425A"/>
                </a:solidFill>
              </a:rPr>
              <a:t> in the ‘CohortDescription.csv’ file included in the package, a cohort for each regimen is created in your database. </a:t>
            </a:r>
          </a:p>
          <a:p>
            <a:endParaRPr lang="en-US" altLang="ko-KR" sz="2000" dirty="0">
              <a:solidFill>
                <a:srgbClr val="20425A"/>
              </a:solidFill>
            </a:endParaRPr>
          </a:p>
          <a:p>
            <a:r>
              <a:rPr lang="en-US" altLang="ko-KR" sz="2000" dirty="0">
                <a:solidFill>
                  <a:srgbClr val="20425A"/>
                </a:solidFill>
              </a:rPr>
              <a:t>Cohorts for </a:t>
            </a:r>
            <a:r>
              <a:rPr lang="en-US" altLang="ko-KR" sz="2000" b="1" dirty="0">
                <a:solidFill>
                  <a:srgbClr val="20425A"/>
                </a:solidFill>
              </a:rPr>
              <a:t>surgery</a:t>
            </a:r>
            <a:r>
              <a:rPr lang="en-US" altLang="ko-KR" sz="2000" dirty="0">
                <a:solidFill>
                  <a:srgbClr val="20425A"/>
                </a:solidFill>
              </a:rPr>
              <a:t> and </a:t>
            </a:r>
            <a:r>
              <a:rPr lang="en-US" altLang="ko-KR" sz="2000" b="1" dirty="0">
                <a:solidFill>
                  <a:srgbClr val="20425A"/>
                </a:solidFill>
              </a:rPr>
              <a:t>neutropenia</a:t>
            </a:r>
            <a:r>
              <a:rPr lang="en-US" altLang="ko-KR" sz="2000" dirty="0">
                <a:solidFill>
                  <a:srgbClr val="20425A"/>
                </a:solidFill>
              </a:rPr>
              <a:t> events should be created separately by the user. Also, these information should be entered in the csv file.</a:t>
            </a:r>
            <a:endParaRPr lang="ko-KR" altLang="en-US" sz="2000" dirty="0">
              <a:solidFill>
                <a:srgbClr val="20425A"/>
              </a:solidFill>
            </a:endParaRPr>
          </a:p>
        </p:txBody>
      </p:sp>
    </p:spTree>
    <p:extLst>
      <p:ext uri="{BB962C8B-B14F-4D97-AF65-F5344CB8AC3E}">
        <p14:creationId xmlns:p14="http://schemas.microsoft.com/office/powerpoint/2010/main" val="154374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0" y="1970223"/>
            <a:ext cx="9028177" cy="3170099"/>
          </a:xfrm>
          <a:prstGeom prst="rect">
            <a:avLst/>
          </a:prstGeom>
          <a:noFill/>
        </p:spPr>
        <p:txBody>
          <a:bodyPr wrap="square" rtlCol="0">
            <a:spAutoFit/>
          </a:bodyPr>
          <a:lstStyle/>
          <a:p>
            <a:r>
              <a:rPr lang="en-US" altLang="ko-KR" sz="2000" dirty="0">
                <a:solidFill>
                  <a:srgbClr val="20425A"/>
                </a:solidFill>
              </a:rPr>
              <a:t>After you have completed the cohort setup and made some figure settings in the visualization tool, you can run the visualization results.</a:t>
            </a:r>
          </a:p>
          <a:p>
            <a:endParaRPr lang="en-US" altLang="ko-KR" sz="2000" dirty="0">
              <a:solidFill>
                <a:srgbClr val="20425A"/>
              </a:solidFill>
            </a:endParaRPr>
          </a:p>
          <a:p>
            <a:r>
              <a:rPr lang="en-US" altLang="ko-KR" sz="2000" dirty="0">
                <a:solidFill>
                  <a:srgbClr val="20425A"/>
                </a:solidFill>
              </a:rPr>
              <a:t>Visualization results of treatment patterns obtains :</a:t>
            </a:r>
          </a:p>
          <a:p>
            <a:endParaRPr lang="en-US" altLang="ko-KR" sz="2000" dirty="0">
              <a:solidFill>
                <a:srgbClr val="20425A"/>
              </a:solidFill>
            </a:endParaRPr>
          </a:p>
          <a:p>
            <a:pPr marL="457200" indent="-457200">
              <a:buAutoNum type="arabicParenBoth"/>
            </a:pPr>
            <a:r>
              <a:rPr lang="en-US" altLang="ko-KR" sz="2000" dirty="0">
                <a:solidFill>
                  <a:srgbClr val="20425A"/>
                </a:solidFill>
              </a:rPr>
              <a:t>A graph of the</a:t>
            </a:r>
            <a:r>
              <a:rPr lang="en-US" altLang="ko-KR" sz="2000" b="1" dirty="0">
                <a:solidFill>
                  <a:srgbClr val="20425A"/>
                </a:solidFill>
              </a:rPr>
              <a:t> usage patterns </a:t>
            </a:r>
            <a:r>
              <a:rPr lang="en-US" altLang="ko-KR" sz="2000" dirty="0">
                <a:solidFill>
                  <a:srgbClr val="20425A"/>
                </a:solidFill>
              </a:rPr>
              <a:t>of chemotherapy regimen per year</a:t>
            </a:r>
          </a:p>
          <a:p>
            <a:pPr marL="457200" indent="-457200">
              <a:buAutoNum type="arabicParenBoth"/>
            </a:pPr>
            <a:endParaRPr lang="en-US" altLang="ko-KR" sz="2000" dirty="0">
              <a:solidFill>
                <a:srgbClr val="20425A"/>
              </a:solidFill>
            </a:endParaRPr>
          </a:p>
          <a:p>
            <a:pPr marL="457200" indent="-457200">
              <a:buAutoNum type="arabicParenBoth"/>
            </a:pPr>
            <a:r>
              <a:rPr lang="en-US" altLang="ko-KR" sz="2000" dirty="0">
                <a:solidFill>
                  <a:srgbClr val="20425A"/>
                </a:solidFill>
              </a:rPr>
              <a:t>A flow chart for the </a:t>
            </a:r>
            <a:r>
              <a:rPr lang="en-US" altLang="ko-KR" sz="2000" b="1" dirty="0">
                <a:solidFill>
                  <a:srgbClr val="20425A"/>
                </a:solidFill>
              </a:rPr>
              <a:t>treatment pathway </a:t>
            </a:r>
            <a:r>
              <a:rPr lang="en-US" altLang="ko-KR" sz="2000" dirty="0">
                <a:solidFill>
                  <a:srgbClr val="20425A"/>
                </a:solidFill>
              </a:rPr>
              <a:t>including surgery and chemotherapy</a:t>
            </a:r>
          </a:p>
          <a:p>
            <a:pPr marL="457200" indent="-457200">
              <a:buAutoNum type="arabicParenBoth"/>
            </a:pPr>
            <a:endParaRPr lang="en-US" altLang="ko-KR" sz="2000" dirty="0">
              <a:solidFill>
                <a:srgbClr val="20425A"/>
              </a:solidFill>
            </a:endParaRPr>
          </a:p>
          <a:p>
            <a:pPr marL="457200" indent="-457200">
              <a:buAutoNum type="arabicParenBoth"/>
            </a:pPr>
            <a:r>
              <a:rPr lang="en-US" altLang="ko-KR" sz="2000" dirty="0">
                <a:solidFill>
                  <a:srgbClr val="20425A"/>
                </a:solidFill>
              </a:rPr>
              <a:t>The heatmap for distribution of the patients for </a:t>
            </a:r>
            <a:r>
              <a:rPr lang="en-US" altLang="ko-KR" sz="2000" b="1" dirty="0">
                <a:solidFill>
                  <a:srgbClr val="20425A"/>
                </a:solidFill>
              </a:rPr>
              <a:t>chemotherapy iteration number</a:t>
            </a:r>
            <a:r>
              <a:rPr lang="en-US" altLang="ko-KR" sz="2000" dirty="0">
                <a:solidFill>
                  <a:srgbClr val="20425A"/>
                </a:solidFill>
              </a:rPr>
              <a:t> </a:t>
            </a:r>
            <a:endParaRPr lang="ko-KR" altLang="en-US" sz="2000" dirty="0">
              <a:solidFill>
                <a:srgbClr val="20425A"/>
              </a:solidFill>
            </a:endParaRPr>
          </a:p>
        </p:txBody>
      </p:sp>
    </p:spTree>
    <p:extLst>
      <p:ext uri="{BB962C8B-B14F-4D97-AF65-F5344CB8AC3E}">
        <p14:creationId xmlns:p14="http://schemas.microsoft.com/office/powerpoint/2010/main" val="313765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0" y="1970223"/>
            <a:ext cx="9028177" cy="3785652"/>
          </a:xfrm>
          <a:prstGeom prst="rect">
            <a:avLst/>
          </a:prstGeom>
          <a:noFill/>
        </p:spPr>
        <p:txBody>
          <a:bodyPr wrap="square" rtlCol="0">
            <a:spAutoFit/>
          </a:bodyPr>
          <a:lstStyle/>
          <a:p>
            <a:pPr>
              <a:spcAft>
                <a:spcPts val="600"/>
              </a:spcAft>
            </a:pPr>
            <a:r>
              <a:rPr lang="en-US" altLang="ko-KR" sz="2000" dirty="0">
                <a:solidFill>
                  <a:srgbClr val="20425A"/>
                </a:solidFill>
              </a:rPr>
              <a:t>As a proof-of-concept study, We visualized neutropenia event with Absolute Neutrophil Count (ANC) levels below 2000 mm</a:t>
            </a:r>
            <a:r>
              <a:rPr lang="en-US" altLang="ko-KR" sz="2000" baseline="30000" dirty="0">
                <a:solidFill>
                  <a:srgbClr val="20425A"/>
                </a:solidFill>
              </a:rPr>
              <a:t>3</a:t>
            </a:r>
            <a:r>
              <a:rPr lang="en-US" altLang="ko-KR" sz="2000" dirty="0">
                <a:solidFill>
                  <a:srgbClr val="20425A"/>
                </a:solidFill>
              </a:rPr>
              <a:t>. The visualization result for Event (neutropenia) is as follows.</a:t>
            </a:r>
          </a:p>
          <a:p>
            <a:pPr>
              <a:spcAft>
                <a:spcPts val="600"/>
              </a:spcAft>
            </a:pPr>
            <a:endParaRPr lang="en-US" altLang="ko-KR" sz="2000" dirty="0">
              <a:solidFill>
                <a:srgbClr val="20425A"/>
              </a:solidFill>
            </a:endParaRPr>
          </a:p>
          <a:p>
            <a:pPr marL="457200" indent="-457200">
              <a:spcAft>
                <a:spcPts val="600"/>
              </a:spcAft>
              <a:buAutoNum type="arabicParenBoth"/>
            </a:pPr>
            <a:r>
              <a:rPr lang="en-US" altLang="ko-KR" sz="2000" dirty="0">
                <a:solidFill>
                  <a:srgbClr val="20425A"/>
                </a:solidFill>
              </a:rPr>
              <a:t>A histogram that shows </a:t>
            </a:r>
            <a:r>
              <a:rPr lang="en-US" altLang="ko-KR" sz="2000" b="1" dirty="0">
                <a:solidFill>
                  <a:srgbClr val="20425A"/>
                </a:solidFill>
              </a:rPr>
              <a:t>how many chemotherapy cycles</a:t>
            </a:r>
            <a:r>
              <a:rPr lang="en-US" altLang="ko-KR" sz="2000" dirty="0">
                <a:solidFill>
                  <a:srgbClr val="20425A"/>
                </a:solidFill>
              </a:rPr>
              <a:t> patients received </a:t>
            </a:r>
            <a:r>
              <a:rPr lang="en-US" altLang="ko-KR" sz="2000" b="1" dirty="0">
                <a:solidFill>
                  <a:srgbClr val="20425A"/>
                </a:solidFill>
              </a:rPr>
              <a:t>before the first neutropenia onset</a:t>
            </a:r>
            <a:r>
              <a:rPr lang="en-US" altLang="ko-KR" sz="2000" dirty="0">
                <a:solidFill>
                  <a:srgbClr val="20425A"/>
                </a:solidFill>
              </a:rPr>
              <a:t>.</a:t>
            </a:r>
          </a:p>
          <a:p>
            <a:pPr marL="457200" indent="-457200">
              <a:spcAft>
                <a:spcPts val="600"/>
              </a:spcAft>
              <a:buAutoNum type="arabicParenBoth"/>
            </a:pPr>
            <a:r>
              <a:rPr lang="en-US" altLang="ko-KR" sz="2000" dirty="0">
                <a:solidFill>
                  <a:srgbClr val="20425A"/>
                </a:solidFill>
              </a:rPr>
              <a:t>A graph of </a:t>
            </a:r>
            <a:r>
              <a:rPr lang="en-US" altLang="ko-KR" sz="2000" b="1" dirty="0">
                <a:solidFill>
                  <a:srgbClr val="20425A"/>
                </a:solidFill>
              </a:rPr>
              <a:t>the date of the first neutropenia onse</a:t>
            </a:r>
            <a:r>
              <a:rPr lang="en-US" altLang="ko-KR" sz="2000" dirty="0">
                <a:solidFill>
                  <a:srgbClr val="20425A"/>
                </a:solidFill>
              </a:rPr>
              <a:t>t from the first chemotherapy. In order to ignore the temporary neutrophil decreasing due to chemotherapy, the neutropenia events occurred  2 days back and forth from the date of chemotherapy is treated.</a:t>
            </a:r>
          </a:p>
          <a:p>
            <a:pPr>
              <a:spcAft>
                <a:spcPts val="600"/>
              </a:spcAft>
            </a:pPr>
            <a:endParaRPr lang="ko-KR" altLang="en-US" sz="2000" dirty="0">
              <a:solidFill>
                <a:srgbClr val="20425A"/>
              </a:solidFill>
            </a:endParaRPr>
          </a:p>
        </p:txBody>
      </p:sp>
    </p:spTree>
    <p:extLst>
      <p:ext uri="{BB962C8B-B14F-4D97-AF65-F5344CB8AC3E}">
        <p14:creationId xmlns:p14="http://schemas.microsoft.com/office/powerpoint/2010/main" val="4168364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0" y="6027375"/>
            <a:ext cx="9028177" cy="400110"/>
          </a:xfrm>
          <a:prstGeom prst="rect">
            <a:avLst/>
          </a:prstGeom>
          <a:noFill/>
        </p:spPr>
        <p:txBody>
          <a:bodyPr wrap="square" rtlCol="0">
            <a:spAutoFit/>
          </a:bodyPr>
          <a:lstStyle/>
          <a:p>
            <a:pPr>
              <a:spcAft>
                <a:spcPts val="600"/>
              </a:spcAft>
            </a:pPr>
            <a:r>
              <a:rPr lang="en-US" altLang="ko-KR" sz="2000" dirty="0">
                <a:solidFill>
                  <a:srgbClr val="20425A"/>
                </a:solidFill>
              </a:rPr>
              <a:t>All visualization results are interactive figures that can be viewed in a single html file.</a:t>
            </a:r>
            <a:endParaRPr lang="ko-KR" altLang="en-US" sz="2000" dirty="0">
              <a:solidFill>
                <a:srgbClr val="20425A"/>
              </a:solidFill>
            </a:endParaRPr>
          </a:p>
        </p:txBody>
      </p:sp>
      <p:pic>
        <p:nvPicPr>
          <p:cNvPr id="2" name="그림 1">
            <a:extLst>
              <a:ext uri="{FF2B5EF4-FFF2-40B4-BE49-F238E27FC236}">
                <a16:creationId xmlns:a16="http://schemas.microsoft.com/office/drawing/2014/main" id="{D2D3148D-3A79-4B65-B378-8FAFA4F9496A}"/>
              </a:ext>
            </a:extLst>
          </p:cNvPr>
          <p:cNvPicPr>
            <a:picLocks noChangeAspect="1"/>
          </p:cNvPicPr>
          <p:nvPr/>
        </p:nvPicPr>
        <p:blipFill>
          <a:blip r:embed="rId2"/>
          <a:stretch>
            <a:fillRect/>
          </a:stretch>
        </p:blipFill>
        <p:spPr>
          <a:xfrm>
            <a:off x="747896" y="1411552"/>
            <a:ext cx="7532383" cy="4211358"/>
          </a:xfrm>
          <a:prstGeom prst="rect">
            <a:avLst/>
          </a:prstGeom>
        </p:spPr>
      </p:pic>
    </p:spTree>
    <p:extLst>
      <p:ext uri="{BB962C8B-B14F-4D97-AF65-F5344CB8AC3E}">
        <p14:creationId xmlns:p14="http://schemas.microsoft.com/office/powerpoint/2010/main" val="230886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AB75333-F9A0-4825-A3FD-6220963B073C}"/>
              </a:ext>
            </a:extLst>
          </p:cNvPr>
          <p:cNvSpPr txBox="1"/>
          <p:nvPr/>
        </p:nvSpPr>
        <p:spPr>
          <a:xfrm>
            <a:off x="4219075" y="2859056"/>
            <a:ext cx="4724399" cy="1631216"/>
          </a:xfrm>
          <a:prstGeom prst="rect">
            <a:avLst/>
          </a:prstGeom>
          <a:noFill/>
        </p:spPr>
        <p:txBody>
          <a:bodyPr wrap="square" rtlCol="0">
            <a:spAutoFit/>
          </a:bodyPr>
          <a:lstStyle/>
          <a:p>
            <a:pPr>
              <a:spcAft>
                <a:spcPts val="600"/>
              </a:spcAft>
            </a:pPr>
            <a:r>
              <a:rPr lang="en-US" altLang="ko-KR" sz="2000" dirty="0">
                <a:solidFill>
                  <a:srgbClr val="20425A"/>
                </a:solidFill>
              </a:rPr>
              <a:t>After setting detailed parameters related to visualization, when executing the following function, the visualization result is saved as html and metadata for plot in the output folder.</a:t>
            </a:r>
            <a:endParaRPr lang="ko-KR" altLang="en-US" sz="2000" dirty="0">
              <a:solidFill>
                <a:srgbClr val="20425A"/>
              </a:solidFill>
            </a:endParaRPr>
          </a:p>
        </p:txBody>
      </p:sp>
      <p:pic>
        <p:nvPicPr>
          <p:cNvPr id="3" name="그림 2">
            <a:extLst>
              <a:ext uri="{FF2B5EF4-FFF2-40B4-BE49-F238E27FC236}">
                <a16:creationId xmlns:a16="http://schemas.microsoft.com/office/drawing/2014/main" id="{26C06065-EE1F-4849-B769-3A62F978EDF5}"/>
              </a:ext>
            </a:extLst>
          </p:cNvPr>
          <p:cNvPicPr>
            <a:picLocks noChangeAspect="1"/>
          </p:cNvPicPr>
          <p:nvPr/>
        </p:nvPicPr>
        <p:blipFill>
          <a:blip r:embed="rId2"/>
          <a:stretch>
            <a:fillRect/>
          </a:stretch>
        </p:blipFill>
        <p:spPr>
          <a:xfrm>
            <a:off x="617392" y="1656233"/>
            <a:ext cx="3524003" cy="4692093"/>
          </a:xfrm>
          <a:prstGeom prst="rect">
            <a:avLst/>
          </a:prstGeom>
        </p:spPr>
      </p:pic>
    </p:spTree>
    <p:extLst>
      <p:ext uri="{BB962C8B-B14F-4D97-AF65-F5344CB8AC3E}">
        <p14:creationId xmlns:p14="http://schemas.microsoft.com/office/powerpoint/2010/main" val="109750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2D563432-34AF-4C21-A891-AAF09C76E5FF}"/>
              </a:ext>
            </a:extLst>
          </p:cNvPr>
          <p:cNvSpPr txBox="1"/>
          <p:nvPr/>
        </p:nvSpPr>
        <p:spPr>
          <a:xfrm>
            <a:off x="38536" y="1271814"/>
            <a:ext cx="8815619" cy="3339376"/>
          </a:xfrm>
          <a:prstGeom prst="rect">
            <a:avLst/>
          </a:prstGeom>
          <a:noFill/>
        </p:spPr>
        <p:txBody>
          <a:bodyPr wrap="square" rtlCol="0">
            <a:spAutoFit/>
          </a:bodyPr>
          <a:lstStyle/>
          <a:p>
            <a:pPr>
              <a:spcAft>
                <a:spcPts val="600"/>
              </a:spcAft>
            </a:pPr>
            <a:r>
              <a:rPr lang="en-US" altLang="ko-KR" sz="2000" b="1" dirty="0">
                <a:solidFill>
                  <a:srgbClr val="20425A"/>
                </a:solidFill>
              </a:rPr>
              <a:t>Data sources</a:t>
            </a:r>
          </a:p>
          <a:p>
            <a:pPr>
              <a:spcAft>
                <a:spcPts val="600"/>
              </a:spcAft>
            </a:pPr>
            <a:r>
              <a:rPr lang="en-US" altLang="ko-KR" dirty="0">
                <a:solidFill>
                  <a:srgbClr val="20425A"/>
                </a:solidFill>
              </a:rPr>
              <a:t>Database : </a:t>
            </a:r>
            <a:r>
              <a:rPr lang="en-US" altLang="ko-KR" sz="1600" dirty="0" err="1">
                <a:solidFill>
                  <a:srgbClr val="20425A"/>
                </a:solidFill>
              </a:rPr>
              <a:t>Ajou</a:t>
            </a:r>
            <a:r>
              <a:rPr lang="en-US" altLang="ko-KR" sz="1600" dirty="0">
                <a:solidFill>
                  <a:srgbClr val="20425A"/>
                </a:solidFill>
              </a:rPr>
              <a:t> University School Of Medicine (AUSOM) CDM database</a:t>
            </a:r>
          </a:p>
          <a:p>
            <a:pPr>
              <a:spcAft>
                <a:spcPts val="600"/>
              </a:spcAft>
            </a:pPr>
            <a:r>
              <a:rPr lang="en-US" altLang="ko-KR" dirty="0">
                <a:solidFill>
                  <a:srgbClr val="20425A"/>
                </a:solidFill>
              </a:rPr>
              <a:t>Chemotherapy record extraction target patients : </a:t>
            </a:r>
            <a:r>
              <a:rPr lang="en-US" altLang="ko-KR" sz="1600" b="1" dirty="0">
                <a:solidFill>
                  <a:srgbClr val="20425A"/>
                </a:solidFill>
              </a:rPr>
              <a:t>Colorectal cancer patients</a:t>
            </a:r>
            <a:r>
              <a:rPr lang="en-US" altLang="ko-KR" sz="1600" dirty="0">
                <a:solidFill>
                  <a:srgbClr val="20425A"/>
                </a:solidFill>
              </a:rPr>
              <a:t> (n= 10,197), </a:t>
            </a:r>
            <a:r>
              <a:rPr lang="en-US" altLang="ko-KR" sz="1600" b="1" dirty="0">
                <a:solidFill>
                  <a:srgbClr val="20425A"/>
                </a:solidFill>
              </a:rPr>
              <a:t>Breast cancer patients</a:t>
            </a:r>
            <a:r>
              <a:rPr lang="en-US" altLang="ko-KR" sz="1600" dirty="0">
                <a:solidFill>
                  <a:srgbClr val="20425A"/>
                </a:solidFill>
              </a:rPr>
              <a:t> (n= 9,546), </a:t>
            </a:r>
            <a:r>
              <a:rPr lang="en-US" altLang="ko-KR" sz="1600" b="1" dirty="0">
                <a:solidFill>
                  <a:srgbClr val="20425A"/>
                </a:solidFill>
              </a:rPr>
              <a:t>Lung cancer patients</a:t>
            </a:r>
            <a:r>
              <a:rPr lang="en-US" altLang="ko-KR" sz="1600" dirty="0">
                <a:solidFill>
                  <a:srgbClr val="20425A"/>
                </a:solidFill>
              </a:rPr>
              <a:t> (n= 12,671)</a:t>
            </a:r>
          </a:p>
          <a:p>
            <a:pPr>
              <a:spcAft>
                <a:spcPts val="600"/>
              </a:spcAft>
            </a:pPr>
            <a:r>
              <a:rPr lang="en-US" altLang="ko-KR" sz="1600" dirty="0">
                <a:solidFill>
                  <a:srgbClr val="20425A"/>
                </a:solidFill>
              </a:rPr>
              <a:t>Visualization target regimen : 8 most common chemotherapy regimens in each cancer type.</a:t>
            </a:r>
          </a:p>
          <a:p>
            <a:pPr>
              <a:spcAft>
                <a:spcPts val="600"/>
              </a:spcAft>
            </a:pPr>
            <a:endParaRPr lang="en-US" altLang="ko-KR" sz="1600" dirty="0">
              <a:solidFill>
                <a:srgbClr val="20425A"/>
              </a:solidFill>
            </a:endParaRPr>
          </a:p>
          <a:p>
            <a:pPr>
              <a:spcAft>
                <a:spcPts val="600"/>
              </a:spcAft>
            </a:pPr>
            <a:endParaRPr lang="en-US" altLang="ko-KR" dirty="0">
              <a:solidFill>
                <a:srgbClr val="20425A"/>
              </a:solidFill>
            </a:endParaRPr>
          </a:p>
          <a:p>
            <a:pPr>
              <a:spcAft>
                <a:spcPts val="600"/>
              </a:spcAft>
            </a:pPr>
            <a:endParaRPr lang="en-US" altLang="ko-KR" dirty="0">
              <a:solidFill>
                <a:srgbClr val="20425A"/>
              </a:solidFill>
            </a:endParaRPr>
          </a:p>
          <a:p>
            <a:endParaRPr lang="en-US" altLang="ko-KR" dirty="0">
              <a:solidFill>
                <a:srgbClr val="20425A"/>
              </a:solidFill>
            </a:endParaRPr>
          </a:p>
          <a:p>
            <a:endParaRPr lang="ko-KR" altLang="en-US" dirty="0">
              <a:solidFill>
                <a:srgbClr val="20425A"/>
              </a:solidFill>
            </a:endParaRPr>
          </a:p>
        </p:txBody>
      </p:sp>
      <p:graphicFrame>
        <p:nvGraphicFramePr>
          <p:cNvPr id="4" name="표 3">
            <a:extLst>
              <a:ext uri="{FF2B5EF4-FFF2-40B4-BE49-F238E27FC236}">
                <a16:creationId xmlns:a16="http://schemas.microsoft.com/office/drawing/2014/main" id="{D9FA7C99-1A57-4A6E-A0DB-D840AD7874E0}"/>
              </a:ext>
            </a:extLst>
          </p:cNvPr>
          <p:cNvGraphicFramePr>
            <a:graphicFrameLocks noGrp="1"/>
          </p:cNvGraphicFramePr>
          <p:nvPr>
            <p:extLst>
              <p:ext uri="{D42A27DB-BD31-4B8C-83A1-F6EECF244321}">
                <p14:modId xmlns:p14="http://schemas.microsoft.com/office/powerpoint/2010/main" val="1563691324"/>
              </p:ext>
            </p:extLst>
          </p:nvPr>
        </p:nvGraphicFramePr>
        <p:xfrm>
          <a:off x="1490184" y="3860911"/>
          <a:ext cx="1956986" cy="1849851"/>
        </p:xfrm>
        <a:graphic>
          <a:graphicData uri="http://schemas.openxmlformats.org/drawingml/2006/table">
            <a:tbl>
              <a:tblPr/>
              <a:tblGrid>
                <a:gridCol w="1956986">
                  <a:extLst>
                    <a:ext uri="{9D8B030D-6E8A-4147-A177-3AD203B41FA5}">
                      <a16:colId xmlns:a16="http://schemas.microsoft.com/office/drawing/2014/main" val="1409121689"/>
                    </a:ext>
                  </a:extLst>
                </a:gridCol>
              </a:tblGrid>
              <a:tr h="205539">
                <a:tc>
                  <a:txBody>
                    <a:bodyPr/>
                    <a:lstStyle/>
                    <a:p>
                      <a:pPr algn="ctr" fontAlgn="ctr"/>
                      <a:r>
                        <a:rPr lang="en-US" sz="900" b="1"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Breast cancer regimen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4154077"/>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AC</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497944914"/>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FAC</a:t>
                      </a:r>
                    </a:p>
                  </a:txBody>
                  <a:tcPr marL="9525" marR="9525" marT="9525" marB="0" anchor="ctr">
                    <a:lnL>
                      <a:noFill/>
                    </a:lnL>
                    <a:lnR>
                      <a:noFill/>
                    </a:lnR>
                    <a:lnT>
                      <a:noFill/>
                    </a:lnT>
                    <a:lnB>
                      <a:noFill/>
                    </a:lnB>
                  </a:tcPr>
                </a:tc>
                <a:extLst>
                  <a:ext uri="{0D108BD9-81ED-4DB2-BD59-A6C34878D82A}">
                    <a16:rowId xmlns:a16="http://schemas.microsoft.com/office/drawing/2014/main" val="343980370"/>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Trastuzumab monotherapy</a:t>
                      </a:r>
                    </a:p>
                  </a:txBody>
                  <a:tcPr marL="9525" marR="9525" marT="9525" marB="0" anchor="ctr">
                    <a:lnL>
                      <a:noFill/>
                    </a:lnL>
                    <a:lnR>
                      <a:noFill/>
                    </a:lnR>
                    <a:lnT>
                      <a:noFill/>
                    </a:lnT>
                    <a:lnB>
                      <a:noFill/>
                    </a:lnB>
                  </a:tcPr>
                </a:tc>
                <a:extLst>
                  <a:ext uri="{0D108BD9-81ED-4DB2-BD59-A6C34878D82A}">
                    <a16:rowId xmlns:a16="http://schemas.microsoft.com/office/drawing/2014/main" val="1276950868"/>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Capecitabine monotherapy</a:t>
                      </a:r>
                    </a:p>
                  </a:txBody>
                  <a:tcPr marL="9525" marR="9525" marT="9525" marB="0" anchor="ctr">
                    <a:lnL>
                      <a:noFill/>
                    </a:lnL>
                    <a:lnR>
                      <a:noFill/>
                    </a:lnR>
                    <a:lnT>
                      <a:noFill/>
                    </a:lnT>
                    <a:lnB>
                      <a:noFill/>
                    </a:lnB>
                  </a:tcPr>
                </a:tc>
                <a:extLst>
                  <a:ext uri="{0D108BD9-81ED-4DB2-BD59-A6C34878D82A}">
                    <a16:rowId xmlns:a16="http://schemas.microsoft.com/office/drawing/2014/main" val="2454023899"/>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Doxorubicin monotherapy</a:t>
                      </a:r>
                    </a:p>
                  </a:txBody>
                  <a:tcPr marL="9525" marR="9525" marT="9525" marB="0" anchor="ctr">
                    <a:lnL>
                      <a:noFill/>
                    </a:lnL>
                    <a:lnR>
                      <a:noFill/>
                    </a:lnR>
                    <a:lnT>
                      <a:noFill/>
                    </a:lnT>
                    <a:lnB>
                      <a:noFill/>
                    </a:lnB>
                  </a:tcPr>
                </a:tc>
                <a:extLst>
                  <a:ext uri="{0D108BD9-81ED-4DB2-BD59-A6C34878D82A}">
                    <a16:rowId xmlns:a16="http://schemas.microsoft.com/office/drawing/2014/main" val="522915028"/>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Paclitaxel monotherapy</a:t>
                      </a:r>
                    </a:p>
                  </a:txBody>
                  <a:tcPr marL="9525" marR="9525" marT="9525" marB="0" anchor="ctr">
                    <a:lnL>
                      <a:noFill/>
                    </a:lnL>
                    <a:lnR>
                      <a:noFill/>
                    </a:lnR>
                    <a:lnT>
                      <a:noFill/>
                    </a:lnT>
                    <a:lnB>
                      <a:noFill/>
                    </a:lnB>
                  </a:tcPr>
                </a:tc>
                <a:extLst>
                  <a:ext uri="{0D108BD9-81ED-4DB2-BD59-A6C34878D82A}">
                    <a16:rowId xmlns:a16="http://schemas.microsoft.com/office/drawing/2014/main" val="1748663996"/>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Docetaxel monotherapy</a:t>
                      </a:r>
                    </a:p>
                  </a:txBody>
                  <a:tcPr marL="9525" marR="9525" marT="9525" marB="0" anchor="ctr">
                    <a:lnL>
                      <a:noFill/>
                    </a:lnL>
                    <a:lnR>
                      <a:noFill/>
                    </a:lnR>
                    <a:lnT>
                      <a:noFill/>
                    </a:lnT>
                    <a:lnB>
                      <a:noFill/>
                    </a:lnB>
                  </a:tcPr>
                </a:tc>
                <a:extLst>
                  <a:ext uri="{0D108BD9-81ED-4DB2-BD59-A6C34878D82A}">
                    <a16:rowId xmlns:a16="http://schemas.microsoft.com/office/drawing/2014/main" val="1986033913"/>
                  </a:ext>
                </a:extLst>
              </a:tr>
              <a:tr h="205539">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Vinorelbine monotherapy</a:t>
                      </a:r>
                    </a:p>
                  </a:txBody>
                  <a:tcPr marL="9525" marR="9525" marT="9525" marB="0" anchor="ctr">
                    <a:lnL>
                      <a:noFill/>
                    </a:lnL>
                    <a:lnR>
                      <a:noFill/>
                    </a:lnR>
                    <a:lnT>
                      <a:noFill/>
                    </a:lnT>
                    <a:lnB>
                      <a:noFill/>
                    </a:lnB>
                  </a:tcPr>
                </a:tc>
                <a:extLst>
                  <a:ext uri="{0D108BD9-81ED-4DB2-BD59-A6C34878D82A}">
                    <a16:rowId xmlns:a16="http://schemas.microsoft.com/office/drawing/2014/main" val="3232320508"/>
                  </a:ext>
                </a:extLst>
              </a:tr>
            </a:tbl>
          </a:graphicData>
        </a:graphic>
      </p:graphicFrame>
      <p:graphicFrame>
        <p:nvGraphicFramePr>
          <p:cNvPr id="8" name="표 7">
            <a:extLst>
              <a:ext uri="{FF2B5EF4-FFF2-40B4-BE49-F238E27FC236}">
                <a16:creationId xmlns:a16="http://schemas.microsoft.com/office/drawing/2014/main" id="{0EAFDFD5-CFB3-4496-B7C6-9E1694B4730A}"/>
              </a:ext>
            </a:extLst>
          </p:cNvPr>
          <p:cNvGraphicFramePr>
            <a:graphicFrameLocks noGrp="1"/>
          </p:cNvGraphicFramePr>
          <p:nvPr>
            <p:extLst>
              <p:ext uri="{D42A27DB-BD31-4B8C-83A1-F6EECF244321}">
                <p14:modId xmlns:p14="http://schemas.microsoft.com/office/powerpoint/2010/main" val="2479612264"/>
              </p:ext>
            </p:extLst>
          </p:nvPr>
        </p:nvGraphicFramePr>
        <p:xfrm>
          <a:off x="3868032" y="3824816"/>
          <a:ext cx="1828800" cy="1885950"/>
        </p:xfrm>
        <a:graphic>
          <a:graphicData uri="http://schemas.openxmlformats.org/drawingml/2006/table">
            <a:tbl>
              <a:tblPr/>
              <a:tblGrid>
                <a:gridCol w="1828800">
                  <a:extLst>
                    <a:ext uri="{9D8B030D-6E8A-4147-A177-3AD203B41FA5}">
                      <a16:colId xmlns:a16="http://schemas.microsoft.com/office/drawing/2014/main" val="3872921082"/>
                    </a:ext>
                  </a:extLst>
                </a:gridCol>
              </a:tblGrid>
              <a:tr h="209550">
                <a:tc>
                  <a:txBody>
                    <a:bodyPr/>
                    <a:lstStyle/>
                    <a:p>
                      <a:pPr algn="ctr" fontAlgn="ctr"/>
                      <a:r>
                        <a:rPr lang="en-US" sz="900" b="1"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Colorectal cancer regimen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8237694"/>
                  </a:ext>
                </a:extLst>
              </a:tr>
              <a:tr h="209550">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Fluorouracil and </a:t>
                      </a:r>
                      <a:r>
                        <a:rPr lang="en-US" sz="900" b="0" i="0" u="none" strike="noStrike" dirty="0" err="1">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Folinic</a:t>
                      </a: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 acid</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340211784"/>
                  </a:ext>
                </a:extLst>
              </a:tr>
              <a:tr h="209550">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FOLFOX</a:t>
                      </a:r>
                    </a:p>
                  </a:txBody>
                  <a:tcPr marL="9525" marR="9525" marT="9525" marB="0" anchor="ctr">
                    <a:lnL>
                      <a:noFill/>
                    </a:lnL>
                    <a:lnR>
                      <a:noFill/>
                    </a:lnR>
                    <a:lnT>
                      <a:noFill/>
                    </a:lnT>
                    <a:lnB>
                      <a:noFill/>
                    </a:lnB>
                  </a:tcPr>
                </a:tc>
                <a:extLst>
                  <a:ext uri="{0D108BD9-81ED-4DB2-BD59-A6C34878D82A}">
                    <a16:rowId xmlns:a16="http://schemas.microsoft.com/office/drawing/2014/main" val="3156645969"/>
                  </a:ext>
                </a:extLst>
              </a:tr>
              <a:tr h="209550">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Capecitabine monotherapy</a:t>
                      </a:r>
                    </a:p>
                  </a:txBody>
                  <a:tcPr marL="9525" marR="9525" marT="9525" marB="0" anchor="ctr">
                    <a:lnL>
                      <a:noFill/>
                    </a:lnL>
                    <a:lnR>
                      <a:noFill/>
                    </a:lnR>
                    <a:lnT>
                      <a:noFill/>
                    </a:lnT>
                    <a:lnB>
                      <a:noFill/>
                    </a:lnB>
                  </a:tcPr>
                </a:tc>
                <a:extLst>
                  <a:ext uri="{0D108BD9-81ED-4DB2-BD59-A6C34878D82A}">
                    <a16:rowId xmlns:a16="http://schemas.microsoft.com/office/drawing/2014/main" val="1154890272"/>
                  </a:ext>
                </a:extLst>
              </a:tr>
              <a:tr h="209550">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FOLFIRI</a:t>
                      </a:r>
                    </a:p>
                  </a:txBody>
                  <a:tcPr marL="9525" marR="9525" marT="9525" marB="0" anchor="ctr">
                    <a:lnL>
                      <a:noFill/>
                    </a:lnL>
                    <a:lnR>
                      <a:noFill/>
                    </a:lnR>
                    <a:lnT>
                      <a:noFill/>
                    </a:lnT>
                    <a:lnB>
                      <a:noFill/>
                    </a:lnB>
                  </a:tcPr>
                </a:tc>
                <a:extLst>
                  <a:ext uri="{0D108BD9-81ED-4DB2-BD59-A6C34878D82A}">
                    <a16:rowId xmlns:a16="http://schemas.microsoft.com/office/drawing/2014/main" val="63779435"/>
                  </a:ext>
                </a:extLst>
              </a:tr>
              <a:tr h="209550">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FOLFOX4 and Bevacizumab</a:t>
                      </a:r>
                    </a:p>
                  </a:txBody>
                  <a:tcPr marL="9525" marR="9525" marT="9525" marB="0" anchor="ctr">
                    <a:lnL>
                      <a:noFill/>
                    </a:lnL>
                    <a:lnR>
                      <a:noFill/>
                    </a:lnR>
                    <a:lnT>
                      <a:noFill/>
                    </a:lnT>
                    <a:lnB>
                      <a:noFill/>
                    </a:lnB>
                  </a:tcPr>
                </a:tc>
                <a:extLst>
                  <a:ext uri="{0D108BD9-81ED-4DB2-BD59-A6C34878D82A}">
                    <a16:rowId xmlns:a16="http://schemas.microsoft.com/office/drawing/2014/main" val="308290384"/>
                  </a:ext>
                </a:extLst>
              </a:tr>
              <a:tr h="209550">
                <a:tc>
                  <a:txBody>
                    <a:bodyPr/>
                    <a:lstStyle/>
                    <a:p>
                      <a:pPr algn="l" fontAlgn="ctr"/>
                      <a:r>
                        <a:rPr lang="en-US" sz="900" b="0" i="0" u="none" strike="noStrike" dirty="0" err="1">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CapeOx</a:t>
                      </a:r>
                      <a:endPar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100999478"/>
                  </a:ext>
                </a:extLst>
              </a:tr>
              <a:tr h="209550">
                <a:tc>
                  <a:txBody>
                    <a:bodyPr/>
                    <a:lstStyle/>
                    <a:p>
                      <a:pPr algn="l" fontAlgn="ctr"/>
                      <a:r>
                        <a:rPr lang="en-US" sz="900" b="0" i="0" u="none" strike="noStrike">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FOLFIRI and Bevacizumab</a:t>
                      </a:r>
                    </a:p>
                  </a:txBody>
                  <a:tcPr marL="9525" marR="9525" marT="9525" marB="0" anchor="ctr">
                    <a:lnL>
                      <a:noFill/>
                    </a:lnL>
                    <a:lnR>
                      <a:noFill/>
                    </a:lnR>
                    <a:lnT>
                      <a:noFill/>
                    </a:lnT>
                    <a:lnB>
                      <a:noFill/>
                    </a:lnB>
                  </a:tcPr>
                </a:tc>
                <a:extLst>
                  <a:ext uri="{0D108BD9-81ED-4DB2-BD59-A6C34878D82A}">
                    <a16:rowId xmlns:a16="http://schemas.microsoft.com/office/drawing/2014/main" val="1694425889"/>
                  </a:ext>
                </a:extLst>
              </a:tr>
              <a:tr h="209550">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FOLFIRI and Cetuximab</a:t>
                      </a:r>
                    </a:p>
                  </a:txBody>
                  <a:tcPr marL="9525" marR="9525" marT="9525" marB="0" anchor="ctr">
                    <a:lnL>
                      <a:noFill/>
                    </a:lnL>
                    <a:lnR>
                      <a:noFill/>
                    </a:lnR>
                    <a:lnT>
                      <a:noFill/>
                    </a:lnT>
                    <a:lnB>
                      <a:noFill/>
                    </a:lnB>
                  </a:tcPr>
                </a:tc>
                <a:extLst>
                  <a:ext uri="{0D108BD9-81ED-4DB2-BD59-A6C34878D82A}">
                    <a16:rowId xmlns:a16="http://schemas.microsoft.com/office/drawing/2014/main" val="1990217910"/>
                  </a:ext>
                </a:extLst>
              </a:tr>
            </a:tbl>
          </a:graphicData>
        </a:graphic>
      </p:graphicFrame>
      <p:graphicFrame>
        <p:nvGraphicFramePr>
          <p:cNvPr id="9" name="표 8">
            <a:extLst>
              <a:ext uri="{FF2B5EF4-FFF2-40B4-BE49-F238E27FC236}">
                <a16:creationId xmlns:a16="http://schemas.microsoft.com/office/drawing/2014/main" id="{1FC61E49-D7C9-4F30-8993-8D6421DD398A}"/>
              </a:ext>
            </a:extLst>
          </p:cNvPr>
          <p:cNvGraphicFramePr>
            <a:graphicFrameLocks noGrp="1"/>
          </p:cNvGraphicFramePr>
          <p:nvPr>
            <p:extLst>
              <p:ext uri="{D42A27DB-BD31-4B8C-83A1-F6EECF244321}">
                <p14:modId xmlns:p14="http://schemas.microsoft.com/office/powerpoint/2010/main" val="3925250189"/>
              </p:ext>
            </p:extLst>
          </p:nvPr>
        </p:nvGraphicFramePr>
        <p:xfrm>
          <a:off x="6117694" y="3827888"/>
          <a:ext cx="2068082" cy="1882872"/>
        </p:xfrm>
        <a:graphic>
          <a:graphicData uri="http://schemas.openxmlformats.org/drawingml/2006/table">
            <a:tbl>
              <a:tblPr/>
              <a:tblGrid>
                <a:gridCol w="2068082">
                  <a:extLst>
                    <a:ext uri="{9D8B030D-6E8A-4147-A177-3AD203B41FA5}">
                      <a16:colId xmlns:a16="http://schemas.microsoft.com/office/drawing/2014/main" val="3208791791"/>
                    </a:ext>
                  </a:extLst>
                </a:gridCol>
              </a:tblGrid>
              <a:tr h="209208">
                <a:tc>
                  <a:txBody>
                    <a:bodyPr/>
                    <a:lstStyle/>
                    <a:p>
                      <a:pPr algn="ctr" fontAlgn="ctr"/>
                      <a:r>
                        <a:rPr lang="en-US" sz="900" b="1"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Lung cancer regimen</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1599464"/>
                  </a:ext>
                </a:extLst>
              </a:tr>
              <a:tr h="209208">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Gemcitabine monotherapy</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2109806"/>
                  </a:ext>
                </a:extLst>
              </a:tr>
              <a:tr h="209208">
                <a:tc>
                  <a:txBody>
                    <a:bodyPr/>
                    <a:lstStyle/>
                    <a:p>
                      <a:pPr algn="l" fontAlgn="ctr"/>
                      <a:r>
                        <a:rPr lang="en-US" sz="900" b="0" i="0" u="none" strike="noStrike">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Gefitinib monotherapy</a:t>
                      </a:r>
                    </a:p>
                  </a:txBody>
                  <a:tcPr marL="9525" marR="9525" marT="9525" marB="0" anchor="ctr">
                    <a:lnL>
                      <a:noFill/>
                    </a:lnL>
                    <a:lnR>
                      <a:noFill/>
                    </a:lnR>
                    <a:lnT>
                      <a:noFill/>
                    </a:lnT>
                    <a:lnB>
                      <a:noFill/>
                    </a:lnB>
                  </a:tcPr>
                </a:tc>
                <a:extLst>
                  <a:ext uri="{0D108BD9-81ED-4DB2-BD59-A6C34878D82A}">
                    <a16:rowId xmlns:a16="http://schemas.microsoft.com/office/drawing/2014/main" val="3041157542"/>
                  </a:ext>
                </a:extLst>
              </a:tr>
              <a:tr h="209208">
                <a:tc>
                  <a:txBody>
                    <a:bodyPr/>
                    <a:lstStyle/>
                    <a:p>
                      <a:pPr algn="l" fontAlgn="ctr"/>
                      <a:r>
                        <a:rPr lang="en-US" sz="900" b="0" i="0" u="none" strike="noStrike">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Pemetrexed monotherapy</a:t>
                      </a:r>
                    </a:p>
                  </a:txBody>
                  <a:tcPr marL="9525" marR="9525" marT="9525" marB="0" anchor="ctr">
                    <a:lnL>
                      <a:noFill/>
                    </a:lnL>
                    <a:lnR>
                      <a:noFill/>
                    </a:lnR>
                    <a:lnT>
                      <a:noFill/>
                    </a:lnT>
                    <a:lnB>
                      <a:noFill/>
                    </a:lnB>
                  </a:tcPr>
                </a:tc>
                <a:extLst>
                  <a:ext uri="{0D108BD9-81ED-4DB2-BD59-A6C34878D82A}">
                    <a16:rowId xmlns:a16="http://schemas.microsoft.com/office/drawing/2014/main" val="3582253917"/>
                  </a:ext>
                </a:extLst>
              </a:tr>
              <a:tr h="209208">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Carboplatin and Paclitaxel</a:t>
                      </a:r>
                    </a:p>
                  </a:txBody>
                  <a:tcPr marL="9525" marR="9525" marT="9525" marB="0" anchor="ctr">
                    <a:lnL>
                      <a:noFill/>
                    </a:lnL>
                    <a:lnR>
                      <a:noFill/>
                    </a:lnR>
                    <a:lnT>
                      <a:noFill/>
                    </a:lnT>
                    <a:lnB>
                      <a:noFill/>
                    </a:lnB>
                  </a:tcPr>
                </a:tc>
                <a:extLst>
                  <a:ext uri="{0D108BD9-81ED-4DB2-BD59-A6C34878D82A}">
                    <a16:rowId xmlns:a16="http://schemas.microsoft.com/office/drawing/2014/main" val="2088086677"/>
                  </a:ext>
                </a:extLst>
              </a:tr>
              <a:tr h="209208">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Vinorelbine monotherapy</a:t>
                      </a:r>
                    </a:p>
                  </a:txBody>
                  <a:tcPr marL="9525" marR="9525" marT="9525" marB="0" anchor="ctr">
                    <a:lnL>
                      <a:noFill/>
                    </a:lnL>
                    <a:lnR>
                      <a:noFill/>
                    </a:lnR>
                    <a:lnT>
                      <a:noFill/>
                    </a:lnT>
                    <a:lnB>
                      <a:noFill/>
                    </a:lnB>
                  </a:tcPr>
                </a:tc>
                <a:extLst>
                  <a:ext uri="{0D108BD9-81ED-4DB2-BD59-A6C34878D82A}">
                    <a16:rowId xmlns:a16="http://schemas.microsoft.com/office/drawing/2014/main" val="3050876814"/>
                  </a:ext>
                </a:extLst>
              </a:tr>
              <a:tr h="209208">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Docetaxel monotherapy</a:t>
                      </a:r>
                    </a:p>
                  </a:txBody>
                  <a:tcPr marL="9525" marR="9525" marT="9525" marB="0" anchor="ctr">
                    <a:lnL>
                      <a:noFill/>
                    </a:lnL>
                    <a:lnR>
                      <a:noFill/>
                    </a:lnR>
                    <a:lnT>
                      <a:noFill/>
                    </a:lnT>
                    <a:lnB>
                      <a:noFill/>
                    </a:lnB>
                  </a:tcPr>
                </a:tc>
                <a:extLst>
                  <a:ext uri="{0D108BD9-81ED-4DB2-BD59-A6C34878D82A}">
                    <a16:rowId xmlns:a16="http://schemas.microsoft.com/office/drawing/2014/main" val="2381446466"/>
                  </a:ext>
                </a:extLst>
              </a:tr>
              <a:tr h="209208">
                <a:tc>
                  <a:txBody>
                    <a:bodyPr/>
                    <a:lstStyle/>
                    <a:p>
                      <a:pPr algn="l" fontAlgn="ctr"/>
                      <a:r>
                        <a:rPr lang="en-US" sz="900" b="0" i="0" u="none" strike="noStrike">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Carboplatin and Gemcitabine</a:t>
                      </a:r>
                    </a:p>
                  </a:txBody>
                  <a:tcPr marL="9525" marR="9525" marT="9525" marB="0" anchor="ctr">
                    <a:lnL>
                      <a:noFill/>
                    </a:lnL>
                    <a:lnR>
                      <a:noFill/>
                    </a:lnR>
                    <a:lnT>
                      <a:noFill/>
                    </a:lnT>
                    <a:lnB>
                      <a:noFill/>
                    </a:lnB>
                  </a:tcPr>
                </a:tc>
                <a:extLst>
                  <a:ext uri="{0D108BD9-81ED-4DB2-BD59-A6C34878D82A}">
                    <a16:rowId xmlns:a16="http://schemas.microsoft.com/office/drawing/2014/main" val="2154911696"/>
                  </a:ext>
                </a:extLst>
              </a:tr>
              <a:tr h="209208">
                <a:tc>
                  <a:txBody>
                    <a:bodyPr/>
                    <a:lstStyle/>
                    <a:p>
                      <a:pPr algn="l" fontAlgn="ctr"/>
                      <a:r>
                        <a:rPr lang="en-US" sz="900" b="0" i="0" u="none" strike="noStrike" dirty="0">
                          <a:solidFill>
                            <a:srgbClr val="20425A"/>
                          </a:solidFill>
                          <a:effectLst/>
                          <a:latin typeface="Calibri" panose="020F0502020204030204" pitchFamily="34" charset="0"/>
                          <a:ea typeface="맑은 고딕" panose="020B0503020000020004" pitchFamily="50" charset="-127"/>
                          <a:cs typeface="Calibri" panose="020F0502020204030204" pitchFamily="34" charset="0"/>
                        </a:rPr>
                        <a:t>Cisplatin and Pemetrexed</a:t>
                      </a:r>
                    </a:p>
                  </a:txBody>
                  <a:tcPr marL="9525" marR="9525" marT="9525" marB="0" anchor="ctr">
                    <a:lnL>
                      <a:noFill/>
                    </a:lnL>
                    <a:lnR>
                      <a:noFill/>
                    </a:lnR>
                    <a:lnT>
                      <a:noFill/>
                    </a:lnT>
                    <a:lnB>
                      <a:noFill/>
                    </a:lnB>
                  </a:tcPr>
                </a:tc>
                <a:extLst>
                  <a:ext uri="{0D108BD9-81ED-4DB2-BD59-A6C34878D82A}">
                    <a16:rowId xmlns:a16="http://schemas.microsoft.com/office/drawing/2014/main" val="2945502180"/>
                  </a:ext>
                </a:extLst>
              </a:tr>
            </a:tbl>
          </a:graphicData>
        </a:graphic>
      </p:graphicFrame>
    </p:spTree>
    <p:extLst>
      <p:ext uri="{BB962C8B-B14F-4D97-AF65-F5344CB8AC3E}">
        <p14:creationId xmlns:p14="http://schemas.microsoft.com/office/powerpoint/2010/main" val="247406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BA0F949A-27E5-45F7-9F55-8CAE0ED250A3}"/>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FCDF372-5984-4BD0-A14E-4D57C2ACE980}"/>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09785048-C0CB-427E-8250-96EC23FD94F6}"/>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graphicFrame>
        <p:nvGraphicFramePr>
          <p:cNvPr id="15" name="표 14">
            <a:extLst>
              <a:ext uri="{FF2B5EF4-FFF2-40B4-BE49-F238E27FC236}">
                <a16:creationId xmlns:a16="http://schemas.microsoft.com/office/drawing/2014/main" id="{4154549B-15CF-4C7F-BA1D-F01B6F325434}"/>
              </a:ext>
            </a:extLst>
          </p:cNvPr>
          <p:cNvGraphicFramePr>
            <a:graphicFrameLocks noGrp="1"/>
          </p:cNvGraphicFramePr>
          <p:nvPr>
            <p:extLst>
              <p:ext uri="{D42A27DB-BD31-4B8C-83A1-F6EECF244321}">
                <p14:modId xmlns:p14="http://schemas.microsoft.com/office/powerpoint/2010/main" val="3995025712"/>
              </p:ext>
            </p:extLst>
          </p:nvPr>
        </p:nvGraphicFramePr>
        <p:xfrm>
          <a:off x="115823" y="1825367"/>
          <a:ext cx="8847703" cy="2497468"/>
        </p:xfrm>
        <a:graphic>
          <a:graphicData uri="http://schemas.openxmlformats.org/drawingml/2006/table">
            <a:tbl>
              <a:tblPr>
                <a:tableStyleId>{5C22544A-7EE6-4342-B048-85BDC9FD1C3A}</a:tableStyleId>
              </a:tblPr>
              <a:tblGrid>
                <a:gridCol w="1347879">
                  <a:extLst>
                    <a:ext uri="{9D8B030D-6E8A-4147-A177-3AD203B41FA5}">
                      <a16:colId xmlns:a16="http://schemas.microsoft.com/office/drawing/2014/main" val="4009451084"/>
                    </a:ext>
                  </a:extLst>
                </a:gridCol>
                <a:gridCol w="1231372">
                  <a:extLst>
                    <a:ext uri="{9D8B030D-6E8A-4147-A177-3AD203B41FA5}">
                      <a16:colId xmlns:a16="http://schemas.microsoft.com/office/drawing/2014/main" val="3646027309"/>
                    </a:ext>
                  </a:extLst>
                </a:gridCol>
                <a:gridCol w="1540042">
                  <a:extLst>
                    <a:ext uri="{9D8B030D-6E8A-4147-A177-3AD203B41FA5}">
                      <a16:colId xmlns:a16="http://schemas.microsoft.com/office/drawing/2014/main" val="3106788273"/>
                    </a:ext>
                  </a:extLst>
                </a:gridCol>
                <a:gridCol w="1596189">
                  <a:extLst>
                    <a:ext uri="{9D8B030D-6E8A-4147-A177-3AD203B41FA5}">
                      <a16:colId xmlns:a16="http://schemas.microsoft.com/office/drawing/2014/main" val="1427744809"/>
                    </a:ext>
                  </a:extLst>
                </a:gridCol>
                <a:gridCol w="1187116">
                  <a:extLst>
                    <a:ext uri="{9D8B030D-6E8A-4147-A177-3AD203B41FA5}">
                      <a16:colId xmlns:a16="http://schemas.microsoft.com/office/drawing/2014/main" val="1520223721"/>
                    </a:ext>
                  </a:extLst>
                </a:gridCol>
                <a:gridCol w="1945105">
                  <a:extLst>
                    <a:ext uri="{9D8B030D-6E8A-4147-A177-3AD203B41FA5}">
                      <a16:colId xmlns:a16="http://schemas.microsoft.com/office/drawing/2014/main" val="3490504575"/>
                    </a:ext>
                  </a:extLst>
                </a:gridCol>
              </a:tblGrid>
              <a:tr h="1234609">
                <a:tc>
                  <a:txBody>
                    <a:bodyPr/>
                    <a:lstStyle/>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Treatment regimen</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No information In clinical notes</a:t>
                      </a:r>
                    </a:p>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(cases)</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Regimen type</a:t>
                      </a:r>
                    </a:p>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positive predictive value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Iteration number comparison</a:t>
                      </a:r>
                    </a:p>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Accuracy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Iteration number</a:t>
                      </a:r>
                    </a:p>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difference average</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290584" rtl="0" eaLnBrk="1" fontAlgn="ctr" latinLnBrk="0" hangingPunct="1">
                        <a:lnSpc>
                          <a:spcPct val="100000"/>
                        </a:lnSpc>
                        <a:spcBef>
                          <a:spcPts val="0"/>
                        </a:spcBef>
                        <a:spcAft>
                          <a:spcPts val="0"/>
                        </a:spcAft>
                        <a:buClrTx/>
                        <a:buSzTx/>
                        <a:buFontTx/>
                        <a:buNone/>
                        <a:tabLst/>
                        <a:defRPr/>
                      </a:pPr>
                      <a:r>
                        <a:rPr lang="en-US" altLang="ko-KR" sz="105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Iteration number</a:t>
                      </a:r>
                    </a:p>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Root Mean Squared Error</a:t>
                      </a:r>
                    </a:p>
                    <a:p>
                      <a:pPr marL="0" algn="ctr" defTabSz="1290584" rtl="0" eaLnBrk="1" fontAlgn="ctr" latinLnBrk="0" hangingPunct="1"/>
                      <a:r>
                        <a:rPr lang="en-US" sz="1050" b="1"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(RMSE)</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4257922"/>
                  </a:ext>
                </a:extLst>
              </a:tr>
              <a:tr h="420953">
                <a:tc>
                  <a:txBody>
                    <a:bodyPr/>
                    <a:lstStyle/>
                    <a:p>
                      <a:pPr marL="0" algn="ctr" defTabSz="1290584" rtl="0" eaLnBrk="1" fontAlgn="ctr" latinLnBrk="0" hangingPunct="1"/>
                      <a:r>
                        <a:rPr lang="en-US"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FOLFOX</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87.0</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0.3</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28879085"/>
                  </a:ext>
                </a:extLst>
              </a:tr>
              <a:tr h="420953">
                <a:tc>
                  <a:txBody>
                    <a:bodyPr/>
                    <a:lstStyle/>
                    <a:p>
                      <a:pPr marL="0" algn="ctr" defTabSz="1290584" rtl="0" eaLnBrk="1" fontAlgn="ctr" latinLnBrk="0" hangingPunct="1"/>
                      <a:r>
                        <a:rPr lang="en-US" sz="1050" b="0" i="0" u="none" strike="noStrike" kern="120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FOLFIRI</a:t>
                      </a:r>
                    </a:p>
                  </a:txBody>
                  <a:tcPr marL="9525" marR="9525" marT="9525" marB="0" anchor="ctr">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9525" marR="9525" marT="9525" marB="0" anchor="ctr">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9525" marR="9525" marT="9525" marB="0" anchor="ctr">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88.6</a:t>
                      </a:r>
                    </a:p>
                  </a:txBody>
                  <a:tcPr marL="9525" marR="9525" marT="9525" marB="0" anchor="ctr">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0.4</a:t>
                      </a:r>
                    </a:p>
                  </a:txBody>
                  <a:tcPr marL="9525" marR="9525" marT="9525" marB="0" anchor="ctr">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1.36</a:t>
                      </a:r>
                    </a:p>
                  </a:txBody>
                  <a:tcPr marL="9525" marR="9525" marT="9525" marB="0" anchor="ctr">
                    <a:noFill/>
                  </a:tcPr>
                </a:tc>
                <a:extLst>
                  <a:ext uri="{0D108BD9-81ED-4DB2-BD59-A6C34878D82A}">
                    <a16:rowId xmlns:a16="http://schemas.microsoft.com/office/drawing/2014/main" val="386098875"/>
                  </a:ext>
                </a:extLst>
              </a:tr>
              <a:tr h="420953">
                <a:tc>
                  <a:txBody>
                    <a:bodyPr/>
                    <a:lstStyle/>
                    <a:p>
                      <a:pPr marL="0" algn="ctr" defTabSz="1290584" rtl="0" eaLnBrk="1" fontAlgn="ctr" latinLnBrk="0" hangingPunct="1"/>
                      <a:r>
                        <a:rPr lang="en-US"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XELODA</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65</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69.0</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0.65</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marL="0" algn="ctr" defTabSz="1290584" rtl="0" eaLnBrk="1" fontAlgn="ctr" latinLnBrk="0" hangingPunct="1"/>
                      <a:r>
                        <a:rPr lang="en-US" altLang="ko-KR" sz="1050" b="0" i="0" u="none" strike="noStrike" kern="12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1.5</a:t>
                      </a: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856582"/>
                  </a:ext>
                </a:extLst>
              </a:tr>
            </a:tbl>
          </a:graphicData>
        </a:graphic>
      </p:graphicFrame>
      <p:sp>
        <p:nvSpPr>
          <p:cNvPr id="16" name="TextBox 15">
            <a:extLst>
              <a:ext uri="{FF2B5EF4-FFF2-40B4-BE49-F238E27FC236}">
                <a16:creationId xmlns:a16="http://schemas.microsoft.com/office/drawing/2014/main" id="{0FD766F5-C282-4744-8F9B-3DAC879EDCD9}"/>
              </a:ext>
            </a:extLst>
          </p:cNvPr>
          <p:cNvSpPr txBox="1"/>
          <p:nvPr/>
        </p:nvSpPr>
        <p:spPr>
          <a:xfrm>
            <a:off x="44836" y="4820656"/>
            <a:ext cx="9099163" cy="1323439"/>
          </a:xfrm>
          <a:prstGeom prst="rect">
            <a:avLst/>
          </a:prstGeom>
          <a:noFill/>
        </p:spPr>
        <p:txBody>
          <a:bodyPr wrap="square" rtlCol="0">
            <a:spAutoFit/>
          </a:bodyPr>
          <a:lstStyle/>
          <a:p>
            <a:r>
              <a:rPr lang="en-US" altLang="ko-KR" sz="2000" dirty="0">
                <a:solidFill>
                  <a:srgbClr val="20425A"/>
                </a:solidFill>
              </a:rPr>
              <a:t>This is a table showing accuracy compared the chemotherapy records extracted by the algorithm to chemotherapy information identified from the </a:t>
            </a:r>
            <a:r>
              <a:rPr lang="en-US" altLang="ko-KR" sz="2000" b="1" dirty="0">
                <a:solidFill>
                  <a:srgbClr val="20425A"/>
                </a:solidFill>
              </a:rPr>
              <a:t>clinical reports</a:t>
            </a:r>
            <a:r>
              <a:rPr lang="en-US" altLang="ko-KR" sz="2000" dirty="0">
                <a:solidFill>
                  <a:srgbClr val="20425A"/>
                </a:solidFill>
              </a:rPr>
              <a:t>.</a:t>
            </a:r>
          </a:p>
          <a:p>
            <a:r>
              <a:rPr lang="en-US" altLang="ko-KR" sz="2000" b="1" dirty="0">
                <a:solidFill>
                  <a:srgbClr val="20425A"/>
                </a:solidFill>
              </a:rPr>
              <a:t>The</a:t>
            </a:r>
            <a:r>
              <a:rPr lang="en-US" altLang="ko-KR" sz="2000" dirty="0">
                <a:solidFill>
                  <a:srgbClr val="20425A"/>
                </a:solidFill>
              </a:rPr>
              <a:t> </a:t>
            </a:r>
            <a:r>
              <a:rPr lang="en-US" altLang="ko-KR" sz="2000" b="1" dirty="0">
                <a:solidFill>
                  <a:srgbClr val="20425A"/>
                </a:solidFill>
              </a:rPr>
              <a:t>types of chemotherapy </a:t>
            </a:r>
            <a:r>
              <a:rPr lang="en-US" altLang="ko-KR" sz="2000" dirty="0">
                <a:solidFill>
                  <a:srgbClr val="20425A"/>
                </a:solidFill>
              </a:rPr>
              <a:t>matched exactly, and </a:t>
            </a:r>
            <a:r>
              <a:rPr lang="en-US" altLang="ko-KR" sz="2000" b="1" dirty="0">
                <a:solidFill>
                  <a:srgbClr val="20425A"/>
                </a:solidFill>
              </a:rPr>
              <a:t>the iteration number of treatments </a:t>
            </a:r>
            <a:r>
              <a:rPr lang="en-US" altLang="ko-KR" sz="2000" dirty="0">
                <a:solidFill>
                  <a:srgbClr val="20425A"/>
                </a:solidFill>
              </a:rPr>
              <a:t>was exactly matched in 81.5% of cases.</a:t>
            </a:r>
            <a:endParaRPr lang="ko-KR" altLang="en-US" sz="2000" dirty="0">
              <a:solidFill>
                <a:srgbClr val="20425A"/>
              </a:solidFill>
            </a:endParaRPr>
          </a:p>
        </p:txBody>
      </p:sp>
      <p:sp>
        <p:nvSpPr>
          <p:cNvPr id="17" name="TextBox 16">
            <a:extLst>
              <a:ext uri="{FF2B5EF4-FFF2-40B4-BE49-F238E27FC236}">
                <a16:creationId xmlns:a16="http://schemas.microsoft.com/office/drawing/2014/main" id="{53A1DEC6-6D4C-4E3B-8E55-307972365256}"/>
              </a:ext>
            </a:extLst>
          </p:cNvPr>
          <p:cNvSpPr txBox="1"/>
          <p:nvPr/>
        </p:nvSpPr>
        <p:spPr>
          <a:xfrm>
            <a:off x="70103" y="1479561"/>
            <a:ext cx="91942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Table 1. The overall accuracy table of the extract chemotherapy records compared to information in clinical note</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505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A9C6A-7714-4FEE-95DB-7F63B26BA6AE}"/>
              </a:ext>
            </a:extLst>
          </p:cNvPr>
          <p:cNvSpPr txBox="1"/>
          <p:nvPr/>
        </p:nvSpPr>
        <p:spPr>
          <a:xfrm>
            <a:off x="96253" y="5277852"/>
            <a:ext cx="8951493" cy="1323439"/>
          </a:xfrm>
          <a:prstGeom prst="rect">
            <a:avLst/>
          </a:prstGeom>
          <a:noFill/>
        </p:spPr>
        <p:txBody>
          <a:bodyPr wrap="square" rtlCol="0">
            <a:spAutoFit/>
          </a:bodyPr>
          <a:lstStyle/>
          <a:p>
            <a:r>
              <a:rPr lang="en-US" altLang="ko-KR" sz="2000" dirty="0">
                <a:solidFill>
                  <a:srgbClr val="20425A"/>
                </a:solidFill>
              </a:rPr>
              <a:t>This graph shows</a:t>
            </a:r>
            <a:r>
              <a:rPr lang="en-US" altLang="ko-KR" sz="2000" b="1" dirty="0">
                <a:solidFill>
                  <a:srgbClr val="20425A"/>
                </a:solidFill>
              </a:rPr>
              <a:t> the</a:t>
            </a:r>
            <a:r>
              <a:rPr lang="en-US" altLang="ko-KR" sz="2000" dirty="0">
                <a:solidFill>
                  <a:srgbClr val="20425A"/>
                </a:solidFill>
              </a:rPr>
              <a:t> </a:t>
            </a:r>
            <a:r>
              <a:rPr lang="en-US" altLang="ko-KR" sz="2000" b="1" dirty="0">
                <a:solidFill>
                  <a:srgbClr val="20425A"/>
                </a:solidFill>
              </a:rPr>
              <a:t>usage patterns of chemotherapy regimen by year</a:t>
            </a:r>
            <a:r>
              <a:rPr lang="en-US" altLang="ko-KR" sz="2000" dirty="0">
                <a:solidFill>
                  <a:srgbClr val="20425A"/>
                </a:solidFill>
              </a:rPr>
              <a:t>. The proportion of the number of patients using specific chemotherapy to the patients receiving chemotherapy is shown on the y axis. This graph can help you identify which chemotherapy uses are increasing or decreasing by year.</a:t>
            </a:r>
            <a:endParaRPr lang="ko-KR" altLang="en-US" sz="2000" dirty="0">
              <a:solidFill>
                <a:srgbClr val="20425A"/>
              </a:solidFill>
            </a:endParaRPr>
          </a:p>
        </p:txBody>
      </p:sp>
      <p:sp>
        <p:nvSpPr>
          <p:cNvPr id="5" name="직사각형 4">
            <a:extLst>
              <a:ext uri="{FF2B5EF4-FFF2-40B4-BE49-F238E27FC236}">
                <a16:creationId xmlns:a16="http://schemas.microsoft.com/office/drawing/2014/main" id="{9CC075C0-5E00-4611-A554-5B086E8411F2}"/>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E97ED26-42A7-480D-9A39-D97040FED5A9}"/>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DD3C1AA0-D484-4672-8777-3A6AE1B2847F}"/>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87C38D-FDB3-4E53-BCEB-214400A5831C}"/>
              </a:ext>
            </a:extLst>
          </p:cNvPr>
          <p:cNvSpPr txBox="1"/>
          <p:nvPr/>
        </p:nvSpPr>
        <p:spPr>
          <a:xfrm>
            <a:off x="70104" y="1324918"/>
            <a:ext cx="443243" cy="369332"/>
          </a:xfrm>
          <a:prstGeom prst="rect">
            <a:avLst/>
          </a:prstGeom>
          <a:noFill/>
        </p:spPr>
        <p:txBody>
          <a:bodyPr wrap="square" rtlCol="0">
            <a:spAutoFit/>
          </a:bodyPr>
          <a:lstStyle/>
          <a:p>
            <a:r>
              <a:rPr lang="en-US" altLang="ko-KR" dirty="0"/>
              <a:t>(a)</a:t>
            </a:r>
            <a:endParaRPr lang="ko-KR" altLang="en-US" dirty="0"/>
          </a:p>
        </p:txBody>
      </p:sp>
      <p:sp>
        <p:nvSpPr>
          <p:cNvPr id="11" name="TextBox 10">
            <a:extLst>
              <a:ext uri="{FF2B5EF4-FFF2-40B4-BE49-F238E27FC236}">
                <a16:creationId xmlns:a16="http://schemas.microsoft.com/office/drawing/2014/main" id="{2F785E8F-2C9F-414F-977C-C07B88983DAA}"/>
              </a:ext>
            </a:extLst>
          </p:cNvPr>
          <p:cNvSpPr txBox="1"/>
          <p:nvPr/>
        </p:nvSpPr>
        <p:spPr>
          <a:xfrm>
            <a:off x="27263" y="4869883"/>
            <a:ext cx="91942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Figure 1. The usage patterns for each chemotherapy regimen in patients with breast cancer by year</a:t>
            </a:r>
            <a:endParaRPr lang="ko-KR" altLang="en-US" sz="1400" dirty="0">
              <a:latin typeface="Times New Roman" panose="02020603050405020304" pitchFamily="18" charset="0"/>
              <a:cs typeface="Times New Roman" panose="02020603050405020304" pitchFamily="18" charset="0"/>
            </a:endParaRPr>
          </a:p>
        </p:txBody>
      </p:sp>
      <p:pic>
        <p:nvPicPr>
          <p:cNvPr id="13" name="그림 12">
            <a:extLst>
              <a:ext uri="{FF2B5EF4-FFF2-40B4-BE49-F238E27FC236}">
                <a16:creationId xmlns:a16="http://schemas.microsoft.com/office/drawing/2014/main" id="{A55016D4-F408-4173-90FD-347FE9AB89D7}"/>
              </a:ext>
            </a:extLst>
          </p:cNvPr>
          <p:cNvPicPr>
            <a:picLocks noChangeAspect="1"/>
          </p:cNvPicPr>
          <p:nvPr/>
        </p:nvPicPr>
        <p:blipFill>
          <a:blip r:embed="rId2"/>
          <a:stretch>
            <a:fillRect/>
          </a:stretch>
        </p:blipFill>
        <p:spPr>
          <a:xfrm>
            <a:off x="303956" y="1702820"/>
            <a:ext cx="4320413" cy="3167063"/>
          </a:xfrm>
          <a:prstGeom prst="rect">
            <a:avLst/>
          </a:prstGeom>
        </p:spPr>
      </p:pic>
      <p:pic>
        <p:nvPicPr>
          <p:cNvPr id="14" name="그림 13">
            <a:extLst>
              <a:ext uri="{FF2B5EF4-FFF2-40B4-BE49-F238E27FC236}">
                <a16:creationId xmlns:a16="http://schemas.microsoft.com/office/drawing/2014/main" id="{7FBFC1D7-06B7-42B5-8C97-3B2DC6E90F0B}"/>
              </a:ext>
            </a:extLst>
          </p:cNvPr>
          <p:cNvPicPr>
            <a:picLocks noChangeAspect="1"/>
          </p:cNvPicPr>
          <p:nvPr/>
        </p:nvPicPr>
        <p:blipFill>
          <a:blip r:embed="rId3"/>
          <a:stretch>
            <a:fillRect/>
          </a:stretch>
        </p:blipFill>
        <p:spPr>
          <a:xfrm>
            <a:off x="4857129" y="1822283"/>
            <a:ext cx="4131586" cy="3047600"/>
          </a:xfrm>
          <a:prstGeom prst="rect">
            <a:avLst/>
          </a:prstGeom>
        </p:spPr>
      </p:pic>
      <p:sp>
        <p:nvSpPr>
          <p:cNvPr id="15" name="TextBox 14">
            <a:extLst>
              <a:ext uri="{FF2B5EF4-FFF2-40B4-BE49-F238E27FC236}">
                <a16:creationId xmlns:a16="http://schemas.microsoft.com/office/drawing/2014/main" id="{4824817F-B261-481A-A29F-CFB9811F2824}"/>
              </a:ext>
            </a:extLst>
          </p:cNvPr>
          <p:cNvSpPr txBox="1"/>
          <p:nvPr/>
        </p:nvSpPr>
        <p:spPr>
          <a:xfrm>
            <a:off x="4666168" y="1324918"/>
            <a:ext cx="443243" cy="369332"/>
          </a:xfrm>
          <a:prstGeom prst="rect">
            <a:avLst/>
          </a:prstGeom>
          <a:noFill/>
        </p:spPr>
        <p:txBody>
          <a:bodyPr wrap="square" rtlCol="0">
            <a:spAutoFit/>
          </a:bodyPr>
          <a:lstStyle/>
          <a:p>
            <a:r>
              <a:rPr lang="en-US" altLang="ko-KR" dirty="0"/>
              <a:t>(b)</a:t>
            </a:r>
            <a:endParaRPr lang="ko-KR" altLang="en-US" dirty="0"/>
          </a:p>
        </p:txBody>
      </p:sp>
    </p:spTree>
    <p:extLst>
      <p:ext uri="{BB962C8B-B14F-4D97-AF65-F5344CB8AC3E}">
        <p14:creationId xmlns:p14="http://schemas.microsoft.com/office/powerpoint/2010/main" val="402880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A9C6A-7714-4FEE-95DB-7F63B26BA6AE}"/>
              </a:ext>
            </a:extLst>
          </p:cNvPr>
          <p:cNvSpPr txBox="1"/>
          <p:nvPr/>
        </p:nvSpPr>
        <p:spPr>
          <a:xfrm>
            <a:off x="96253" y="5277852"/>
            <a:ext cx="8951493" cy="1323439"/>
          </a:xfrm>
          <a:prstGeom prst="rect">
            <a:avLst/>
          </a:prstGeom>
          <a:noFill/>
        </p:spPr>
        <p:txBody>
          <a:bodyPr wrap="square" rtlCol="0">
            <a:spAutoFit/>
          </a:bodyPr>
          <a:lstStyle/>
          <a:p>
            <a:r>
              <a:rPr lang="en-US" altLang="ko-KR" sz="2000" dirty="0">
                <a:solidFill>
                  <a:srgbClr val="20425A"/>
                </a:solidFill>
              </a:rPr>
              <a:t>(a) shows the chemotherapy usage pattern for breast cancer patients from 1998 to 2008 and (b) shows from 2008 to 2018. The graph represents that FAC regimen has been widely used in the past 10 years (1998 ~ 2008), but the use of Docetaxel therapy has gradually increased in recent 10 years (2008 ~ 2018).</a:t>
            </a:r>
            <a:endParaRPr lang="ko-KR" altLang="en-US" sz="2000" dirty="0">
              <a:solidFill>
                <a:srgbClr val="20425A"/>
              </a:solidFill>
            </a:endParaRPr>
          </a:p>
        </p:txBody>
      </p:sp>
      <p:sp>
        <p:nvSpPr>
          <p:cNvPr id="5" name="직사각형 4">
            <a:extLst>
              <a:ext uri="{FF2B5EF4-FFF2-40B4-BE49-F238E27FC236}">
                <a16:creationId xmlns:a16="http://schemas.microsoft.com/office/drawing/2014/main" id="{9CC075C0-5E00-4611-A554-5B086E8411F2}"/>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E97ED26-42A7-480D-9A39-D97040FED5A9}"/>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DD3C1AA0-D484-4672-8777-3A6AE1B2847F}"/>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87C38D-FDB3-4E53-BCEB-214400A5831C}"/>
              </a:ext>
            </a:extLst>
          </p:cNvPr>
          <p:cNvSpPr txBox="1"/>
          <p:nvPr/>
        </p:nvSpPr>
        <p:spPr>
          <a:xfrm>
            <a:off x="70104" y="1324918"/>
            <a:ext cx="443243" cy="369332"/>
          </a:xfrm>
          <a:prstGeom prst="rect">
            <a:avLst/>
          </a:prstGeom>
          <a:noFill/>
        </p:spPr>
        <p:txBody>
          <a:bodyPr wrap="square" rtlCol="0">
            <a:spAutoFit/>
          </a:bodyPr>
          <a:lstStyle/>
          <a:p>
            <a:r>
              <a:rPr lang="en-US" altLang="ko-KR" dirty="0"/>
              <a:t>(a)</a:t>
            </a:r>
            <a:endParaRPr lang="ko-KR" altLang="en-US" dirty="0"/>
          </a:p>
        </p:txBody>
      </p:sp>
      <p:sp>
        <p:nvSpPr>
          <p:cNvPr id="11" name="TextBox 10">
            <a:extLst>
              <a:ext uri="{FF2B5EF4-FFF2-40B4-BE49-F238E27FC236}">
                <a16:creationId xmlns:a16="http://schemas.microsoft.com/office/drawing/2014/main" id="{2F785E8F-2C9F-414F-977C-C07B88983DAA}"/>
              </a:ext>
            </a:extLst>
          </p:cNvPr>
          <p:cNvSpPr txBox="1"/>
          <p:nvPr/>
        </p:nvSpPr>
        <p:spPr>
          <a:xfrm>
            <a:off x="27263" y="4869883"/>
            <a:ext cx="91942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Figure 1. The usage patterns for each chemotherapy regimen in patients with breast cancer by year</a:t>
            </a:r>
            <a:endParaRPr lang="ko-KR" altLang="en-US" sz="1400" dirty="0">
              <a:latin typeface="Times New Roman" panose="02020603050405020304" pitchFamily="18" charset="0"/>
              <a:cs typeface="Times New Roman" panose="02020603050405020304" pitchFamily="18" charset="0"/>
            </a:endParaRPr>
          </a:p>
        </p:txBody>
      </p:sp>
      <p:pic>
        <p:nvPicPr>
          <p:cNvPr id="13" name="그림 12">
            <a:extLst>
              <a:ext uri="{FF2B5EF4-FFF2-40B4-BE49-F238E27FC236}">
                <a16:creationId xmlns:a16="http://schemas.microsoft.com/office/drawing/2014/main" id="{A55016D4-F408-4173-90FD-347FE9AB89D7}"/>
              </a:ext>
            </a:extLst>
          </p:cNvPr>
          <p:cNvPicPr>
            <a:picLocks noChangeAspect="1"/>
          </p:cNvPicPr>
          <p:nvPr/>
        </p:nvPicPr>
        <p:blipFill>
          <a:blip r:embed="rId2"/>
          <a:stretch>
            <a:fillRect/>
          </a:stretch>
        </p:blipFill>
        <p:spPr>
          <a:xfrm>
            <a:off x="303956" y="1702820"/>
            <a:ext cx="4320413" cy="3167063"/>
          </a:xfrm>
          <a:prstGeom prst="rect">
            <a:avLst/>
          </a:prstGeom>
        </p:spPr>
      </p:pic>
      <p:pic>
        <p:nvPicPr>
          <p:cNvPr id="14" name="그림 13">
            <a:extLst>
              <a:ext uri="{FF2B5EF4-FFF2-40B4-BE49-F238E27FC236}">
                <a16:creationId xmlns:a16="http://schemas.microsoft.com/office/drawing/2014/main" id="{7FBFC1D7-06B7-42B5-8C97-3B2DC6E90F0B}"/>
              </a:ext>
            </a:extLst>
          </p:cNvPr>
          <p:cNvPicPr>
            <a:picLocks noChangeAspect="1"/>
          </p:cNvPicPr>
          <p:nvPr/>
        </p:nvPicPr>
        <p:blipFill>
          <a:blip r:embed="rId3"/>
          <a:stretch>
            <a:fillRect/>
          </a:stretch>
        </p:blipFill>
        <p:spPr>
          <a:xfrm>
            <a:off x="4857129" y="1822283"/>
            <a:ext cx="4131586" cy="3047600"/>
          </a:xfrm>
          <a:prstGeom prst="rect">
            <a:avLst/>
          </a:prstGeom>
        </p:spPr>
      </p:pic>
      <p:sp>
        <p:nvSpPr>
          <p:cNvPr id="15" name="TextBox 14">
            <a:extLst>
              <a:ext uri="{FF2B5EF4-FFF2-40B4-BE49-F238E27FC236}">
                <a16:creationId xmlns:a16="http://schemas.microsoft.com/office/drawing/2014/main" id="{4824817F-B261-481A-A29F-CFB9811F2824}"/>
              </a:ext>
            </a:extLst>
          </p:cNvPr>
          <p:cNvSpPr txBox="1"/>
          <p:nvPr/>
        </p:nvSpPr>
        <p:spPr>
          <a:xfrm>
            <a:off x="4666168" y="1324918"/>
            <a:ext cx="443243" cy="369332"/>
          </a:xfrm>
          <a:prstGeom prst="rect">
            <a:avLst/>
          </a:prstGeom>
          <a:noFill/>
        </p:spPr>
        <p:txBody>
          <a:bodyPr wrap="square" rtlCol="0">
            <a:spAutoFit/>
          </a:bodyPr>
          <a:lstStyle/>
          <a:p>
            <a:r>
              <a:rPr lang="en-US" altLang="ko-KR" dirty="0"/>
              <a:t>(b)</a:t>
            </a:r>
            <a:endParaRPr lang="ko-KR" altLang="en-US" dirty="0"/>
          </a:p>
        </p:txBody>
      </p:sp>
    </p:spTree>
    <p:extLst>
      <p:ext uri="{BB962C8B-B14F-4D97-AF65-F5344CB8AC3E}">
        <p14:creationId xmlns:p14="http://schemas.microsoft.com/office/powerpoint/2010/main" val="368600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A9C6A-7714-4FEE-95DB-7F63B26BA6AE}"/>
              </a:ext>
            </a:extLst>
          </p:cNvPr>
          <p:cNvSpPr txBox="1"/>
          <p:nvPr/>
        </p:nvSpPr>
        <p:spPr>
          <a:xfrm>
            <a:off x="96253" y="5277852"/>
            <a:ext cx="8951493" cy="1631216"/>
          </a:xfrm>
          <a:prstGeom prst="rect">
            <a:avLst/>
          </a:prstGeom>
          <a:noFill/>
        </p:spPr>
        <p:txBody>
          <a:bodyPr wrap="square" rtlCol="0">
            <a:spAutoFit/>
          </a:bodyPr>
          <a:lstStyle/>
          <a:p>
            <a:r>
              <a:rPr lang="en-US" altLang="ko-KR" sz="2000" dirty="0">
                <a:solidFill>
                  <a:srgbClr val="20425A"/>
                </a:solidFill>
              </a:rPr>
              <a:t>This chart shows the number of patients in each repeated number of treatment in colorectal cancer. The darker the color, the higher the number of patients are distributed. In the example of FOLFOX regimen, most of patients have received 12 cycles, which is consistent with the standard number of iteration recommended in HemOnc.</a:t>
            </a:r>
            <a:endParaRPr lang="ko-KR" altLang="en-US" sz="2000" dirty="0">
              <a:solidFill>
                <a:srgbClr val="20425A"/>
              </a:solidFill>
            </a:endParaRPr>
          </a:p>
        </p:txBody>
      </p:sp>
      <p:sp>
        <p:nvSpPr>
          <p:cNvPr id="5" name="직사각형 4">
            <a:extLst>
              <a:ext uri="{FF2B5EF4-FFF2-40B4-BE49-F238E27FC236}">
                <a16:creationId xmlns:a16="http://schemas.microsoft.com/office/drawing/2014/main" id="{9CC075C0-5E00-4611-A554-5B086E8411F2}"/>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E97ED26-42A7-480D-9A39-D97040FED5A9}"/>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DD3C1AA0-D484-4672-8777-3A6AE1B2847F}"/>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8F3413A-DB39-411F-8D33-3178A5CE0854}"/>
              </a:ext>
            </a:extLst>
          </p:cNvPr>
          <p:cNvSpPr txBox="1"/>
          <p:nvPr/>
        </p:nvSpPr>
        <p:spPr>
          <a:xfrm>
            <a:off x="27263" y="4901967"/>
            <a:ext cx="91942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Figure 2. Heatmap showing the number of patients by number of treatment iteration in colorectal cancer</a:t>
            </a:r>
            <a:endParaRPr lang="ko-KR" altLang="en-US" sz="1400" dirty="0">
              <a:latin typeface="Times New Roman" panose="02020603050405020304" pitchFamily="18" charset="0"/>
              <a:cs typeface="Times New Roman" panose="02020603050405020304" pitchFamily="18" charset="0"/>
            </a:endParaRPr>
          </a:p>
        </p:txBody>
      </p:sp>
      <p:pic>
        <p:nvPicPr>
          <p:cNvPr id="8" name="그림 7">
            <a:extLst>
              <a:ext uri="{FF2B5EF4-FFF2-40B4-BE49-F238E27FC236}">
                <a16:creationId xmlns:a16="http://schemas.microsoft.com/office/drawing/2014/main" id="{817A4196-86CB-4F1D-A642-68054F2250ED}"/>
              </a:ext>
            </a:extLst>
          </p:cNvPr>
          <p:cNvPicPr>
            <a:picLocks noChangeAspect="1"/>
          </p:cNvPicPr>
          <p:nvPr/>
        </p:nvPicPr>
        <p:blipFill>
          <a:blip r:embed="rId2"/>
          <a:stretch>
            <a:fillRect/>
          </a:stretch>
        </p:blipFill>
        <p:spPr>
          <a:xfrm>
            <a:off x="1170822" y="1303360"/>
            <a:ext cx="6802354" cy="3598607"/>
          </a:xfrm>
          <a:prstGeom prst="rect">
            <a:avLst/>
          </a:prstGeom>
        </p:spPr>
      </p:pic>
    </p:spTree>
    <p:extLst>
      <p:ext uri="{BB962C8B-B14F-4D97-AF65-F5344CB8AC3E}">
        <p14:creationId xmlns:p14="http://schemas.microsoft.com/office/powerpoint/2010/main" val="317546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9E1138-F0A9-4A8E-9CC1-0D6C4A2691A6}"/>
              </a:ext>
            </a:extLst>
          </p:cNvPr>
          <p:cNvSpPr txBox="1"/>
          <p:nvPr/>
        </p:nvSpPr>
        <p:spPr>
          <a:xfrm>
            <a:off x="169163" y="764000"/>
            <a:ext cx="2315749"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Objective</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2F00737D-4641-4E96-A3FC-5023143B3E49}"/>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0B15E6A6-4BD3-41FA-9A92-3A340298D624}"/>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C3F9172-149F-47CA-B713-4F016E6E3002}"/>
              </a:ext>
            </a:extLst>
          </p:cNvPr>
          <p:cNvSpPr txBox="1"/>
          <p:nvPr/>
        </p:nvSpPr>
        <p:spPr>
          <a:xfrm>
            <a:off x="0" y="1676850"/>
            <a:ext cx="8952872" cy="3924151"/>
          </a:xfrm>
          <a:prstGeom prst="rect">
            <a:avLst/>
          </a:prstGeom>
          <a:noFill/>
        </p:spPr>
        <p:txBody>
          <a:bodyPr wrap="square" rtlCol="0">
            <a:spAutoFit/>
          </a:bodyPr>
          <a:lstStyle/>
          <a:p>
            <a:pPr>
              <a:spcAft>
                <a:spcPts val="600"/>
              </a:spcAft>
            </a:pPr>
            <a:r>
              <a:rPr lang="en-US" altLang="ko-KR" sz="2800" dirty="0">
                <a:solidFill>
                  <a:srgbClr val="20425A"/>
                </a:solidFill>
              </a:rPr>
              <a:t>The </a:t>
            </a:r>
            <a:r>
              <a:rPr lang="en-US" altLang="ko-KR" sz="2800" b="1" dirty="0">
                <a:solidFill>
                  <a:srgbClr val="20425A"/>
                </a:solidFill>
              </a:rPr>
              <a:t>episode</a:t>
            </a:r>
            <a:r>
              <a:rPr lang="en-US" altLang="ko-KR" sz="2800" dirty="0">
                <a:solidFill>
                  <a:srgbClr val="20425A"/>
                </a:solidFill>
              </a:rPr>
              <a:t> includes : </a:t>
            </a:r>
          </a:p>
          <a:p>
            <a:pPr>
              <a:spcAft>
                <a:spcPts val="600"/>
              </a:spcAft>
            </a:pPr>
            <a:endParaRPr lang="en-US" altLang="ko-KR" sz="2800" dirty="0">
              <a:solidFill>
                <a:srgbClr val="20425A"/>
              </a:solidFill>
            </a:endParaRPr>
          </a:p>
          <a:p>
            <a:pPr marL="514350" indent="-514350">
              <a:spcAft>
                <a:spcPts val="600"/>
              </a:spcAft>
              <a:buAutoNum type="arabicParenBoth"/>
            </a:pPr>
            <a:r>
              <a:rPr lang="en-US" altLang="ko-KR" sz="2800" dirty="0">
                <a:solidFill>
                  <a:srgbClr val="20425A"/>
                </a:solidFill>
              </a:rPr>
              <a:t>a record of consecutive chemotherapy</a:t>
            </a:r>
          </a:p>
          <a:p>
            <a:pPr marL="514350" indent="-514350">
              <a:spcAft>
                <a:spcPts val="600"/>
              </a:spcAft>
              <a:buAutoNum type="arabicParenBoth"/>
            </a:pPr>
            <a:r>
              <a:rPr lang="en-US" altLang="ko-KR" sz="2800" dirty="0">
                <a:solidFill>
                  <a:srgbClr val="20425A"/>
                </a:solidFill>
              </a:rPr>
              <a:t>A record of each chemotherapy session (called </a:t>
            </a:r>
            <a:r>
              <a:rPr lang="en-US" altLang="ko-KR" sz="2800" b="1" dirty="0">
                <a:solidFill>
                  <a:srgbClr val="20425A"/>
                </a:solidFill>
              </a:rPr>
              <a:t>1 cycle</a:t>
            </a:r>
            <a:r>
              <a:rPr lang="en-US" altLang="ko-KR" sz="2800" dirty="0">
                <a:solidFill>
                  <a:srgbClr val="20425A"/>
                </a:solidFill>
              </a:rPr>
              <a:t>) is included</a:t>
            </a:r>
          </a:p>
          <a:p>
            <a:pPr>
              <a:spcAft>
                <a:spcPts val="600"/>
              </a:spcAft>
            </a:pPr>
            <a:endParaRPr lang="en-US" altLang="ko-KR" sz="2800" dirty="0">
              <a:solidFill>
                <a:srgbClr val="20425A"/>
              </a:solidFill>
            </a:endParaRPr>
          </a:p>
          <a:p>
            <a:pPr>
              <a:spcAft>
                <a:spcPts val="600"/>
              </a:spcAft>
            </a:pPr>
            <a:r>
              <a:rPr lang="en-US" altLang="ko-KR" sz="2800" dirty="0">
                <a:solidFill>
                  <a:srgbClr val="20425A"/>
                </a:solidFill>
              </a:rPr>
              <a:t>The </a:t>
            </a:r>
            <a:r>
              <a:rPr lang="en-US" altLang="ko-KR" sz="2800" dirty="0" err="1">
                <a:solidFill>
                  <a:srgbClr val="20425A"/>
                </a:solidFill>
              </a:rPr>
              <a:t>Episode_event</a:t>
            </a:r>
            <a:r>
              <a:rPr lang="en-US" altLang="ko-KR" sz="2800" dirty="0">
                <a:solidFill>
                  <a:srgbClr val="20425A"/>
                </a:solidFill>
              </a:rPr>
              <a:t> contains the </a:t>
            </a:r>
            <a:r>
              <a:rPr lang="en-US" altLang="ko-KR" sz="2800" b="1" dirty="0" err="1">
                <a:solidFill>
                  <a:srgbClr val="20425A"/>
                </a:solidFill>
              </a:rPr>
              <a:t>drug_exposure_id</a:t>
            </a:r>
            <a:r>
              <a:rPr lang="en-US" altLang="ko-KR" sz="2800" dirty="0">
                <a:solidFill>
                  <a:srgbClr val="20425A"/>
                </a:solidFill>
              </a:rPr>
              <a:t> of the drug records that are related to the episode record.</a:t>
            </a:r>
          </a:p>
        </p:txBody>
      </p:sp>
    </p:spTree>
    <p:extLst>
      <p:ext uri="{BB962C8B-B14F-4D97-AF65-F5344CB8AC3E}">
        <p14:creationId xmlns:p14="http://schemas.microsoft.com/office/powerpoint/2010/main" val="348785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A9C6A-7714-4FEE-95DB-7F63B26BA6AE}"/>
              </a:ext>
            </a:extLst>
          </p:cNvPr>
          <p:cNvSpPr txBox="1"/>
          <p:nvPr/>
        </p:nvSpPr>
        <p:spPr>
          <a:xfrm>
            <a:off x="80211" y="5193634"/>
            <a:ext cx="8951493" cy="1323439"/>
          </a:xfrm>
          <a:prstGeom prst="rect">
            <a:avLst/>
          </a:prstGeom>
          <a:noFill/>
        </p:spPr>
        <p:txBody>
          <a:bodyPr wrap="square" rtlCol="0">
            <a:spAutoFit/>
          </a:bodyPr>
          <a:lstStyle/>
          <a:p>
            <a:r>
              <a:rPr lang="en-US" altLang="ko-KR" sz="2000" dirty="0">
                <a:solidFill>
                  <a:srgbClr val="20425A"/>
                </a:solidFill>
              </a:rPr>
              <a:t>This flow chart shows the number of patients in each treatment type by treatment line. The chart represents the pattern of the treatment change in patients including surgery records. Most people who have had lung surgery receive ‘Carboplatin and Paclitaxel’ as an adjuvant chemotherapy.</a:t>
            </a:r>
            <a:endParaRPr lang="ko-KR" altLang="en-US" sz="2000" dirty="0">
              <a:solidFill>
                <a:srgbClr val="20425A"/>
              </a:solidFill>
            </a:endParaRPr>
          </a:p>
        </p:txBody>
      </p:sp>
      <p:sp>
        <p:nvSpPr>
          <p:cNvPr id="5" name="직사각형 4">
            <a:extLst>
              <a:ext uri="{FF2B5EF4-FFF2-40B4-BE49-F238E27FC236}">
                <a16:creationId xmlns:a16="http://schemas.microsoft.com/office/drawing/2014/main" id="{9CC075C0-5E00-4611-A554-5B086E8411F2}"/>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E97ED26-42A7-480D-9A39-D97040FED5A9}"/>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DD3C1AA0-D484-4672-8777-3A6AE1B2847F}"/>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8F3413A-DB39-411F-8D33-3178A5CE0854}"/>
              </a:ext>
            </a:extLst>
          </p:cNvPr>
          <p:cNvSpPr txBox="1"/>
          <p:nvPr/>
        </p:nvSpPr>
        <p:spPr>
          <a:xfrm>
            <a:off x="27263" y="4276329"/>
            <a:ext cx="91942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Figure 3. A flow chart representing the treatment pathways according to treatment lines in lung cancer patients</a:t>
            </a:r>
            <a:endParaRPr lang="ko-KR" altLang="en-US" sz="1400" dirty="0">
              <a:latin typeface="Times New Roman" panose="02020603050405020304" pitchFamily="18" charset="0"/>
              <a:cs typeface="Times New Roman" panose="02020603050405020304" pitchFamily="18" charset="0"/>
            </a:endParaRPr>
          </a:p>
        </p:txBody>
      </p:sp>
      <p:pic>
        <p:nvPicPr>
          <p:cNvPr id="2" name="그림 1">
            <a:extLst>
              <a:ext uri="{FF2B5EF4-FFF2-40B4-BE49-F238E27FC236}">
                <a16:creationId xmlns:a16="http://schemas.microsoft.com/office/drawing/2014/main" id="{84EB6F38-3309-40B6-AB94-CDA8F81E3758}"/>
              </a:ext>
            </a:extLst>
          </p:cNvPr>
          <p:cNvPicPr>
            <a:picLocks noChangeAspect="1"/>
          </p:cNvPicPr>
          <p:nvPr/>
        </p:nvPicPr>
        <p:blipFill>
          <a:blip r:embed="rId2"/>
          <a:stretch>
            <a:fillRect/>
          </a:stretch>
        </p:blipFill>
        <p:spPr>
          <a:xfrm>
            <a:off x="0" y="1820261"/>
            <a:ext cx="9144000" cy="2336365"/>
          </a:xfrm>
          <a:prstGeom prst="rect">
            <a:avLst/>
          </a:prstGeom>
        </p:spPr>
      </p:pic>
    </p:spTree>
    <p:extLst>
      <p:ext uri="{BB962C8B-B14F-4D97-AF65-F5344CB8AC3E}">
        <p14:creationId xmlns:p14="http://schemas.microsoft.com/office/powerpoint/2010/main" val="1158983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0C6FA8DE-26D8-433F-89F9-22112B4A4A94}"/>
              </a:ext>
            </a:extLst>
          </p:cNvPr>
          <p:cNvPicPr>
            <a:picLocks noChangeAspect="1"/>
          </p:cNvPicPr>
          <p:nvPr/>
        </p:nvPicPr>
        <p:blipFill>
          <a:blip r:embed="rId2"/>
          <a:stretch>
            <a:fillRect/>
          </a:stretch>
        </p:blipFill>
        <p:spPr>
          <a:xfrm>
            <a:off x="0" y="1721965"/>
            <a:ext cx="9144000" cy="2289028"/>
          </a:xfrm>
          <a:prstGeom prst="rect">
            <a:avLst/>
          </a:prstGeom>
        </p:spPr>
      </p:pic>
      <p:pic>
        <p:nvPicPr>
          <p:cNvPr id="7" name="그림 6">
            <a:extLst>
              <a:ext uri="{FF2B5EF4-FFF2-40B4-BE49-F238E27FC236}">
                <a16:creationId xmlns:a16="http://schemas.microsoft.com/office/drawing/2014/main" id="{D3E580D3-D58D-448F-8FAF-4245BD378296}"/>
              </a:ext>
            </a:extLst>
          </p:cNvPr>
          <p:cNvPicPr>
            <a:picLocks noChangeAspect="1"/>
          </p:cNvPicPr>
          <p:nvPr/>
        </p:nvPicPr>
        <p:blipFill>
          <a:blip r:embed="rId3"/>
          <a:stretch>
            <a:fillRect/>
          </a:stretch>
        </p:blipFill>
        <p:spPr>
          <a:xfrm>
            <a:off x="7593383" y="1512057"/>
            <a:ext cx="1302789" cy="1658831"/>
          </a:xfrm>
          <a:prstGeom prst="rect">
            <a:avLst/>
          </a:prstGeom>
        </p:spPr>
      </p:pic>
      <p:sp>
        <p:nvSpPr>
          <p:cNvPr id="8" name="TextBox 7">
            <a:extLst>
              <a:ext uri="{FF2B5EF4-FFF2-40B4-BE49-F238E27FC236}">
                <a16:creationId xmlns:a16="http://schemas.microsoft.com/office/drawing/2014/main" id="{A20BE448-1B50-498E-9134-9091796A270C}"/>
              </a:ext>
            </a:extLst>
          </p:cNvPr>
          <p:cNvSpPr txBox="1"/>
          <p:nvPr/>
        </p:nvSpPr>
        <p:spPr>
          <a:xfrm>
            <a:off x="27263" y="3995812"/>
            <a:ext cx="9194213" cy="523220"/>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Figure 4. The proportion of the number of patients with neutropenia onset in each chemotherapy by treatment cycle in breast cancer</a:t>
            </a:r>
            <a:endParaRPr lang="ko-KR" alt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7B44560-89AE-4B2D-9660-EFBF33B4CD1A}"/>
              </a:ext>
            </a:extLst>
          </p:cNvPr>
          <p:cNvSpPr txBox="1"/>
          <p:nvPr/>
        </p:nvSpPr>
        <p:spPr>
          <a:xfrm>
            <a:off x="0" y="5162269"/>
            <a:ext cx="8951493" cy="1015663"/>
          </a:xfrm>
          <a:prstGeom prst="rect">
            <a:avLst/>
          </a:prstGeom>
          <a:noFill/>
        </p:spPr>
        <p:txBody>
          <a:bodyPr wrap="square" rtlCol="0">
            <a:spAutoFit/>
          </a:bodyPr>
          <a:lstStyle/>
          <a:p>
            <a:r>
              <a:rPr lang="en-US" altLang="ko-KR" sz="2000" dirty="0">
                <a:solidFill>
                  <a:srgbClr val="20425A"/>
                </a:solidFill>
              </a:rPr>
              <a:t>Histogram showing how many cycles of chemotherapy were taken until neutropenia occurred for each regimen. The light bars represent the total number of patients treated and the dark bars represent the number of patients with neutropenia.</a:t>
            </a:r>
          </a:p>
        </p:txBody>
      </p:sp>
      <p:sp>
        <p:nvSpPr>
          <p:cNvPr id="11" name="직사각형 10">
            <a:extLst>
              <a:ext uri="{FF2B5EF4-FFF2-40B4-BE49-F238E27FC236}">
                <a16:creationId xmlns:a16="http://schemas.microsoft.com/office/drawing/2014/main" id="{E20D8EFF-5D3B-4881-9239-62E0DE72A593}"/>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6A8339D-B3BF-429F-9219-145664047DE6}"/>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A93F355-9E43-46A6-95E7-A26D8A5CFBA3}"/>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747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0BE448-1B50-498E-9134-9091796A270C}"/>
              </a:ext>
            </a:extLst>
          </p:cNvPr>
          <p:cNvSpPr txBox="1"/>
          <p:nvPr/>
        </p:nvSpPr>
        <p:spPr>
          <a:xfrm>
            <a:off x="997808" y="4996634"/>
            <a:ext cx="9194213" cy="307777"/>
          </a:xfrm>
          <a:prstGeom prst="rect">
            <a:avLst/>
          </a:prstGeom>
          <a:noFill/>
        </p:spPr>
        <p:txBody>
          <a:bodyPr wrap="square" rtlCol="0">
            <a:spAutoFit/>
          </a:bodyPr>
          <a:lstStyle/>
          <a:p>
            <a:r>
              <a:rPr lang="en-US" altLang="ko-KR" sz="1400" dirty="0">
                <a:latin typeface="Times New Roman" panose="02020603050405020304" pitchFamily="18" charset="0"/>
                <a:cs typeface="Times New Roman" panose="02020603050405020304" pitchFamily="18" charset="0"/>
              </a:rPr>
              <a:t>Figure 5. Time distribution of neutropenia onset after first chemotherapy in breast cancer</a:t>
            </a:r>
            <a:endParaRPr lang="ko-KR" alt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7B44560-89AE-4B2D-9660-EFBF33B4CD1A}"/>
              </a:ext>
            </a:extLst>
          </p:cNvPr>
          <p:cNvSpPr txBox="1"/>
          <p:nvPr/>
        </p:nvSpPr>
        <p:spPr>
          <a:xfrm>
            <a:off x="352924" y="5531235"/>
            <a:ext cx="8951493" cy="1015663"/>
          </a:xfrm>
          <a:prstGeom prst="rect">
            <a:avLst/>
          </a:prstGeom>
          <a:noFill/>
        </p:spPr>
        <p:txBody>
          <a:bodyPr wrap="square" rtlCol="0">
            <a:spAutoFit/>
          </a:bodyPr>
          <a:lstStyle/>
          <a:p>
            <a:r>
              <a:rPr lang="en-US" altLang="ko-KR" sz="2000" dirty="0">
                <a:solidFill>
                  <a:srgbClr val="20425A"/>
                </a:solidFill>
              </a:rPr>
              <a:t>The chart shows, by date, the time that neutropenia develops after the first treatment for each chemotherapy. In most breast cancer chemotherapies, neutropenia occurs in d7. </a:t>
            </a:r>
          </a:p>
        </p:txBody>
      </p:sp>
      <p:pic>
        <p:nvPicPr>
          <p:cNvPr id="2" name="그림 1">
            <a:extLst>
              <a:ext uri="{FF2B5EF4-FFF2-40B4-BE49-F238E27FC236}">
                <a16:creationId xmlns:a16="http://schemas.microsoft.com/office/drawing/2014/main" id="{4BC2333F-2878-4F95-BD12-3C120EDFACBC}"/>
              </a:ext>
            </a:extLst>
          </p:cNvPr>
          <p:cNvPicPr>
            <a:picLocks noChangeAspect="1"/>
          </p:cNvPicPr>
          <p:nvPr/>
        </p:nvPicPr>
        <p:blipFill>
          <a:blip r:embed="rId2"/>
          <a:stretch>
            <a:fillRect/>
          </a:stretch>
        </p:blipFill>
        <p:spPr>
          <a:xfrm>
            <a:off x="2011776" y="1128460"/>
            <a:ext cx="5633787" cy="3868174"/>
          </a:xfrm>
          <a:prstGeom prst="rect">
            <a:avLst/>
          </a:prstGeom>
        </p:spPr>
      </p:pic>
      <p:cxnSp>
        <p:nvCxnSpPr>
          <p:cNvPr id="4" name="직선 연결선 3">
            <a:extLst>
              <a:ext uri="{FF2B5EF4-FFF2-40B4-BE49-F238E27FC236}">
                <a16:creationId xmlns:a16="http://schemas.microsoft.com/office/drawing/2014/main" id="{BC5FCFA3-D7B1-487B-A1A8-627929AA369C}"/>
              </a:ext>
            </a:extLst>
          </p:cNvPr>
          <p:cNvCxnSpPr/>
          <p:nvPr/>
        </p:nvCxnSpPr>
        <p:spPr>
          <a:xfrm>
            <a:off x="4082713" y="1251282"/>
            <a:ext cx="0" cy="3473116"/>
          </a:xfrm>
          <a:prstGeom prst="line">
            <a:avLst/>
          </a:prstGeom>
          <a:ln>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E06C636-8810-4433-852C-850B0492E029}"/>
              </a:ext>
            </a:extLst>
          </p:cNvPr>
          <p:cNvSpPr txBox="1"/>
          <p:nvPr/>
        </p:nvSpPr>
        <p:spPr>
          <a:xfrm>
            <a:off x="3914272" y="961276"/>
            <a:ext cx="505325" cy="307777"/>
          </a:xfrm>
          <a:prstGeom prst="rect">
            <a:avLst/>
          </a:prstGeom>
          <a:noFill/>
        </p:spPr>
        <p:txBody>
          <a:bodyPr wrap="square" rtlCol="0">
            <a:spAutoFit/>
          </a:bodyPr>
          <a:lstStyle/>
          <a:p>
            <a:r>
              <a:rPr lang="en-US" altLang="ko-KR" sz="1400" dirty="0">
                <a:solidFill>
                  <a:srgbClr val="7030A0"/>
                </a:solidFill>
                <a:latin typeface="Times New Roman" panose="02020603050405020304" pitchFamily="18" charset="0"/>
                <a:cs typeface="Times New Roman" panose="02020603050405020304" pitchFamily="18" charset="0"/>
              </a:rPr>
              <a:t>d7</a:t>
            </a:r>
            <a:endParaRPr lang="ko-KR" altLang="en-US" sz="1400" dirty="0">
              <a:solidFill>
                <a:srgbClr val="7030A0"/>
              </a:solidFill>
              <a:latin typeface="Times New Roman" panose="02020603050405020304" pitchFamily="18" charset="0"/>
              <a:cs typeface="Times New Roman" panose="02020603050405020304" pitchFamily="18" charset="0"/>
            </a:endParaRPr>
          </a:p>
        </p:txBody>
      </p:sp>
      <p:cxnSp>
        <p:nvCxnSpPr>
          <p:cNvPr id="10" name="직선 연결선 9">
            <a:extLst>
              <a:ext uri="{FF2B5EF4-FFF2-40B4-BE49-F238E27FC236}">
                <a16:creationId xmlns:a16="http://schemas.microsoft.com/office/drawing/2014/main" id="{8D3BA7F3-5A22-4CAD-9025-EC1E05D0B969}"/>
              </a:ext>
            </a:extLst>
          </p:cNvPr>
          <p:cNvCxnSpPr/>
          <p:nvPr/>
        </p:nvCxnSpPr>
        <p:spPr>
          <a:xfrm>
            <a:off x="4419597" y="1251282"/>
            <a:ext cx="0" cy="3473116"/>
          </a:xfrm>
          <a:prstGeom prst="line">
            <a:avLst/>
          </a:prstGeom>
          <a:ln>
            <a:solidFill>
              <a:srgbClr val="3B528B"/>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1A5E9CF-DD7F-420D-98BB-E1B0F1821947}"/>
              </a:ext>
            </a:extLst>
          </p:cNvPr>
          <p:cNvSpPr txBox="1"/>
          <p:nvPr/>
        </p:nvSpPr>
        <p:spPr>
          <a:xfrm>
            <a:off x="4251155" y="961276"/>
            <a:ext cx="505325" cy="307777"/>
          </a:xfrm>
          <a:prstGeom prst="rect">
            <a:avLst/>
          </a:prstGeom>
          <a:noFill/>
        </p:spPr>
        <p:txBody>
          <a:bodyPr wrap="square" rtlCol="0">
            <a:spAutoFit/>
          </a:bodyPr>
          <a:lstStyle/>
          <a:p>
            <a:r>
              <a:rPr lang="en-US" altLang="ko-KR" sz="1400" dirty="0">
                <a:solidFill>
                  <a:srgbClr val="3B528B"/>
                </a:solidFill>
                <a:latin typeface="Times New Roman" panose="02020603050405020304" pitchFamily="18" charset="0"/>
                <a:cs typeface="Times New Roman" panose="02020603050405020304" pitchFamily="18" charset="0"/>
              </a:rPr>
              <a:t>d14</a:t>
            </a:r>
            <a:endParaRPr lang="ko-KR" altLang="en-US" sz="1400" dirty="0">
              <a:solidFill>
                <a:srgbClr val="3B528B"/>
              </a:solidFill>
              <a:latin typeface="Times New Roman" panose="02020603050405020304" pitchFamily="18" charset="0"/>
              <a:cs typeface="Times New Roman" panose="02020603050405020304" pitchFamily="18" charset="0"/>
            </a:endParaRPr>
          </a:p>
        </p:txBody>
      </p:sp>
      <p:sp>
        <p:nvSpPr>
          <p:cNvPr id="15" name="직사각형 14">
            <a:extLst>
              <a:ext uri="{FF2B5EF4-FFF2-40B4-BE49-F238E27FC236}">
                <a16:creationId xmlns:a16="http://schemas.microsoft.com/office/drawing/2014/main" id="{7AA90FAB-CD62-4D41-B3C7-A6177ED3947D}"/>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99F932D6-E21D-49C0-9D23-9E07C05D0D69}"/>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C3DF6818-0F35-4F24-AF4A-0227B7BF9353}"/>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Results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806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22A25F7-22D9-4D92-883E-CCEB25015CA7}"/>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8C5E102D-8070-4D70-A072-095D51A59FA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0ECF5FF-7870-4F18-B7B7-1EE72284AAB1}"/>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Limitations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EA0A5E-1DCC-476C-A397-CA8C96A9A171}"/>
              </a:ext>
            </a:extLst>
          </p:cNvPr>
          <p:cNvSpPr txBox="1"/>
          <p:nvPr/>
        </p:nvSpPr>
        <p:spPr>
          <a:xfrm>
            <a:off x="314565" y="2105351"/>
            <a:ext cx="8627165" cy="2785378"/>
          </a:xfrm>
          <a:prstGeom prst="rect">
            <a:avLst/>
          </a:prstGeom>
          <a:noFill/>
        </p:spPr>
        <p:txBody>
          <a:bodyPr wrap="square" rtlCol="0">
            <a:spAutoFit/>
          </a:bodyPr>
          <a:lstStyle/>
          <a:p>
            <a:pPr marL="342900" indent="-342900">
              <a:spcAft>
                <a:spcPts val="600"/>
              </a:spcAft>
              <a:buFontTx/>
              <a:buChar char="-"/>
            </a:pPr>
            <a:r>
              <a:rPr lang="en-US" altLang="ko-KR" sz="2000" dirty="0">
                <a:solidFill>
                  <a:srgbClr val="20425A"/>
                </a:solidFill>
              </a:rPr>
              <a:t>When extracting chemotherapy records, it is difficult to distinguish chemotherapy with the </a:t>
            </a:r>
            <a:r>
              <a:rPr lang="en-US" altLang="ko-KR" sz="2000" b="1" dirty="0">
                <a:solidFill>
                  <a:srgbClr val="20425A"/>
                </a:solidFill>
              </a:rPr>
              <a:t>same drug conditions</a:t>
            </a:r>
            <a:r>
              <a:rPr lang="en-US" altLang="ko-KR" sz="2000" dirty="0">
                <a:solidFill>
                  <a:srgbClr val="20425A"/>
                </a:solidFill>
              </a:rPr>
              <a:t>.</a:t>
            </a:r>
          </a:p>
          <a:p>
            <a:pPr marL="342900" indent="-342900">
              <a:spcAft>
                <a:spcPts val="600"/>
              </a:spcAft>
              <a:buFontTx/>
              <a:buChar char="-"/>
            </a:pPr>
            <a:r>
              <a:rPr lang="en-US" altLang="ko-KR" sz="2000" dirty="0">
                <a:solidFill>
                  <a:srgbClr val="20425A"/>
                </a:solidFill>
              </a:rPr>
              <a:t>There is </a:t>
            </a:r>
            <a:r>
              <a:rPr lang="en-US" altLang="ko-KR" sz="2000" b="1" dirty="0">
                <a:solidFill>
                  <a:srgbClr val="20425A"/>
                </a:solidFill>
              </a:rPr>
              <a:t>a lack of validation in other cancer types </a:t>
            </a:r>
            <a:r>
              <a:rPr lang="en-US" altLang="ko-KR" sz="2000" dirty="0">
                <a:solidFill>
                  <a:srgbClr val="20425A"/>
                </a:solidFill>
              </a:rPr>
              <a:t>except colorectal cancer for the results of chemotherapy extraction.</a:t>
            </a:r>
          </a:p>
          <a:p>
            <a:pPr marL="342900" indent="-342900">
              <a:spcAft>
                <a:spcPts val="600"/>
              </a:spcAft>
              <a:buFontTx/>
              <a:buChar char="-"/>
            </a:pPr>
            <a:r>
              <a:rPr lang="en-US" altLang="ko-KR" sz="2000" dirty="0">
                <a:solidFill>
                  <a:srgbClr val="20425A"/>
                </a:solidFill>
              </a:rPr>
              <a:t>The identification of treatment patterns does not reveal information about </a:t>
            </a:r>
            <a:r>
              <a:rPr lang="en-US" altLang="ko-KR" sz="2000" b="1" dirty="0">
                <a:solidFill>
                  <a:srgbClr val="20425A"/>
                </a:solidFill>
              </a:rPr>
              <a:t>radiation therapy</a:t>
            </a:r>
            <a:r>
              <a:rPr lang="en-US" altLang="ko-KR" sz="2000" dirty="0">
                <a:solidFill>
                  <a:srgbClr val="20425A"/>
                </a:solidFill>
              </a:rPr>
              <a:t>.</a:t>
            </a:r>
          </a:p>
          <a:p>
            <a:pPr marL="342900" indent="-342900">
              <a:spcAft>
                <a:spcPts val="600"/>
              </a:spcAft>
              <a:buFontTx/>
              <a:buChar char="-"/>
            </a:pPr>
            <a:r>
              <a:rPr lang="en-US" altLang="ko-KR" sz="2000" b="1" dirty="0">
                <a:solidFill>
                  <a:srgbClr val="20425A"/>
                </a:solidFill>
              </a:rPr>
              <a:t>Adjuvant</a:t>
            </a:r>
            <a:r>
              <a:rPr lang="en-US" altLang="ko-KR" sz="2000" dirty="0">
                <a:solidFill>
                  <a:srgbClr val="20425A"/>
                </a:solidFill>
              </a:rPr>
              <a:t> and </a:t>
            </a:r>
            <a:r>
              <a:rPr lang="en-US" altLang="ko-KR" sz="2000" b="1" dirty="0">
                <a:solidFill>
                  <a:srgbClr val="20425A"/>
                </a:solidFill>
              </a:rPr>
              <a:t>neo-adjuvant therapy </a:t>
            </a:r>
            <a:r>
              <a:rPr lang="en-US" altLang="ko-KR" sz="2000" dirty="0">
                <a:solidFill>
                  <a:srgbClr val="20425A"/>
                </a:solidFill>
              </a:rPr>
              <a:t>were not clarified to identify treatment patterns.</a:t>
            </a:r>
          </a:p>
        </p:txBody>
      </p:sp>
    </p:spTree>
    <p:extLst>
      <p:ext uri="{BB962C8B-B14F-4D97-AF65-F5344CB8AC3E}">
        <p14:creationId xmlns:p14="http://schemas.microsoft.com/office/powerpoint/2010/main" val="2701042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22A25F7-22D9-4D92-883E-CCEB25015CA7}"/>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8C5E102D-8070-4D70-A072-095D51A59FA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0ECF5FF-7870-4F18-B7B7-1EE72284AAB1}"/>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Conclusions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EA0A5E-1DCC-476C-A397-CA8C96A9A171}"/>
              </a:ext>
            </a:extLst>
          </p:cNvPr>
          <p:cNvSpPr txBox="1"/>
          <p:nvPr/>
        </p:nvSpPr>
        <p:spPr>
          <a:xfrm>
            <a:off x="78126" y="1728364"/>
            <a:ext cx="8871626" cy="3785652"/>
          </a:xfrm>
          <a:prstGeom prst="rect">
            <a:avLst/>
          </a:prstGeom>
          <a:noFill/>
        </p:spPr>
        <p:txBody>
          <a:bodyPr wrap="square" rtlCol="0">
            <a:spAutoFit/>
          </a:bodyPr>
          <a:lstStyle/>
          <a:p>
            <a:pPr marL="342900" indent="-342900">
              <a:spcAft>
                <a:spcPts val="600"/>
              </a:spcAft>
              <a:buFontTx/>
              <a:buChar char="-"/>
            </a:pPr>
            <a:r>
              <a:rPr lang="en-US" altLang="ko-KR" sz="2000" dirty="0">
                <a:solidFill>
                  <a:srgbClr val="20425A"/>
                </a:solidFill>
              </a:rPr>
              <a:t>We suggested the </a:t>
            </a:r>
            <a:r>
              <a:rPr lang="en-US" altLang="ko-KR" sz="2000" b="1" dirty="0">
                <a:solidFill>
                  <a:srgbClr val="20425A"/>
                </a:solidFill>
              </a:rPr>
              <a:t>extraction method for chemotherapy regimen </a:t>
            </a:r>
            <a:r>
              <a:rPr lang="en-US" altLang="ko-KR" sz="2000" dirty="0">
                <a:solidFill>
                  <a:srgbClr val="20425A"/>
                </a:solidFill>
              </a:rPr>
              <a:t>from Electronic Health Records or the other database which is deficient in chemotherapy regimen data.</a:t>
            </a:r>
          </a:p>
          <a:p>
            <a:pPr marL="342900" indent="-342900">
              <a:spcAft>
                <a:spcPts val="600"/>
              </a:spcAft>
              <a:buFontTx/>
              <a:buChar char="-"/>
            </a:pPr>
            <a:r>
              <a:rPr lang="en-US" altLang="ko-KR" sz="2000" dirty="0">
                <a:solidFill>
                  <a:srgbClr val="20425A"/>
                </a:solidFill>
              </a:rPr>
              <a:t>We are going to validate this algorithm results in breast cancer, and in the other CDM database.</a:t>
            </a:r>
          </a:p>
          <a:p>
            <a:pPr marL="342900" indent="-342900">
              <a:spcAft>
                <a:spcPts val="600"/>
              </a:spcAft>
              <a:buFontTx/>
              <a:buChar char="-"/>
            </a:pPr>
            <a:r>
              <a:rPr lang="en-US" altLang="ko-KR" sz="2000" dirty="0">
                <a:solidFill>
                  <a:srgbClr val="20425A"/>
                </a:solidFill>
              </a:rPr>
              <a:t>Based on extracted chemotherapy regimen data, we demonstrated the </a:t>
            </a:r>
            <a:r>
              <a:rPr lang="en-US" altLang="ko-KR" sz="2000" b="1" dirty="0">
                <a:solidFill>
                  <a:srgbClr val="20425A"/>
                </a:solidFill>
              </a:rPr>
              <a:t>treatment pathway and patterns of cancer patients.</a:t>
            </a:r>
            <a:endParaRPr lang="en-US" altLang="ko-KR" sz="2000" dirty="0">
              <a:solidFill>
                <a:srgbClr val="20425A"/>
              </a:solidFill>
            </a:endParaRPr>
          </a:p>
          <a:p>
            <a:pPr marL="342900" indent="-342900">
              <a:spcAft>
                <a:spcPts val="600"/>
              </a:spcAft>
              <a:buFontTx/>
              <a:buChar char="-"/>
            </a:pPr>
            <a:r>
              <a:rPr lang="en-US" altLang="ko-KR" sz="2000" dirty="0">
                <a:solidFill>
                  <a:srgbClr val="20425A"/>
                </a:solidFill>
              </a:rPr>
              <a:t>Also, we suggested the neutropenia onset timing analysis as a proof-of-concept study.</a:t>
            </a:r>
          </a:p>
          <a:p>
            <a:pPr marL="342900" indent="-342900">
              <a:spcAft>
                <a:spcPts val="600"/>
              </a:spcAft>
              <a:buFontTx/>
              <a:buChar char="-"/>
            </a:pPr>
            <a:r>
              <a:rPr lang="en-US" altLang="ko-KR" sz="2000" dirty="0">
                <a:solidFill>
                  <a:srgbClr val="20425A"/>
                </a:solidFill>
              </a:rPr>
              <a:t>All the codes are uploaded on GitHub page (</a:t>
            </a:r>
            <a:r>
              <a:rPr lang="en-US" altLang="ko-KR" sz="2000" dirty="0">
                <a:solidFill>
                  <a:srgbClr val="20425A"/>
                </a:solidFill>
                <a:hlinkClick r:id="rId2">
                  <a:extLst>
                    <a:ext uri="{A12FA001-AC4F-418D-AE19-62706E023703}">
                      <ahyp:hlinkClr xmlns:ahyp="http://schemas.microsoft.com/office/drawing/2018/hyperlinkcolor" val="tx"/>
                    </a:ext>
                  </a:extLst>
                </a:hlinkClick>
              </a:rPr>
              <a:t>https://github.com/ohdsi-studies/CancerTxPathway</a:t>
            </a:r>
            <a:r>
              <a:rPr lang="en-US" altLang="ko-KR" sz="2000" dirty="0">
                <a:solidFill>
                  <a:srgbClr val="20425A"/>
                </a:solidFill>
              </a:rPr>
              <a:t>).</a:t>
            </a:r>
          </a:p>
        </p:txBody>
      </p:sp>
    </p:spTree>
    <p:extLst>
      <p:ext uri="{BB962C8B-B14F-4D97-AF65-F5344CB8AC3E}">
        <p14:creationId xmlns:p14="http://schemas.microsoft.com/office/powerpoint/2010/main" val="1360269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1512E-B7C9-4237-8A1B-5B7F53E3A410}"/>
              </a:ext>
            </a:extLst>
          </p:cNvPr>
          <p:cNvSpPr txBox="1"/>
          <p:nvPr/>
        </p:nvSpPr>
        <p:spPr>
          <a:xfrm>
            <a:off x="1993938" y="3105835"/>
            <a:ext cx="5156124"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3600" b="1" dirty="0">
                <a:solidFill>
                  <a:srgbClr val="1B3E56"/>
                </a:solidFill>
                <a:latin typeface="Times New Roman" panose="02020603050405020304" pitchFamily="18" charset="0"/>
                <a:cs typeface="Times New Roman" panose="02020603050405020304" pitchFamily="18" charset="0"/>
              </a:rPr>
              <a:t>Thank you for listening !</a:t>
            </a:r>
            <a:endParaRPr lang="ko-KR" altLang="en-US" sz="3600" b="1" dirty="0">
              <a:solidFill>
                <a:srgbClr val="1B3E5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57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9E1138-F0A9-4A8E-9CC1-0D6C4A2691A6}"/>
              </a:ext>
            </a:extLst>
          </p:cNvPr>
          <p:cNvSpPr txBox="1"/>
          <p:nvPr/>
        </p:nvSpPr>
        <p:spPr>
          <a:xfrm>
            <a:off x="169163" y="764000"/>
            <a:ext cx="2315749"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Objective</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2F00737D-4641-4E96-A3FC-5023143B3E49}"/>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0B15E6A6-4BD3-41FA-9A92-3A340298D624}"/>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8712A242-7756-4BC4-8932-014715450D78}"/>
              </a:ext>
            </a:extLst>
          </p:cNvPr>
          <p:cNvSpPr txBox="1"/>
          <p:nvPr/>
        </p:nvSpPr>
        <p:spPr>
          <a:xfrm>
            <a:off x="57911" y="3544102"/>
            <a:ext cx="9028177" cy="2985433"/>
          </a:xfrm>
          <a:prstGeom prst="rect">
            <a:avLst/>
          </a:prstGeom>
          <a:noFill/>
        </p:spPr>
        <p:txBody>
          <a:bodyPr wrap="square" rtlCol="0">
            <a:spAutoFit/>
          </a:bodyPr>
          <a:lstStyle/>
          <a:p>
            <a:pPr>
              <a:spcAft>
                <a:spcPts val="600"/>
              </a:spcAft>
            </a:pPr>
            <a:r>
              <a:rPr lang="en-US" altLang="ko-KR" sz="2800" dirty="0">
                <a:solidFill>
                  <a:srgbClr val="20425A"/>
                </a:solidFill>
              </a:rPr>
              <a:t>Therefore, we extracted chemotherapy information to make it possible to seamlessly identify </a:t>
            </a:r>
          </a:p>
          <a:p>
            <a:pPr>
              <a:spcAft>
                <a:spcPts val="600"/>
              </a:spcAft>
            </a:pPr>
            <a:endParaRPr lang="en-US" altLang="ko-KR" sz="2800" dirty="0">
              <a:solidFill>
                <a:srgbClr val="20425A"/>
              </a:solidFill>
            </a:endParaRPr>
          </a:p>
          <a:p>
            <a:pPr marL="514350" indent="-514350">
              <a:spcAft>
                <a:spcPts val="600"/>
              </a:spcAft>
              <a:buAutoNum type="arabicParenBoth"/>
            </a:pPr>
            <a:r>
              <a:rPr lang="en-US" altLang="ko-KR" sz="2800" dirty="0">
                <a:solidFill>
                  <a:srgbClr val="20425A"/>
                </a:solidFill>
              </a:rPr>
              <a:t>Treatment line level records of chemotherapy </a:t>
            </a:r>
          </a:p>
          <a:p>
            <a:pPr marL="514350" indent="-514350">
              <a:spcAft>
                <a:spcPts val="600"/>
              </a:spcAft>
              <a:buAutoNum type="arabicParenBoth"/>
            </a:pPr>
            <a:r>
              <a:rPr lang="en-US" altLang="ko-KR" sz="2800" dirty="0">
                <a:solidFill>
                  <a:srgbClr val="20425A"/>
                </a:solidFill>
              </a:rPr>
              <a:t>Treatment cycle level records </a:t>
            </a:r>
          </a:p>
          <a:p>
            <a:pPr marL="514350" indent="-514350">
              <a:spcAft>
                <a:spcPts val="600"/>
              </a:spcAft>
              <a:buAutoNum type="arabicParenBoth"/>
            </a:pPr>
            <a:r>
              <a:rPr lang="en-US" altLang="ko-KR" sz="2800" dirty="0">
                <a:solidFill>
                  <a:srgbClr val="20425A"/>
                </a:solidFill>
              </a:rPr>
              <a:t>A single drug level records from episode tables.</a:t>
            </a:r>
            <a:endParaRPr lang="ko-KR" altLang="en-US" sz="2800" dirty="0">
              <a:solidFill>
                <a:srgbClr val="20425A"/>
              </a:solidFill>
            </a:endParaRPr>
          </a:p>
        </p:txBody>
      </p:sp>
      <p:sp>
        <p:nvSpPr>
          <p:cNvPr id="4" name="직사각형 3">
            <a:extLst>
              <a:ext uri="{FF2B5EF4-FFF2-40B4-BE49-F238E27FC236}">
                <a16:creationId xmlns:a16="http://schemas.microsoft.com/office/drawing/2014/main" id="{8566ABE1-3E56-4BDF-9EF5-F3A187B0468C}"/>
              </a:ext>
            </a:extLst>
          </p:cNvPr>
          <p:cNvSpPr/>
          <p:nvPr/>
        </p:nvSpPr>
        <p:spPr>
          <a:xfrm>
            <a:off x="1949116" y="1556084"/>
            <a:ext cx="5085347" cy="3693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70EECD6-BA08-4B57-B02A-A755DAC1F6FD}"/>
              </a:ext>
            </a:extLst>
          </p:cNvPr>
          <p:cNvSpPr txBox="1"/>
          <p:nvPr/>
        </p:nvSpPr>
        <p:spPr>
          <a:xfrm>
            <a:off x="4082715" y="1556084"/>
            <a:ext cx="938464" cy="369332"/>
          </a:xfrm>
          <a:prstGeom prst="rect">
            <a:avLst/>
          </a:prstGeom>
          <a:noFill/>
        </p:spPr>
        <p:txBody>
          <a:bodyPr wrap="square" rtlCol="0">
            <a:spAutoFit/>
          </a:bodyPr>
          <a:lstStyle/>
          <a:p>
            <a:r>
              <a:rPr lang="en-US" altLang="ko-KR" dirty="0">
                <a:solidFill>
                  <a:schemeClr val="bg1"/>
                </a:solidFill>
              </a:rPr>
              <a:t>FOLFOX </a:t>
            </a:r>
            <a:endParaRPr lang="ko-KR" altLang="en-US" dirty="0">
              <a:solidFill>
                <a:schemeClr val="bg1"/>
              </a:solidFill>
            </a:endParaRPr>
          </a:p>
        </p:txBody>
      </p:sp>
      <p:sp>
        <p:nvSpPr>
          <p:cNvPr id="5" name="직사각형 4">
            <a:extLst>
              <a:ext uri="{FF2B5EF4-FFF2-40B4-BE49-F238E27FC236}">
                <a16:creationId xmlns:a16="http://schemas.microsoft.com/office/drawing/2014/main" id="{8ABA112E-52C0-4797-B95F-CEB1755CE68C}"/>
              </a:ext>
            </a:extLst>
          </p:cNvPr>
          <p:cNvSpPr/>
          <p:nvPr/>
        </p:nvSpPr>
        <p:spPr>
          <a:xfrm>
            <a:off x="1951374" y="2103435"/>
            <a:ext cx="527486"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1st</a:t>
            </a:r>
            <a:endParaRPr lang="ko-KR" altLang="en-US" sz="1050" dirty="0"/>
          </a:p>
        </p:txBody>
      </p:sp>
      <p:sp>
        <p:nvSpPr>
          <p:cNvPr id="10" name="직사각형 9">
            <a:extLst>
              <a:ext uri="{FF2B5EF4-FFF2-40B4-BE49-F238E27FC236}">
                <a16:creationId xmlns:a16="http://schemas.microsoft.com/office/drawing/2014/main" id="{13578818-85A9-4F76-B0D9-25528683EB26}"/>
              </a:ext>
            </a:extLst>
          </p:cNvPr>
          <p:cNvSpPr/>
          <p:nvPr/>
        </p:nvSpPr>
        <p:spPr>
          <a:xfrm>
            <a:off x="6554468" y="2103435"/>
            <a:ext cx="479995"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6th</a:t>
            </a:r>
            <a:endParaRPr lang="ko-KR" altLang="en-US" sz="1000" dirty="0"/>
          </a:p>
        </p:txBody>
      </p:sp>
      <p:sp>
        <p:nvSpPr>
          <p:cNvPr id="11" name="직사각형 10">
            <a:extLst>
              <a:ext uri="{FF2B5EF4-FFF2-40B4-BE49-F238E27FC236}">
                <a16:creationId xmlns:a16="http://schemas.microsoft.com/office/drawing/2014/main" id="{FBF6601A-3404-404F-9CDE-8A4AAF6E8B78}"/>
              </a:ext>
            </a:extLst>
          </p:cNvPr>
          <p:cNvSpPr/>
          <p:nvPr/>
        </p:nvSpPr>
        <p:spPr>
          <a:xfrm>
            <a:off x="5674894" y="2103435"/>
            <a:ext cx="479995"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5th</a:t>
            </a:r>
            <a:endParaRPr lang="ko-KR" altLang="en-US" sz="1000" dirty="0"/>
          </a:p>
        </p:txBody>
      </p:sp>
      <p:sp>
        <p:nvSpPr>
          <p:cNvPr id="12" name="직사각형 11">
            <a:extLst>
              <a:ext uri="{FF2B5EF4-FFF2-40B4-BE49-F238E27FC236}">
                <a16:creationId xmlns:a16="http://schemas.microsoft.com/office/drawing/2014/main" id="{01D84573-299D-4431-AE85-7D8579EA39E6}"/>
              </a:ext>
            </a:extLst>
          </p:cNvPr>
          <p:cNvSpPr/>
          <p:nvPr/>
        </p:nvSpPr>
        <p:spPr>
          <a:xfrm>
            <a:off x="3799908" y="2103435"/>
            <a:ext cx="527487"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3rd</a:t>
            </a:r>
            <a:endParaRPr lang="ko-KR" altLang="en-US" sz="1000" dirty="0"/>
          </a:p>
        </p:txBody>
      </p:sp>
      <p:sp>
        <p:nvSpPr>
          <p:cNvPr id="13" name="직사각형 12">
            <a:extLst>
              <a:ext uri="{FF2B5EF4-FFF2-40B4-BE49-F238E27FC236}">
                <a16:creationId xmlns:a16="http://schemas.microsoft.com/office/drawing/2014/main" id="{5B9F3B3E-2D39-45F6-BFB1-81705F8E0C95}"/>
              </a:ext>
            </a:extLst>
          </p:cNvPr>
          <p:cNvSpPr/>
          <p:nvPr/>
        </p:nvSpPr>
        <p:spPr>
          <a:xfrm>
            <a:off x="2832066" y="2103435"/>
            <a:ext cx="527487"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2nd</a:t>
            </a:r>
            <a:endParaRPr lang="ko-KR" altLang="en-US" sz="1000" dirty="0"/>
          </a:p>
        </p:txBody>
      </p:sp>
      <p:sp>
        <p:nvSpPr>
          <p:cNvPr id="14" name="직사각형 13">
            <a:extLst>
              <a:ext uri="{FF2B5EF4-FFF2-40B4-BE49-F238E27FC236}">
                <a16:creationId xmlns:a16="http://schemas.microsoft.com/office/drawing/2014/main" id="{30A0515B-325C-411B-A788-6515CADA56C4}"/>
              </a:ext>
            </a:extLst>
          </p:cNvPr>
          <p:cNvSpPr/>
          <p:nvPr/>
        </p:nvSpPr>
        <p:spPr>
          <a:xfrm>
            <a:off x="4724398" y="2103435"/>
            <a:ext cx="479995"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4th</a:t>
            </a:r>
            <a:endParaRPr lang="ko-KR" altLang="en-US" sz="1000" dirty="0"/>
          </a:p>
        </p:txBody>
      </p:sp>
      <p:sp>
        <p:nvSpPr>
          <p:cNvPr id="15" name="직사각형 14">
            <a:extLst>
              <a:ext uri="{FF2B5EF4-FFF2-40B4-BE49-F238E27FC236}">
                <a16:creationId xmlns:a16="http://schemas.microsoft.com/office/drawing/2014/main" id="{0E71F257-F0E3-4C90-AD76-79556986D544}"/>
              </a:ext>
            </a:extLst>
          </p:cNvPr>
          <p:cNvSpPr/>
          <p:nvPr/>
        </p:nvSpPr>
        <p:spPr>
          <a:xfrm>
            <a:off x="2840088" y="2671368"/>
            <a:ext cx="175829" cy="304800"/>
          </a:xfrm>
          <a:prstGeom prst="rect">
            <a:avLst/>
          </a:prstGeom>
          <a:solidFill>
            <a:srgbClr val="204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p>
        </p:txBody>
      </p:sp>
      <p:sp>
        <p:nvSpPr>
          <p:cNvPr id="16" name="직사각형 15">
            <a:extLst>
              <a:ext uri="{FF2B5EF4-FFF2-40B4-BE49-F238E27FC236}">
                <a16:creationId xmlns:a16="http://schemas.microsoft.com/office/drawing/2014/main" id="{8C52F7F2-BCF1-456E-AD19-D4AAD609E623}"/>
              </a:ext>
            </a:extLst>
          </p:cNvPr>
          <p:cNvSpPr/>
          <p:nvPr/>
        </p:nvSpPr>
        <p:spPr>
          <a:xfrm>
            <a:off x="3015917" y="2671368"/>
            <a:ext cx="175829" cy="304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p>
        </p:txBody>
      </p:sp>
      <p:sp>
        <p:nvSpPr>
          <p:cNvPr id="17" name="직사각형 16">
            <a:extLst>
              <a:ext uri="{FF2B5EF4-FFF2-40B4-BE49-F238E27FC236}">
                <a16:creationId xmlns:a16="http://schemas.microsoft.com/office/drawing/2014/main" id="{84DD77BE-BC4A-48AE-A38F-42E4640CBACA}"/>
              </a:ext>
            </a:extLst>
          </p:cNvPr>
          <p:cNvSpPr/>
          <p:nvPr/>
        </p:nvSpPr>
        <p:spPr>
          <a:xfrm>
            <a:off x="3191746" y="2671368"/>
            <a:ext cx="175829" cy="304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p>
        </p:txBody>
      </p:sp>
      <p:sp>
        <p:nvSpPr>
          <p:cNvPr id="6" name="왼쪽 중괄호 5">
            <a:extLst>
              <a:ext uri="{FF2B5EF4-FFF2-40B4-BE49-F238E27FC236}">
                <a16:creationId xmlns:a16="http://schemas.microsoft.com/office/drawing/2014/main" id="{D1AABAD3-A765-482F-82E4-119EE73FBF92}"/>
              </a:ext>
            </a:extLst>
          </p:cNvPr>
          <p:cNvSpPr/>
          <p:nvPr/>
        </p:nvSpPr>
        <p:spPr>
          <a:xfrm>
            <a:off x="3799909" y="2598821"/>
            <a:ext cx="98323" cy="71507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2337A1F-F172-4D73-81B5-8E7730202287}"/>
              </a:ext>
            </a:extLst>
          </p:cNvPr>
          <p:cNvSpPr txBox="1"/>
          <p:nvPr/>
        </p:nvSpPr>
        <p:spPr>
          <a:xfrm>
            <a:off x="3543404" y="2493350"/>
            <a:ext cx="1699157" cy="900246"/>
          </a:xfrm>
          <a:prstGeom prst="rect">
            <a:avLst/>
          </a:prstGeom>
          <a:noFill/>
        </p:spPr>
        <p:txBody>
          <a:bodyPr wrap="square" rtlCol="0">
            <a:spAutoFit/>
          </a:bodyPr>
          <a:lstStyle/>
          <a:p>
            <a:pPr algn="ctr"/>
            <a:r>
              <a:rPr lang="en-US" altLang="ko-KR" sz="1050" dirty="0"/>
              <a:t>5Fu </a:t>
            </a:r>
          </a:p>
          <a:p>
            <a:pPr algn="ctr"/>
            <a:r>
              <a:rPr lang="en-US" altLang="ko-KR" sz="1050" dirty="0"/>
              <a:t>+ </a:t>
            </a:r>
          </a:p>
          <a:p>
            <a:pPr algn="ctr"/>
            <a:r>
              <a:rPr lang="en-US" altLang="ko-KR" sz="1050" dirty="0"/>
              <a:t>Leucovorin </a:t>
            </a:r>
          </a:p>
          <a:p>
            <a:pPr algn="ctr"/>
            <a:r>
              <a:rPr lang="en-US" altLang="ko-KR" sz="1050" dirty="0"/>
              <a:t>+ </a:t>
            </a:r>
          </a:p>
          <a:p>
            <a:pPr algn="ctr"/>
            <a:r>
              <a:rPr lang="en-US" altLang="ko-KR" sz="1050" dirty="0"/>
              <a:t>Oxaliplatin</a:t>
            </a:r>
            <a:endParaRPr lang="ko-KR" altLang="en-US" sz="1050" dirty="0"/>
          </a:p>
        </p:txBody>
      </p:sp>
      <p:sp>
        <p:nvSpPr>
          <p:cNvPr id="19" name="TextBox 18">
            <a:extLst>
              <a:ext uri="{FF2B5EF4-FFF2-40B4-BE49-F238E27FC236}">
                <a16:creationId xmlns:a16="http://schemas.microsoft.com/office/drawing/2014/main" id="{72FA9057-5180-4C69-9E99-38113AC42FEF}"/>
              </a:ext>
            </a:extLst>
          </p:cNvPr>
          <p:cNvSpPr txBox="1"/>
          <p:nvPr/>
        </p:nvSpPr>
        <p:spPr>
          <a:xfrm>
            <a:off x="248653" y="1556084"/>
            <a:ext cx="1820778" cy="369332"/>
          </a:xfrm>
          <a:prstGeom prst="rect">
            <a:avLst/>
          </a:prstGeom>
          <a:noFill/>
        </p:spPr>
        <p:txBody>
          <a:bodyPr wrap="square" rtlCol="0">
            <a:spAutoFit/>
          </a:bodyPr>
          <a:lstStyle/>
          <a:p>
            <a:r>
              <a:rPr lang="en-US" altLang="ko-KR" dirty="0"/>
              <a:t>Treatment Line</a:t>
            </a:r>
            <a:endParaRPr lang="ko-KR" altLang="en-US" dirty="0"/>
          </a:p>
        </p:txBody>
      </p:sp>
      <p:sp>
        <p:nvSpPr>
          <p:cNvPr id="20" name="TextBox 19">
            <a:extLst>
              <a:ext uri="{FF2B5EF4-FFF2-40B4-BE49-F238E27FC236}">
                <a16:creationId xmlns:a16="http://schemas.microsoft.com/office/drawing/2014/main" id="{EDB8EFD4-D564-4F93-B395-8E7AB7F93025}"/>
              </a:ext>
            </a:extLst>
          </p:cNvPr>
          <p:cNvSpPr txBox="1"/>
          <p:nvPr/>
        </p:nvSpPr>
        <p:spPr>
          <a:xfrm>
            <a:off x="248653" y="2047287"/>
            <a:ext cx="1820778" cy="369332"/>
          </a:xfrm>
          <a:prstGeom prst="rect">
            <a:avLst/>
          </a:prstGeom>
          <a:noFill/>
        </p:spPr>
        <p:txBody>
          <a:bodyPr wrap="square" rtlCol="0">
            <a:spAutoFit/>
          </a:bodyPr>
          <a:lstStyle/>
          <a:p>
            <a:r>
              <a:rPr lang="en-US" altLang="ko-KR" dirty="0"/>
              <a:t>Treatment Cycle</a:t>
            </a:r>
            <a:endParaRPr lang="ko-KR" altLang="en-US" dirty="0"/>
          </a:p>
        </p:txBody>
      </p:sp>
      <p:sp>
        <p:nvSpPr>
          <p:cNvPr id="21" name="TextBox 20">
            <a:extLst>
              <a:ext uri="{FF2B5EF4-FFF2-40B4-BE49-F238E27FC236}">
                <a16:creationId xmlns:a16="http://schemas.microsoft.com/office/drawing/2014/main" id="{65F64E9C-E8FC-41A5-83E8-C8F47D742075}"/>
              </a:ext>
            </a:extLst>
          </p:cNvPr>
          <p:cNvSpPr txBox="1"/>
          <p:nvPr/>
        </p:nvSpPr>
        <p:spPr>
          <a:xfrm>
            <a:off x="248653" y="2592712"/>
            <a:ext cx="1950422" cy="369332"/>
          </a:xfrm>
          <a:prstGeom prst="rect">
            <a:avLst/>
          </a:prstGeom>
          <a:noFill/>
        </p:spPr>
        <p:txBody>
          <a:bodyPr wrap="square" rtlCol="0">
            <a:spAutoFit/>
          </a:bodyPr>
          <a:lstStyle/>
          <a:p>
            <a:r>
              <a:rPr lang="en-US" altLang="ko-KR" dirty="0"/>
              <a:t>Single medication</a:t>
            </a:r>
            <a:endParaRPr lang="ko-KR" altLang="en-US" dirty="0"/>
          </a:p>
        </p:txBody>
      </p:sp>
      <p:sp>
        <p:nvSpPr>
          <p:cNvPr id="22" name="왼쪽 중괄호 21">
            <a:extLst>
              <a:ext uri="{FF2B5EF4-FFF2-40B4-BE49-F238E27FC236}">
                <a16:creationId xmlns:a16="http://schemas.microsoft.com/office/drawing/2014/main" id="{E3577D14-441B-4DE7-940A-4C916AF63F7C}"/>
              </a:ext>
            </a:extLst>
          </p:cNvPr>
          <p:cNvSpPr/>
          <p:nvPr/>
        </p:nvSpPr>
        <p:spPr>
          <a:xfrm rot="10800000">
            <a:off x="7263063" y="1526282"/>
            <a:ext cx="88232" cy="9224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왼쪽 중괄호 22">
            <a:extLst>
              <a:ext uri="{FF2B5EF4-FFF2-40B4-BE49-F238E27FC236}">
                <a16:creationId xmlns:a16="http://schemas.microsoft.com/office/drawing/2014/main" id="{3C85A860-A93B-43F4-A1F3-F1A28AB85EB5}"/>
              </a:ext>
            </a:extLst>
          </p:cNvPr>
          <p:cNvSpPr/>
          <p:nvPr/>
        </p:nvSpPr>
        <p:spPr>
          <a:xfrm flipH="1">
            <a:off x="7263063" y="2611388"/>
            <a:ext cx="88232" cy="456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E4E5846B-F5CB-460B-998A-A9ED24D3283F}"/>
              </a:ext>
            </a:extLst>
          </p:cNvPr>
          <p:cNvSpPr txBox="1"/>
          <p:nvPr/>
        </p:nvSpPr>
        <p:spPr>
          <a:xfrm>
            <a:off x="7451091" y="1825570"/>
            <a:ext cx="927701" cy="369332"/>
          </a:xfrm>
          <a:prstGeom prst="rect">
            <a:avLst/>
          </a:prstGeom>
          <a:noFill/>
        </p:spPr>
        <p:txBody>
          <a:bodyPr wrap="square" rtlCol="0">
            <a:spAutoFit/>
          </a:bodyPr>
          <a:lstStyle/>
          <a:p>
            <a:r>
              <a:rPr lang="en-US" altLang="ko-KR" dirty="0"/>
              <a:t>Episode</a:t>
            </a:r>
            <a:endParaRPr lang="ko-KR" altLang="en-US" dirty="0"/>
          </a:p>
        </p:txBody>
      </p:sp>
      <p:sp>
        <p:nvSpPr>
          <p:cNvPr id="25" name="TextBox 24">
            <a:extLst>
              <a:ext uri="{FF2B5EF4-FFF2-40B4-BE49-F238E27FC236}">
                <a16:creationId xmlns:a16="http://schemas.microsoft.com/office/drawing/2014/main" id="{A7573718-522C-419F-BD9A-DDAE0EFC089D}"/>
              </a:ext>
            </a:extLst>
          </p:cNvPr>
          <p:cNvSpPr txBox="1"/>
          <p:nvPr/>
        </p:nvSpPr>
        <p:spPr>
          <a:xfrm>
            <a:off x="7351295" y="2644050"/>
            <a:ext cx="1554320" cy="369332"/>
          </a:xfrm>
          <a:prstGeom prst="rect">
            <a:avLst/>
          </a:prstGeom>
          <a:noFill/>
        </p:spPr>
        <p:txBody>
          <a:bodyPr wrap="square" rtlCol="0">
            <a:spAutoFit/>
          </a:bodyPr>
          <a:lstStyle/>
          <a:p>
            <a:r>
              <a:rPr lang="en-US" altLang="ko-KR" dirty="0"/>
              <a:t>Drug exposure</a:t>
            </a:r>
            <a:endParaRPr lang="ko-KR" altLang="en-US" dirty="0"/>
          </a:p>
        </p:txBody>
      </p:sp>
      <p:cxnSp>
        <p:nvCxnSpPr>
          <p:cNvPr id="27" name="직선 화살표 연결선 26">
            <a:extLst>
              <a:ext uri="{FF2B5EF4-FFF2-40B4-BE49-F238E27FC236}">
                <a16:creationId xmlns:a16="http://schemas.microsoft.com/office/drawing/2014/main" id="{68AC6EE1-E182-45EE-92DF-A03636D1ED85}"/>
              </a:ext>
            </a:extLst>
          </p:cNvPr>
          <p:cNvCxnSpPr>
            <a:cxnSpLocks/>
          </p:cNvCxnSpPr>
          <p:nvPr/>
        </p:nvCxnSpPr>
        <p:spPr>
          <a:xfrm>
            <a:off x="7897062" y="2259799"/>
            <a:ext cx="9392" cy="3166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33C5EC-8DFF-46BB-96FB-F993C89DA0D6}"/>
              </a:ext>
            </a:extLst>
          </p:cNvPr>
          <p:cNvSpPr txBox="1"/>
          <p:nvPr/>
        </p:nvSpPr>
        <p:spPr>
          <a:xfrm>
            <a:off x="7810388" y="2155009"/>
            <a:ext cx="1024894" cy="523220"/>
          </a:xfrm>
          <a:prstGeom prst="rect">
            <a:avLst/>
          </a:prstGeom>
          <a:noFill/>
        </p:spPr>
        <p:txBody>
          <a:bodyPr wrap="square" rtlCol="0">
            <a:spAutoFit/>
          </a:bodyPr>
          <a:lstStyle/>
          <a:p>
            <a:pPr algn="ctr"/>
            <a:r>
              <a:rPr lang="en-US" altLang="ko-KR" sz="1400" dirty="0"/>
              <a:t>Episode </a:t>
            </a:r>
          </a:p>
          <a:p>
            <a:pPr algn="ctr"/>
            <a:r>
              <a:rPr lang="en-US" altLang="ko-KR" sz="1400" dirty="0"/>
              <a:t>event</a:t>
            </a:r>
            <a:endParaRPr lang="ko-KR" altLang="en-US" sz="1400" dirty="0"/>
          </a:p>
        </p:txBody>
      </p:sp>
    </p:spTree>
    <p:extLst>
      <p:ext uri="{BB962C8B-B14F-4D97-AF65-F5344CB8AC3E}">
        <p14:creationId xmlns:p14="http://schemas.microsoft.com/office/powerpoint/2010/main" val="398671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9E1138-F0A9-4A8E-9CC1-0D6C4A2691A6}"/>
              </a:ext>
            </a:extLst>
          </p:cNvPr>
          <p:cNvSpPr txBox="1"/>
          <p:nvPr/>
        </p:nvSpPr>
        <p:spPr>
          <a:xfrm>
            <a:off x="169163" y="764000"/>
            <a:ext cx="2315749"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Objective</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2F00737D-4641-4E96-A3FC-5023143B3E49}"/>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0B15E6A6-4BD3-41FA-9A92-3A340298D624}"/>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54B90B12-C06D-4D95-82EB-688194930FF5}"/>
              </a:ext>
            </a:extLst>
          </p:cNvPr>
          <p:cNvSpPr txBox="1"/>
          <p:nvPr/>
        </p:nvSpPr>
        <p:spPr>
          <a:xfrm>
            <a:off x="57911" y="2482587"/>
            <a:ext cx="9028177" cy="2400657"/>
          </a:xfrm>
          <a:prstGeom prst="rect">
            <a:avLst/>
          </a:prstGeom>
          <a:noFill/>
        </p:spPr>
        <p:txBody>
          <a:bodyPr wrap="square" rtlCol="0">
            <a:spAutoFit/>
          </a:bodyPr>
          <a:lstStyle/>
          <a:p>
            <a:pPr>
              <a:spcAft>
                <a:spcPts val="600"/>
              </a:spcAft>
            </a:pPr>
            <a:r>
              <a:rPr lang="en-US" altLang="ko-KR" sz="2800" dirty="0">
                <a:solidFill>
                  <a:srgbClr val="20425A"/>
                </a:solidFill>
              </a:rPr>
              <a:t>Based on the extracted chemotherapy records, the </a:t>
            </a:r>
            <a:r>
              <a:rPr lang="en-US" altLang="ko-KR" sz="2800" b="1" dirty="0">
                <a:solidFill>
                  <a:srgbClr val="20425A"/>
                </a:solidFill>
              </a:rPr>
              <a:t>patterns of treatment </a:t>
            </a:r>
            <a:r>
              <a:rPr lang="en-US" altLang="ko-KR" sz="2800" dirty="0">
                <a:solidFill>
                  <a:srgbClr val="20425A"/>
                </a:solidFill>
              </a:rPr>
              <a:t>were identified and visualized. </a:t>
            </a:r>
          </a:p>
          <a:p>
            <a:pPr>
              <a:spcAft>
                <a:spcPts val="600"/>
              </a:spcAft>
            </a:pPr>
            <a:endParaRPr lang="en-US" altLang="ko-KR" sz="2800" dirty="0">
              <a:solidFill>
                <a:srgbClr val="20425A"/>
              </a:solidFill>
            </a:endParaRPr>
          </a:p>
          <a:p>
            <a:pPr>
              <a:spcAft>
                <a:spcPts val="600"/>
              </a:spcAft>
            </a:pPr>
            <a:r>
              <a:rPr lang="en-US" altLang="ko-KR" sz="2800" dirty="0">
                <a:solidFill>
                  <a:srgbClr val="20425A"/>
                </a:solidFill>
              </a:rPr>
              <a:t>In addition, a proof-of-concept study was conducted to identify </a:t>
            </a:r>
            <a:r>
              <a:rPr lang="en-US" altLang="ko-KR" sz="2800" b="1" dirty="0">
                <a:solidFill>
                  <a:srgbClr val="20425A"/>
                </a:solidFill>
              </a:rPr>
              <a:t>onset timing of the adverse event (Neutropenia)</a:t>
            </a:r>
            <a:r>
              <a:rPr lang="en-US" altLang="ko-KR" sz="2800" dirty="0">
                <a:solidFill>
                  <a:srgbClr val="20425A"/>
                </a:solidFill>
              </a:rPr>
              <a:t>.</a:t>
            </a:r>
            <a:endParaRPr lang="ko-KR" altLang="en-US" sz="2800" dirty="0">
              <a:solidFill>
                <a:srgbClr val="20425A"/>
              </a:solidFill>
            </a:endParaRPr>
          </a:p>
        </p:txBody>
      </p:sp>
    </p:spTree>
    <p:extLst>
      <p:ext uri="{BB962C8B-B14F-4D97-AF65-F5344CB8AC3E}">
        <p14:creationId xmlns:p14="http://schemas.microsoft.com/office/powerpoint/2010/main" val="336752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83505561-BB73-4F15-A024-B4BB2F92B4D0}"/>
              </a:ext>
            </a:extLst>
          </p:cNvPr>
          <p:cNvSpPr txBox="1"/>
          <p:nvPr/>
        </p:nvSpPr>
        <p:spPr>
          <a:xfrm>
            <a:off x="70104" y="3644311"/>
            <a:ext cx="9073896" cy="1384995"/>
          </a:xfrm>
          <a:prstGeom prst="rect">
            <a:avLst/>
          </a:prstGeom>
          <a:noFill/>
        </p:spPr>
        <p:txBody>
          <a:bodyPr wrap="square" rtlCol="0">
            <a:spAutoFit/>
          </a:bodyPr>
          <a:lstStyle/>
          <a:p>
            <a:pPr>
              <a:spcAft>
                <a:spcPts val="600"/>
              </a:spcAft>
            </a:pPr>
            <a:r>
              <a:rPr lang="en-US" altLang="ko-KR" sz="2800" dirty="0">
                <a:solidFill>
                  <a:srgbClr val="20425A"/>
                </a:solidFill>
              </a:rPr>
              <a:t>In the process of extracting the episode table and episode event for chemotherapy, we referred to regimen descriptions in the </a:t>
            </a:r>
            <a:r>
              <a:rPr lang="en-US" altLang="ko-KR" sz="2800" b="1" dirty="0">
                <a:solidFill>
                  <a:srgbClr val="20425A"/>
                </a:solidFill>
              </a:rPr>
              <a:t>HemOnc </a:t>
            </a:r>
            <a:r>
              <a:rPr lang="en-US" altLang="ko-KR" sz="2800" dirty="0">
                <a:solidFill>
                  <a:srgbClr val="20425A"/>
                </a:solidFill>
              </a:rPr>
              <a:t>database.</a:t>
            </a:r>
          </a:p>
        </p:txBody>
      </p:sp>
      <p:pic>
        <p:nvPicPr>
          <p:cNvPr id="8" name="그림 7">
            <a:extLst>
              <a:ext uri="{FF2B5EF4-FFF2-40B4-BE49-F238E27FC236}">
                <a16:creationId xmlns:a16="http://schemas.microsoft.com/office/drawing/2014/main" id="{7E722943-5248-4786-A300-AB8C1B52AE5A}"/>
              </a:ext>
            </a:extLst>
          </p:cNvPr>
          <p:cNvPicPr>
            <a:picLocks noChangeAspect="1"/>
          </p:cNvPicPr>
          <p:nvPr/>
        </p:nvPicPr>
        <p:blipFill>
          <a:blip r:embed="rId2"/>
          <a:stretch>
            <a:fillRect/>
          </a:stretch>
        </p:blipFill>
        <p:spPr>
          <a:xfrm>
            <a:off x="3819525" y="2052532"/>
            <a:ext cx="1504950" cy="1476375"/>
          </a:xfrm>
          <a:prstGeom prst="rect">
            <a:avLst/>
          </a:prstGeom>
        </p:spPr>
      </p:pic>
    </p:spTree>
    <p:extLst>
      <p:ext uri="{BB962C8B-B14F-4D97-AF65-F5344CB8AC3E}">
        <p14:creationId xmlns:p14="http://schemas.microsoft.com/office/powerpoint/2010/main" val="271924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83505561-BB73-4F15-A024-B4BB2F92B4D0}"/>
              </a:ext>
            </a:extLst>
          </p:cNvPr>
          <p:cNvSpPr txBox="1"/>
          <p:nvPr/>
        </p:nvSpPr>
        <p:spPr>
          <a:xfrm>
            <a:off x="115823" y="3669030"/>
            <a:ext cx="8913876" cy="2831544"/>
          </a:xfrm>
          <a:prstGeom prst="rect">
            <a:avLst/>
          </a:prstGeom>
          <a:noFill/>
        </p:spPr>
        <p:txBody>
          <a:bodyPr wrap="square" rtlCol="0">
            <a:spAutoFit/>
          </a:bodyPr>
          <a:lstStyle/>
          <a:p>
            <a:pPr>
              <a:spcAft>
                <a:spcPts val="600"/>
              </a:spcAft>
            </a:pPr>
            <a:r>
              <a:rPr lang="en-US" altLang="ko-KR" sz="2800" dirty="0">
                <a:solidFill>
                  <a:srgbClr val="20425A"/>
                </a:solidFill>
              </a:rPr>
              <a:t>The description of each chemotherapy in HemOnc can be summarized as: </a:t>
            </a:r>
          </a:p>
          <a:p>
            <a:pPr marL="514350" indent="-514350">
              <a:spcAft>
                <a:spcPts val="600"/>
              </a:spcAft>
              <a:buAutoNum type="arabicParenBoth"/>
            </a:pPr>
            <a:r>
              <a:rPr lang="en-US" altLang="ko-KR" sz="2800" dirty="0">
                <a:solidFill>
                  <a:srgbClr val="20425A"/>
                </a:solidFill>
              </a:rPr>
              <a:t>What combination of drugs each chemotherapy regimen consists of</a:t>
            </a:r>
          </a:p>
          <a:p>
            <a:pPr marL="514350" indent="-514350">
              <a:spcAft>
                <a:spcPts val="600"/>
              </a:spcAft>
              <a:buAutoNum type="arabicParenBoth"/>
            </a:pPr>
            <a:r>
              <a:rPr lang="en-US" altLang="ko-KR" sz="2800" dirty="0">
                <a:solidFill>
                  <a:srgbClr val="20425A"/>
                </a:solidFill>
              </a:rPr>
              <a:t>How many days the interval between chemotherapy is maintained.</a:t>
            </a:r>
            <a:endParaRPr lang="ko-KR" altLang="en-US" sz="2800" dirty="0">
              <a:solidFill>
                <a:srgbClr val="20425A"/>
              </a:solidFill>
            </a:endParaRPr>
          </a:p>
        </p:txBody>
      </p:sp>
      <p:pic>
        <p:nvPicPr>
          <p:cNvPr id="8" name="그림 7">
            <a:extLst>
              <a:ext uri="{FF2B5EF4-FFF2-40B4-BE49-F238E27FC236}">
                <a16:creationId xmlns:a16="http://schemas.microsoft.com/office/drawing/2014/main" id="{21DCED63-E2D7-4C1E-B3F9-703108A4D6BA}"/>
              </a:ext>
            </a:extLst>
          </p:cNvPr>
          <p:cNvPicPr>
            <a:picLocks noChangeAspect="1"/>
          </p:cNvPicPr>
          <p:nvPr/>
        </p:nvPicPr>
        <p:blipFill>
          <a:blip r:embed="rId2"/>
          <a:stretch>
            <a:fillRect/>
          </a:stretch>
        </p:blipFill>
        <p:spPr>
          <a:xfrm>
            <a:off x="876300" y="1733550"/>
            <a:ext cx="7391400" cy="1695450"/>
          </a:xfrm>
          <a:prstGeom prst="rect">
            <a:avLst/>
          </a:prstGeom>
        </p:spPr>
      </p:pic>
    </p:spTree>
    <p:extLst>
      <p:ext uri="{BB962C8B-B14F-4D97-AF65-F5344CB8AC3E}">
        <p14:creationId xmlns:p14="http://schemas.microsoft.com/office/powerpoint/2010/main" val="97913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083147E1-B070-45FE-95FF-0F8D37FAC1AD}"/>
              </a:ext>
            </a:extLst>
          </p:cNvPr>
          <p:cNvSpPr txBox="1"/>
          <p:nvPr/>
        </p:nvSpPr>
        <p:spPr>
          <a:xfrm>
            <a:off x="31292" y="5416434"/>
            <a:ext cx="9108147" cy="1384995"/>
          </a:xfrm>
          <a:prstGeom prst="rect">
            <a:avLst/>
          </a:prstGeom>
          <a:noFill/>
        </p:spPr>
        <p:txBody>
          <a:bodyPr wrap="square" rtlCol="0">
            <a:spAutoFit/>
          </a:bodyPr>
          <a:lstStyle/>
          <a:p>
            <a:pPr>
              <a:spcAft>
                <a:spcPts val="600"/>
              </a:spcAft>
            </a:pPr>
            <a:r>
              <a:rPr lang="en-US" altLang="ko-KR" sz="2800" dirty="0">
                <a:solidFill>
                  <a:srgbClr val="20425A"/>
                </a:solidFill>
              </a:rPr>
              <a:t>We generated a machine-readable JavaScript Object Notation (JSON) structure to utilize 1,506 regimen descriptions in HemOnc for extracting chemotherapy records.</a:t>
            </a:r>
          </a:p>
        </p:txBody>
      </p:sp>
      <p:pic>
        <p:nvPicPr>
          <p:cNvPr id="13" name="그림 12">
            <a:extLst>
              <a:ext uri="{FF2B5EF4-FFF2-40B4-BE49-F238E27FC236}">
                <a16:creationId xmlns:a16="http://schemas.microsoft.com/office/drawing/2014/main" id="{561FB5D2-6104-4DBA-B196-C6ABD90416E7}"/>
              </a:ext>
            </a:extLst>
          </p:cNvPr>
          <p:cNvPicPr>
            <a:picLocks noChangeAspect="1"/>
          </p:cNvPicPr>
          <p:nvPr/>
        </p:nvPicPr>
        <p:blipFill>
          <a:blip r:embed="rId2"/>
          <a:stretch>
            <a:fillRect/>
          </a:stretch>
        </p:blipFill>
        <p:spPr>
          <a:xfrm>
            <a:off x="1473662" y="1293397"/>
            <a:ext cx="1504950" cy="1476375"/>
          </a:xfrm>
          <a:prstGeom prst="rect">
            <a:avLst/>
          </a:prstGeom>
        </p:spPr>
      </p:pic>
      <p:pic>
        <p:nvPicPr>
          <p:cNvPr id="16" name="그림 15">
            <a:extLst>
              <a:ext uri="{FF2B5EF4-FFF2-40B4-BE49-F238E27FC236}">
                <a16:creationId xmlns:a16="http://schemas.microsoft.com/office/drawing/2014/main" id="{D9EA6CE3-0C3C-46C1-B130-F24668476BB9}"/>
              </a:ext>
            </a:extLst>
          </p:cNvPr>
          <p:cNvPicPr>
            <a:picLocks noChangeAspect="1"/>
          </p:cNvPicPr>
          <p:nvPr/>
        </p:nvPicPr>
        <p:blipFill>
          <a:blip r:embed="rId3"/>
          <a:stretch>
            <a:fillRect/>
          </a:stretch>
        </p:blipFill>
        <p:spPr>
          <a:xfrm>
            <a:off x="5438267" y="1293398"/>
            <a:ext cx="3265899" cy="3971372"/>
          </a:xfrm>
          <a:prstGeom prst="rect">
            <a:avLst/>
          </a:prstGeom>
        </p:spPr>
      </p:pic>
      <p:sp>
        <p:nvSpPr>
          <p:cNvPr id="20" name="화살표: 줄무늬가 있는 오른쪽 19">
            <a:extLst>
              <a:ext uri="{FF2B5EF4-FFF2-40B4-BE49-F238E27FC236}">
                <a16:creationId xmlns:a16="http://schemas.microsoft.com/office/drawing/2014/main" id="{432455AC-196B-4C89-9559-02BFF5C3F699}"/>
              </a:ext>
            </a:extLst>
          </p:cNvPr>
          <p:cNvSpPr/>
          <p:nvPr/>
        </p:nvSpPr>
        <p:spPr>
          <a:xfrm>
            <a:off x="4585366" y="3339913"/>
            <a:ext cx="505332" cy="497306"/>
          </a:xfrm>
          <a:prstGeom prst="stripedRightArrow">
            <a:avLst/>
          </a:prstGeom>
          <a:gradFill flip="none" rotWithShape="1">
            <a:gsLst>
              <a:gs pos="0">
                <a:schemeClr val="tx2">
                  <a:lumMod val="60000"/>
                  <a:lumOff val="40000"/>
                </a:schemeClr>
              </a:gs>
              <a:gs pos="100000">
                <a:srgbClr val="2042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6F7D77DE-56E4-406F-B122-61C4CBF551B3}"/>
              </a:ext>
            </a:extLst>
          </p:cNvPr>
          <p:cNvPicPr>
            <a:picLocks noChangeAspect="1"/>
          </p:cNvPicPr>
          <p:nvPr/>
        </p:nvPicPr>
        <p:blipFill>
          <a:blip r:embed="rId4"/>
          <a:stretch>
            <a:fillRect/>
          </a:stretch>
        </p:blipFill>
        <p:spPr>
          <a:xfrm>
            <a:off x="146304" y="2784707"/>
            <a:ext cx="4159666" cy="2105025"/>
          </a:xfrm>
          <a:prstGeom prst="rect">
            <a:avLst/>
          </a:prstGeom>
        </p:spPr>
      </p:pic>
    </p:spTree>
    <p:extLst>
      <p:ext uri="{BB962C8B-B14F-4D97-AF65-F5344CB8AC3E}">
        <p14:creationId xmlns:p14="http://schemas.microsoft.com/office/powerpoint/2010/main" val="11374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5F22E-A1B6-45A1-927B-32E99CF8E624}"/>
              </a:ext>
            </a:extLst>
          </p:cNvPr>
          <p:cNvSpPr txBox="1"/>
          <p:nvPr/>
        </p:nvSpPr>
        <p:spPr>
          <a:xfrm>
            <a:off x="169163" y="749068"/>
            <a:ext cx="2469534" cy="461665"/>
          </a:xfrm>
          <a:prstGeom prst="rect">
            <a:avLst/>
          </a:prstGeom>
          <a:noFill/>
        </p:spPr>
        <p:txBody>
          <a:bodyPr wrap="square" rtlCol="0">
            <a:spAutoFit/>
          </a:bodyPr>
          <a:lstStyle/>
          <a:p>
            <a:r>
              <a:rPr lang="en-US" altLang="ko-KR" sz="2400" b="1" dirty="0">
                <a:solidFill>
                  <a:srgbClr val="1B3E56"/>
                </a:solidFill>
                <a:latin typeface="Times New Roman" panose="02020603050405020304" pitchFamily="18" charset="0"/>
                <a:cs typeface="Times New Roman" panose="02020603050405020304" pitchFamily="18" charset="0"/>
              </a:rPr>
              <a:t>Study Methods</a:t>
            </a:r>
            <a:endParaRPr lang="ko-KR" altLang="en-US" sz="2400" b="1" dirty="0">
              <a:solidFill>
                <a:srgbClr val="1B3E56"/>
              </a:solidFill>
              <a:latin typeface="Times New Roman" panose="02020603050405020304" pitchFamily="18" charset="0"/>
              <a:cs typeface="Times New Roman" panose="02020603050405020304" pitchFamily="18" charset="0"/>
            </a:endParaRPr>
          </a:p>
        </p:txBody>
      </p:sp>
      <p:sp>
        <p:nvSpPr>
          <p:cNvPr id="6" name="직사각형 5">
            <a:extLst>
              <a:ext uri="{FF2B5EF4-FFF2-40B4-BE49-F238E27FC236}">
                <a16:creationId xmlns:a16="http://schemas.microsoft.com/office/drawing/2014/main" id="{196403CE-B19C-458D-AEB8-99EBA446F0A8}"/>
              </a:ext>
            </a:extLst>
          </p:cNvPr>
          <p:cNvSpPr/>
          <p:nvPr/>
        </p:nvSpPr>
        <p:spPr>
          <a:xfrm>
            <a:off x="146304" y="846667"/>
            <a:ext cx="45719" cy="296333"/>
          </a:xfrm>
          <a:prstGeom prst="rect">
            <a:avLst/>
          </a:prstGeom>
          <a:solidFill>
            <a:srgbClr val="1B3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4F23FAF-7952-469F-9F91-054E12AAAC9F}"/>
              </a:ext>
            </a:extLst>
          </p:cNvPr>
          <p:cNvSpPr/>
          <p:nvPr/>
        </p:nvSpPr>
        <p:spPr>
          <a:xfrm>
            <a:off x="70104" y="846667"/>
            <a:ext cx="45719" cy="2963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083147E1-B070-45FE-95FF-0F8D37FAC1AD}"/>
              </a:ext>
            </a:extLst>
          </p:cNvPr>
          <p:cNvSpPr txBox="1"/>
          <p:nvPr/>
        </p:nvSpPr>
        <p:spPr>
          <a:xfrm>
            <a:off x="146304" y="5103392"/>
            <a:ext cx="8799577" cy="1815882"/>
          </a:xfrm>
          <a:prstGeom prst="rect">
            <a:avLst/>
          </a:prstGeom>
          <a:noFill/>
        </p:spPr>
        <p:txBody>
          <a:bodyPr wrap="square" rtlCol="0">
            <a:spAutoFit/>
          </a:bodyPr>
          <a:lstStyle/>
          <a:p>
            <a:pPr>
              <a:spcAft>
                <a:spcPts val="600"/>
              </a:spcAft>
            </a:pPr>
            <a:r>
              <a:rPr lang="en-US" altLang="ko-KR" sz="2800" dirty="0">
                <a:solidFill>
                  <a:srgbClr val="20425A"/>
                </a:solidFill>
              </a:rPr>
              <a:t>Based on this information, it was possible to identify </a:t>
            </a:r>
            <a:r>
              <a:rPr lang="en-US" altLang="ko-KR" sz="2800" b="1" dirty="0">
                <a:solidFill>
                  <a:srgbClr val="20425A"/>
                </a:solidFill>
              </a:rPr>
              <a:t>drug combinations</a:t>
            </a:r>
            <a:r>
              <a:rPr lang="en-US" altLang="ko-KR" sz="2800" dirty="0">
                <a:solidFill>
                  <a:srgbClr val="20425A"/>
                </a:solidFill>
              </a:rPr>
              <a:t> corresponding to each regimen, and to set date criteria for judging </a:t>
            </a:r>
            <a:r>
              <a:rPr lang="en-US" altLang="ko-KR" sz="2800" b="1" dirty="0">
                <a:solidFill>
                  <a:srgbClr val="20425A"/>
                </a:solidFill>
              </a:rPr>
              <a:t>identical series of treatment </a:t>
            </a:r>
            <a:r>
              <a:rPr lang="en-US" altLang="ko-KR" sz="2800" dirty="0">
                <a:solidFill>
                  <a:srgbClr val="20425A"/>
                </a:solidFill>
              </a:rPr>
              <a:t>when generating records for each cycle unit.</a:t>
            </a:r>
          </a:p>
        </p:txBody>
      </p:sp>
      <p:pic>
        <p:nvPicPr>
          <p:cNvPr id="13" name="그림 12">
            <a:extLst>
              <a:ext uri="{FF2B5EF4-FFF2-40B4-BE49-F238E27FC236}">
                <a16:creationId xmlns:a16="http://schemas.microsoft.com/office/drawing/2014/main" id="{561FB5D2-6104-4DBA-B196-C6ABD90416E7}"/>
              </a:ext>
            </a:extLst>
          </p:cNvPr>
          <p:cNvPicPr>
            <a:picLocks noChangeAspect="1"/>
          </p:cNvPicPr>
          <p:nvPr/>
        </p:nvPicPr>
        <p:blipFill>
          <a:blip r:embed="rId2"/>
          <a:stretch>
            <a:fillRect/>
          </a:stretch>
        </p:blipFill>
        <p:spPr>
          <a:xfrm>
            <a:off x="1473662" y="1293397"/>
            <a:ext cx="1504950" cy="1476375"/>
          </a:xfrm>
          <a:prstGeom prst="rect">
            <a:avLst/>
          </a:prstGeom>
        </p:spPr>
      </p:pic>
      <p:pic>
        <p:nvPicPr>
          <p:cNvPr id="16" name="그림 15">
            <a:extLst>
              <a:ext uri="{FF2B5EF4-FFF2-40B4-BE49-F238E27FC236}">
                <a16:creationId xmlns:a16="http://schemas.microsoft.com/office/drawing/2014/main" id="{D9EA6CE3-0C3C-46C1-B130-F24668476BB9}"/>
              </a:ext>
            </a:extLst>
          </p:cNvPr>
          <p:cNvPicPr>
            <a:picLocks noChangeAspect="1"/>
          </p:cNvPicPr>
          <p:nvPr/>
        </p:nvPicPr>
        <p:blipFill>
          <a:blip r:embed="rId3"/>
          <a:stretch>
            <a:fillRect/>
          </a:stretch>
        </p:blipFill>
        <p:spPr>
          <a:xfrm>
            <a:off x="5438267" y="1293398"/>
            <a:ext cx="3265899" cy="3971372"/>
          </a:xfrm>
          <a:prstGeom prst="rect">
            <a:avLst/>
          </a:prstGeom>
        </p:spPr>
      </p:pic>
      <p:sp>
        <p:nvSpPr>
          <p:cNvPr id="20" name="화살표: 줄무늬가 있는 오른쪽 19">
            <a:extLst>
              <a:ext uri="{FF2B5EF4-FFF2-40B4-BE49-F238E27FC236}">
                <a16:creationId xmlns:a16="http://schemas.microsoft.com/office/drawing/2014/main" id="{432455AC-196B-4C89-9559-02BFF5C3F699}"/>
              </a:ext>
            </a:extLst>
          </p:cNvPr>
          <p:cNvSpPr/>
          <p:nvPr/>
        </p:nvSpPr>
        <p:spPr>
          <a:xfrm>
            <a:off x="4585366" y="3339913"/>
            <a:ext cx="505332" cy="497306"/>
          </a:xfrm>
          <a:prstGeom prst="stripedRightArrow">
            <a:avLst/>
          </a:prstGeom>
          <a:gradFill flip="none" rotWithShape="1">
            <a:gsLst>
              <a:gs pos="0">
                <a:schemeClr val="tx2">
                  <a:lumMod val="60000"/>
                  <a:lumOff val="40000"/>
                </a:schemeClr>
              </a:gs>
              <a:gs pos="100000">
                <a:srgbClr val="2042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6F7D77DE-56E4-406F-B122-61C4CBF551B3}"/>
              </a:ext>
            </a:extLst>
          </p:cNvPr>
          <p:cNvPicPr>
            <a:picLocks noChangeAspect="1"/>
          </p:cNvPicPr>
          <p:nvPr/>
        </p:nvPicPr>
        <p:blipFill>
          <a:blip r:embed="rId4"/>
          <a:stretch>
            <a:fillRect/>
          </a:stretch>
        </p:blipFill>
        <p:spPr>
          <a:xfrm>
            <a:off x="146304" y="2784707"/>
            <a:ext cx="4159666" cy="2105025"/>
          </a:xfrm>
          <a:prstGeom prst="rect">
            <a:avLst/>
          </a:prstGeom>
        </p:spPr>
      </p:pic>
    </p:spTree>
    <p:extLst>
      <p:ext uri="{BB962C8B-B14F-4D97-AF65-F5344CB8AC3E}">
        <p14:creationId xmlns:p14="http://schemas.microsoft.com/office/powerpoint/2010/main" val="393619440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2583</TotalTime>
  <Words>2097</Words>
  <Application>Microsoft Office PowerPoint</Application>
  <PresentationFormat>화면 슬라이드 쇼(4:3)</PresentationFormat>
  <Paragraphs>307</Paragraphs>
  <Slides>35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35</vt:i4>
      </vt:variant>
    </vt:vector>
  </HeadingPairs>
  <TitlesOfParts>
    <vt:vector size="41" baseType="lpstr">
      <vt:lpstr>맑은 고딕</vt:lpstr>
      <vt:lpstr>Arial</vt:lpstr>
      <vt:lpstr>Calibri</vt:lpstr>
      <vt:lpstr>Calibri Light</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Jeon Ho Kyun</dc:creator>
  <cp:lastModifiedBy>Jeon Ho Kyun</cp:lastModifiedBy>
  <cp:revision>50</cp:revision>
  <dcterms:created xsi:type="dcterms:W3CDTF">2020-03-09T01:30:43Z</dcterms:created>
  <dcterms:modified xsi:type="dcterms:W3CDTF">2020-03-11T13:56:02Z</dcterms:modified>
</cp:coreProperties>
</file>