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48" r:id="rId1"/>
  </p:sldMasterIdLst>
  <p:notesMasterIdLst>
    <p:notesMasterId r:id="rId33"/>
  </p:notesMasterIdLst>
  <p:sldIdLst>
    <p:sldId id="256" r:id="rId2"/>
    <p:sldId id="273" r:id="rId3"/>
    <p:sldId id="257" r:id="rId4"/>
    <p:sldId id="265" r:id="rId5"/>
    <p:sldId id="266" r:id="rId6"/>
    <p:sldId id="274" r:id="rId7"/>
    <p:sldId id="258" r:id="rId8"/>
    <p:sldId id="260" r:id="rId9"/>
    <p:sldId id="259" r:id="rId10"/>
    <p:sldId id="261" r:id="rId11"/>
    <p:sldId id="268" r:id="rId12"/>
    <p:sldId id="262" r:id="rId13"/>
    <p:sldId id="267" r:id="rId14"/>
    <p:sldId id="269" r:id="rId15"/>
    <p:sldId id="263" r:id="rId16"/>
    <p:sldId id="275" r:id="rId17"/>
    <p:sldId id="276" r:id="rId18"/>
    <p:sldId id="278" r:id="rId19"/>
    <p:sldId id="290" r:id="rId20"/>
    <p:sldId id="291" r:id="rId21"/>
    <p:sldId id="292" r:id="rId22"/>
    <p:sldId id="293" r:id="rId23"/>
    <p:sldId id="280" r:id="rId24"/>
    <p:sldId id="287" r:id="rId25"/>
    <p:sldId id="286" r:id="rId26"/>
    <p:sldId id="289" r:id="rId27"/>
    <p:sldId id="277" r:id="rId28"/>
    <p:sldId id="294" r:id="rId29"/>
    <p:sldId id="288" r:id="rId30"/>
    <p:sldId id="284" r:id="rId31"/>
    <p:sldId id="285" r:id="rId32"/>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enis Kad" initials="DK" lastIdx="1" clrIdx="0">
    <p:extLst>
      <p:ext uri="{19B8F6BF-5375-455C-9EA6-DF929625EA0E}">
        <p15:presenceInfo xmlns:p15="http://schemas.microsoft.com/office/powerpoint/2012/main" userId="e474e6f91e87746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2E292DC-4DC9-4369-9E3E-4D5144749313}">
  <a:tblStyle styleId="{42E292DC-4DC9-4369-9E3E-4D514474931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708B3839-8EC6-430C-B515-9096A4929F32}" styleName="Table_1">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2" d="100"/>
          <a:sy n="142" d="100"/>
        </p:scale>
        <p:origin x="714" y="12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onlinelibrary.wiley.com/doi/abs/10.1002/humu.22981"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onlinelibrary.wiley.com/doi/abs/10.1002/humu.22981"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6ee406b1ab_0_1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6ee406b1ab_0_1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232987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6ee406b1ab_0_1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6ee406b1ab_0_1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339890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a:xfrm>
            <a:off x="381000" y="685800"/>
            <a:ext cx="6096000" cy="3429000"/>
          </a:xfrm>
        </p:spPr>
      </p:sp>
      <p:sp>
        <p:nvSpPr>
          <p:cNvPr id="3" name="Місце для нотаток 2"/>
          <p:cNvSpPr>
            <a:spLocks noGrp="1"/>
          </p:cNvSpPr>
          <p:nvPr>
            <p:ph type="body" idx="1"/>
          </p:nvPr>
        </p:nvSpPr>
        <p:spPr/>
        <p:txBody>
          <a:bodyPr/>
          <a:lstStyle/>
          <a:p>
            <a:r>
              <a:rPr lang="en-US" dirty="0">
                <a:hlinkClick r:id="rId3"/>
              </a:rPr>
              <a:t>https://onlinelibrary.wiley.com/doi/abs/10.1002/humu.22981</a:t>
            </a:r>
            <a:endParaRPr lang="en-US" dirty="0"/>
          </a:p>
        </p:txBody>
      </p:sp>
    </p:spTree>
    <p:extLst>
      <p:ext uri="{BB962C8B-B14F-4D97-AF65-F5344CB8AC3E}">
        <p14:creationId xmlns:p14="http://schemas.microsoft.com/office/powerpoint/2010/main" val="24691204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6ee406b1ab_0_1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6ee406b1ab_0_1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072015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6ee406b1ab_0_1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6ee406b1ab_0_1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488208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6ee406b1ab_0_1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6ee406b1ab_0_1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599821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6ee406b1ab_0_1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6ee406b1ab_0_1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774553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6ee406b1ab_0_1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6ee406b1ab_0_1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444785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381000" y="685800"/>
            <a:ext cx="6096000" cy="3429000"/>
          </a:xfrm>
        </p:spPr>
      </p:sp>
      <p:sp>
        <p:nvSpPr>
          <p:cNvPr id="3" name="슬라이드 노트 개체 틀 2"/>
          <p:cNvSpPr>
            <a:spLocks noGrp="1"/>
          </p:cNvSpPr>
          <p:nvPr>
            <p:ph type="body" idx="1"/>
          </p:nvPr>
        </p:nvSpPr>
        <p:spPr/>
        <p:txBody>
          <a:bodyPr/>
          <a:lstStyle/>
          <a:p>
            <a:r>
              <a:rPr lang="en-US" altLang="ko-KR" dirty="0"/>
              <a:t>As Christian mentioned, we need a method to store the negative information. </a:t>
            </a:r>
          </a:p>
          <a:p>
            <a:r>
              <a:rPr lang="en-US" altLang="ko-KR" dirty="0"/>
              <a:t>When there is no variant result of KRAS G12C in the genomic-</a:t>
            </a:r>
            <a:r>
              <a:rPr lang="en-US" altLang="ko-KR" dirty="0" err="1"/>
              <a:t>cdm</a:t>
            </a:r>
            <a:r>
              <a:rPr lang="en-US" altLang="ko-KR" dirty="0"/>
              <a:t>, how can we convince that the variant was not detected through the NGS panel for real?</a:t>
            </a:r>
          </a:p>
          <a:p>
            <a:r>
              <a:rPr lang="en-US" altLang="ko-KR" dirty="0"/>
              <a:t>There is a possibility that the NGS panel isn’t targeting the KRAS gene from the beginning.</a:t>
            </a:r>
          </a:p>
          <a:p>
            <a:r>
              <a:rPr lang="en-US" altLang="ko-KR" dirty="0"/>
              <a:t>So we can address the negative result by adding the rows for negative variant like this.</a:t>
            </a:r>
            <a:endParaRPr lang="ko-KR" altLang="en-US" dirty="0"/>
          </a:p>
        </p:txBody>
      </p:sp>
      <p:sp>
        <p:nvSpPr>
          <p:cNvPr id="4" name="슬라이드 번호 개체 틀 3"/>
          <p:cNvSpPr>
            <a:spLocks noGrp="1"/>
          </p:cNvSpPr>
          <p:nvPr>
            <p:ph type="sldNum" sz="quarter" idx="5"/>
          </p:nvPr>
        </p:nvSpPr>
        <p:spPr/>
        <p:txBody>
          <a:bodyPr/>
          <a:lstStyle/>
          <a:p>
            <a:fld id="{64E066D9-8304-4966-AFDE-2A75C16AA083}" type="slidenum">
              <a:rPr lang="ko-KR" altLang="en-US" smtClean="0"/>
              <a:t>30</a:t>
            </a:fld>
            <a:endParaRPr lang="ko-KR" altLang="en-US"/>
          </a:p>
        </p:txBody>
      </p:sp>
    </p:spTree>
    <p:extLst>
      <p:ext uri="{BB962C8B-B14F-4D97-AF65-F5344CB8AC3E}">
        <p14:creationId xmlns:p14="http://schemas.microsoft.com/office/powerpoint/2010/main" val="36145158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6ee406b1ab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6ee406b1ab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6ee406b1ab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6ee406b1ab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6ee406b1ab_0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6ee406b1ab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6ee406b1ab_0_1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6ee406b1ab_0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6ee406b1ab_0_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6ee406b1ab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6ee406b1a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6ee406b1a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a:xfrm>
            <a:off x="381000" y="685800"/>
            <a:ext cx="6096000" cy="3429000"/>
          </a:xfrm>
        </p:spPr>
      </p:sp>
      <p:sp>
        <p:nvSpPr>
          <p:cNvPr id="3" name="Місце для нотаток 2"/>
          <p:cNvSpPr>
            <a:spLocks noGrp="1"/>
          </p:cNvSpPr>
          <p:nvPr>
            <p:ph type="body" idx="1"/>
          </p:nvPr>
        </p:nvSpPr>
        <p:spPr/>
        <p:txBody>
          <a:bodyPr/>
          <a:lstStyle/>
          <a:p>
            <a:r>
              <a:rPr lang="en-US" dirty="0">
                <a:hlinkClick r:id="rId3"/>
              </a:rPr>
              <a:t>https://onlinelibrary.wiley.com/doi/abs/10.1002/humu.22981</a:t>
            </a:r>
            <a:endParaRPr lang="en-US" dirty="0"/>
          </a:p>
        </p:txBody>
      </p:sp>
    </p:spTree>
    <p:extLst>
      <p:ext uri="{BB962C8B-B14F-4D97-AF65-F5344CB8AC3E}">
        <p14:creationId xmlns:p14="http://schemas.microsoft.com/office/powerpoint/2010/main" val="20374442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6ee406b1ab_0_1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6ee406b1ab_0_1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и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022CF34-0154-46AF-94BF-2BCE7AC032CB}"/>
              </a:ext>
            </a:extLst>
          </p:cNvPr>
          <p:cNvSpPr>
            <a:spLocks noGrp="1"/>
          </p:cNvSpPr>
          <p:nvPr>
            <p:ph type="ctrTitle"/>
          </p:nvPr>
        </p:nvSpPr>
        <p:spPr>
          <a:xfrm>
            <a:off x="1143000" y="841772"/>
            <a:ext cx="6858000" cy="1790700"/>
          </a:xfrm>
        </p:spPr>
        <p:txBody>
          <a:bodyPr anchor="b"/>
          <a:lstStyle>
            <a:lvl1pPr algn="ctr">
              <a:defRPr sz="4500"/>
            </a:lvl1pPr>
          </a:lstStyle>
          <a:p>
            <a:r>
              <a:rPr lang="uk-UA"/>
              <a:t>Клацніть, щоб редагувати стиль зразка заголовка</a:t>
            </a:r>
            <a:endParaRPr lang="en-US"/>
          </a:p>
        </p:txBody>
      </p:sp>
      <p:sp>
        <p:nvSpPr>
          <p:cNvPr id="3" name="Підзаголовок 2">
            <a:extLst>
              <a:ext uri="{FF2B5EF4-FFF2-40B4-BE49-F238E27FC236}">
                <a16:creationId xmlns:a16="http://schemas.microsoft.com/office/drawing/2014/main" id="{EFCDE75A-4ACF-4964-B079-E54683DA5381}"/>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uk-UA"/>
              <a:t>Клацніть, щоб редагувати стиль зразка підзаголовка</a:t>
            </a:r>
            <a:endParaRPr lang="en-US"/>
          </a:p>
        </p:txBody>
      </p:sp>
      <p:sp>
        <p:nvSpPr>
          <p:cNvPr id="4" name="Місце для дати 3">
            <a:extLst>
              <a:ext uri="{FF2B5EF4-FFF2-40B4-BE49-F238E27FC236}">
                <a16:creationId xmlns:a16="http://schemas.microsoft.com/office/drawing/2014/main" id="{5AAE2E8D-7FA3-4BFC-9A64-BC09884DD4B9}"/>
              </a:ext>
            </a:extLst>
          </p:cNvPr>
          <p:cNvSpPr>
            <a:spLocks noGrp="1"/>
          </p:cNvSpPr>
          <p:nvPr>
            <p:ph type="dt" sz="half" idx="10"/>
          </p:nvPr>
        </p:nvSpPr>
        <p:spPr/>
        <p:txBody>
          <a:bodyPr/>
          <a:lstStyle/>
          <a:p>
            <a:fld id="{48A87A34-81AB-432B-8DAE-1953F412C126}" type="datetimeFigureOut">
              <a:rPr lang="en-US" smtClean="0"/>
              <a:t>3/6/2020</a:t>
            </a:fld>
            <a:endParaRPr lang="en-US" dirty="0"/>
          </a:p>
        </p:txBody>
      </p:sp>
      <p:sp>
        <p:nvSpPr>
          <p:cNvPr id="5" name="Місце для нижнього колонтитула 4">
            <a:extLst>
              <a:ext uri="{FF2B5EF4-FFF2-40B4-BE49-F238E27FC236}">
                <a16:creationId xmlns:a16="http://schemas.microsoft.com/office/drawing/2014/main" id="{FB005A36-4D37-49D1-B7DA-4F09374509E3}"/>
              </a:ext>
            </a:extLst>
          </p:cNvPr>
          <p:cNvSpPr>
            <a:spLocks noGrp="1"/>
          </p:cNvSpPr>
          <p:nvPr>
            <p:ph type="ftr" sz="quarter" idx="11"/>
          </p:nvPr>
        </p:nvSpPr>
        <p:spPr/>
        <p:txBody>
          <a:bodyPr/>
          <a:lstStyle/>
          <a:p>
            <a:endParaRPr lang="en-US" dirty="0"/>
          </a:p>
        </p:txBody>
      </p:sp>
      <p:sp>
        <p:nvSpPr>
          <p:cNvPr id="6" name="Місце для номера слайда 5">
            <a:extLst>
              <a:ext uri="{FF2B5EF4-FFF2-40B4-BE49-F238E27FC236}">
                <a16:creationId xmlns:a16="http://schemas.microsoft.com/office/drawing/2014/main" id="{71B68796-AEB5-4BA7-99E0-FE023BC97311}"/>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58110689"/>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і вертикальни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6691B66-69B7-4011-B71D-D4F5BA9B4BF1}"/>
              </a:ext>
            </a:extLst>
          </p:cNvPr>
          <p:cNvSpPr>
            <a:spLocks noGrp="1"/>
          </p:cNvSpPr>
          <p:nvPr>
            <p:ph type="title"/>
          </p:nvPr>
        </p:nvSpPr>
        <p:spPr/>
        <p:txBody>
          <a:bodyPr/>
          <a:lstStyle/>
          <a:p>
            <a:r>
              <a:rPr lang="uk-UA"/>
              <a:t>Клацніть, щоб редагувати стиль зразка заголовка</a:t>
            </a:r>
            <a:endParaRPr lang="en-US"/>
          </a:p>
        </p:txBody>
      </p:sp>
      <p:sp>
        <p:nvSpPr>
          <p:cNvPr id="3" name="Місце для вертикального тексту 2">
            <a:extLst>
              <a:ext uri="{FF2B5EF4-FFF2-40B4-BE49-F238E27FC236}">
                <a16:creationId xmlns:a16="http://schemas.microsoft.com/office/drawing/2014/main" id="{C5760A5B-62C3-499F-89EB-06BFB6932942}"/>
              </a:ext>
            </a:extLst>
          </p:cNvPr>
          <p:cNvSpPr>
            <a:spLocks noGrp="1"/>
          </p:cNvSpPr>
          <p:nvPr>
            <p:ph type="body" orient="vert" idx="1"/>
          </p:nvPr>
        </p:nvSpPr>
        <p:spPr/>
        <p:txBody>
          <a:bodyPr vert="eaVert"/>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a:p>
        </p:txBody>
      </p:sp>
      <p:sp>
        <p:nvSpPr>
          <p:cNvPr id="4" name="Місце для дати 3">
            <a:extLst>
              <a:ext uri="{FF2B5EF4-FFF2-40B4-BE49-F238E27FC236}">
                <a16:creationId xmlns:a16="http://schemas.microsoft.com/office/drawing/2014/main" id="{9230FDE1-F383-4704-83BF-7D26E19267D1}"/>
              </a:ext>
            </a:extLst>
          </p:cNvPr>
          <p:cNvSpPr>
            <a:spLocks noGrp="1"/>
          </p:cNvSpPr>
          <p:nvPr>
            <p:ph type="dt" sz="half" idx="10"/>
          </p:nvPr>
        </p:nvSpPr>
        <p:spPr/>
        <p:txBody>
          <a:bodyPr/>
          <a:lstStyle/>
          <a:p>
            <a:fld id="{48A87A34-81AB-432B-8DAE-1953F412C126}" type="datetimeFigureOut">
              <a:rPr lang="en-US" smtClean="0"/>
              <a:t>3/6/2020</a:t>
            </a:fld>
            <a:endParaRPr lang="en-US" dirty="0"/>
          </a:p>
        </p:txBody>
      </p:sp>
      <p:sp>
        <p:nvSpPr>
          <p:cNvPr id="5" name="Місце для нижнього колонтитула 4">
            <a:extLst>
              <a:ext uri="{FF2B5EF4-FFF2-40B4-BE49-F238E27FC236}">
                <a16:creationId xmlns:a16="http://schemas.microsoft.com/office/drawing/2014/main" id="{E44009FC-7DB9-4168-BAA2-094FACD9CC43}"/>
              </a:ext>
            </a:extLst>
          </p:cNvPr>
          <p:cNvSpPr>
            <a:spLocks noGrp="1"/>
          </p:cNvSpPr>
          <p:nvPr>
            <p:ph type="ftr" sz="quarter" idx="11"/>
          </p:nvPr>
        </p:nvSpPr>
        <p:spPr/>
        <p:txBody>
          <a:bodyPr/>
          <a:lstStyle/>
          <a:p>
            <a:endParaRPr lang="en-US" dirty="0"/>
          </a:p>
        </p:txBody>
      </p:sp>
      <p:sp>
        <p:nvSpPr>
          <p:cNvPr id="6" name="Місце для номера слайда 5">
            <a:extLst>
              <a:ext uri="{FF2B5EF4-FFF2-40B4-BE49-F238E27FC236}">
                <a16:creationId xmlns:a16="http://schemas.microsoft.com/office/drawing/2014/main" id="{E245915E-2AC6-49C8-95BA-F998C5E1AC77}"/>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7351768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ий заголовок і текст">
    <p:spTree>
      <p:nvGrpSpPr>
        <p:cNvPr id="1" name=""/>
        <p:cNvGrpSpPr/>
        <p:nvPr/>
      </p:nvGrpSpPr>
      <p:grpSpPr>
        <a:xfrm>
          <a:off x="0" y="0"/>
          <a:ext cx="0" cy="0"/>
          <a:chOff x="0" y="0"/>
          <a:chExt cx="0" cy="0"/>
        </a:xfrm>
      </p:grpSpPr>
      <p:sp>
        <p:nvSpPr>
          <p:cNvPr id="2" name="Вертикальний заголовок 1">
            <a:extLst>
              <a:ext uri="{FF2B5EF4-FFF2-40B4-BE49-F238E27FC236}">
                <a16:creationId xmlns:a16="http://schemas.microsoft.com/office/drawing/2014/main" id="{EFA72D3F-A686-4651-902B-2B6B2BDBB029}"/>
              </a:ext>
            </a:extLst>
          </p:cNvPr>
          <p:cNvSpPr>
            <a:spLocks noGrp="1"/>
          </p:cNvSpPr>
          <p:nvPr>
            <p:ph type="title" orient="vert"/>
          </p:nvPr>
        </p:nvSpPr>
        <p:spPr>
          <a:xfrm>
            <a:off x="6543675" y="273844"/>
            <a:ext cx="1971675" cy="4358879"/>
          </a:xfrm>
        </p:spPr>
        <p:txBody>
          <a:bodyPr vert="eaVert"/>
          <a:lstStyle/>
          <a:p>
            <a:r>
              <a:rPr lang="uk-UA"/>
              <a:t>Клацніть, щоб редагувати стиль зразка заголовка</a:t>
            </a:r>
            <a:endParaRPr lang="en-US"/>
          </a:p>
        </p:txBody>
      </p:sp>
      <p:sp>
        <p:nvSpPr>
          <p:cNvPr id="3" name="Місце для вертикального тексту 2">
            <a:extLst>
              <a:ext uri="{FF2B5EF4-FFF2-40B4-BE49-F238E27FC236}">
                <a16:creationId xmlns:a16="http://schemas.microsoft.com/office/drawing/2014/main" id="{E312BB49-CDB2-4970-B886-107B0EEE8BDE}"/>
              </a:ext>
            </a:extLst>
          </p:cNvPr>
          <p:cNvSpPr>
            <a:spLocks noGrp="1"/>
          </p:cNvSpPr>
          <p:nvPr>
            <p:ph type="body" orient="vert" idx="1"/>
          </p:nvPr>
        </p:nvSpPr>
        <p:spPr>
          <a:xfrm>
            <a:off x="628650" y="273844"/>
            <a:ext cx="5800725" cy="4358879"/>
          </a:xfrm>
        </p:spPr>
        <p:txBody>
          <a:bodyPr vert="eaVert"/>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a:p>
        </p:txBody>
      </p:sp>
      <p:sp>
        <p:nvSpPr>
          <p:cNvPr id="4" name="Місце для дати 3">
            <a:extLst>
              <a:ext uri="{FF2B5EF4-FFF2-40B4-BE49-F238E27FC236}">
                <a16:creationId xmlns:a16="http://schemas.microsoft.com/office/drawing/2014/main" id="{F6F084A0-0142-4CB9-A3AC-502870D67B12}"/>
              </a:ext>
            </a:extLst>
          </p:cNvPr>
          <p:cNvSpPr>
            <a:spLocks noGrp="1"/>
          </p:cNvSpPr>
          <p:nvPr>
            <p:ph type="dt" sz="half" idx="10"/>
          </p:nvPr>
        </p:nvSpPr>
        <p:spPr/>
        <p:txBody>
          <a:bodyPr/>
          <a:lstStyle/>
          <a:p>
            <a:fld id="{48A87A34-81AB-432B-8DAE-1953F412C126}" type="datetimeFigureOut">
              <a:rPr lang="en-US" smtClean="0"/>
              <a:t>3/6/2020</a:t>
            </a:fld>
            <a:endParaRPr lang="en-US" dirty="0"/>
          </a:p>
        </p:txBody>
      </p:sp>
      <p:sp>
        <p:nvSpPr>
          <p:cNvPr id="5" name="Місце для нижнього колонтитула 4">
            <a:extLst>
              <a:ext uri="{FF2B5EF4-FFF2-40B4-BE49-F238E27FC236}">
                <a16:creationId xmlns:a16="http://schemas.microsoft.com/office/drawing/2014/main" id="{1CFF9533-0913-4CA1-9FD5-2DB30AFD5B6C}"/>
              </a:ext>
            </a:extLst>
          </p:cNvPr>
          <p:cNvSpPr>
            <a:spLocks noGrp="1"/>
          </p:cNvSpPr>
          <p:nvPr>
            <p:ph type="ftr" sz="quarter" idx="11"/>
          </p:nvPr>
        </p:nvSpPr>
        <p:spPr/>
        <p:txBody>
          <a:bodyPr/>
          <a:lstStyle/>
          <a:p>
            <a:endParaRPr lang="en-US" dirty="0"/>
          </a:p>
        </p:txBody>
      </p:sp>
      <p:sp>
        <p:nvSpPr>
          <p:cNvPr id="6" name="Місце для номера слайда 5">
            <a:extLst>
              <a:ext uri="{FF2B5EF4-FFF2-40B4-BE49-F238E27FC236}">
                <a16:creationId xmlns:a16="http://schemas.microsoft.com/office/drawing/2014/main" id="{3A443798-A77D-4745-9E92-6F874F884C1B}"/>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06347621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7528285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Назва та вмі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80C1A04-4EA3-4568-BF69-805DD0B12B01}"/>
              </a:ext>
            </a:extLst>
          </p:cNvPr>
          <p:cNvSpPr>
            <a:spLocks noGrp="1"/>
          </p:cNvSpPr>
          <p:nvPr>
            <p:ph type="title"/>
          </p:nvPr>
        </p:nvSpPr>
        <p:spPr/>
        <p:txBody>
          <a:bodyPr/>
          <a:lstStyle/>
          <a:p>
            <a:r>
              <a:rPr lang="uk-UA"/>
              <a:t>Клацніть, щоб редагувати стиль зразка заголовка</a:t>
            </a:r>
            <a:endParaRPr lang="en-US"/>
          </a:p>
        </p:txBody>
      </p:sp>
      <p:sp>
        <p:nvSpPr>
          <p:cNvPr id="3" name="Місце для вмісту 2">
            <a:extLst>
              <a:ext uri="{FF2B5EF4-FFF2-40B4-BE49-F238E27FC236}">
                <a16:creationId xmlns:a16="http://schemas.microsoft.com/office/drawing/2014/main" id="{DFF59066-2305-46E7-9FD0-5C7351611C55}"/>
              </a:ext>
            </a:extLst>
          </p:cNvPr>
          <p:cNvSpPr>
            <a:spLocks noGrp="1"/>
          </p:cNvSpPr>
          <p:nvPr>
            <p:ph idx="1"/>
          </p:nvPr>
        </p:nvSpPr>
        <p:spPr/>
        <p:txBody>
          <a:bodyPr/>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a:p>
        </p:txBody>
      </p:sp>
      <p:sp>
        <p:nvSpPr>
          <p:cNvPr id="4" name="Місце для дати 3">
            <a:extLst>
              <a:ext uri="{FF2B5EF4-FFF2-40B4-BE49-F238E27FC236}">
                <a16:creationId xmlns:a16="http://schemas.microsoft.com/office/drawing/2014/main" id="{220359D2-DB24-46B1-9D58-AA512CA11E76}"/>
              </a:ext>
            </a:extLst>
          </p:cNvPr>
          <p:cNvSpPr>
            <a:spLocks noGrp="1"/>
          </p:cNvSpPr>
          <p:nvPr>
            <p:ph type="dt" sz="half" idx="10"/>
          </p:nvPr>
        </p:nvSpPr>
        <p:spPr/>
        <p:txBody>
          <a:bodyPr/>
          <a:lstStyle/>
          <a:p>
            <a:fld id="{48A87A34-81AB-432B-8DAE-1953F412C126}" type="datetimeFigureOut">
              <a:rPr lang="en-US" smtClean="0"/>
              <a:t>3/6/2020</a:t>
            </a:fld>
            <a:endParaRPr lang="en-US" dirty="0"/>
          </a:p>
        </p:txBody>
      </p:sp>
      <p:sp>
        <p:nvSpPr>
          <p:cNvPr id="5" name="Місце для нижнього колонтитула 4">
            <a:extLst>
              <a:ext uri="{FF2B5EF4-FFF2-40B4-BE49-F238E27FC236}">
                <a16:creationId xmlns:a16="http://schemas.microsoft.com/office/drawing/2014/main" id="{FA8DB729-BFC5-46C0-B259-B2D8057B25E8}"/>
              </a:ext>
            </a:extLst>
          </p:cNvPr>
          <p:cNvSpPr>
            <a:spLocks noGrp="1"/>
          </p:cNvSpPr>
          <p:nvPr>
            <p:ph type="ftr" sz="quarter" idx="11"/>
          </p:nvPr>
        </p:nvSpPr>
        <p:spPr/>
        <p:txBody>
          <a:bodyPr/>
          <a:lstStyle/>
          <a:p>
            <a:endParaRPr lang="en-US" dirty="0"/>
          </a:p>
        </p:txBody>
      </p:sp>
      <p:sp>
        <p:nvSpPr>
          <p:cNvPr id="6" name="Місце для номера слайда 5">
            <a:extLst>
              <a:ext uri="{FF2B5EF4-FFF2-40B4-BE49-F238E27FC236}">
                <a16:creationId xmlns:a16="http://schemas.microsoft.com/office/drawing/2014/main" id="{3BCB3ECD-CB78-4E27-A2CA-08504868049D}"/>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231305216"/>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Назва розділу">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664FE0F-6A93-480E-BC3F-E7EEF5714837}"/>
              </a:ext>
            </a:extLst>
          </p:cNvPr>
          <p:cNvSpPr>
            <a:spLocks noGrp="1"/>
          </p:cNvSpPr>
          <p:nvPr>
            <p:ph type="title"/>
          </p:nvPr>
        </p:nvSpPr>
        <p:spPr>
          <a:xfrm>
            <a:off x="623888" y="1282304"/>
            <a:ext cx="7886700" cy="2139553"/>
          </a:xfrm>
        </p:spPr>
        <p:txBody>
          <a:bodyPr anchor="b"/>
          <a:lstStyle>
            <a:lvl1pPr>
              <a:defRPr sz="4500"/>
            </a:lvl1pPr>
          </a:lstStyle>
          <a:p>
            <a:r>
              <a:rPr lang="uk-UA"/>
              <a:t>Клацніть, щоб редагувати стиль зразка заголовка</a:t>
            </a:r>
            <a:endParaRPr lang="en-US"/>
          </a:p>
        </p:txBody>
      </p:sp>
      <p:sp>
        <p:nvSpPr>
          <p:cNvPr id="3" name="Місце для тексту 2">
            <a:extLst>
              <a:ext uri="{FF2B5EF4-FFF2-40B4-BE49-F238E27FC236}">
                <a16:creationId xmlns:a16="http://schemas.microsoft.com/office/drawing/2014/main" id="{B2F509D7-B91D-4F65-91AE-18EC4E480A9F}"/>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uk-UA"/>
              <a:t>Клацніть, щоб відредагувати стилі зразків тексту</a:t>
            </a:r>
          </a:p>
        </p:txBody>
      </p:sp>
      <p:sp>
        <p:nvSpPr>
          <p:cNvPr id="4" name="Місце для дати 3">
            <a:extLst>
              <a:ext uri="{FF2B5EF4-FFF2-40B4-BE49-F238E27FC236}">
                <a16:creationId xmlns:a16="http://schemas.microsoft.com/office/drawing/2014/main" id="{FB3C35F4-0D5D-4D76-B52E-92039C2CCBE0}"/>
              </a:ext>
            </a:extLst>
          </p:cNvPr>
          <p:cNvSpPr>
            <a:spLocks noGrp="1"/>
          </p:cNvSpPr>
          <p:nvPr>
            <p:ph type="dt" sz="half" idx="10"/>
          </p:nvPr>
        </p:nvSpPr>
        <p:spPr/>
        <p:txBody>
          <a:bodyPr/>
          <a:lstStyle/>
          <a:p>
            <a:fld id="{48A87A34-81AB-432B-8DAE-1953F412C126}" type="datetimeFigureOut">
              <a:rPr lang="en-US" smtClean="0"/>
              <a:t>3/6/2020</a:t>
            </a:fld>
            <a:endParaRPr lang="en-US" dirty="0"/>
          </a:p>
        </p:txBody>
      </p:sp>
      <p:sp>
        <p:nvSpPr>
          <p:cNvPr id="5" name="Місце для нижнього колонтитула 4">
            <a:extLst>
              <a:ext uri="{FF2B5EF4-FFF2-40B4-BE49-F238E27FC236}">
                <a16:creationId xmlns:a16="http://schemas.microsoft.com/office/drawing/2014/main" id="{6D98692B-1B4D-42CB-973D-770655A6D951}"/>
              </a:ext>
            </a:extLst>
          </p:cNvPr>
          <p:cNvSpPr>
            <a:spLocks noGrp="1"/>
          </p:cNvSpPr>
          <p:nvPr>
            <p:ph type="ftr" sz="quarter" idx="11"/>
          </p:nvPr>
        </p:nvSpPr>
        <p:spPr/>
        <p:txBody>
          <a:bodyPr/>
          <a:lstStyle/>
          <a:p>
            <a:endParaRPr lang="en-US" dirty="0"/>
          </a:p>
        </p:txBody>
      </p:sp>
      <p:sp>
        <p:nvSpPr>
          <p:cNvPr id="6" name="Місце для номера слайда 5">
            <a:extLst>
              <a:ext uri="{FF2B5EF4-FFF2-40B4-BE49-F238E27FC236}">
                <a16:creationId xmlns:a16="http://schemas.microsoft.com/office/drawing/2014/main" id="{A059A9D9-A0A7-4A52-9478-73400B79EDF3}"/>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492364732"/>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єкти">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DD9C368-1C0C-47F4-905E-46A72C0FA9B1}"/>
              </a:ext>
            </a:extLst>
          </p:cNvPr>
          <p:cNvSpPr>
            <a:spLocks noGrp="1"/>
          </p:cNvSpPr>
          <p:nvPr>
            <p:ph type="title"/>
          </p:nvPr>
        </p:nvSpPr>
        <p:spPr/>
        <p:txBody>
          <a:bodyPr/>
          <a:lstStyle/>
          <a:p>
            <a:r>
              <a:rPr lang="uk-UA"/>
              <a:t>Клацніть, щоб редагувати стиль зразка заголовка</a:t>
            </a:r>
            <a:endParaRPr lang="en-US"/>
          </a:p>
        </p:txBody>
      </p:sp>
      <p:sp>
        <p:nvSpPr>
          <p:cNvPr id="3" name="Місце для вмісту 2">
            <a:extLst>
              <a:ext uri="{FF2B5EF4-FFF2-40B4-BE49-F238E27FC236}">
                <a16:creationId xmlns:a16="http://schemas.microsoft.com/office/drawing/2014/main" id="{82A447F5-0326-4C2D-8EB9-EE5E176DD5B4}"/>
              </a:ext>
            </a:extLst>
          </p:cNvPr>
          <p:cNvSpPr>
            <a:spLocks noGrp="1"/>
          </p:cNvSpPr>
          <p:nvPr>
            <p:ph sz="half" idx="1"/>
          </p:nvPr>
        </p:nvSpPr>
        <p:spPr>
          <a:xfrm>
            <a:off x="628650" y="1369219"/>
            <a:ext cx="3886200" cy="3263504"/>
          </a:xfrm>
        </p:spPr>
        <p:txBody>
          <a:bodyPr/>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a:p>
        </p:txBody>
      </p:sp>
      <p:sp>
        <p:nvSpPr>
          <p:cNvPr id="4" name="Місце для вмісту 3">
            <a:extLst>
              <a:ext uri="{FF2B5EF4-FFF2-40B4-BE49-F238E27FC236}">
                <a16:creationId xmlns:a16="http://schemas.microsoft.com/office/drawing/2014/main" id="{4F61420F-398C-4F81-B350-4DC7D963FFDD}"/>
              </a:ext>
            </a:extLst>
          </p:cNvPr>
          <p:cNvSpPr>
            <a:spLocks noGrp="1"/>
          </p:cNvSpPr>
          <p:nvPr>
            <p:ph sz="half" idx="2"/>
          </p:nvPr>
        </p:nvSpPr>
        <p:spPr>
          <a:xfrm>
            <a:off x="4629150" y="1369219"/>
            <a:ext cx="3886200" cy="3263504"/>
          </a:xfrm>
        </p:spPr>
        <p:txBody>
          <a:bodyPr/>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a:p>
        </p:txBody>
      </p:sp>
      <p:sp>
        <p:nvSpPr>
          <p:cNvPr id="5" name="Місце для дати 4">
            <a:extLst>
              <a:ext uri="{FF2B5EF4-FFF2-40B4-BE49-F238E27FC236}">
                <a16:creationId xmlns:a16="http://schemas.microsoft.com/office/drawing/2014/main" id="{60FF1EAB-B4D8-4BDB-AD62-BFB0C210C2E6}"/>
              </a:ext>
            </a:extLst>
          </p:cNvPr>
          <p:cNvSpPr>
            <a:spLocks noGrp="1"/>
          </p:cNvSpPr>
          <p:nvPr>
            <p:ph type="dt" sz="half" idx="10"/>
          </p:nvPr>
        </p:nvSpPr>
        <p:spPr/>
        <p:txBody>
          <a:bodyPr/>
          <a:lstStyle/>
          <a:p>
            <a:fld id="{48A87A34-81AB-432B-8DAE-1953F412C126}" type="datetimeFigureOut">
              <a:rPr lang="en-US" smtClean="0"/>
              <a:t>3/6/2020</a:t>
            </a:fld>
            <a:endParaRPr lang="en-US" dirty="0"/>
          </a:p>
        </p:txBody>
      </p:sp>
      <p:sp>
        <p:nvSpPr>
          <p:cNvPr id="6" name="Місце для нижнього колонтитула 5">
            <a:extLst>
              <a:ext uri="{FF2B5EF4-FFF2-40B4-BE49-F238E27FC236}">
                <a16:creationId xmlns:a16="http://schemas.microsoft.com/office/drawing/2014/main" id="{2D894F9E-ACE1-4517-BEBF-7F65CE2177D2}"/>
              </a:ext>
            </a:extLst>
          </p:cNvPr>
          <p:cNvSpPr>
            <a:spLocks noGrp="1"/>
          </p:cNvSpPr>
          <p:nvPr>
            <p:ph type="ftr" sz="quarter" idx="11"/>
          </p:nvPr>
        </p:nvSpPr>
        <p:spPr/>
        <p:txBody>
          <a:bodyPr/>
          <a:lstStyle/>
          <a:p>
            <a:endParaRPr lang="en-US" dirty="0"/>
          </a:p>
        </p:txBody>
      </p:sp>
      <p:sp>
        <p:nvSpPr>
          <p:cNvPr id="7" name="Місце для номера слайда 6">
            <a:extLst>
              <a:ext uri="{FF2B5EF4-FFF2-40B4-BE49-F238E27FC236}">
                <a16:creationId xmlns:a16="http://schemas.microsoft.com/office/drawing/2014/main" id="{0BD88074-94DF-4310-BB18-0081E8DAA02B}"/>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269387121"/>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Порівняння">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05BB2A2-4324-410E-ADFB-B60928D93B78}"/>
              </a:ext>
            </a:extLst>
          </p:cNvPr>
          <p:cNvSpPr>
            <a:spLocks noGrp="1"/>
          </p:cNvSpPr>
          <p:nvPr>
            <p:ph type="title"/>
          </p:nvPr>
        </p:nvSpPr>
        <p:spPr>
          <a:xfrm>
            <a:off x="629841" y="273844"/>
            <a:ext cx="7886700" cy="994172"/>
          </a:xfrm>
        </p:spPr>
        <p:txBody>
          <a:bodyPr/>
          <a:lstStyle/>
          <a:p>
            <a:r>
              <a:rPr lang="uk-UA"/>
              <a:t>Клацніть, щоб редагувати стиль зразка заголовка</a:t>
            </a:r>
            <a:endParaRPr lang="en-US"/>
          </a:p>
        </p:txBody>
      </p:sp>
      <p:sp>
        <p:nvSpPr>
          <p:cNvPr id="3" name="Місце для тексту 2">
            <a:extLst>
              <a:ext uri="{FF2B5EF4-FFF2-40B4-BE49-F238E27FC236}">
                <a16:creationId xmlns:a16="http://schemas.microsoft.com/office/drawing/2014/main" id="{A6F304FD-40D5-44E9-A5A4-3A8309E4B1FF}"/>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uk-UA"/>
              <a:t>Клацніть, щоб відредагувати стилі зразків тексту</a:t>
            </a:r>
          </a:p>
        </p:txBody>
      </p:sp>
      <p:sp>
        <p:nvSpPr>
          <p:cNvPr id="4" name="Місце для вмісту 3">
            <a:extLst>
              <a:ext uri="{FF2B5EF4-FFF2-40B4-BE49-F238E27FC236}">
                <a16:creationId xmlns:a16="http://schemas.microsoft.com/office/drawing/2014/main" id="{1592BB28-7EB6-4444-9DB8-4511CE4359F8}"/>
              </a:ext>
            </a:extLst>
          </p:cNvPr>
          <p:cNvSpPr>
            <a:spLocks noGrp="1"/>
          </p:cNvSpPr>
          <p:nvPr>
            <p:ph sz="half" idx="2"/>
          </p:nvPr>
        </p:nvSpPr>
        <p:spPr>
          <a:xfrm>
            <a:off x="629842" y="1878806"/>
            <a:ext cx="3868340" cy="2763441"/>
          </a:xfrm>
        </p:spPr>
        <p:txBody>
          <a:bodyPr/>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a:p>
        </p:txBody>
      </p:sp>
      <p:sp>
        <p:nvSpPr>
          <p:cNvPr id="5" name="Місце для тексту 4">
            <a:extLst>
              <a:ext uri="{FF2B5EF4-FFF2-40B4-BE49-F238E27FC236}">
                <a16:creationId xmlns:a16="http://schemas.microsoft.com/office/drawing/2014/main" id="{215BB3AC-001D-428A-A576-E002B9D05BF6}"/>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uk-UA"/>
              <a:t>Клацніть, щоб відредагувати стилі зразків тексту</a:t>
            </a:r>
          </a:p>
        </p:txBody>
      </p:sp>
      <p:sp>
        <p:nvSpPr>
          <p:cNvPr id="6" name="Місце для вмісту 5">
            <a:extLst>
              <a:ext uri="{FF2B5EF4-FFF2-40B4-BE49-F238E27FC236}">
                <a16:creationId xmlns:a16="http://schemas.microsoft.com/office/drawing/2014/main" id="{A4BB8833-66CB-46CD-B3B2-C0B3A84EF137}"/>
              </a:ext>
            </a:extLst>
          </p:cNvPr>
          <p:cNvSpPr>
            <a:spLocks noGrp="1"/>
          </p:cNvSpPr>
          <p:nvPr>
            <p:ph sz="quarter" idx="4"/>
          </p:nvPr>
        </p:nvSpPr>
        <p:spPr>
          <a:xfrm>
            <a:off x="4629150" y="1878806"/>
            <a:ext cx="3887391" cy="2763441"/>
          </a:xfrm>
        </p:spPr>
        <p:txBody>
          <a:bodyPr/>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a:p>
        </p:txBody>
      </p:sp>
      <p:sp>
        <p:nvSpPr>
          <p:cNvPr id="7" name="Місце для дати 6">
            <a:extLst>
              <a:ext uri="{FF2B5EF4-FFF2-40B4-BE49-F238E27FC236}">
                <a16:creationId xmlns:a16="http://schemas.microsoft.com/office/drawing/2014/main" id="{D59EC564-F862-46E6-9AB4-0A2241CCDB1E}"/>
              </a:ext>
            </a:extLst>
          </p:cNvPr>
          <p:cNvSpPr>
            <a:spLocks noGrp="1"/>
          </p:cNvSpPr>
          <p:nvPr>
            <p:ph type="dt" sz="half" idx="10"/>
          </p:nvPr>
        </p:nvSpPr>
        <p:spPr/>
        <p:txBody>
          <a:bodyPr/>
          <a:lstStyle/>
          <a:p>
            <a:fld id="{48A87A34-81AB-432B-8DAE-1953F412C126}" type="datetimeFigureOut">
              <a:rPr lang="en-US" smtClean="0"/>
              <a:t>3/6/2020</a:t>
            </a:fld>
            <a:endParaRPr lang="en-US" dirty="0"/>
          </a:p>
        </p:txBody>
      </p:sp>
      <p:sp>
        <p:nvSpPr>
          <p:cNvPr id="8" name="Місце для нижнього колонтитула 7">
            <a:extLst>
              <a:ext uri="{FF2B5EF4-FFF2-40B4-BE49-F238E27FC236}">
                <a16:creationId xmlns:a16="http://schemas.microsoft.com/office/drawing/2014/main" id="{9A0F79DE-6568-4333-A30B-0F1F2F0F2CCF}"/>
              </a:ext>
            </a:extLst>
          </p:cNvPr>
          <p:cNvSpPr>
            <a:spLocks noGrp="1"/>
          </p:cNvSpPr>
          <p:nvPr>
            <p:ph type="ftr" sz="quarter" idx="11"/>
          </p:nvPr>
        </p:nvSpPr>
        <p:spPr/>
        <p:txBody>
          <a:bodyPr/>
          <a:lstStyle/>
          <a:p>
            <a:endParaRPr lang="en-US" dirty="0"/>
          </a:p>
        </p:txBody>
      </p:sp>
      <p:sp>
        <p:nvSpPr>
          <p:cNvPr id="9" name="Місце для номера слайда 8">
            <a:extLst>
              <a:ext uri="{FF2B5EF4-FFF2-40B4-BE49-F238E27FC236}">
                <a16:creationId xmlns:a16="http://schemas.microsoft.com/office/drawing/2014/main" id="{7BB4AE86-C7EC-400A-A1E0-ADF096E009C7}"/>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037469401"/>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Лише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DDE8FF0-6B59-4B84-BDE2-2DF42E7095FE}"/>
              </a:ext>
            </a:extLst>
          </p:cNvPr>
          <p:cNvSpPr>
            <a:spLocks noGrp="1"/>
          </p:cNvSpPr>
          <p:nvPr>
            <p:ph type="title"/>
          </p:nvPr>
        </p:nvSpPr>
        <p:spPr/>
        <p:txBody>
          <a:bodyPr/>
          <a:lstStyle/>
          <a:p>
            <a:r>
              <a:rPr lang="uk-UA"/>
              <a:t>Клацніть, щоб редагувати стиль зразка заголовка</a:t>
            </a:r>
            <a:endParaRPr lang="en-US"/>
          </a:p>
        </p:txBody>
      </p:sp>
      <p:sp>
        <p:nvSpPr>
          <p:cNvPr id="3" name="Місце для дати 2">
            <a:extLst>
              <a:ext uri="{FF2B5EF4-FFF2-40B4-BE49-F238E27FC236}">
                <a16:creationId xmlns:a16="http://schemas.microsoft.com/office/drawing/2014/main" id="{062EEC86-2AC4-4F68-B0EB-B5ACF8E222FE}"/>
              </a:ext>
            </a:extLst>
          </p:cNvPr>
          <p:cNvSpPr>
            <a:spLocks noGrp="1"/>
          </p:cNvSpPr>
          <p:nvPr>
            <p:ph type="dt" sz="half" idx="10"/>
          </p:nvPr>
        </p:nvSpPr>
        <p:spPr/>
        <p:txBody>
          <a:bodyPr/>
          <a:lstStyle/>
          <a:p>
            <a:fld id="{48A87A34-81AB-432B-8DAE-1953F412C126}" type="datetimeFigureOut">
              <a:rPr lang="en-US" smtClean="0"/>
              <a:t>3/6/2020</a:t>
            </a:fld>
            <a:endParaRPr lang="en-US" dirty="0"/>
          </a:p>
        </p:txBody>
      </p:sp>
      <p:sp>
        <p:nvSpPr>
          <p:cNvPr id="4" name="Місце для нижнього колонтитула 3">
            <a:extLst>
              <a:ext uri="{FF2B5EF4-FFF2-40B4-BE49-F238E27FC236}">
                <a16:creationId xmlns:a16="http://schemas.microsoft.com/office/drawing/2014/main" id="{2F740C71-A96D-4540-B74C-23EA9D454FF0}"/>
              </a:ext>
            </a:extLst>
          </p:cNvPr>
          <p:cNvSpPr>
            <a:spLocks noGrp="1"/>
          </p:cNvSpPr>
          <p:nvPr>
            <p:ph type="ftr" sz="quarter" idx="11"/>
          </p:nvPr>
        </p:nvSpPr>
        <p:spPr/>
        <p:txBody>
          <a:bodyPr/>
          <a:lstStyle/>
          <a:p>
            <a:endParaRPr lang="en-US" dirty="0"/>
          </a:p>
        </p:txBody>
      </p:sp>
      <p:sp>
        <p:nvSpPr>
          <p:cNvPr id="5" name="Місце для номера слайда 4">
            <a:extLst>
              <a:ext uri="{FF2B5EF4-FFF2-40B4-BE49-F238E27FC236}">
                <a16:creationId xmlns:a16="http://schemas.microsoft.com/office/drawing/2014/main" id="{273C7156-4170-4C84-B015-7F7390AD7706}"/>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16853736"/>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ий слайд">
    <p:spTree>
      <p:nvGrpSpPr>
        <p:cNvPr id="1" name=""/>
        <p:cNvGrpSpPr/>
        <p:nvPr/>
      </p:nvGrpSpPr>
      <p:grpSpPr>
        <a:xfrm>
          <a:off x="0" y="0"/>
          <a:ext cx="0" cy="0"/>
          <a:chOff x="0" y="0"/>
          <a:chExt cx="0" cy="0"/>
        </a:xfrm>
      </p:grpSpPr>
      <p:sp>
        <p:nvSpPr>
          <p:cNvPr id="2" name="Місце для дати 1">
            <a:extLst>
              <a:ext uri="{FF2B5EF4-FFF2-40B4-BE49-F238E27FC236}">
                <a16:creationId xmlns:a16="http://schemas.microsoft.com/office/drawing/2014/main" id="{DB727E0E-C720-42A0-8BD1-E6D3EC3FD96D}"/>
              </a:ext>
            </a:extLst>
          </p:cNvPr>
          <p:cNvSpPr>
            <a:spLocks noGrp="1"/>
          </p:cNvSpPr>
          <p:nvPr>
            <p:ph type="dt" sz="half" idx="10"/>
          </p:nvPr>
        </p:nvSpPr>
        <p:spPr/>
        <p:txBody>
          <a:bodyPr/>
          <a:lstStyle/>
          <a:p>
            <a:fld id="{48A87A34-81AB-432B-8DAE-1953F412C126}" type="datetimeFigureOut">
              <a:rPr lang="en-US" smtClean="0"/>
              <a:t>3/6/2020</a:t>
            </a:fld>
            <a:endParaRPr lang="en-US" dirty="0"/>
          </a:p>
        </p:txBody>
      </p:sp>
      <p:sp>
        <p:nvSpPr>
          <p:cNvPr id="3" name="Місце для нижнього колонтитула 2">
            <a:extLst>
              <a:ext uri="{FF2B5EF4-FFF2-40B4-BE49-F238E27FC236}">
                <a16:creationId xmlns:a16="http://schemas.microsoft.com/office/drawing/2014/main" id="{B83F8306-3C6B-4C8A-9EC0-D45072478CBB}"/>
              </a:ext>
            </a:extLst>
          </p:cNvPr>
          <p:cNvSpPr>
            <a:spLocks noGrp="1"/>
          </p:cNvSpPr>
          <p:nvPr>
            <p:ph type="ftr" sz="quarter" idx="11"/>
          </p:nvPr>
        </p:nvSpPr>
        <p:spPr/>
        <p:txBody>
          <a:bodyPr/>
          <a:lstStyle/>
          <a:p>
            <a:endParaRPr lang="en-US" dirty="0"/>
          </a:p>
        </p:txBody>
      </p:sp>
      <p:sp>
        <p:nvSpPr>
          <p:cNvPr id="4" name="Місце для номера слайда 3">
            <a:extLst>
              <a:ext uri="{FF2B5EF4-FFF2-40B4-BE49-F238E27FC236}">
                <a16:creationId xmlns:a16="http://schemas.microsoft.com/office/drawing/2014/main" id="{758DA999-9FD1-4C5A-85C8-8BAF718E28E1}"/>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27995730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Вміст і підпис">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2A54C6E-DB17-4691-B27B-AD8C72362D15}"/>
              </a:ext>
            </a:extLst>
          </p:cNvPr>
          <p:cNvSpPr>
            <a:spLocks noGrp="1"/>
          </p:cNvSpPr>
          <p:nvPr>
            <p:ph type="title"/>
          </p:nvPr>
        </p:nvSpPr>
        <p:spPr>
          <a:xfrm>
            <a:off x="629841" y="342900"/>
            <a:ext cx="2949178" cy="1200150"/>
          </a:xfrm>
        </p:spPr>
        <p:txBody>
          <a:bodyPr anchor="b"/>
          <a:lstStyle>
            <a:lvl1pPr>
              <a:defRPr sz="2400"/>
            </a:lvl1pPr>
          </a:lstStyle>
          <a:p>
            <a:r>
              <a:rPr lang="uk-UA"/>
              <a:t>Клацніть, щоб редагувати стиль зразка заголовка</a:t>
            </a:r>
            <a:endParaRPr lang="en-US"/>
          </a:p>
        </p:txBody>
      </p:sp>
      <p:sp>
        <p:nvSpPr>
          <p:cNvPr id="3" name="Місце для вмісту 2">
            <a:extLst>
              <a:ext uri="{FF2B5EF4-FFF2-40B4-BE49-F238E27FC236}">
                <a16:creationId xmlns:a16="http://schemas.microsoft.com/office/drawing/2014/main" id="{02172520-D0EA-4F8B-9818-CDAC9DE464B5}"/>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a:p>
        </p:txBody>
      </p:sp>
      <p:sp>
        <p:nvSpPr>
          <p:cNvPr id="4" name="Місце для тексту 3">
            <a:extLst>
              <a:ext uri="{FF2B5EF4-FFF2-40B4-BE49-F238E27FC236}">
                <a16:creationId xmlns:a16="http://schemas.microsoft.com/office/drawing/2014/main" id="{BB5AC15F-FC63-4B4A-93B8-885565E5EC4E}"/>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uk-UA"/>
              <a:t>Клацніть, щоб відредагувати стилі зразків тексту</a:t>
            </a:r>
          </a:p>
        </p:txBody>
      </p:sp>
      <p:sp>
        <p:nvSpPr>
          <p:cNvPr id="5" name="Місце для дати 4">
            <a:extLst>
              <a:ext uri="{FF2B5EF4-FFF2-40B4-BE49-F238E27FC236}">
                <a16:creationId xmlns:a16="http://schemas.microsoft.com/office/drawing/2014/main" id="{3A295CED-B69A-470A-A68A-CDDCC7A18F89}"/>
              </a:ext>
            </a:extLst>
          </p:cNvPr>
          <p:cNvSpPr>
            <a:spLocks noGrp="1"/>
          </p:cNvSpPr>
          <p:nvPr>
            <p:ph type="dt" sz="half" idx="10"/>
          </p:nvPr>
        </p:nvSpPr>
        <p:spPr/>
        <p:txBody>
          <a:bodyPr/>
          <a:lstStyle/>
          <a:p>
            <a:fld id="{48A87A34-81AB-432B-8DAE-1953F412C126}" type="datetimeFigureOut">
              <a:rPr lang="en-US" smtClean="0"/>
              <a:t>3/6/2020</a:t>
            </a:fld>
            <a:endParaRPr lang="en-US" dirty="0"/>
          </a:p>
        </p:txBody>
      </p:sp>
      <p:sp>
        <p:nvSpPr>
          <p:cNvPr id="6" name="Місце для нижнього колонтитула 5">
            <a:extLst>
              <a:ext uri="{FF2B5EF4-FFF2-40B4-BE49-F238E27FC236}">
                <a16:creationId xmlns:a16="http://schemas.microsoft.com/office/drawing/2014/main" id="{9378E4B4-D724-451A-BFAF-AC57B3AACBC9}"/>
              </a:ext>
            </a:extLst>
          </p:cNvPr>
          <p:cNvSpPr>
            <a:spLocks noGrp="1"/>
          </p:cNvSpPr>
          <p:nvPr>
            <p:ph type="ftr" sz="quarter" idx="11"/>
          </p:nvPr>
        </p:nvSpPr>
        <p:spPr/>
        <p:txBody>
          <a:bodyPr/>
          <a:lstStyle/>
          <a:p>
            <a:endParaRPr lang="en-US" dirty="0"/>
          </a:p>
        </p:txBody>
      </p:sp>
      <p:sp>
        <p:nvSpPr>
          <p:cNvPr id="7" name="Місце для номера слайда 6">
            <a:extLst>
              <a:ext uri="{FF2B5EF4-FFF2-40B4-BE49-F238E27FC236}">
                <a16:creationId xmlns:a16="http://schemas.microsoft.com/office/drawing/2014/main" id="{79DCDBB0-16A8-4299-A7AC-4A6FBA18D673}"/>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102201359"/>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і підпис">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91430BC-F2A7-449B-91D4-18FE73CA06BA}"/>
              </a:ext>
            </a:extLst>
          </p:cNvPr>
          <p:cNvSpPr>
            <a:spLocks noGrp="1"/>
          </p:cNvSpPr>
          <p:nvPr>
            <p:ph type="title"/>
          </p:nvPr>
        </p:nvSpPr>
        <p:spPr>
          <a:xfrm>
            <a:off x="629841" y="342900"/>
            <a:ext cx="2949178" cy="1200150"/>
          </a:xfrm>
        </p:spPr>
        <p:txBody>
          <a:bodyPr anchor="b"/>
          <a:lstStyle>
            <a:lvl1pPr>
              <a:defRPr sz="2400"/>
            </a:lvl1pPr>
          </a:lstStyle>
          <a:p>
            <a:r>
              <a:rPr lang="uk-UA"/>
              <a:t>Клацніть, щоб редагувати стиль зразка заголовка</a:t>
            </a:r>
            <a:endParaRPr lang="en-US"/>
          </a:p>
        </p:txBody>
      </p:sp>
      <p:sp>
        <p:nvSpPr>
          <p:cNvPr id="3" name="Місце для зображення 2">
            <a:extLst>
              <a:ext uri="{FF2B5EF4-FFF2-40B4-BE49-F238E27FC236}">
                <a16:creationId xmlns:a16="http://schemas.microsoft.com/office/drawing/2014/main" id="{352752AB-E602-4C76-8ABE-245F9A433B45}"/>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Місце для тексту 3">
            <a:extLst>
              <a:ext uri="{FF2B5EF4-FFF2-40B4-BE49-F238E27FC236}">
                <a16:creationId xmlns:a16="http://schemas.microsoft.com/office/drawing/2014/main" id="{FF13EB70-83E2-4D9E-AD83-A8E5EAC25189}"/>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uk-UA"/>
              <a:t>Клацніть, щоб відредагувати стилі зразків тексту</a:t>
            </a:r>
          </a:p>
        </p:txBody>
      </p:sp>
      <p:sp>
        <p:nvSpPr>
          <p:cNvPr id="5" name="Місце для дати 4">
            <a:extLst>
              <a:ext uri="{FF2B5EF4-FFF2-40B4-BE49-F238E27FC236}">
                <a16:creationId xmlns:a16="http://schemas.microsoft.com/office/drawing/2014/main" id="{1C3D3317-3AC6-4270-B2CF-F8C598FC8C8A}"/>
              </a:ext>
            </a:extLst>
          </p:cNvPr>
          <p:cNvSpPr>
            <a:spLocks noGrp="1"/>
          </p:cNvSpPr>
          <p:nvPr>
            <p:ph type="dt" sz="half" idx="10"/>
          </p:nvPr>
        </p:nvSpPr>
        <p:spPr/>
        <p:txBody>
          <a:bodyPr/>
          <a:lstStyle/>
          <a:p>
            <a:fld id="{48A87A34-81AB-432B-8DAE-1953F412C126}" type="datetimeFigureOut">
              <a:rPr lang="en-US" smtClean="0"/>
              <a:t>3/6/2020</a:t>
            </a:fld>
            <a:endParaRPr lang="en-US" dirty="0"/>
          </a:p>
        </p:txBody>
      </p:sp>
      <p:sp>
        <p:nvSpPr>
          <p:cNvPr id="6" name="Місце для нижнього колонтитула 5">
            <a:extLst>
              <a:ext uri="{FF2B5EF4-FFF2-40B4-BE49-F238E27FC236}">
                <a16:creationId xmlns:a16="http://schemas.microsoft.com/office/drawing/2014/main" id="{B493CE7A-4F24-49F7-838D-AEF0202372C9}"/>
              </a:ext>
            </a:extLst>
          </p:cNvPr>
          <p:cNvSpPr>
            <a:spLocks noGrp="1"/>
          </p:cNvSpPr>
          <p:nvPr>
            <p:ph type="ftr" sz="quarter" idx="11"/>
          </p:nvPr>
        </p:nvSpPr>
        <p:spPr/>
        <p:txBody>
          <a:bodyPr/>
          <a:lstStyle/>
          <a:p>
            <a:endParaRPr lang="en-US" dirty="0"/>
          </a:p>
        </p:txBody>
      </p:sp>
      <p:sp>
        <p:nvSpPr>
          <p:cNvPr id="7" name="Місце для номера слайда 6">
            <a:extLst>
              <a:ext uri="{FF2B5EF4-FFF2-40B4-BE49-F238E27FC236}">
                <a16:creationId xmlns:a16="http://schemas.microsoft.com/office/drawing/2014/main" id="{D19E1217-E2F7-485E-82FF-25AD68D5232B}"/>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90307772"/>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Місце для заголовка 1">
            <a:extLst>
              <a:ext uri="{FF2B5EF4-FFF2-40B4-BE49-F238E27FC236}">
                <a16:creationId xmlns:a16="http://schemas.microsoft.com/office/drawing/2014/main" id="{7918633A-0E3B-4ECF-97EB-24436114350D}"/>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uk-UA"/>
              <a:t>Клацніть, щоб редагувати стиль зразка заголовка</a:t>
            </a:r>
            <a:endParaRPr lang="en-US"/>
          </a:p>
        </p:txBody>
      </p:sp>
      <p:sp>
        <p:nvSpPr>
          <p:cNvPr id="3" name="Місце для тексту 2">
            <a:extLst>
              <a:ext uri="{FF2B5EF4-FFF2-40B4-BE49-F238E27FC236}">
                <a16:creationId xmlns:a16="http://schemas.microsoft.com/office/drawing/2014/main" id="{30D14E0A-AC8D-495B-84B4-98625275695D}"/>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a:p>
        </p:txBody>
      </p:sp>
      <p:sp>
        <p:nvSpPr>
          <p:cNvPr id="4" name="Місце для дати 3">
            <a:extLst>
              <a:ext uri="{FF2B5EF4-FFF2-40B4-BE49-F238E27FC236}">
                <a16:creationId xmlns:a16="http://schemas.microsoft.com/office/drawing/2014/main" id="{8B22CDBB-5855-4DEF-B209-776A1CEB5BC9}"/>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48A87A34-81AB-432B-8DAE-1953F412C126}" type="datetimeFigureOut">
              <a:rPr lang="en-US" smtClean="0"/>
              <a:pPr/>
              <a:t>3/6/2020</a:t>
            </a:fld>
            <a:endParaRPr lang="en-US" dirty="0"/>
          </a:p>
        </p:txBody>
      </p:sp>
      <p:sp>
        <p:nvSpPr>
          <p:cNvPr id="5" name="Місце для нижнього колонтитула 4">
            <a:extLst>
              <a:ext uri="{FF2B5EF4-FFF2-40B4-BE49-F238E27FC236}">
                <a16:creationId xmlns:a16="http://schemas.microsoft.com/office/drawing/2014/main" id="{55E25D92-B274-4BE2-9D06-A940F03605BB}"/>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Місце для номера слайда 5">
            <a:extLst>
              <a:ext uri="{FF2B5EF4-FFF2-40B4-BE49-F238E27FC236}">
                <a16:creationId xmlns:a16="http://schemas.microsoft.com/office/drawing/2014/main" id="{886A9F6F-A0B3-4847-8ECD-86016EB94BDD}"/>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229170587"/>
      </p:ext>
    </p:extLst>
  </p:cSld>
  <p:clrMap bg1="lt1" tx1="dk1" bg2="lt2" tx2="dk2" accent1="accent1" accent2="accent2" accent3="accent3" accent4="accent4" accent5="accent5" accent6="accent6" hlink="hlink" folHlink="folHlink"/>
  <p:sldLayoutIdLst>
    <p:sldLayoutId id="2147483749" r:id="rId1"/>
    <p:sldLayoutId id="2147483750" r:id="rId2"/>
    <p:sldLayoutId id="2147483751" r:id="rId3"/>
    <p:sldLayoutId id="2147483752" r:id="rId4"/>
    <p:sldLayoutId id="2147483753" r:id="rId5"/>
    <p:sldLayoutId id="2147483754" r:id="rId6"/>
    <p:sldLayoutId id="2147483755" r:id="rId7"/>
    <p:sldLayoutId id="2147483756" r:id="rId8"/>
    <p:sldLayoutId id="2147483757" r:id="rId9"/>
    <p:sldLayoutId id="2147483758" r:id="rId10"/>
    <p:sldLayoutId id="2147483759" r:id="rId11"/>
    <p:sldLayoutId id="2147483760" r:id="rId12"/>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Proposal for Genomic vocabularies</a:t>
            </a:r>
            <a:endParaRPr/>
          </a:p>
        </p:txBody>
      </p:sp>
      <p:sp>
        <p:nvSpPr>
          <p:cNvPr id="55" name="Google Shape;55;p13"/>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graphicFrame>
        <p:nvGraphicFramePr>
          <p:cNvPr id="86" name="Google Shape;86;p18"/>
          <p:cNvGraphicFramePr/>
          <p:nvPr/>
        </p:nvGraphicFramePr>
        <p:xfrm>
          <a:off x="293550" y="589775"/>
          <a:ext cx="2254175" cy="3952325"/>
        </p:xfrm>
        <a:graphic>
          <a:graphicData uri="http://schemas.openxmlformats.org/drawingml/2006/table">
            <a:tbl>
              <a:tblPr>
                <a:noFill/>
                <a:tableStyleId>{42E292DC-4DC9-4369-9E3E-4D5144749313}</a:tableStyleId>
              </a:tblPr>
              <a:tblGrid>
                <a:gridCol w="1047875">
                  <a:extLst>
                    <a:ext uri="{9D8B030D-6E8A-4147-A177-3AD203B41FA5}">
                      <a16:colId xmlns:a16="http://schemas.microsoft.com/office/drawing/2014/main" val="20000"/>
                    </a:ext>
                  </a:extLst>
                </a:gridCol>
                <a:gridCol w="1206300">
                  <a:extLst>
                    <a:ext uri="{9D8B030D-6E8A-4147-A177-3AD203B41FA5}">
                      <a16:colId xmlns:a16="http://schemas.microsoft.com/office/drawing/2014/main" val="20001"/>
                    </a:ext>
                  </a:extLst>
                </a:gridCol>
              </a:tblGrid>
              <a:tr h="321100">
                <a:tc gridSpan="2">
                  <a:txBody>
                    <a:bodyPr/>
                    <a:lstStyle/>
                    <a:p>
                      <a:pPr marL="0" lvl="0" indent="0" algn="ctr" rtl="0">
                        <a:spcBef>
                          <a:spcPts val="0"/>
                        </a:spcBef>
                        <a:spcAft>
                          <a:spcPts val="0"/>
                        </a:spcAft>
                        <a:buNone/>
                      </a:pPr>
                      <a:r>
                        <a:rPr lang="en" sz="1200" b="1"/>
                        <a:t>Concept</a:t>
                      </a:r>
                      <a:endParaRPr sz="1200" b="1"/>
                    </a:p>
                  </a:txBody>
                  <a:tcPr marL="91425" marR="91425" marT="91425" marB="91425"/>
                </a:tc>
                <a:tc hMerge="1">
                  <a:txBody>
                    <a:bodyPr/>
                    <a:lstStyle/>
                    <a:p>
                      <a:endParaRPr lang="en-US"/>
                    </a:p>
                  </a:txBody>
                  <a:tcPr/>
                </a:tc>
                <a:extLst>
                  <a:ext uri="{0D108BD9-81ED-4DB2-BD59-A6C34878D82A}">
                    <a16:rowId xmlns:a16="http://schemas.microsoft.com/office/drawing/2014/main" val="10000"/>
                  </a:ext>
                </a:extLst>
              </a:tr>
              <a:tr h="306375">
                <a:tc>
                  <a:txBody>
                    <a:bodyPr/>
                    <a:lstStyle/>
                    <a:p>
                      <a:pPr marL="0" lvl="0" indent="0" algn="l" rtl="0">
                        <a:spcBef>
                          <a:spcPts val="0"/>
                        </a:spcBef>
                        <a:spcAft>
                          <a:spcPts val="0"/>
                        </a:spcAft>
                        <a:buNone/>
                      </a:pPr>
                      <a:r>
                        <a:rPr lang="en" sz="800"/>
                        <a:t>Concept_id </a:t>
                      </a:r>
                      <a:endParaRPr sz="800"/>
                    </a:p>
                  </a:txBody>
                  <a:tcPr marL="91425" marR="91425" marT="91425" marB="91425"/>
                </a:tc>
                <a:tc>
                  <a:txBody>
                    <a:bodyPr/>
                    <a:lstStyle/>
                    <a:p>
                      <a:pPr marL="0" lvl="0" indent="0" algn="l" rtl="0">
                        <a:spcBef>
                          <a:spcPts val="0"/>
                        </a:spcBef>
                        <a:spcAft>
                          <a:spcPts val="0"/>
                        </a:spcAft>
                        <a:buNone/>
                      </a:pPr>
                      <a:r>
                        <a:rPr lang="en" sz="800"/>
                        <a:t>5432132</a:t>
                      </a:r>
                      <a:endParaRPr sz="800"/>
                    </a:p>
                  </a:txBody>
                  <a:tcPr marL="91425" marR="91425" marT="91425" marB="91425"/>
                </a:tc>
                <a:extLst>
                  <a:ext uri="{0D108BD9-81ED-4DB2-BD59-A6C34878D82A}">
                    <a16:rowId xmlns:a16="http://schemas.microsoft.com/office/drawing/2014/main" val="10001"/>
                  </a:ext>
                </a:extLst>
              </a:tr>
              <a:tr h="306375">
                <a:tc>
                  <a:txBody>
                    <a:bodyPr/>
                    <a:lstStyle/>
                    <a:p>
                      <a:pPr marL="0" lvl="0" indent="0" algn="l" rtl="0">
                        <a:spcBef>
                          <a:spcPts val="0"/>
                        </a:spcBef>
                        <a:spcAft>
                          <a:spcPts val="0"/>
                        </a:spcAft>
                        <a:buNone/>
                      </a:pPr>
                      <a:r>
                        <a:rPr lang="en" sz="800">
                          <a:solidFill>
                            <a:schemeClr val="dk1"/>
                          </a:solidFill>
                        </a:rPr>
                        <a:t>Concept_name</a:t>
                      </a:r>
                      <a:endParaRPr sz="800"/>
                    </a:p>
                  </a:txBody>
                  <a:tcPr marL="91425" marR="91425" marT="91425" marB="91425"/>
                </a:tc>
                <a:tc>
                  <a:txBody>
                    <a:bodyPr/>
                    <a:lstStyle/>
                    <a:p>
                      <a:pPr marL="0" lvl="0" indent="0" algn="l" rtl="0">
                        <a:spcBef>
                          <a:spcPts val="0"/>
                        </a:spcBef>
                        <a:spcAft>
                          <a:spcPts val="0"/>
                        </a:spcAft>
                        <a:buNone/>
                      </a:pPr>
                      <a:r>
                        <a:rPr lang="en" sz="800"/>
                        <a:t>epidermal growth factor receptor (EGFR)</a:t>
                      </a:r>
                      <a:endParaRPr sz="800"/>
                    </a:p>
                  </a:txBody>
                  <a:tcPr marL="91425" marR="91425" marT="91425" marB="91425"/>
                </a:tc>
                <a:extLst>
                  <a:ext uri="{0D108BD9-81ED-4DB2-BD59-A6C34878D82A}">
                    <a16:rowId xmlns:a16="http://schemas.microsoft.com/office/drawing/2014/main" val="10002"/>
                  </a:ext>
                </a:extLst>
              </a:tr>
              <a:tr h="306375">
                <a:tc>
                  <a:txBody>
                    <a:bodyPr/>
                    <a:lstStyle/>
                    <a:p>
                      <a:pPr marL="0" lvl="0" indent="0" algn="l" rtl="0">
                        <a:spcBef>
                          <a:spcPts val="0"/>
                        </a:spcBef>
                        <a:spcAft>
                          <a:spcPts val="0"/>
                        </a:spcAft>
                        <a:buNone/>
                      </a:pPr>
                      <a:r>
                        <a:rPr lang="en" sz="800">
                          <a:solidFill>
                            <a:schemeClr val="dk1"/>
                          </a:solidFill>
                        </a:rPr>
                        <a:t>Domain_id</a:t>
                      </a:r>
                      <a:endParaRPr sz="800"/>
                    </a:p>
                  </a:txBody>
                  <a:tcPr marL="91425" marR="91425" marT="91425" marB="91425"/>
                </a:tc>
                <a:tc>
                  <a:txBody>
                    <a:bodyPr/>
                    <a:lstStyle/>
                    <a:p>
                      <a:pPr marL="0" lvl="0" indent="0" algn="l" rtl="0">
                        <a:spcBef>
                          <a:spcPts val="0"/>
                        </a:spcBef>
                        <a:spcAft>
                          <a:spcPts val="0"/>
                        </a:spcAft>
                        <a:buNone/>
                      </a:pPr>
                      <a:r>
                        <a:rPr lang="en" sz="800"/>
                        <a:t>Measurement</a:t>
                      </a:r>
                      <a:endParaRPr sz="800"/>
                    </a:p>
                  </a:txBody>
                  <a:tcPr marL="91425" marR="91425" marT="91425" marB="91425"/>
                </a:tc>
                <a:extLst>
                  <a:ext uri="{0D108BD9-81ED-4DB2-BD59-A6C34878D82A}">
                    <a16:rowId xmlns:a16="http://schemas.microsoft.com/office/drawing/2014/main" val="10003"/>
                  </a:ext>
                </a:extLst>
              </a:tr>
              <a:tr h="306375">
                <a:tc>
                  <a:txBody>
                    <a:bodyPr/>
                    <a:lstStyle/>
                    <a:p>
                      <a:pPr marL="0" lvl="0" indent="0" algn="l" rtl="0">
                        <a:spcBef>
                          <a:spcPts val="0"/>
                        </a:spcBef>
                        <a:spcAft>
                          <a:spcPts val="0"/>
                        </a:spcAft>
                        <a:buNone/>
                      </a:pPr>
                      <a:r>
                        <a:rPr lang="en" sz="800">
                          <a:solidFill>
                            <a:schemeClr val="dk1"/>
                          </a:solidFill>
                        </a:rPr>
                        <a:t>Vocabulary_id</a:t>
                      </a:r>
                      <a:endParaRPr sz="800"/>
                    </a:p>
                  </a:txBody>
                  <a:tcPr marL="91425" marR="91425" marT="91425" marB="91425"/>
                </a:tc>
                <a:tc>
                  <a:txBody>
                    <a:bodyPr/>
                    <a:lstStyle/>
                    <a:p>
                      <a:pPr marL="0" lvl="0" indent="0" algn="l" rtl="0">
                        <a:spcBef>
                          <a:spcPts val="0"/>
                        </a:spcBef>
                        <a:spcAft>
                          <a:spcPts val="0"/>
                        </a:spcAft>
                        <a:buNone/>
                      </a:pPr>
                      <a:r>
                        <a:rPr lang="en" sz="800"/>
                        <a:t>HGNC</a:t>
                      </a:r>
                      <a:endParaRPr sz="800"/>
                    </a:p>
                  </a:txBody>
                  <a:tcPr marL="91425" marR="91425" marT="91425" marB="91425"/>
                </a:tc>
                <a:extLst>
                  <a:ext uri="{0D108BD9-81ED-4DB2-BD59-A6C34878D82A}">
                    <a16:rowId xmlns:a16="http://schemas.microsoft.com/office/drawing/2014/main" val="10004"/>
                  </a:ext>
                </a:extLst>
              </a:tr>
              <a:tr h="306375">
                <a:tc>
                  <a:txBody>
                    <a:bodyPr/>
                    <a:lstStyle/>
                    <a:p>
                      <a:pPr marL="0" lvl="0" indent="0" algn="l" rtl="0">
                        <a:spcBef>
                          <a:spcPts val="0"/>
                        </a:spcBef>
                        <a:spcAft>
                          <a:spcPts val="0"/>
                        </a:spcAft>
                        <a:buNone/>
                      </a:pPr>
                      <a:r>
                        <a:rPr lang="en" sz="800">
                          <a:solidFill>
                            <a:schemeClr val="dk1"/>
                          </a:solidFill>
                        </a:rPr>
                        <a:t>Concept_class_id</a:t>
                      </a:r>
                      <a:endParaRPr sz="800"/>
                    </a:p>
                  </a:txBody>
                  <a:tcPr marL="91425" marR="91425" marT="91425" marB="91425"/>
                </a:tc>
                <a:tc>
                  <a:txBody>
                    <a:bodyPr/>
                    <a:lstStyle/>
                    <a:p>
                      <a:pPr marL="0" lvl="0" indent="0" algn="l" rtl="0">
                        <a:spcBef>
                          <a:spcPts val="0"/>
                        </a:spcBef>
                        <a:spcAft>
                          <a:spcPts val="0"/>
                        </a:spcAft>
                        <a:buNone/>
                      </a:pPr>
                      <a:r>
                        <a:rPr lang="en" sz="800"/>
                        <a:t>Gene</a:t>
                      </a:r>
                      <a:endParaRPr sz="800"/>
                    </a:p>
                  </a:txBody>
                  <a:tcPr marL="91425" marR="91425" marT="91425" marB="91425"/>
                </a:tc>
                <a:extLst>
                  <a:ext uri="{0D108BD9-81ED-4DB2-BD59-A6C34878D82A}">
                    <a16:rowId xmlns:a16="http://schemas.microsoft.com/office/drawing/2014/main" val="10005"/>
                  </a:ext>
                </a:extLst>
              </a:tr>
              <a:tr h="344750">
                <a:tc>
                  <a:txBody>
                    <a:bodyPr/>
                    <a:lstStyle/>
                    <a:p>
                      <a:pPr marL="0" lvl="0" indent="0" algn="l" rtl="0">
                        <a:spcBef>
                          <a:spcPts val="0"/>
                        </a:spcBef>
                        <a:spcAft>
                          <a:spcPts val="0"/>
                        </a:spcAft>
                        <a:buNone/>
                      </a:pPr>
                      <a:r>
                        <a:rPr lang="en" sz="800">
                          <a:solidFill>
                            <a:schemeClr val="dk1"/>
                          </a:solidFill>
                        </a:rPr>
                        <a:t>Standard_concept</a:t>
                      </a:r>
                      <a:endParaRPr sz="800"/>
                    </a:p>
                  </a:txBody>
                  <a:tcPr marL="91425" marR="91425" marT="91425" marB="91425"/>
                </a:tc>
                <a:tc>
                  <a:txBody>
                    <a:bodyPr/>
                    <a:lstStyle/>
                    <a:p>
                      <a:pPr marL="0" lvl="0" indent="0" algn="l" rtl="0">
                        <a:spcBef>
                          <a:spcPts val="0"/>
                        </a:spcBef>
                        <a:spcAft>
                          <a:spcPts val="0"/>
                        </a:spcAft>
                        <a:buNone/>
                      </a:pPr>
                      <a:r>
                        <a:rPr lang="en" sz="800"/>
                        <a:t>S</a:t>
                      </a:r>
                      <a:endParaRPr sz="800"/>
                    </a:p>
                  </a:txBody>
                  <a:tcPr marL="91425" marR="91425" marT="91425" marB="91425"/>
                </a:tc>
                <a:extLst>
                  <a:ext uri="{0D108BD9-81ED-4DB2-BD59-A6C34878D82A}">
                    <a16:rowId xmlns:a16="http://schemas.microsoft.com/office/drawing/2014/main" val="10006"/>
                  </a:ext>
                </a:extLst>
              </a:tr>
              <a:tr h="430075">
                <a:tc>
                  <a:txBody>
                    <a:bodyPr/>
                    <a:lstStyle/>
                    <a:p>
                      <a:pPr marL="0" lvl="0" indent="0" algn="l" rtl="0">
                        <a:spcBef>
                          <a:spcPts val="0"/>
                        </a:spcBef>
                        <a:spcAft>
                          <a:spcPts val="0"/>
                        </a:spcAft>
                        <a:buNone/>
                      </a:pPr>
                      <a:r>
                        <a:rPr lang="en" sz="800">
                          <a:solidFill>
                            <a:schemeClr val="dk1"/>
                          </a:solidFill>
                        </a:rPr>
                        <a:t>Concept_code</a:t>
                      </a:r>
                      <a:endParaRPr sz="800"/>
                    </a:p>
                  </a:txBody>
                  <a:tcPr marL="91425" marR="91425" marT="91425" marB="91425"/>
                </a:tc>
                <a:tc>
                  <a:txBody>
                    <a:bodyPr/>
                    <a:lstStyle/>
                    <a:p>
                      <a:pPr marL="0" lvl="0" indent="0" algn="l" rtl="0">
                        <a:spcBef>
                          <a:spcPts val="0"/>
                        </a:spcBef>
                        <a:spcAft>
                          <a:spcPts val="0"/>
                        </a:spcAft>
                        <a:buNone/>
                      </a:pPr>
                      <a:r>
                        <a:rPr lang="en" sz="800"/>
                        <a:t>HGNC:3236 (better trim HGNC: and we will have only 3236)</a:t>
                      </a:r>
                      <a:endParaRPr sz="800"/>
                    </a:p>
                  </a:txBody>
                  <a:tcPr marL="91425" marR="91425" marT="91425" marB="91425"/>
                </a:tc>
                <a:extLst>
                  <a:ext uri="{0D108BD9-81ED-4DB2-BD59-A6C34878D82A}">
                    <a16:rowId xmlns:a16="http://schemas.microsoft.com/office/drawing/2014/main" val="10007"/>
                  </a:ext>
                </a:extLst>
              </a:tr>
              <a:tr h="306375">
                <a:tc>
                  <a:txBody>
                    <a:bodyPr/>
                    <a:lstStyle/>
                    <a:p>
                      <a:pPr marL="0" lvl="0" indent="0" algn="l" rtl="0">
                        <a:spcBef>
                          <a:spcPts val="0"/>
                        </a:spcBef>
                        <a:spcAft>
                          <a:spcPts val="0"/>
                        </a:spcAft>
                        <a:buNone/>
                      </a:pPr>
                      <a:r>
                        <a:rPr lang="en" sz="800">
                          <a:solidFill>
                            <a:schemeClr val="dk1"/>
                          </a:solidFill>
                        </a:rPr>
                        <a:t>Valid_start_date</a:t>
                      </a:r>
                      <a:endParaRPr sz="800"/>
                    </a:p>
                  </a:txBody>
                  <a:tcPr marL="91425" marR="91425" marT="91425" marB="91425"/>
                </a:tc>
                <a:tc>
                  <a:txBody>
                    <a:bodyPr/>
                    <a:lstStyle/>
                    <a:p>
                      <a:pPr marL="0" lvl="0" indent="0" algn="l" rtl="0">
                        <a:spcBef>
                          <a:spcPts val="0"/>
                        </a:spcBef>
                        <a:spcAft>
                          <a:spcPts val="0"/>
                        </a:spcAft>
                        <a:buNone/>
                      </a:pPr>
                      <a:r>
                        <a:rPr lang="en" sz="800"/>
                        <a:t>1986-01-01</a:t>
                      </a:r>
                      <a:endParaRPr sz="800"/>
                    </a:p>
                  </a:txBody>
                  <a:tcPr marL="91425" marR="91425" marT="91425" marB="91425"/>
                </a:tc>
                <a:extLst>
                  <a:ext uri="{0D108BD9-81ED-4DB2-BD59-A6C34878D82A}">
                    <a16:rowId xmlns:a16="http://schemas.microsoft.com/office/drawing/2014/main" val="10008"/>
                  </a:ext>
                </a:extLst>
              </a:tr>
              <a:tr h="306375">
                <a:tc>
                  <a:txBody>
                    <a:bodyPr/>
                    <a:lstStyle/>
                    <a:p>
                      <a:pPr marL="0" lvl="0" indent="0" algn="l" rtl="0">
                        <a:spcBef>
                          <a:spcPts val="0"/>
                        </a:spcBef>
                        <a:spcAft>
                          <a:spcPts val="0"/>
                        </a:spcAft>
                        <a:buNone/>
                      </a:pPr>
                      <a:r>
                        <a:rPr lang="en" sz="800">
                          <a:solidFill>
                            <a:schemeClr val="dk1"/>
                          </a:solidFill>
                        </a:rPr>
                        <a:t>Valid_end_date</a:t>
                      </a:r>
                      <a:endParaRPr sz="800">
                        <a:solidFill>
                          <a:schemeClr val="dk1"/>
                        </a:solidFill>
                      </a:endParaRPr>
                    </a:p>
                  </a:txBody>
                  <a:tcPr marL="91425" marR="91425" marT="91425" marB="91425"/>
                </a:tc>
                <a:tc>
                  <a:txBody>
                    <a:bodyPr/>
                    <a:lstStyle/>
                    <a:p>
                      <a:pPr marL="0" lvl="0" indent="0" algn="l" rtl="0">
                        <a:spcBef>
                          <a:spcPts val="0"/>
                        </a:spcBef>
                        <a:spcAft>
                          <a:spcPts val="0"/>
                        </a:spcAft>
                        <a:buNone/>
                      </a:pPr>
                      <a:r>
                        <a:rPr lang="en" sz="800"/>
                        <a:t>2099-12-31</a:t>
                      </a:r>
                      <a:endParaRPr sz="800"/>
                    </a:p>
                  </a:txBody>
                  <a:tcPr marL="91425" marR="91425" marT="91425" marB="91425"/>
                </a:tc>
                <a:extLst>
                  <a:ext uri="{0D108BD9-81ED-4DB2-BD59-A6C34878D82A}">
                    <a16:rowId xmlns:a16="http://schemas.microsoft.com/office/drawing/2014/main" val="10009"/>
                  </a:ext>
                </a:extLst>
              </a:tr>
              <a:tr h="306375">
                <a:tc>
                  <a:txBody>
                    <a:bodyPr/>
                    <a:lstStyle/>
                    <a:p>
                      <a:pPr marL="0" lvl="0" indent="0" algn="l" rtl="0">
                        <a:spcBef>
                          <a:spcPts val="0"/>
                        </a:spcBef>
                        <a:spcAft>
                          <a:spcPts val="0"/>
                        </a:spcAft>
                        <a:buNone/>
                      </a:pPr>
                      <a:r>
                        <a:rPr lang="en" sz="800">
                          <a:solidFill>
                            <a:schemeClr val="dk1"/>
                          </a:solidFill>
                        </a:rPr>
                        <a:t>Invalid_reason</a:t>
                      </a:r>
                      <a:endParaRPr sz="800">
                        <a:solidFill>
                          <a:schemeClr val="dk1"/>
                        </a:solidFill>
                      </a:endParaRPr>
                    </a:p>
                  </a:txBody>
                  <a:tcPr marL="91425" marR="91425" marT="91425" marB="91425"/>
                </a:tc>
                <a:tc>
                  <a:txBody>
                    <a:bodyPr/>
                    <a:lstStyle/>
                    <a:p>
                      <a:pPr marL="0" lvl="0" indent="0" algn="l" rtl="0">
                        <a:spcBef>
                          <a:spcPts val="0"/>
                        </a:spcBef>
                        <a:spcAft>
                          <a:spcPts val="0"/>
                        </a:spcAft>
                        <a:buNone/>
                      </a:pPr>
                      <a:endParaRPr sz="800" dirty="0"/>
                    </a:p>
                  </a:txBody>
                  <a:tcPr marL="91425" marR="91425" marT="91425" marB="91425"/>
                </a:tc>
                <a:extLst>
                  <a:ext uri="{0D108BD9-81ED-4DB2-BD59-A6C34878D82A}">
                    <a16:rowId xmlns:a16="http://schemas.microsoft.com/office/drawing/2014/main" val="10010"/>
                  </a:ext>
                </a:extLst>
              </a:tr>
            </a:tbl>
          </a:graphicData>
        </a:graphic>
      </p:graphicFrame>
      <p:graphicFrame>
        <p:nvGraphicFramePr>
          <p:cNvPr id="87" name="Google Shape;87;p18"/>
          <p:cNvGraphicFramePr/>
          <p:nvPr>
            <p:extLst>
              <p:ext uri="{D42A27DB-BD31-4B8C-83A1-F6EECF244321}">
                <p14:modId xmlns:p14="http://schemas.microsoft.com/office/powerpoint/2010/main" val="2277242320"/>
              </p:ext>
            </p:extLst>
          </p:nvPr>
        </p:nvGraphicFramePr>
        <p:xfrm>
          <a:off x="3449546" y="589775"/>
          <a:ext cx="2343225" cy="1847095"/>
        </p:xfrm>
        <a:graphic>
          <a:graphicData uri="http://schemas.openxmlformats.org/drawingml/2006/table">
            <a:tbl>
              <a:tblPr>
                <a:noFill/>
                <a:tableStyleId>{42E292DC-4DC9-4369-9E3E-4D5144749313}</a:tableStyleId>
              </a:tblPr>
              <a:tblGrid>
                <a:gridCol w="1100200">
                  <a:extLst>
                    <a:ext uri="{9D8B030D-6E8A-4147-A177-3AD203B41FA5}">
                      <a16:colId xmlns:a16="http://schemas.microsoft.com/office/drawing/2014/main" val="20000"/>
                    </a:ext>
                  </a:extLst>
                </a:gridCol>
                <a:gridCol w="1243025">
                  <a:extLst>
                    <a:ext uri="{9D8B030D-6E8A-4147-A177-3AD203B41FA5}">
                      <a16:colId xmlns:a16="http://schemas.microsoft.com/office/drawing/2014/main" val="20001"/>
                    </a:ext>
                  </a:extLst>
                </a:gridCol>
              </a:tblGrid>
              <a:tr h="367600">
                <a:tc gridSpan="2">
                  <a:txBody>
                    <a:bodyPr/>
                    <a:lstStyle/>
                    <a:p>
                      <a:pPr marL="0" lvl="0" indent="0" algn="ctr" rtl="0">
                        <a:spcBef>
                          <a:spcPts val="0"/>
                        </a:spcBef>
                        <a:spcAft>
                          <a:spcPts val="0"/>
                        </a:spcAft>
                        <a:buClr>
                          <a:schemeClr val="dk1"/>
                        </a:buClr>
                        <a:buSzPts val="1100"/>
                        <a:buFont typeface="Arial"/>
                        <a:buNone/>
                      </a:pPr>
                      <a:r>
                        <a:rPr lang="en" sz="1200" b="1" dirty="0">
                          <a:solidFill>
                            <a:schemeClr val="dk1"/>
                          </a:solidFill>
                        </a:rPr>
                        <a:t>Concept_synonym</a:t>
                      </a:r>
                      <a:endParaRPr sz="1200" b="1" dirty="0"/>
                    </a:p>
                  </a:txBody>
                  <a:tcPr marL="91425" marR="91425" marT="91425" marB="91425"/>
                </a:tc>
                <a:tc hMerge="1">
                  <a:txBody>
                    <a:bodyPr/>
                    <a:lstStyle/>
                    <a:p>
                      <a:endParaRPr lang="en-US"/>
                    </a:p>
                  </a:txBody>
                  <a:tcPr/>
                </a:tc>
                <a:extLst>
                  <a:ext uri="{0D108BD9-81ED-4DB2-BD59-A6C34878D82A}">
                    <a16:rowId xmlns:a16="http://schemas.microsoft.com/office/drawing/2014/main" val="10000"/>
                  </a:ext>
                </a:extLst>
              </a:tr>
              <a:tr h="382275">
                <a:tc>
                  <a:txBody>
                    <a:bodyPr/>
                    <a:lstStyle/>
                    <a:p>
                      <a:pPr marL="0" lvl="0" indent="0" algn="l" rtl="0">
                        <a:spcBef>
                          <a:spcPts val="0"/>
                        </a:spcBef>
                        <a:spcAft>
                          <a:spcPts val="0"/>
                        </a:spcAft>
                        <a:buNone/>
                      </a:pPr>
                      <a:r>
                        <a:rPr lang="en" sz="800"/>
                        <a:t>Concept_id </a:t>
                      </a:r>
                      <a:endParaRPr sz="800"/>
                    </a:p>
                  </a:txBody>
                  <a:tcPr marL="91425" marR="91425" marT="91425" marB="91425"/>
                </a:tc>
                <a:tc>
                  <a:txBody>
                    <a:bodyPr/>
                    <a:lstStyle/>
                    <a:p>
                      <a:pPr marL="0" lvl="0" indent="0" algn="l" rtl="0">
                        <a:spcBef>
                          <a:spcPts val="0"/>
                        </a:spcBef>
                        <a:spcAft>
                          <a:spcPts val="0"/>
                        </a:spcAft>
                        <a:buNone/>
                      </a:pPr>
                      <a:r>
                        <a:rPr lang="en" sz="800"/>
                        <a:t>5432132</a:t>
                      </a:r>
                      <a:endParaRPr sz="800"/>
                    </a:p>
                  </a:txBody>
                  <a:tcPr marL="91425" marR="91425" marT="91425" marB="91425"/>
                </a:tc>
                <a:extLst>
                  <a:ext uri="{0D108BD9-81ED-4DB2-BD59-A6C34878D82A}">
                    <a16:rowId xmlns:a16="http://schemas.microsoft.com/office/drawing/2014/main" val="10001"/>
                  </a:ext>
                </a:extLst>
              </a:tr>
              <a:tr h="545800">
                <a:tc>
                  <a:txBody>
                    <a:bodyPr/>
                    <a:lstStyle/>
                    <a:p>
                      <a:pPr marL="0" lvl="0" indent="0" algn="l" rtl="0">
                        <a:spcBef>
                          <a:spcPts val="0"/>
                        </a:spcBef>
                        <a:spcAft>
                          <a:spcPts val="0"/>
                        </a:spcAft>
                        <a:buNone/>
                      </a:pPr>
                      <a:r>
                        <a:rPr lang="en" sz="800">
                          <a:solidFill>
                            <a:schemeClr val="dk1"/>
                          </a:solidFill>
                        </a:rPr>
                        <a:t>Concept_synonym_name</a:t>
                      </a:r>
                      <a:endParaRPr sz="800"/>
                    </a:p>
                  </a:txBody>
                  <a:tcPr marL="91425" marR="91425" marT="91425" marB="91425"/>
                </a:tc>
                <a:tc>
                  <a:txBody>
                    <a:bodyPr/>
                    <a:lstStyle/>
                    <a:p>
                      <a:pPr marL="0" lvl="0" indent="0" algn="l" rtl="0">
                        <a:spcBef>
                          <a:spcPts val="0"/>
                        </a:spcBef>
                        <a:spcAft>
                          <a:spcPts val="0"/>
                        </a:spcAft>
                        <a:buNone/>
                      </a:pPr>
                      <a:r>
                        <a:rPr lang="en" sz="800"/>
                        <a:t>erythroblastic leukemia viral (v-erb-b) oncogene homolog (avian) (ERBB1)</a:t>
                      </a:r>
                      <a:endParaRPr sz="800"/>
                    </a:p>
                  </a:txBody>
                  <a:tcPr marL="91425" marR="91425" marT="91425" marB="91425"/>
                </a:tc>
                <a:extLst>
                  <a:ext uri="{0D108BD9-81ED-4DB2-BD59-A6C34878D82A}">
                    <a16:rowId xmlns:a16="http://schemas.microsoft.com/office/drawing/2014/main" val="10002"/>
                  </a:ext>
                </a:extLst>
              </a:tr>
              <a:tr h="367600">
                <a:tc>
                  <a:txBody>
                    <a:bodyPr/>
                    <a:lstStyle/>
                    <a:p>
                      <a:pPr marL="0" lvl="0" indent="0" algn="l" rtl="0">
                        <a:spcBef>
                          <a:spcPts val="0"/>
                        </a:spcBef>
                        <a:spcAft>
                          <a:spcPts val="0"/>
                        </a:spcAft>
                        <a:buNone/>
                      </a:pPr>
                      <a:r>
                        <a:rPr lang="en" sz="800">
                          <a:solidFill>
                            <a:schemeClr val="dk1"/>
                          </a:solidFill>
                        </a:rPr>
                        <a:t>Language_concept_id</a:t>
                      </a:r>
                      <a:endParaRPr sz="800"/>
                    </a:p>
                  </a:txBody>
                  <a:tcPr marL="91425" marR="91425" marT="91425" marB="91425"/>
                </a:tc>
                <a:tc>
                  <a:txBody>
                    <a:bodyPr/>
                    <a:lstStyle/>
                    <a:p>
                      <a:pPr marL="0" lvl="0" indent="0" algn="l" rtl="0">
                        <a:spcBef>
                          <a:spcPts val="0"/>
                        </a:spcBef>
                        <a:spcAft>
                          <a:spcPts val="0"/>
                        </a:spcAft>
                        <a:buNone/>
                      </a:pPr>
                      <a:r>
                        <a:rPr lang="en" sz="800" dirty="0"/>
                        <a:t>English</a:t>
                      </a:r>
                      <a:endParaRPr sz="800" dirty="0"/>
                    </a:p>
                  </a:txBody>
                  <a:tcPr marL="91425" marR="91425" marT="91425" marB="91425"/>
                </a:tc>
                <a:extLst>
                  <a:ext uri="{0D108BD9-81ED-4DB2-BD59-A6C34878D82A}">
                    <a16:rowId xmlns:a16="http://schemas.microsoft.com/office/drawing/2014/main" val="10003"/>
                  </a:ext>
                </a:extLst>
              </a:tr>
            </a:tbl>
          </a:graphicData>
        </a:graphic>
      </p:graphicFrame>
      <p:cxnSp>
        <p:nvCxnSpPr>
          <p:cNvPr id="88" name="Google Shape;88;p18"/>
          <p:cNvCxnSpPr>
            <a:cxnSpLocks/>
            <a:stCxn id="86" idx="3"/>
          </p:cNvCxnSpPr>
          <p:nvPr/>
        </p:nvCxnSpPr>
        <p:spPr>
          <a:xfrm flipV="1">
            <a:off x="2547725" y="1132225"/>
            <a:ext cx="850962" cy="1433712"/>
          </a:xfrm>
          <a:prstGeom prst="straightConnector1">
            <a:avLst/>
          </a:prstGeom>
          <a:noFill/>
          <a:ln w="9525" cap="flat" cmpd="sng">
            <a:solidFill>
              <a:schemeClr val="dk2"/>
            </a:solidFill>
            <a:prstDash val="solid"/>
            <a:round/>
            <a:headEnd type="none" w="med" len="med"/>
            <a:tailEnd type="triangle" w="med" len="med"/>
          </a:ln>
        </p:spPr>
      </p:cxnSp>
      <p:cxnSp>
        <p:nvCxnSpPr>
          <p:cNvPr id="89" name="Google Shape;89;p18"/>
          <p:cNvCxnSpPr>
            <a:cxnSpLocks/>
            <a:stCxn id="86" idx="3"/>
          </p:cNvCxnSpPr>
          <p:nvPr/>
        </p:nvCxnSpPr>
        <p:spPr>
          <a:xfrm>
            <a:off x="2547725" y="2565937"/>
            <a:ext cx="845819" cy="1014291"/>
          </a:xfrm>
          <a:prstGeom prst="straightConnector1">
            <a:avLst/>
          </a:prstGeom>
          <a:noFill/>
          <a:ln w="9525" cap="flat" cmpd="sng">
            <a:solidFill>
              <a:schemeClr val="dk2"/>
            </a:solidFill>
            <a:prstDash val="solid"/>
            <a:round/>
            <a:headEnd type="none" w="med" len="med"/>
            <a:tailEnd type="triangle" w="med" len="med"/>
          </a:ln>
        </p:spPr>
      </p:cxnSp>
      <p:graphicFrame>
        <p:nvGraphicFramePr>
          <p:cNvPr id="90" name="Google Shape;90;p18"/>
          <p:cNvGraphicFramePr/>
          <p:nvPr>
            <p:extLst>
              <p:ext uri="{D42A27DB-BD31-4B8C-83A1-F6EECF244321}">
                <p14:modId xmlns:p14="http://schemas.microsoft.com/office/powerpoint/2010/main" val="993704342"/>
              </p:ext>
            </p:extLst>
          </p:nvPr>
        </p:nvGraphicFramePr>
        <p:xfrm>
          <a:off x="6592874" y="589775"/>
          <a:ext cx="2254175" cy="3963405"/>
        </p:xfrm>
        <a:graphic>
          <a:graphicData uri="http://schemas.openxmlformats.org/drawingml/2006/table">
            <a:tbl>
              <a:tblPr>
                <a:noFill/>
                <a:tableStyleId>{42E292DC-4DC9-4369-9E3E-4D5144749313}</a:tableStyleId>
              </a:tblPr>
              <a:tblGrid>
                <a:gridCol w="1045700">
                  <a:extLst>
                    <a:ext uri="{9D8B030D-6E8A-4147-A177-3AD203B41FA5}">
                      <a16:colId xmlns:a16="http://schemas.microsoft.com/office/drawing/2014/main" val="20000"/>
                    </a:ext>
                  </a:extLst>
                </a:gridCol>
                <a:gridCol w="1208475">
                  <a:extLst>
                    <a:ext uri="{9D8B030D-6E8A-4147-A177-3AD203B41FA5}">
                      <a16:colId xmlns:a16="http://schemas.microsoft.com/office/drawing/2014/main" val="20001"/>
                    </a:ext>
                  </a:extLst>
                </a:gridCol>
              </a:tblGrid>
              <a:tr h="361297">
                <a:tc gridSpan="2">
                  <a:txBody>
                    <a:bodyPr/>
                    <a:lstStyle/>
                    <a:p>
                      <a:pPr marL="0" lvl="0" indent="0" algn="ctr" rtl="0">
                        <a:spcBef>
                          <a:spcPts val="0"/>
                        </a:spcBef>
                        <a:spcAft>
                          <a:spcPts val="0"/>
                        </a:spcAft>
                        <a:buClr>
                          <a:schemeClr val="dk1"/>
                        </a:buClr>
                        <a:buSzPts val="1100"/>
                        <a:buFont typeface="Arial"/>
                        <a:buNone/>
                      </a:pPr>
                      <a:r>
                        <a:rPr lang="en" sz="1200" b="1">
                          <a:solidFill>
                            <a:schemeClr val="dk1"/>
                          </a:solidFill>
                        </a:rPr>
                        <a:t>Concept</a:t>
                      </a:r>
                      <a:endParaRPr sz="800" b="1"/>
                    </a:p>
                  </a:txBody>
                  <a:tcPr marL="91425" marR="91425" marT="91425" marB="91425"/>
                </a:tc>
                <a:tc hMerge="1">
                  <a:txBody>
                    <a:bodyPr/>
                    <a:lstStyle/>
                    <a:p>
                      <a:endParaRPr lang="en-US"/>
                    </a:p>
                  </a:txBody>
                  <a:tcPr/>
                </a:tc>
                <a:extLst>
                  <a:ext uri="{0D108BD9-81ED-4DB2-BD59-A6C34878D82A}">
                    <a16:rowId xmlns:a16="http://schemas.microsoft.com/office/drawing/2014/main" val="10000"/>
                  </a:ext>
                </a:extLst>
              </a:tr>
              <a:tr h="342683">
                <a:tc>
                  <a:txBody>
                    <a:bodyPr/>
                    <a:lstStyle/>
                    <a:p>
                      <a:pPr marL="0" lvl="0" indent="0" algn="l" rtl="0">
                        <a:spcBef>
                          <a:spcPts val="0"/>
                        </a:spcBef>
                        <a:spcAft>
                          <a:spcPts val="0"/>
                        </a:spcAft>
                        <a:buNone/>
                      </a:pPr>
                      <a:r>
                        <a:rPr lang="en" sz="800"/>
                        <a:t>Concept_id </a:t>
                      </a:r>
                      <a:endParaRPr sz="800"/>
                    </a:p>
                  </a:txBody>
                  <a:tcPr marL="91425" marR="91425" marT="91425" marB="91425"/>
                </a:tc>
                <a:tc>
                  <a:txBody>
                    <a:bodyPr/>
                    <a:lstStyle/>
                    <a:p>
                      <a:pPr marL="0" lvl="0" indent="0" algn="l" rtl="0">
                        <a:spcBef>
                          <a:spcPts val="0"/>
                        </a:spcBef>
                        <a:spcAft>
                          <a:spcPts val="0"/>
                        </a:spcAft>
                        <a:buNone/>
                      </a:pPr>
                      <a:r>
                        <a:rPr lang="en" sz="800"/>
                        <a:t>554654</a:t>
                      </a:r>
                      <a:endParaRPr sz="800"/>
                    </a:p>
                  </a:txBody>
                  <a:tcPr marL="91425" marR="91425" marT="91425" marB="91425"/>
                </a:tc>
                <a:extLst>
                  <a:ext uri="{0D108BD9-81ED-4DB2-BD59-A6C34878D82A}">
                    <a16:rowId xmlns:a16="http://schemas.microsoft.com/office/drawing/2014/main" val="10001"/>
                  </a:ext>
                </a:extLst>
              </a:tr>
              <a:tr h="541961">
                <a:tc>
                  <a:txBody>
                    <a:bodyPr/>
                    <a:lstStyle/>
                    <a:p>
                      <a:pPr marL="0" lvl="0" indent="0" algn="l" rtl="0">
                        <a:spcBef>
                          <a:spcPts val="0"/>
                        </a:spcBef>
                        <a:spcAft>
                          <a:spcPts val="0"/>
                        </a:spcAft>
                        <a:buNone/>
                      </a:pPr>
                      <a:r>
                        <a:rPr lang="en" sz="800">
                          <a:solidFill>
                            <a:schemeClr val="dk1"/>
                          </a:solidFill>
                        </a:rPr>
                        <a:t>Concept_name</a:t>
                      </a:r>
                      <a:endParaRPr sz="800"/>
                    </a:p>
                  </a:txBody>
                  <a:tcPr marL="91425" marR="91425" marT="91425" marB="91425"/>
                </a:tc>
                <a:tc>
                  <a:txBody>
                    <a:bodyPr/>
                    <a:lstStyle/>
                    <a:p>
                      <a:pPr marL="0" lvl="0" indent="0" algn="l" rtl="0">
                        <a:spcBef>
                          <a:spcPts val="0"/>
                        </a:spcBef>
                        <a:spcAft>
                          <a:spcPts val="0"/>
                        </a:spcAft>
                        <a:buNone/>
                      </a:pPr>
                      <a:r>
                        <a:rPr lang="en-US" sz="800" dirty="0">
                          <a:solidFill>
                            <a:schemeClr val="dk2"/>
                          </a:solidFill>
                        </a:rPr>
                        <a:t>Chromosome 7 has band in p-arm region 1 band 1 sub-band 2</a:t>
                      </a:r>
                    </a:p>
                  </a:txBody>
                  <a:tcPr marL="91425" marR="91425" marT="91425" marB="91425"/>
                </a:tc>
                <a:extLst>
                  <a:ext uri="{0D108BD9-81ED-4DB2-BD59-A6C34878D82A}">
                    <a16:rowId xmlns:a16="http://schemas.microsoft.com/office/drawing/2014/main" val="10002"/>
                  </a:ext>
                </a:extLst>
              </a:tr>
              <a:tr h="329516">
                <a:tc>
                  <a:txBody>
                    <a:bodyPr/>
                    <a:lstStyle/>
                    <a:p>
                      <a:pPr marL="0" lvl="0" indent="0" algn="l" rtl="0">
                        <a:spcBef>
                          <a:spcPts val="0"/>
                        </a:spcBef>
                        <a:spcAft>
                          <a:spcPts val="0"/>
                        </a:spcAft>
                        <a:buNone/>
                      </a:pPr>
                      <a:r>
                        <a:rPr lang="en" sz="800">
                          <a:solidFill>
                            <a:schemeClr val="dk1"/>
                          </a:solidFill>
                        </a:rPr>
                        <a:t>Domain_id</a:t>
                      </a:r>
                      <a:endParaRPr sz="800"/>
                    </a:p>
                  </a:txBody>
                  <a:tcPr marL="91425" marR="91425" marT="91425" marB="91425"/>
                </a:tc>
                <a:tc>
                  <a:txBody>
                    <a:bodyPr/>
                    <a:lstStyle/>
                    <a:p>
                      <a:pPr marL="0" lvl="0" indent="0" algn="l" rtl="0">
                        <a:spcBef>
                          <a:spcPts val="0"/>
                        </a:spcBef>
                        <a:spcAft>
                          <a:spcPts val="0"/>
                        </a:spcAft>
                        <a:buNone/>
                      </a:pPr>
                      <a:r>
                        <a:rPr lang="en" sz="800"/>
                        <a:t>Measurement</a:t>
                      </a:r>
                      <a:endParaRPr sz="800"/>
                    </a:p>
                  </a:txBody>
                  <a:tcPr marL="91425" marR="91425" marT="91425" marB="91425"/>
                </a:tc>
                <a:extLst>
                  <a:ext uri="{0D108BD9-81ED-4DB2-BD59-A6C34878D82A}">
                    <a16:rowId xmlns:a16="http://schemas.microsoft.com/office/drawing/2014/main" val="10003"/>
                  </a:ext>
                </a:extLst>
              </a:tr>
              <a:tr h="342683">
                <a:tc>
                  <a:txBody>
                    <a:bodyPr/>
                    <a:lstStyle/>
                    <a:p>
                      <a:pPr marL="0" lvl="0" indent="0" algn="l" rtl="0">
                        <a:spcBef>
                          <a:spcPts val="0"/>
                        </a:spcBef>
                        <a:spcAft>
                          <a:spcPts val="0"/>
                        </a:spcAft>
                        <a:buNone/>
                      </a:pPr>
                      <a:r>
                        <a:rPr lang="en" sz="800">
                          <a:solidFill>
                            <a:schemeClr val="dk1"/>
                          </a:solidFill>
                        </a:rPr>
                        <a:t>Vocabulary_id</a:t>
                      </a:r>
                      <a:endParaRPr sz="800"/>
                    </a:p>
                  </a:txBody>
                  <a:tcPr marL="91425" marR="91425" marT="91425" marB="91425"/>
                </a:tc>
                <a:tc>
                  <a:txBody>
                    <a:bodyPr/>
                    <a:lstStyle/>
                    <a:p>
                      <a:pPr marL="0" lvl="0" indent="0" algn="l" rtl="0">
                        <a:spcBef>
                          <a:spcPts val="0"/>
                        </a:spcBef>
                        <a:spcAft>
                          <a:spcPts val="0"/>
                        </a:spcAft>
                        <a:buNone/>
                      </a:pPr>
                      <a:r>
                        <a:rPr lang="en-US" sz="800" dirty="0"/>
                        <a:t>HGNC</a:t>
                      </a:r>
                      <a:endParaRPr sz="800" dirty="0"/>
                    </a:p>
                  </a:txBody>
                  <a:tcPr marL="91425" marR="91425" marT="91425" marB="91425"/>
                </a:tc>
                <a:extLst>
                  <a:ext uri="{0D108BD9-81ED-4DB2-BD59-A6C34878D82A}">
                    <a16:rowId xmlns:a16="http://schemas.microsoft.com/office/drawing/2014/main" val="10004"/>
                  </a:ext>
                </a:extLst>
              </a:tr>
              <a:tr h="386603">
                <a:tc>
                  <a:txBody>
                    <a:bodyPr/>
                    <a:lstStyle/>
                    <a:p>
                      <a:pPr marL="0" lvl="0" indent="0" algn="l" rtl="0">
                        <a:spcBef>
                          <a:spcPts val="0"/>
                        </a:spcBef>
                        <a:spcAft>
                          <a:spcPts val="0"/>
                        </a:spcAft>
                        <a:buNone/>
                      </a:pPr>
                      <a:r>
                        <a:rPr lang="en" sz="800">
                          <a:solidFill>
                            <a:schemeClr val="dk1"/>
                          </a:solidFill>
                        </a:rPr>
                        <a:t>Concept_class_id</a:t>
                      </a:r>
                      <a:endParaRPr sz="800"/>
                    </a:p>
                  </a:txBody>
                  <a:tcPr marL="91425" marR="91425" marT="91425" marB="91425"/>
                </a:tc>
                <a:tc>
                  <a:txBody>
                    <a:bodyPr/>
                    <a:lstStyle/>
                    <a:p>
                      <a:pPr marL="0" lvl="0" indent="0" algn="l" rtl="0">
                        <a:spcBef>
                          <a:spcPts val="0"/>
                        </a:spcBef>
                        <a:spcAft>
                          <a:spcPts val="0"/>
                        </a:spcAft>
                        <a:buNone/>
                      </a:pPr>
                      <a:r>
                        <a:rPr lang="en-US" sz="800" dirty="0"/>
                        <a:t>Cytogenic Location</a:t>
                      </a:r>
                    </a:p>
                  </a:txBody>
                  <a:tcPr marL="91425" marR="91425" marT="91425" marB="91425"/>
                </a:tc>
                <a:extLst>
                  <a:ext uri="{0D108BD9-81ED-4DB2-BD59-A6C34878D82A}">
                    <a16:rowId xmlns:a16="http://schemas.microsoft.com/office/drawing/2014/main" val="10005"/>
                  </a:ext>
                </a:extLst>
              </a:tr>
              <a:tr h="329516">
                <a:tc>
                  <a:txBody>
                    <a:bodyPr/>
                    <a:lstStyle/>
                    <a:p>
                      <a:pPr marL="0" lvl="0" indent="0" algn="l" rtl="0">
                        <a:spcBef>
                          <a:spcPts val="0"/>
                        </a:spcBef>
                        <a:spcAft>
                          <a:spcPts val="0"/>
                        </a:spcAft>
                        <a:buNone/>
                      </a:pPr>
                      <a:r>
                        <a:rPr lang="en" sz="800" dirty="0">
                          <a:solidFill>
                            <a:schemeClr val="dk1"/>
                          </a:solidFill>
                        </a:rPr>
                        <a:t>Standard_concept</a:t>
                      </a:r>
                      <a:endParaRPr sz="800" dirty="0"/>
                    </a:p>
                  </a:txBody>
                  <a:tcPr marL="91425" marR="91425" marT="91425" marB="91425"/>
                </a:tc>
                <a:tc>
                  <a:txBody>
                    <a:bodyPr/>
                    <a:lstStyle/>
                    <a:p>
                      <a:pPr marL="0" lvl="0" indent="0" algn="l" rtl="0">
                        <a:spcBef>
                          <a:spcPts val="0"/>
                        </a:spcBef>
                        <a:spcAft>
                          <a:spcPts val="0"/>
                        </a:spcAft>
                        <a:buNone/>
                      </a:pPr>
                      <a:r>
                        <a:rPr lang="en" sz="800"/>
                        <a:t>S</a:t>
                      </a:r>
                      <a:endParaRPr sz="800"/>
                    </a:p>
                  </a:txBody>
                  <a:tcPr marL="91425" marR="91425" marT="91425" marB="91425"/>
                </a:tc>
                <a:extLst>
                  <a:ext uri="{0D108BD9-81ED-4DB2-BD59-A6C34878D82A}">
                    <a16:rowId xmlns:a16="http://schemas.microsoft.com/office/drawing/2014/main" val="10006"/>
                  </a:ext>
                </a:extLst>
              </a:tr>
              <a:tr h="329516">
                <a:tc>
                  <a:txBody>
                    <a:bodyPr/>
                    <a:lstStyle/>
                    <a:p>
                      <a:pPr marL="0" lvl="0" indent="0" algn="l" rtl="0">
                        <a:spcBef>
                          <a:spcPts val="0"/>
                        </a:spcBef>
                        <a:spcAft>
                          <a:spcPts val="0"/>
                        </a:spcAft>
                        <a:buNone/>
                      </a:pPr>
                      <a:r>
                        <a:rPr lang="en" sz="800">
                          <a:solidFill>
                            <a:schemeClr val="dk1"/>
                          </a:solidFill>
                        </a:rPr>
                        <a:t>Concept_code</a:t>
                      </a:r>
                      <a:endParaRPr sz="800"/>
                    </a:p>
                  </a:txBody>
                  <a:tcPr marL="91425" marR="91425" marT="91425" marB="91425"/>
                </a:tc>
                <a:tc>
                  <a:txBody>
                    <a:bodyPr/>
                    <a:lstStyle/>
                    <a:p>
                      <a:pPr marL="0" lvl="0" indent="0" algn="l" rtl="0">
                        <a:spcBef>
                          <a:spcPts val="0"/>
                        </a:spcBef>
                        <a:spcAft>
                          <a:spcPts val="0"/>
                        </a:spcAft>
                        <a:buNone/>
                      </a:pPr>
                      <a:r>
                        <a:rPr lang="en" sz="800">
                          <a:solidFill>
                            <a:schemeClr val="dk2"/>
                          </a:solidFill>
                        </a:rPr>
                        <a:t>7p11.2</a:t>
                      </a:r>
                      <a:endParaRPr sz="800"/>
                    </a:p>
                  </a:txBody>
                  <a:tcPr marL="91425" marR="91425" marT="91425" marB="91425"/>
                </a:tc>
                <a:extLst>
                  <a:ext uri="{0D108BD9-81ED-4DB2-BD59-A6C34878D82A}">
                    <a16:rowId xmlns:a16="http://schemas.microsoft.com/office/drawing/2014/main" val="10007"/>
                  </a:ext>
                </a:extLst>
              </a:tr>
              <a:tr h="329516">
                <a:tc>
                  <a:txBody>
                    <a:bodyPr/>
                    <a:lstStyle/>
                    <a:p>
                      <a:pPr marL="0" lvl="0" indent="0" algn="l" rtl="0">
                        <a:spcBef>
                          <a:spcPts val="0"/>
                        </a:spcBef>
                        <a:spcAft>
                          <a:spcPts val="0"/>
                        </a:spcAft>
                        <a:buNone/>
                      </a:pPr>
                      <a:r>
                        <a:rPr lang="en" sz="800">
                          <a:solidFill>
                            <a:schemeClr val="dk1"/>
                          </a:solidFill>
                        </a:rPr>
                        <a:t>Valid_start_date</a:t>
                      </a:r>
                      <a:endParaRPr sz="800"/>
                    </a:p>
                  </a:txBody>
                  <a:tcPr marL="91425" marR="91425" marT="91425" marB="91425"/>
                </a:tc>
                <a:tc>
                  <a:txBody>
                    <a:bodyPr/>
                    <a:lstStyle/>
                    <a:p>
                      <a:pPr marL="0" lvl="0" indent="0" algn="l" rtl="0">
                        <a:spcBef>
                          <a:spcPts val="0"/>
                        </a:spcBef>
                        <a:spcAft>
                          <a:spcPts val="0"/>
                        </a:spcAft>
                        <a:buNone/>
                      </a:pPr>
                      <a:r>
                        <a:rPr lang="en" sz="800"/>
                        <a:t>1970-01-01</a:t>
                      </a:r>
                      <a:endParaRPr sz="800"/>
                    </a:p>
                  </a:txBody>
                  <a:tcPr marL="91425" marR="91425" marT="91425" marB="91425"/>
                </a:tc>
                <a:extLst>
                  <a:ext uri="{0D108BD9-81ED-4DB2-BD59-A6C34878D82A}">
                    <a16:rowId xmlns:a16="http://schemas.microsoft.com/office/drawing/2014/main" val="10008"/>
                  </a:ext>
                </a:extLst>
              </a:tr>
              <a:tr h="329516">
                <a:tc>
                  <a:txBody>
                    <a:bodyPr/>
                    <a:lstStyle/>
                    <a:p>
                      <a:pPr marL="0" lvl="0" indent="0" algn="l" rtl="0">
                        <a:spcBef>
                          <a:spcPts val="0"/>
                        </a:spcBef>
                        <a:spcAft>
                          <a:spcPts val="0"/>
                        </a:spcAft>
                        <a:buNone/>
                      </a:pPr>
                      <a:r>
                        <a:rPr lang="en" sz="800">
                          <a:solidFill>
                            <a:schemeClr val="dk1"/>
                          </a:solidFill>
                        </a:rPr>
                        <a:t>Valid_end_date</a:t>
                      </a:r>
                      <a:endParaRPr sz="800">
                        <a:solidFill>
                          <a:schemeClr val="dk1"/>
                        </a:solidFill>
                      </a:endParaRPr>
                    </a:p>
                  </a:txBody>
                  <a:tcPr marL="91425" marR="91425" marT="91425" marB="91425"/>
                </a:tc>
                <a:tc>
                  <a:txBody>
                    <a:bodyPr/>
                    <a:lstStyle/>
                    <a:p>
                      <a:pPr marL="0" lvl="0" indent="0" algn="l" rtl="0">
                        <a:spcBef>
                          <a:spcPts val="0"/>
                        </a:spcBef>
                        <a:spcAft>
                          <a:spcPts val="0"/>
                        </a:spcAft>
                        <a:buNone/>
                      </a:pPr>
                      <a:r>
                        <a:rPr lang="en" sz="800"/>
                        <a:t>2099-12-31</a:t>
                      </a:r>
                      <a:endParaRPr sz="800"/>
                    </a:p>
                  </a:txBody>
                  <a:tcPr marL="91425" marR="91425" marT="91425" marB="91425"/>
                </a:tc>
                <a:extLst>
                  <a:ext uri="{0D108BD9-81ED-4DB2-BD59-A6C34878D82A}">
                    <a16:rowId xmlns:a16="http://schemas.microsoft.com/office/drawing/2014/main" val="10009"/>
                  </a:ext>
                </a:extLst>
              </a:tr>
              <a:tr h="329516">
                <a:tc>
                  <a:txBody>
                    <a:bodyPr/>
                    <a:lstStyle/>
                    <a:p>
                      <a:pPr marL="0" lvl="0" indent="0" algn="l" rtl="0">
                        <a:spcBef>
                          <a:spcPts val="0"/>
                        </a:spcBef>
                        <a:spcAft>
                          <a:spcPts val="0"/>
                        </a:spcAft>
                        <a:buNone/>
                      </a:pPr>
                      <a:r>
                        <a:rPr lang="en" sz="800">
                          <a:solidFill>
                            <a:schemeClr val="dk1"/>
                          </a:solidFill>
                        </a:rPr>
                        <a:t>Invalid_reason</a:t>
                      </a:r>
                      <a:endParaRPr sz="800">
                        <a:solidFill>
                          <a:schemeClr val="dk1"/>
                        </a:solidFill>
                      </a:endParaRPr>
                    </a:p>
                  </a:txBody>
                  <a:tcPr marL="91425" marR="91425" marT="91425" marB="91425"/>
                </a:tc>
                <a:tc>
                  <a:txBody>
                    <a:bodyPr/>
                    <a:lstStyle/>
                    <a:p>
                      <a:pPr marL="0" lvl="0" indent="0" algn="l" rtl="0">
                        <a:spcBef>
                          <a:spcPts val="0"/>
                        </a:spcBef>
                        <a:spcAft>
                          <a:spcPts val="0"/>
                        </a:spcAft>
                        <a:buNone/>
                      </a:pPr>
                      <a:endParaRPr sz="800" dirty="0"/>
                    </a:p>
                  </a:txBody>
                  <a:tcPr marL="91425" marR="91425" marT="91425" marB="91425"/>
                </a:tc>
                <a:extLst>
                  <a:ext uri="{0D108BD9-81ED-4DB2-BD59-A6C34878D82A}">
                    <a16:rowId xmlns:a16="http://schemas.microsoft.com/office/drawing/2014/main" val="10010"/>
                  </a:ext>
                </a:extLst>
              </a:tr>
            </a:tbl>
          </a:graphicData>
        </a:graphic>
      </p:graphicFrame>
      <p:graphicFrame>
        <p:nvGraphicFramePr>
          <p:cNvPr id="91" name="Google Shape;91;p18"/>
          <p:cNvGraphicFramePr/>
          <p:nvPr>
            <p:extLst>
              <p:ext uri="{D42A27DB-BD31-4B8C-83A1-F6EECF244321}">
                <p14:modId xmlns:p14="http://schemas.microsoft.com/office/powerpoint/2010/main" val="4266535538"/>
              </p:ext>
            </p:extLst>
          </p:nvPr>
        </p:nvGraphicFramePr>
        <p:xfrm>
          <a:off x="3398687" y="3049622"/>
          <a:ext cx="2343225" cy="1492479"/>
        </p:xfrm>
        <a:graphic>
          <a:graphicData uri="http://schemas.openxmlformats.org/drawingml/2006/table">
            <a:tbl>
              <a:tblPr>
                <a:noFill/>
                <a:tableStyleId>{42E292DC-4DC9-4369-9E3E-4D5144749313}</a:tableStyleId>
              </a:tblPr>
              <a:tblGrid>
                <a:gridCol w="1100200">
                  <a:extLst>
                    <a:ext uri="{9D8B030D-6E8A-4147-A177-3AD203B41FA5}">
                      <a16:colId xmlns:a16="http://schemas.microsoft.com/office/drawing/2014/main" val="20000"/>
                    </a:ext>
                  </a:extLst>
                </a:gridCol>
                <a:gridCol w="1243025">
                  <a:extLst>
                    <a:ext uri="{9D8B030D-6E8A-4147-A177-3AD203B41FA5}">
                      <a16:colId xmlns:a16="http://schemas.microsoft.com/office/drawing/2014/main" val="20001"/>
                    </a:ext>
                  </a:extLst>
                </a:gridCol>
              </a:tblGrid>
              <a:tr h="381813">
                <a:tc gridSpan="2">
                  <a:txBody>
                    <a:bodyPr/>
                    <a:lstStyle/>
                    <a:p>
                      <a:pPr marL="0" lvl="0" indent="0" algn="ctr" rtl="0">
                        <a:spcBef>
                          <a:spcPts val="0"/>
                        </a:spcBef>
                        <a:spcAft>
                          <a:spcPts val="0"/>
                        </a:spcAft>
                        <a:buNone/>
                      </a:pPr>
                      <a:r>
                        <a:rPr lang="en" sz="1200" b="1" dirty="0">
                          <a:solidFill>
                            <a:schemeClr val="dk1"/>
                          </a:solidFill>
                        </a:rPr>
                        <a:t>Concept_relationship</a:t>
                      </a:r>
                      <a:endParaRPr sz="1200" b="1" dirty="0"/>
                    </a:p>
                  </a:txBody>
                  <a:tcPr marL="91425" marR="91425" marT="91425" marB="91425"/>
                </a:tc>
                <a:tc hMerge="1">
                  <a:txBody>
                    <a:bodyPr/>
                    <a:lstStyle/>
                    <a:p>
                      <a:endParaRPr lang="en-US"/>
                    </a:p>
                  </a:txBody>
                  <a:tcPr/>
                </a:tc>
                <a:extLst>
                  <a:ext uri="{0D108BD9-81ED-4DB2-BD59-A6C34878D82A}">
                    <a16:rowId xmlns:a16="http://schemas.microsoft.com/office/drawing/2014/main" val="10000"/>
                  </a:ext>
                </a:extLst>
              </a:tr>
              <a:tr h="397056">
                <a:tc>
                  <a:txBody>
                    <a:bodyPr/>
                    <a:lstStyle/>
                    <a:p>
                      <a:pPr marL="0" lvl="0" indent="0" algn="l" rtl="0">
                        <a:spcBef>
                          <a:spcPts val="0"/>
                        </a:spcBef>
                        <a:spcAft>
                          <a:spcPts val="0"/>
                        </a:spcAft>
                        <a:buNone/>
                      </a:pPr>
                      <a:r>
                        <a:rPr lang="en" sz="800"/>
                        <a:t>Concept_id_1</a:t>
                      </a:r>
                      <a:endParaRPr sz="800"/>
                    </a:p>
                  </a:txBody>
                  <a:tcPr marL="91425" marR="91425" marT="91425" marB="91425"/>
                </a:tc>
                <a:tc>
                  <a:txBody>
                    <a:bodyPr/>
                    <a:lstStyle/>
                    <a:p>
                      <a:pPr marL="0" lvl="0" indent="0" algn="l" rtl="0">
                        <a:spcBef>
                          <a:spcPts val="0"/>
                        </a:spcBef>
                        <a:spcAft>
                          <a:spcPts val="0"/>
                        </a:spcAft>
                        <a:buNone/>
                      </a:pPr>
                      <a:r>
                        <a:rPr lang="en" sz="800"/>
                        <a:t>5432132</a:t>
                      </a:r>
                      <a:endParaRPr sz="800"/>
                    </a:p>
                  </a:txBody>
                  <a:tcPr marL="91425" marR="91425" marT="91425" marB="91425"/>
                </a:tc>
                <a:extLst>
                  <a:ext uri="{0D108BD9-81ED-4DB2-BD59-A6C34878D82A}">
                    <a16:rowId xmlns:a16="http://schemas.microsoft.com/office/drawing/2014/main" val="10001"/>
                  </a:ext>
                </a:extLst>
              </a:tr>
              <a:tr h="397056">
                <a:tc>
                  <a:txBody>
                    <a:bodyPr/>
                    <a:lstStyle/>
                    <a:p>
                      <a:pPr marL="0" lvl="0" indent="0" algn="l" rtl="0">
                        <a:spcBef>
                          <a:spcPts val="0"/>
                        </a:spcBef>
                        <a:spcAft>
                          <a:spcPts val="0"/>
                        </a:spcAft>
                        <a:buClr>
                          <a:schemeClr val="dk1"/>
                        </a:buClr>
                        <a:buSzPts val="1100"/>
                        <a:buFont typeface="Arial"/>
                        <a:buNone/>
                      </a:pPr>
                      <a:r>
                        <a:rPr lang="en" sz="800">
                          <a:solidFill>
                            <a:schemeClr val="dk1"/>
                          </a:solidFill>
                        </a:rPr>
                        <a:t>Concept_id_2</a:t>
                      </a:r>
                      <a:endParaRPr sz="800"/>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 sz="800">
                          <a:solidFill>
                            <a:schemeClr val="dk1"/>
                          </a:solidFill>
                        </a:rPr>
                        <a:t>554654</a:t>
                      </a:r>
                      <a:endParaRPr sz="800"/>
                    </a:p>
                  </a:txBody>
                  <a:tcPr marL="91425" marR="91425" marT="91425" marB="91425"/>
                </a:tc>
                <a:extLst>
                  <a:ext uri="{0D108BD9-81ED-4DB2-BD59-A6C34878D82A}">
                    <a16:rowId xmlns:a16="http://schemas.microsoft.com/office/drawing/2014/main" val="10002"/>
                  </a:ext>
                </a:extLst>
              </a:tr>
              <a:tr h="316554">
                <a:tc>
                  <a:txBody>
                    <a:bodyPr/>
                    <a:lstStyle/>
                    <a:p>
                      <a:pPr marL="0" lvl="0" indent="0" algn="l" rtl="0">
                        <a:spcBef>
                          <a:spcPts val="0"/>
                        </a:spcBef>
                        <a:spcAft>
                          <a:spcPts val="0"/>
                        </a:spcAft>
                        <a:buNone/>
                      </a:pPr>
                      <a:r>
                        <a:rPr lang="en" sz="800" dirty="0">
                          <a:solidFill>
                            <a:schemeClr val="dk1"/>
                          </a:solidFill>
                        </a:rPr>
                        <a:t>Relationship_id</a:t>
                      </a:r>
                      <a:endParaRPr sz="800" dirty="0"/>
                    </a:p>
                  </a:txBody>
                  <a:tcPr marL="91425" marR="91425" marT="91425" marB="91425"/>
                </a:tc>
                <a:tc>
                  <a:txBody>
                    <a:bodyPr/>
                    <a:lstStyle/>
                    <a:p>
                      <a:pPr marL="0" lvl="0" indent="0" algn="l" rtl="0">
                        <a:spcBef>
                          <a:spcPts val="0"/>
                        </a:spcBef>
                        <a:spcAft>
                          <a:spcPts val="0"/>
                        </a:spcAft>
                        <a:buNone/>
                      </a:pPr>
                      <a:r>
                        <a:rPr lang="en" sz="800" dirty="0"/>
                        <a:t>Gene has location</a:t>
                      </a:r>
                      <a:endParaRPr sz="800" dirty="0"/>
                    </a:p>
                  </a:txBody>
                  <a:tcPr marL="91425" marR="91425" marT="91425" marB="91425"/>
                </a:tc>
                <a:extLst>
                  <a:ext uri="{0D108BD9-81ED-4DB2-BD59-A6C34878D82A}">
                    <a16:rowId xmlns:a16="http://schemas.microsoft.com/office/drawing/2014/main" val="10003"/>
                  </a:ext>
                </a:extLst>
              </a:tr>
            </a:tbl>
          </a:graphicData>
        </a:graphic>
      </p:graphicFrame>
      <p:cxnSp>
        <p:nvCxnSpPr>
          <p:cNvPr id="92" name="Google Shape;92;p18"/>
          <p:cNvCxnSpPr>
            <a:cxnSpLocks/>
          </p:cNvCxnSpPr>
          <p:nvPr/>
        </p:nvCxnSpPr>
        <p:spPr>
          <a:xfrm flipH="1">
            <a:off x="5750458" y="1132225"/>
            <a:ext cx="853442" cy="2848932"/>
          </a:xfrm>
          <a:prstGeom prst="straightConnector1">
            <a:avLst/>
          </a:prstGeom>
          <a:noFill/>
          <a:ln w="9525" cap="flat" cmpd="sng">
            <a:solidFill>
              <a:schemeClr val="dk2"/>
            </a:solidFill>
            <a:prstDash val="solid"/>
            <a:round/>
            <a:headEnd type="none" w="med" len="med"/>
            <a:tailEnd type="triangle" w="med" len="med"/>
          </a:ln>
        </p:spPr>
      </p:cxnSp>
      <p:sp>
        <p:nvSpPr>
          <p:cNvPr id="9" name="Заголовок 1">
            <a:extLst>
              <a:ext uri="{FF2B5EF4-FFF2-40B4-BE49-F238E27FC236}">
                <a16:creationId xmlns:a16="http://schemas.microsoft.com/office/drawing/2014/main" id="{E15137C1-1970-49FF-A03F-A4763D6AFDE2}"/>
              </a:ext>
            </a:extLst>
          </p:cNvPr>
          <p:cNvSpPr>
            <a:spLocks noGrp="1"/>
          </p:cNvSpPr>
          <p:nvPr/>
        </p:nvSpPr>
        <p:spPr>
          <a:xfrm>
            <a:off x="343806" y="1952"/>
            <a:ext cx="8520600" cy="572700"/>
          </a:xfrm>
          <a:prstGeom prst="rect">
            <a:avLst/>
          </a:prstGeom>
        </p:spPr>
        <p:txBody>
          <a:bodyPr spcFirstLastPara="1" vert="horz" wrap="square" lIns="91425" tIns="91425" rIns="91425" bIns="91425" rtlCol="0" anchor="t" anchorCtr="0">
            <a:noAutofit/>
          </a:bodyPr>
          <a:lstStyle>
            <a:lvl1pPr lvl="0" algn="l" defTabSz="685800" rtl="0" eaLnBrk="1" latinLnBrk="0" hangingPunct="1">
              <a:lnSpc>
                <a:spcPct val="90000"/>
              </a:lnSpc>
              <a:spcBef>
                <a:spcPts val="0"/>
              </a:spcBef>
              <a:spcAft>
                <a:spcPts val="0"/>
              </a:spcAft>
              <a:buSzPts val="2800"/>
              <a:buNone/>
              <a:defRPr sz="3300" kern="1200">
                <a:solidFill>
                  <a:schemeClr val="tx1"/>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pPr algn="ctr"/>
            <a:r>
              <a:rPr lang="en-US" sz="2800"/>
              <a:t>HGNC Relationships</a:t>
            </a:r>
            <a:endParaRPr lang="en-US" sz="2800">
              <a:cs typeface="Calibri 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кутник 3">
            <a:extLst>
              <a:ext uri="{FF2B5EF4-FFF2-40B4-BE49-F238E27FC236}">
                <a16:creationId xmlns:a16="http://schemas.microsoft.com/office/drawing/2014/main" id="{AA994FEA-BF03-4BF8-86C2-476F891C6849}"/>
              </a:ext>
            </a:extLst>
          </p:cNvPr>
          <p:cNvSpPr/>
          <p:nvPr/>
        </p:nvSpPr>
        <p:spPr>
          <a:xfrm>
            <a:off x="2286000" y="235156"/>
            <a:ext cx="4572000" cy="1107996"/>
          </a:xfrm>
          <a:prstGeom prst="rect">
            <a:avLst/>
          </a:prstGeom>
        </p:spPr>
        <p:txBody>
          <a:bodyPr>
            <a:spAutoFit/>
          </a:bodyPr>
          <a:lstStyle/>
          <a:p>
            <a:pPr algn="ctr"/>
            <a:r>
              <a:rPr lang="en-US" sz="6600" dirty="0" err="1"/>
              <a:t>ClinVar</a:t>
            </a:r>
            <a:endParaRPr lang="en-US" sz="6600" dirty="0"/>
          </a:p>
        </p:txBody>
      </p:sp>
      <p:sp>
        <p:nvSpPr>
          <p:cNvPr id="2" name="Прямокутник 1">
            <a:extLst>
              <a:ext uri="{FF2B5EF4-FFF2-40B4-BE49-F238E27FC236}">
                <a16:creationId xmlns:a16="http://schemas.microsoft.com/office/drawing/2014/main" id="{0957FAA6-E3A3-4524-822A-CE4858378976}"/>
              </a:ext>
            </a:extLst>
          </p:cNvPr>
          <p:cNvSpPr/>
          <p:nvPr/>
        </p:nvSpPr>
        <p:spPr>
          <a:xfrm>
            <a:off x="1645814" y="1268016"/>
            <a:ext cx="5852371" cy="1200329"/>
          </a:xfrm>
          <a:prstGeom prst="rect">
            <a:avLst/>
          </a:prstGeom>
        </p:spPr>
        <p:txBody>
          <a:bodyPr wrap="none" anchor="t">
            <a:spAutoFit/>
          </a:bodyPr>
          <a:lstStyle/>
          <a:p>
            <a:r>
              <a:rPr lang="en-US" dirty="0"/>
              <a:t>Source fields with example:</a:t>
            </a:r>
          </a:p>
          <a:p>
            <a:r>
              <a:rPr lang="en-US" dirty="0">
                <a:solidFill>
                  <a:srgbClr val="C00000"/>
                </a:solidFill>
              </a:rPr>
              <a:t>A – this color used to identify what fields we suggest to keep</a:t>
            </a:r>
          </a:p>
          <a:p>
            <a:r>
              <a:rPr lang="en-US" dirty="0">
                <a:solidFill>
                  <a:srgbClr val="0070C0"/>
                </a:solidFill>
                <a:cs typeface="Calibri"/>
              </a:rPr>
              <a:t>A – TBD </a:t>
            </a:r>
            <a:r>
              <a:rPr lang="en-US" dirty="0">
                <a:solidFill>
                  <a:srgbClr val="C00000"/>
                </a:solidFill>
                <a:cs typeface="Calibri"/>
              </a:rPr>
              <a:t> </a:t>
            </a:r>
            <a:endParaRPr lang="en-US" dirty="0">
              <a:solidFill>
                <a:srgbClr val="C00000"/>
              </a:solidFill>
            </a:endParaRPr>
          </a:p>
          <a:p>
            <a:r>
              <a:rPr lang="en-US" dirty="0"/>
              <a:t>A – else fields</a:t>
            </a:r>
          </a:p>
        </p:txBody>
      </p:sp>
    </p:spTree>
    <p:extLst>
      <p:ext uri="{BB962C8B-B14F-4D97-AF65-F5344CB8AC3E}">
        <p14:creationId xmlns:p14="http://schemas.microsoft.com/office/powerpoint/2010/main" val="41443724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graphicFrame>
        <p:nvGraphicFramePr>
          <p:cNvPr id="98" name="Google Shape;98;p19"/>
          <p:cNvGraphicFramePr/>
          <p:nvPr>
            <p:extLst>
              <p:ext uri="{D42A27DB-BD31-4B8C-83A1-F6EECF244321}">
                <p14:modId xmlns:p14="http://schemas.microsoft.com/office/powerpoint/2010/main" val="1474192360"/>
              </p:ext>
            </p:extLst>
          </p:nvPr>
        </p:nvGraphicFramePr>
        <p:xfrm>
          <a:off x="1" y="1"/>
          <a:ext cx="9144000" cy="5190269"/>
        </p:xfrm>
        <a:graphic>
          <a:graphicData uri="http://schemas.openxmlformats.org/drawingml/2006/table">
            <a:tbl>
              <a:tblPr>
                <a:noFill/>
                <a:tableStyleId>{708B3839-8EC6-430C-B515-9096A4929F32}</a:tableStyleId>
              </a:tblPr>
              <a:tblGrid>
                <a:gridCol w="884472">
                  <a:extLst>
                    <a:ext uri="{9D8B030D-6E8A-4147-A177-3AD203B41FA5}">
                      <a16:colId xmlns:a16="http://schemas.microsoft.com/office/drawing/2014/main" val="20000"/>
                    </a:ext>
                  </a:extLst>
                </a:gridCol>
                <a:gridCol w="2625416">
                  <a:extLst>
                    <a:ext uri="{9D8B030D-6E8A-4147-A177-3AD203B41FA5}">
                      <a16:colId xmlns:a16="http://schemas.microsoft.com/office/drawing/2014/main" val="20001"/>
                    </a:ext>
                  </a:extLst>
                </a:gridCol>
                <a:gridCol w="2574388">
                  <a:extLst>
                    <a:ext uri="{9D8B030D-6E8A-4147-A177-3AD203B41FA5}">
                      <a16:colId xmlns:a16="http://schemas.microsoft.com/office/drawing/2014/main" val="20002"/>
                    </a:ext>
                  </a:extLst>
                </a:gridCol>
                <a:gridCol w="3059724">
                  <a:extLst>
                    <a:ext uri="{9D8B030D-6E8A-4147-A177-3AD203B41FA5}">
                      <a16:colId xmlns:a16="http://schemas.microsoft.com/office/drawing/2014/main" val="3927864543"/>
                    </a:ext>
                  </a:extLst>
                </a:gridCol>
              </a:tblGrid>
              <a:tr h="433053">
                <a:tc>
                  <a:txBody>
                    <a:bodyPr/>
                    <a:lstStyle/>
                    <a:p>
                      <a:pPr marL="0" lvl="0" indent="0" algn="ctr" rtl="0">
                        <a:lnSpc>
                          <a:spcPct val="115000"/>
                        </a:lnSpc>
                        <a:spcBef>
                          <a:spcPts val="0"/>
                        </a:spcBef>
                        <a:spcAft>
                          <a:spcPts val="0"/>
                        </a:spcAft>
                        <a:buNone/>
                      </a:pPr>
                      <a:endParaRPr sz="800" b="1"/>
                    </a:p>
                    <a:p>
                      <a:pPr marL="0" lvl="0" indent="0" algn="ctr" rtl="0">
                        <a:lnSpc>
                          <a:spcPct val="115000"/>
                        </a:lnSpc>
                        <a:spcBef>
                          <a:spcPts val="0"/>
                        </a:spcBef>
                        <a:spcAft>
                          <a:spcPts val="0"/>
                        </a:spcAft>
                        <a:buNone/>
                      </a:pPr>
                      <a:r>
                        <a:rPr lang="en" sz="800" b="1"/>
                        <a:t>Source field</a:t>
                      </a:r>
                      <a:endParaRPr sz="800" b="1"/>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800" b="1"/>
                        <a:t>Example_1</a:t>
                      </a:r>
                      <a:endParaRPr sz="800" b="1"/>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800" b="1"/>
                        <a:t>Example_2</a:t>
                      </a:r>
                      <a:endParaRPr sz="800" b="1"/>
                    </a:p>
                  </a:txBody>
                  <a:tcPr marL="91425" marR="91425" marT="91425" marB="91425">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800" b="1"/>
                        <a:t>Comment</a:t>
                      </a:r>
                      <a:endParaRPr sz="800" b="1"/>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264644">
                <a:tc>
                  <a:txBody>
                    <a:bodyPr/>
                    <a:lstStyle/>
                    <a:p>
                      <a:pPr marL="0" lvl="0" indent="0" algn="l" rtl="0">
                        <a:lnSpc>
                          <a:spcPct val="115000"/>
                        </a:lnSpc>
                        <a:spcBef>
                          <a:spcPts val="0"/>
                        </a:spcBef>
                        <a:spcAft>
                          <a:spcPts val="0"/>
                        </a:spcAft>
                        <a:buNone/>
                      </a:pPr>
                      <a:r>
                        <a:rPr lang="en" sz="600" err="1">
                          <a:solidFill>
                            <a:srgbClr val="C00000"/>
                          </a:solidFill>
                        </a:rPr>
                        <a:t>alleleid</a:t>
                      </a:r>
                      <a:endParaRPr sz="600" err="1">
                        <a:solidFill>
                          <a:srgbClr val="C00000"/>
                        </a:solidFill>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600">
                          <a:solidFill>
                            <a:srgbClr val="C00000"/>
                          </a:solidFill>
                        </a:rPr>
                        <a:t>54387</a:t>
                      </a:r>
                      <a:endParaRPr sz="600">
                        <a:solidFill>
                          <a:srgbClr val="C00000"/>
                        </a:solidFill>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600">
                          <a:solidFill>
                            <a:srgbClr val="C00000"/>
                          </a:solidFill>
                        </a:rPr>
                        <a:t>54387</a:t>
                      </a:r>
                      <a:endParaRPr sz="600">
                        <a:solidFill>
                          <a:srgbClr val="C00000"/>
                        </a:solidFill>
                      </a:endParaRPr>
                    </a:p>
                  </a:txBody>
                  <a:tcPr marL="91425" marR="91425" marT="91425" marB="91425">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endParaRPr sz="600">
                        <a:solidFill>
                          <a:srgbClr val="C00000"/>
                        </a:solidFill>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264644">
                <a:tc>
                  <a:txBody>
                    <a:bodyPr/>
                    <a:lstStyle/>
                    <a:p>
                      <a:pPr marL="0" lvl="0" indent="0" algn="l" rtl="0">
                        <a:lnSpc>
                          <a:spcPct val="115000"/>
                        </a:lnSpc>
                        <a:spcBef>
                          <a:spcPts val="0"/>
                        </a:spcBef>
                        <a:spcAft>
                          <a:spcPts val="0"/>
                        </a:spcAft>
                        <a:buNone/>
                      </a:pPr>
                      <a:r>
                        <a:rPr lang="en" sz="600" dirty="0">
                          <a:solidFill>
                            <a:srgbClr val="C00000"/>
                          </a:solidFill>
                        </a:rPr>
                        <a:t>f_type</a:t>
                      </a:r>
                      <a:endParaRPr sz="600" dirty="0">
                        <a:solidFill>
                          <a:srgbClr val="C00000"/>
                        </a:solidFill>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600">
                          <a:solidFill>
                            <a:srgbClr val="C00000"/>
                          </a:solidFill>
                        </a:rPr>
                        <a:t>deletion</a:t>
                      </a:r>
                      <a:endParaRPr sz="600">
                        <a:solidFill>
                          <a:srgbClr val="C00000"/>
                        </a:solidFill>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600">
                          <a:solidFill>
                            <a:srgbClr val="C00000"/>
                          </a:solidFill>
                        </a:rPr>
                        <a:t>deletion</a:t>
                      </a:r>
                      <a:endParaRPr sz="600">
                        <a:solidFill>
                          <a:srgbClr val="C00000"/>
                        </a:solidFill>
                      </a:endParaRPr>
                    </a:p>
                  </a:txBody>
                  <a:tcPr marL="91425" marR="91425" marT="91425" marB="91425">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endParaRPr sz="600">
                        <a:solidFill>
                          <a:srgbClr val="C00000"/>
                        </a:solidFill>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264644">
                <a:tc>
                  <a:txBody>
                    <a:bodyPr/>
                    <a:lstStyle/>
                    <a:p>
                      <a:pPr marL="0" lvl="0" indent="0" algn="l" rtl="0">
                        <a:lnSpc>
                          <a:spcPct val="115000"/>
                        </a:lnSpc>
                        <a:spcBef>
                          <a:spcPts val="0"/>
                        </a:spcBef>
                        <a:spcAft>
                          <a:spcPts val="0"/>
                        </a:spcAft>
                        <a:buNone/>
                      </a:pPr>
                      <a:r>
                        <a:rPr lang="en" sz="600" err="1">
                          <a:solidFill>
                            <a:srgbClr val="C00000"/>
                          </a:solidFill>
                        </a:rPr>
                        <a:t>f_name</a:t>
                      </a:r>
                      <a:endParaRPr sz="600" err="1">
                        <a:solidFill>
                          <a:srgbClr val="C00000"/>
                        </a:solidFill>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600">
                          <a:solidFill>
                            <a:srgbClr val="C00000"/>
                          </a:solidFill>
                        </a:rPr>
                        <a:t>NM_005228.5(EGFR):c.2127_2129del (p.Glu709_Thr710delinsAsp)</a:t>
                      </a:r>
                      <a:endParaRPr sz="600">
                        <a:solidFill>
                          <a:srgbClr val="C00000"/>
                        </a:solidFill>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600" dirty="0">
                          <a:solidFill>
                            <a:srgbClr val="C00000"/>
                          </a:solidFill>
                        </a:rPr>
                        <a:t>NM_005228.5(EGFR):c.2127_2129del (p.Glu709_Thr710delinsAsp)</a:t>
                      </a:r>
                      <a:endParaRPr sz="600" dirty="0">
                        <a:solidFill>
                          <a:srgbClr val="C00000"/>
                        </a:solidFill>
                      </a:endParaRPr>
                    </a:p>
                  </a:txBody>
                  <a:tcPr marL="91425" marR="91425" marT="91425" marB="91425">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600">
                          <a:solidFill>
                            <a:srgbClr val="C00000"/>
                          </a:solidFill>
                        </a:rPr>
                        <a:t>HGVS representations</a:t>
                      </a:r>
                      <a:endParaRPr sz="600">
                        <a:solidFill>
                          <a:srgbClr val="C00000"/>
                        </a:solidFill>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264644">
                <a:tc>
                  <a:txBody>
                    <a:bodyPr/>
                    <a:lstStyle/>
                    <a:p>
                      <a:pPr marL="0" lvl="0" indent="0" algn="l" rtl="0">
                        <a:lnSpc>
                          <a:spcPct val="115000"/>
                        </a:lnSpc>
                        <a:spcBef>
                          <a:spcPts val="0"/>
                        </a:spcBef>
                        <a:spcAft>
                          <a:spcPts val="0"/>
                        </a:spcAft>
                        <a:buNone/>
                      </a:pPr>
                      <a:r>
                        <a:rPr lang="en-US" sz="600" err="1"/>
                        <a:t>geneid</a:t>
                      </a:r>
                      <a:endParaRPr sz="600"/>
                    </a:p>
                  </a:txBody>
                  <a:tcPr marL="91425" marR="91425" marT="91425" marB="91425">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600"/>
                        <a:t>1956</a:t>
                      </a:r>
                      <a:endParaRPr sz="600"/>
                    </a:p>
                  </a:txBody>
                  <a:tcPr marL="91425" marR="91425" marT="91425" marB="91425">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600"/>
                        <a:t>1956</a:t>
                      </a:r>
                      <a:endParaRPr sz="600"/>
                    </a:p>
                  </a:txBody>
                  <a:tcPr marL="91425" marR="91425" marT="91425" marB="91425">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endParaRPr sz="600"/>
                    </a:p>
                  </a:txBody>
                  <a:tcPr marL="91425" marR="91425" marT="91425" marB="914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extLst>
                  <a:ext uri="{0D108BD9-81ED-4DB2-BD59-A6C34878D82A}">
                    <a16:rowId xmlns:a16="http://schemas.microsoft.com/office/drawing/2014/main" val="1190575479"/>
                  </a:ext>
                </a:extLst>
              </a:tr>
              <a:tr h="264644">
                <a:tc>
                  <a:txBody>
                    <a:bodyPr/>
                    <a:lstStyle/>
                    <a:p>
                      <a:pPr marL="0" lvl="0" indent="0" algn="l" rtl="0">
                        <a:lnSpc>
                          <a:spcPct val="115000"/>
                        </a:lnSpc>
                        <a:spcBef>
                          <a:spcPts val="0"/>
                        </a:spcBef>
                        <a:spcAft>
                          <a:spcPts val="0"/>
                        </a:spcAft>
                        <a:buNone/>
                      </a:pPr>
                      <a:r>
                        <a:rPr lang="en" sz="600"/>
                        <a:t>genesymbol</a:t>
                      </a:r>
                      <a:endParaRPr sz="60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600"/>
                        <a:t>EGFR</a:t>
                      </a:r>
                      <a:endParaRPr sz="60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600"/>
                        <a:t>EGFR</a:t>
                      </a:r>
                      <a:endParaRPr sz="600"/>
                    </a:p>
                  </a:txBody>
                  <a:tcPr marL="91425" marR="91425" marT="91425" marB="91425">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endParaRPr sz="60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264644">
                <a:tc>
                  <a:txBody>
                    <a:bodyPr/>
                    <a:lstStyle/>
                    <a:p>
                      <a:pPr marL="0" lvl="0" indent="0" algn="l" rtl="0">
                        <a:lnSpc>
                          <a:spcPct val="115000"/>
                        </a:lnSpc>
                        <a:spcBef>
                          <a:spcPts val="0"/>
                        </a:spcBef>
                        <a:spcAft>
                          <a:spcPts val="0"/>
                        </a:spcAft>
                        <a:buNone/>
                      </a:pPr>
                      <a:r>
                        <a:rPr lang="en-US" sz="600"/>
                        <a:t>hgnc_id</a:t>
                      </a:r>
                      <a:endParaRPr lang="en-US" sz="600" err="1"/>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600"/>
                        <a:t>HGNC:3236</a:t>
                      </a:r>
                      <a:endParaRPr sz="60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600" dirty="0"/>
                        <a:t>HGNC:3236</a:t>
                      </a:r>
                      <a:endParaRPr sz="600" dirty="0"/>
                    </a:p>
                  </a:txBody>
                  <a:tcPr marL="91425" marR="91425" marT="91425" marB="91425">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600"/>
                        <a:t>HGNC </a:t>
                      </a:r>
                      <a:r>
                        <a:rPr lang="en-US" sz="600" err="1"/>
                        <a:t>Identificator</a:t>
                      </a:r>
                      <a:endParaRPr sz="60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extLst>
                  <a:ext uri="{0D108BD9-81ED-4DB2-BD59-A6C34878D82A}">
                    <a16:rowId xmlns:a16="http://schemas.microsoft.com/office/drawing/2014/main" val="10005"/>
                  </a:ext>
                </a:extLst>
              </a:tr>
              <a:tr h="264644">
                <a:tc>
                  <a:txBody>
                    <a:bodyPr/>
                    <a:lstStyle/>
                    <a:p>
                      <a:pPr marL="0" lvl="0" indent="0" algn="l" rtl="0">
                        <a:lnSpc>
                          <a:spcPct val="115000"/>
                        </a:lnSpc>
                        <a:spcBef>
                          <a:spcPts val="0"/>
                        </a:spcBef>
                        <a:spcAft>
                          <a:spcPts val="0"/>
                        </a:spcAft>
                        <a:buNone/>
                      </a:pPr>
                      <a:r>
                        <a:rPr lang="en" sz="600" dirty="0">
                          <a:solidFill>
                            <a:srgbClr val="C00000"/>
                          </a:solidFill>
                        </a:rPr>
                        <a:t>clinicalsignificance</a:t>
                      </a:r>
                      <a:endParaRPr sz="600" dirty="0">
                        <a:solidFill>
                          <a:srgbClr val="C00000"/>
                        </a:solidFill>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600" dirty="0">
                          <a:solidFill>
                            <a:srgbClr val="C00000"/>
                          </a:solidFill>
                        </a:rPr>
                        <a:t>Pathogenic</a:t>
                      </a:r>
                      <a:endParaRPr sz="600" dirty="0">
                        <a:solidFill>
                          <a:srgbClr val="C00000"/>
                        </a:solidFill>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600">
                          <a:solidFill>
                            <a:srgbClr val="C00000"/>
                          </a:solidFill>
                        </a:rPr>
                        <a:t>Pathogenic</a:t>
                      </a:r>
                      <a:endParaRPr sz="600">
                        <a:solidFill>
                          <a:srgbClr val="C00000"/>
                        </a:solidFill>
                      </a:endParaRPr>
                    </a:p>
                  </a:txBody>
                  <a:tcPr marL="91425" marR="91425" marT="91425" marB="91425">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endParaRPr sz="600">
                        <a:solidFill>
                          <a:srgbClr val="C00000"/>
                        </a:solidFill>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extLst>
                  <a:ext uri="{0D108BD9-81ED-4DB2-BD59-A6C34878D82A}">
                    <a16:rowId xmlns:a16="http://schemas.microsoft.com/office/drawing/2014/main" val="10006"/>
                  </a:ext>
                </a:extLst>
              </a:tr>
              <a:tr h="264644">
                <a:tc>
                  <a:txBody>
                    <a:bodyPr/>
                    <a:lstStyle/>
                    <a:p>
                      <a:pPr marL="0" lvl="0" indent="0" algn="l" rtl="0">
                        <a:lnSpc>
                          <a:spcPct val="115000"/>
                        </a:lnSpc>
                        <a:spcBef>
                          <a:spcPts val="0"/>
                        </a:spcBef>
                        <a:spcAft>
                          <a:spcPts val="0"/>
                        </a:spcAft>
                        <a:buNone/>
                      </a:pPr>
                      <a:r>
                        <a:rPr lang="en-US" sz="600" err="1"/>
                        <a:t>clinsigsimple</a:t>
                      </a:r>
                      <a:endParaRPr sz="600"/>
                    </a:p>
                  </a:txBody>
                  <a:tcPr marL="91425" marR="91425" marT="91425" marB="91425">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600"/>
                        <a:t>1</a:t>
                      </a:r>
                      <a:endParaRPr sz="600"/>
                    </a:p>
                  </a:txBody>
                  <a:tcPr marL="91425" marR="91425" marT="91425" marB="91425">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600"/>
                        <a:t>1</a:t>
                      </a:r>
                      <a:endParaRPr sz="600"/>
                    </a:p>
                  </a:txBody>
                  <a:tcPr marL="91425" marR="91425" marT="91425" marB="91425">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endParaRPr sz="600"/>
                    </a:p>
                  </a:txBody>
                  <a:tcPr marL="91425" marR="91425" marT="91425" marB="914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extLst>
                  <a:ext uri="{0D108BD9-81ED-4DB2-BD59-A6C34878D82A}">
                    <a16:rowId xmlns:a16="http://schemas.microsoft.com/office/drawing/2014/main" val="412540465"/>
                  </a:ext>
                </a:extLst>
              </a:tr>
              <a:tr h="342834">
                <a:tc>
                  <a:txBody>
                    <a:bodyPr/>
                    <a:lstStyle/>
                    <a:p>
                      <a:pPr marL="0" lvl="0" indent="0" algn="l" rtl="0">
                        <a:lnSpc>
                          <a:spcPct val="115000"/>
                        </a:lnSpc>
                        <a:spcBef>
                          <a:spcPts val="0"/>
                        </a:spcBef>
                        <a:spcAft>
                          <a:spcPts val="0"/>
                        </a:spcAft>
                        <a:buNone/>
                      </a:pPr>
                      <a:r>
                        <a:rPr lang="en-US" sz="600"/>
                        <a:t>lastevaluated</a:t>
                      </a:r>
                      <a:endParaRPr lang="en-US" sz="600" err="1"/>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600"/>
                        <a:t>Jun 15, 2011</a:t>
                      </a:r>
                      <a:endParaRPr sz="60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600"/>
                        <a:t>Jun 15, 2011</a:t>
                      </a:r>
                      <a:endParaRPr sz="600"/>
                    </a:p>
                  </a:txBody>
                  <a:tcPr marL="91425" marR="91425" marT="91425" marB="91425">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600"/>
                        <a:t>The most recent date that the variant was interpreted, or evaluated, by a submitter.</a:t>
                      </a:r>
                      <a:endParaRPr sz="60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extLst>
                  <a:ext uri="{0D108BD9-81ED-4DB2-BD59-A6C34878D82A}">
                    <a16:rowId xmlns:a16="http://schemas.microsoft.com/office/drawing/2014/main" val="10007"/>
                  </a:ext>
                </a:extLst>
              </a:tr>
              <a:tr h="264644">
                <a:tc>
                  <a:txBody>
                    <a:bodyPr/>
                    <a:lstStyle/>
                    <a:p>
                      <a:pPr marL="0" lvl="0" indent="0" algn="l" rtl="0">
                        <a:lnSpc>
                          <a:spcPct val="115000"/>
                        </a:lnSpc>
                        <a:spcBef>
                          <a:spcPts val="0"/>
                        </a:spcBef>
                        <a:spcAft>
                          <a:spcPts val="0"/>
                        </a:spcAft>
                        <a:buNone/>
                      </a:pPr>
                      <a:r>
                        <a:rPr lang="en" sz="600"/>
                        <a:t>rs_dbsnp</a:t>
                      </a:r>
                      <a:endParaRPr sz="60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600"/>
                        <a:t>397517086</a:t>
                      </a:r>
                      <a:endParaRPr sz="60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600"/>
                        <a:t>397517086</a:t>
                      </a:r>
                      <a:endParaRPr sz="600"/>
                    </a:p>
                  </a:txBody>
                  <a:tcPr marL="91425" marR="91425" marT="91425" marB="91425">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US" sz="600"/>
                        <a:t>links to related databases, such as </a:t>
                      </a:r>
                      <a:r>
                        <a:rPr lang="en-US" sz="600" err="1"/>
                        <a:t>dbSNP</a:t>
                      </a:r>
                      <a:endParaRPr sz="60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extLst>
                  <a:ext uri="{0D108BD9-81ED-4DB2-BD59-A6C34878D82A}">
                    <a16:rowId xmlns:a16="http://schemas.microsoft.com/office/drawing/2014/main" val="10008"/>
                  </a:ext>
                </a:extLst>
              </a:tr>
              <a:tr h="264644">
                <a:tc>
                  <a:txBody>
                    <a:bodyPr/>
                    <a:lstStyle/>
                    <a:p>
                      <a:pPr marL="0" lvl="0" indent="0" algn="l" rtl="0">
                        <a:lnSpc>
                          <a:spcPct val="115000"/>
                        </a:lnSpc>
                        <a:spcBef>
                          <a:spcPts val="0"/>
                        </a:spcBef>
                        <a:spcAft>
                          <a:spcPts val="0"/>
                        </a:spcAft>
                        <a:buNone/>
                      </a:pPr>
                      <a:r>
                        <a:rPr lang="en-US" sz="600"/>
                        <a:t>nsv_esv_dbvar</a:t>
                      </a:r>
                      <a:endParaRPr lang="en-US" sz="600" err="1"/>
                    </a:p>
                  </a:txBody>
                  <a:tcPr marL="91425" marR="91425" marT="91425" marB="91425">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US" sz="600"/>
                        <a:t>-</a:t>
                      </a:r>
                      <a:endParaRPr sz="600"/>
                    </a:p>
                  </a:txBody>
                  <a:tcPr marL="91425" marR="91425" marT="91425" marB="91425">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US" sz="600"/>
                        <a:t>-</a:t>
                      </a:r>
                      <a:endParaRPr sz="600"/>
                    </a:p>
                  </a:txBody>
                  <a:tcPr marL="91425" marR="91425" marT="91425" marB="91425">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US" sz="600"/>
                        <a:t>links to related databases, such as </a:t>
                      </a:r>
                      <a:r>
                        <a:rPr lang="en-US" sz="600" err="1"/>
                        <a:t>dbVar</a:t>
                      </a:r>
                      <a:endParaRPr sz="600"/>
                    </a:p>
                  </a:txBody>
                  <a:tcPr marL="91425" marR="91425" marT="91425" marB="914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extLst>
                  <a:ext uri="{0D108BD9-81ED-4DB2-BD59-A6C34878D82A}">
                    <a16:rowId xmlns:a16="http://schemas.microsoft.com/office/drawing/2014/main" val="1597013707"/>
                  </a:ext>
                </a:extLst>
              </a:tr>
              <a:tr h="264644">
                <a:tc>
                  <a:txBody>
                    <a:bodyPr/>
                    <a:lstStyle/>
                    <a:p>
                      <a:pPr marL="0" lvl="0" indent="0" algn="l" rtl="0">
                        <a:lnSpc>
                          <a:spcPct val="115000"/>
                        </a:lnSpc>
                        <a:spcBef>
                          <a:spcPts val="0"/>
                        </a:spcBef>
                        <a:spcAft>
                          <a:spcPts val="0"/>
                        </a:spcAft>
                        <a:buNone/>
                      </a:pPr>
                      <a:r>
                        <a:rPr lang="en-US" sz="600"/>
                        <a:t>rcvaccession</a:t>
                      </a:r>
                      <a:endParaRPr lang="en-US" sz="600" err="1"/>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600"/>
                        <a:t>RCV000038375</a:t>
                      </a:r>
                      <a:endParaRPr sz="60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600"/>
                        <a:t>RCV000038375</a:t>
                      </a:r>
                      <a:endParaRPr sz="600"/>
                    </a:p>
                  </a:txBody>
                  <a:tcPr marL="91425" marR="91425" marT="91425" marB="91425">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endParaRPr sz="60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extLst>
                  <a:ext uri="{0D108BD9-81ED-4DB2-BD59-A6C34878D82A}">
                    <a16:rowId xmlns:a16="http://schemas.microsoft.com/office/drawing/2014/main" val="10009"/>
                  </a:ext>
                </a:extLst>
              </a:tr>
              <a:tr h="457112">
                <a:tc>
                  <a:txBody>
                    <a:bodyPr/>
                    <a:lstStyle/>
                    <a:p>
                      <a:pPr marL="0" lvl="0" indent="0" algn="l" rtl="0">
                        <a:lnSpc>
                          <a:spcPct val="115000"/>
                        </a:lnSpc>
                        <a:spcBef>
                          <a:spcPts val="0"/>
                        </a:spcBef>
                        <a:spcAft>
                          <a:spcPts val="0"/>
                        </a:spcAft>
                        <a:buNone/>
                      </a:pPr>
                      <a:r>
                        <a:rPr lang="en" sz="600" err="1">
                          <a:solidFill>
                            <a:srgbClr val="C00000"/>
                          </a:solidFill>
                        </a:rPr>
                        <a:t>phenotypeids</a:t>
                      </a:r>
                      <a:endParaRPr sz="600" err="1">
                        <a:solidFill>
                          <a:srgbClr val="C00000"/>
                        </a:solidFill>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600" dirty="0">
                          <a:solidFill>
                            <a:srgbClr val="C00000"/>
                          </a:solidFill>
                        </a:rPr>
                        <a:t>Human Phenotype Ontology:HP:0030358,MeSH:D002289,MedGen:C0007131,SNOMED CT:254637007</a:t>
                      </a:r>
                      <a:endParaRPr sz="600" dirty="0">
                        <a:solidFill>
                          <a:srgbClr val="C00000"/>
                        </a:solidFill>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600">
                          <a:solidFill>
                            <a:srgbClr val="C00000"/>
                          </a:solidFill>
                        </a:rPr>
                        <a:t>Human Phenotype Ontology:HP:0030358,MeSH:D002289,MedGen:C0007131,SNOMED CT:254637007</a:t>
                      </a:r>
                      <a:endParaRPr sz="600">
                        <a:solidFill>
                          <a:srgbClr val="C00000"/>
                        </a:solidFill>
                      </a:endParaRPr>
                    </a:p>
                  </a:txBody>
                  <a:tcPr marL="91425" marR="91425" marT="91425" marB="91425">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endParaRPr sz="600">
                        <a:solidFill>
                          <a:srgbClr val="C00000"/>
                        </a:solidFill>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extLst>
                  <a:ext uri="{0D108BD9-81ED-4DB2-BD59-A6C34878D82A}">
                    <a16:rowId xmlns:a16="http://schemas.microsoft.com/office/drawing/2014/main" val="10010"/>
                  </a:ext>
                </a:extLst>
              </a:tr>
              <a:tr h="264644">
                <a:tc>
                  <a:txBody>
                    <a:bodyPr/>
                    <a:lstStyle/>
                    <a:p>
                      <a:pPr marL="0" lvl="0" indent="0" algn="l" rtl="0">
                        <a:lnSpc>
                          <a:spcPct val="115000"/>
                        </a:lnSpc>
                        <a:spcBef>
                          <a:spcPts val="0"/>
                        </a:spcBef>
                        <a:spcAft>
                          <a:spcPts val="0"/>
                        </a:spcAft>
                        <a:buNone/>
                      </a:pPr>
                      <a:r>
                        <a:rPr lang="en-US" sz="600"/>
                        <a:t>phenotypelist</a:t>
                      </a:r>
                      <a:endParaRPr lang="en-US" sz="600" err="1"/>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600"/>
                        <a:t>Non-small cell lung cancer</a:t>
                      </a:r>
                      <a:endParaRPr sz="60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600"/>
                        <a:t>Non-small cell lung cancer</a:t>
                      </a:r>
                      <a:endParaRPr sz="600"/>
                    </a:p>
                  </a:txBody>
                  <a:tcPr marL="91425" marR="91425" marT="91425" marB="91425">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endParaRPr sz="60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extLst>
                  <a:ext uri="{0D108BD9-81ED-4DB2-BD59-A6C34878D82A}">
                    <a16:rowId xmlns:a16="http://schemas.microsoft.com/office/drawing/2014/main" val="10011"/>
                  </a:ext>
                </a:extLst>
              </a:tr>
              <a:tr h="264644">
                <a:tc>
                  <a:txBody>
                    <a:bodyPr/>
                    <a:lstStyle/>
                    <a:p>
                      <a:pPr marL="0" lvl="0" indent="0" algn="l" rtl="0">
                        <a:lnSpc>
                          <a:spcPct val="115000"/>
                        </a:lnSpc>
                        <a:spcBef>
                          <a:spcPts val="0"/>
                        </a:spcBef>
                        <a:spcAft>
                          <a:spcPts val="0"/>
                        </a:spcAft>
                        <a:buNone/>
                      </a:pPr>
                      <a:r>
                        <a:rPr lang="en-US" sz="600"/>
                        <a:t>origin</a:t>
                      </a:r>
                      <a:endParaRPr sz="600"/>
                    </a:p>
                  </a:txBody>
                  <a:tcPr marL="91425" marR="91425" marT="91425" marB="91425">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600"/>
                        <a:t>somatic</a:t>
                      </a:r>
                      <a:endParaRPr sz="600"/>
                    </a:p>
                  </a:txBody>
                  <a:tcPr marL="91425" marR="91425" marT="91425" marB="91425">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600"/>
                        <a:t>somatic</a:t>
                      </a:r>
                      <a:endParaRPr sz="600"/>
                    </a:p>
                  </a:txBody>
                  <a:tcPr marL="91425" marR="91425" marT="91425" marB="91425">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endParaRPr sz="600"/>
                    </a:p>
                  </a:txBody>
                  <a:tcPr marL="91425" marR="91425" marT="91425" marB="914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extLst>
                  <a:ext uri="{0D108BD9-81ED-4DB2-BD59-A6C34878D82A}">
                    <a16:rowId xmlns:a16="http://schemas.microsoft.com/office/drawing/2014/main" val="3196160490"/>
                  </a:ext>
                </a:extLst>
              </a:tr>
              <a:tr h="264644">
                <a:tc>
                  <a:txBody>
                    <a:bodyPr/>
                    <a:lstStyle/>
                    <a:p>
                      <a:pPr marL="0" lvl="0" indent="0" algn="l" rtl="0">
                        <a:lnSpc>
                          <a:spcPct val="115000"/>
                        </a:lnSpc>
                        <a:spcBef>
                          <a:spcPts val="0"/>
                        </a:spcBef>
                        <a:spcAft>
                          <a:spcPts val="0"/>
                        </a:spcAft>
                        <a:buNone/>
                      </a:pPr>
                      <a:r>
                        <a:rPr lang="en-US" sz="600" dirty="0" err="1"/>
                        <a:t>originsimple</a:t>
                      </a:r>
                      <a:endParaRPr sz="600" dirty="0"/>
                    </a:p>
                  </a:txBody>
                  <a:tcPr marL="91425" marR="91425" marT="91425" marB="91425">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600" dirty="0"/>
                        <a:t>somatic</a:t>
                      </a:r>
                      <a:endParaRPr sz="600" dirty="0"/>
                    </a:p>
                  </a:txBody>
                  <a:tcPr marL="91425" marR="91425" marT="91425" marB="91425">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600"/>
                        <a:t>somatic</a:t>
                      </a:r>
                      <a:endParaRPr sz="600"/>
                    </a:p>
                  </a:txBody>
                  <a:tcPr marL="91425" marR="91425" marT="91425" marB="91425">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endParaRPr sz="600" dirty="0"/>
                    </a:p>
                  </a:txBody>
                  <a:tcPr marL="91425" marR="91425" marT="91425" marB="914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838995759"/>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Таблиця 3">
            <a:extLst>
              <a:ext uri="{FF2B5EF4-FFF2-40B4-BE49-F238E27FC236}">
                <a16:creationId xmlns:a16="http://schemas.microsoft.com/office/drawing/2014/main" id="{2E4871DC-6A5B-4DF8-A242-37D46AE5590D}"/>
              </a:ext>
            </a:extLst>
          </p:cNvPr>
          <p:cNvGraphicFramePr>
            <a:graphicFrameLocks noGrp="1"/>
          </p:cNvGraphicFramePr>
          <p:nvPr>
            <p:extLst>
              <p:ext uri="{D42A27DB-BD31-4B8C-83A1-F6EECF244321}">
                <p14:modId xmlns:p14="http://schemas.microsoft.com/office/powerpoint/2010/main" val="428999753"/>
              </p:ext>
            </p:extLst>
          </p:nvPr>
        </p:nvGraphicFramePr>
        <p:xfrm>
          <a:off x="0" y="0"/>
          <a:ext cx="9144000" cy="4501263"/>
        </p:xfrm>
        <a:graphic>
          <a:graphicData uri="http://schemas.openxmlformats.org/drawingml/2006/table">
            <a:tbl>
              <a:tblPr>
                <a:noFill/>
                <a:tableStyleId>{708B3839-8EC6-430C-B515-9096A4929F32}</a:tableStyleId>
              </a:tblPr>
              <a:tblGrid>
                <a:gridCol w="884472">
                  <a:extLst>
                    <a:ext uri="{9D8B030D-6E8A-4147-A177-3AD203B41FA5}">
                      <a16:colId xmlns:a16="http://schemas.microsoft.com/office/drawing/2014/main" val="1212337181"/>
                    </a:ext>
                  </a:extLst>
                </a:gridCol>
                <a:gridCol w="2753176">
                  <a:extLst>
                    <a:ext uri="{9D8B030D-6E8A-4147-A177-3AD203B41FA5}">
                      <a16:colId xmlns:a16="http://schemas.microsoft.com/office/drawing/2014/main" val="3385460520"/>
                    </a:ext>
                  </a:extLst>
                </a:gridCol>
                <a:gridCol w="2753176">
                  <a:extLst>
                    <a:ext uri="{9D8B030D-6E8A-4147-A177-3AD203B41FA5}">
                      <a16:colId xmlns:a16="http://schemas.microsoft.com/office/drawing/2014/main" val="2535996169"/>
                    </a:ext>
                  </a:extLst>
                </a:gridCol>
                <a:gridCol w="2753176">
                  <a:extLst>
                    <a:ext uri="{9D8B030D-6E8A-4147-A177-3AD203B41FA5}">
                      <a16:colId xmlns:a16="http://schemas.microsoft.com/office/drawing/2014/main" val="3796669851"/>
                    </a:ext>
                  </a:extLst>
                </a:gridCol>
              </a:tblGrid>
              <a:tr h="0">
                <a:tc>
                  <a:txBody>
                    <a:bodyPr/>
                    <a:lstStyle/>
                    <a:p>
                      <a:pPr marL="0" lvl="0" indent="0" algn="l" rtl="0">
                        <a:lnSpc>
                          <a:spcPct val="115000"/>
                        </a:lnSpc>
                        <a:spcBef>
                          <a:spcPts val="0"/>
                        </a:spcBef>
                        <a:spcAft>
                          <a:spcPts val="0"/>
                        </a:spcAft>
                        <a:buNone/>
                      </a:pPr>
                      <a:r>
                        <a:rPr lang="en" sz="600">
                          <a:solidFill>
                            <a:srgbClr val="0070C0"/>
                          </a:solidFill>
                        </a:rPr>
                        <a:t>assembly</a:t>
                      </a:r>
                      <a:endParaRPr sz="600">
                        <a:solidFill>
                          <a:srgbClr val="0070C0"/>
                        </a:solidFill>
                      </a:endParaRPr>
                    </a:p>
                  </a:txBody>
                  <a:tcPr marL="91425" marR="91425" marT="91425" marB="91425">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600" dirty="0">
                          <a:solidFill>
                            <a:srgbClr val="0070C0"/>
                          </a:solidFill>
                        </a:rPr>
                        <a:t>GRCh37</a:t>
                      </a:r>
                      <a:endParaRPr sz="600" dirty="0">
                        <a:solidFill>
                          <a:srgbClr val="0070C0"/>
                        </a:solidFill>
                      </a:endParaRPr>
                    </a:p>
                  </a:txBody>
                  <a:tcPr marL="91425" marR="91425" marT="91425" marB="91425">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600">
                          <a:solidFill>
                            <a:srgbClr val="0070C0"/>
                          </a:solidFill>
                        </a:rPr>
                        <a:t>GRCh38</a:t>
                      </a:r>
                      <a:endParaRPr sz="600">
                        <a:solidFill>
                          <a:srgbClr val="0070C0"/>
                        </a:solidFill>
                      </a:endParaRPr>
                    </a:p>
                  </a:txBody>
                  <a:tcPr marL="91425" marR="91425" marT="91425" marB="91425">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600" dirty="0">
                          <a:solidFill>
                            <a:srgbClr val="0070C0"/>
                          </a:solidFill>
                        </a:rPr>
                        <a:t>Genome Reference Consortium Human Build</a:t>
                      </a:r>
                      <a:endParaRPr sz="600" dirty="0">
                        <a:solidFill>
                          <a:srgbClr val="0070C0"/>
                        </a:solidFill>
                      </a:endParaRPr>
                    </a:p>
                  </a:txBody>
                  <a:tcPr marL="91425" marR="91425" marT="91425" marB="914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extLst>
                  <a:ext uri="{0D108BD9-81ED-4DB2-BD59-A6C34878D82A}">
                    <a16:rowId xmlns:a16="http://schemas.microsoft.com/office/drawing/2014/main" val="2366760207"/>
                  </a:ext>
                </a:extLst>
              </a:tr>
              <a:tr h="0">
                <a:tc>
                  <a:txBody>
                    <a:bodyPr/>
                    <a:lstStyle/>
                    <a:p>
                      <a:pPr marL="0" lvl="0" indent="0" algn="l" rtl="0">
                        <a:lnSpc>
                          <a:spcPct val="115000"/>
                        </a:lnSpc>
                        <a:spcBef>
                          <a:spcPts val="0"/>
                        </a:spcBef>
                        <a:spcAft>
                          <a:spcPts val="0"/>
                        </a:spcAft>
                        <a:buNone/>
                      </a:pPr>
                      <a:r>
                        <a:rPr lang="en" sz="600" err="1">
                          <a:solidFill>
                            <a:srgbClr val="0070C0"/>
                          </a:solidFill>
                        </a:rPr>
                        <a:t>chromosomeaccession</a:t>
                      </a:r>
                      <a:endParaRPr sz="600" err="1">
                        <a:solidFill>
                          <a:srgbClr val="0070C0"/>
                        </a:solidFill>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600" dirty="0">
                          <a:solidFill>
                            <a:srgbClr val="0070C0"/>
                          </a:solidFill>
                        </a:rPr>
                        <a:t>NC_000007.13</a:t>
                      </a:r>
                      <a:endParaRPr sz="600" dirty="0">
                        <a:solidFill>
                          <a:srgbClr val="0070C0"/>
                        </a:solidFill>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600" dirty="0">
                          <a:solidFill>
                            <a:srgbClr val="0070C0"/>
                          </a:solidFill>
                        </a:rPr>
                        <a:t>NC_000007.14</a:t>
                      </a:r>
                      <a:endParaRPr sz="600" dirty="0">
                        <a:solidFill>
                          <a:srgbClr val="0070C0"/>
                        </a:solidFill>
                      </a:endParaRPr>
                    </a:p>
                  </a:txBody>
                  <a:tcPr marL="91425" marR="91425" marT="91425" marB="91425">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endParaRPr sz="600" dirty="0">
                        <a:solidFill>
                          <a:srgbClr val="0070C0"/>
                        </a:solidFill>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extLst>
                  <a:ext uri="{0D108BD9-81ED-4DB2-BD59-A6C34878D82A}">
                    <a16:rowId xmlns:a16="http://schemas.microsoft.com/office/drawing/2014/main" val="222962034"/>
                  </a:ext>
                </a:extLst>
              </a:tr>
              <a:tr h="0">
                <a:tc>
                  <a:txBody>
                    <a:bodyPr/>
                    <a:lstStyle/>
                    <a:p>
                      <a:pPr marL="0" lvl="0" indent="0" algn="l" rtl="0">
                        <a:lnSpc>
                          <a:spcPct val="115000"/>
                        </a:lnSpc>
                        <a:spcBef>
                          <a:spcPts val="0"/>
                        </a:spcBef>
                        <a:spcAft>
                          <a:spcPts val="0"/>
                        </a:spcAft>
                        <a:buNone/>
                      </a:pPr>
                      <a:r>
                        <a:rPr lang="en" sz="600">
                          <a:solidFill>
                            <a:srgbClr val="0070C0"/>
                          </a:solidFill>
                        </a:rPr>
                        <a:t>chromosome</a:t>
                      </a:r>
                      <a:endParaRPr sz="600">
                        <a:solidFill>
                          <a:srgbClr val="0070C0"/>
                        </a:solidFill>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600" dirty="0">
                          <a:solidFill>
                            <a:srgbClr val="0070C0"/>
                          </a:solidFill>
                        </a:rPr>
                        <a:t>7</a:t>
                      </a:r>
                      <a:endParaRPr sz="600" dirty="0">
                        <a:solidFill>
                          <a:srgbClr val="0070C0"/>
                        </a:solidFill>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600" dirty="0">
                          <a:solidFill>
                            <a:srgbClr val="0070C0"/>
                          </a:solidFill>
                        </a:rPr>
                        <a:t>7</a:t>
                      </a:r>
                      <a:endParaRPr sz="600" dirty="0">
                        <a:solidFill>
                          <a:srgbClr val="0070C0"/>
                        </a:solidFill>
                      </a:endParaRPr>
                    </a:p>
                  </a:txBody>
                  <a:tcPr marL="91425" marR="91425" marT="91425" marB="91425">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US" sz="600" dirty="0">
                          <a:solidFill>
                            <a:srgbClr val="0070C0"/>
                          </a:solidFill>
                        </a:rPr>
                        <a:t>genomic locations</a:t>
                      </a:r>
                      <a:endParaRPr sz="600" dirty="0">
                        <a:solidFill>
                          <a:srgbClr val="0070C0"/>
                        </a:solidFill>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extLst>
                  <a:ext uri="{0D108BD9-81ED-4DB2-BD59-A6C34878D82A}">
                    <a16:rowId xmlns:a16="http://schemas.microsoft.com/office/drawing/2014/main" val="3061885997"/>
                  </a:ext>
                </a:extLst>
              </a:tr>
              <a:tr h="0">
                <a:tc>
                  <a:txBody>
                    <a:bodyPr/>
                    <a:lstStyle/>
                    <a:p>
                      <a:pPr marL="0" lvl="0" indent="0" algn="l" rtl="0">
                        <a:lnSpc>
                          <a:spcPct val="115000"/>
                        </a:lnSpc>
                        <a:spcBef>
                          <a:spcPts val="0"/>
                        </a:spcBef>
                        <a:spcAft>
                          <a:spcPts val="0"/>
                        </a:spcAft>
                        <a:buNone/>
                      </a:pPr>
                      <a:r>
                        <a:rPr lang="en" sz="600" err="1">
                          <a:solidFill>
                            <a:srgbClr val="0070C0"/>
                          </a:solidFill>
                        </a:rPr>
                        <a:t>f_start</a:t>
                      </a:r>
                      <a:endParaRPr sz="600" err="1">
                        <a:solidFill>
                          <a:srgbClr val="0070C0"/>
                        </a:solidFill>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600" dirty="0">
                          <a:solidFill>
                            <a:srgbClr val="0070C0"/>
                          </a:solidFill>
                        </a:rPr>
                        <a:t>55241679</a:t>
                      </a:r>
                      <a:endParaRPr sz="600" dirty="0">
                        <a:solidFill>
                          <a:srgbClr val="0070C0"/>
                        </a:solidFill>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600" dirty="0">
                          <a:solidFill>
                            <a:srgbClr val="0070C0"/>
                          </a:solidFill>
                        </a:rPr>
                        <a:t>55173986</a:t>
                      </a:r>
                      <a:endParaRPr sz="600" dirty="0">
                        <a:solidFill>
                          <a:srgbClr val="0070C0"/>
                        </a:solidFill>
                      </a:endParaRPr>
                    </a:p>
                  </a:txBody>
                  <a:tcPr marL="91425" marR="91425" marT="91425" marB="91425">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US" sz="600" dirty="0">
                          <a:solidFill>
                            <a:srgbClr val="0070C0"/>
                          </a:solidFill>
                        </a:rPr>
                        <a:t>genomic locations</a:t>
                      </a:r>
                      <a:endParaRPr sz="600" dirty="0">
                        <a:solidFill>
                          <a:srgbClr val="0070C0"/>
                        </a:solidFill>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extLst>
                  <a:ext uri="{0D108BD9-81ED-4DB2-BD59-A6C34878D82A}">
                    <a16:rowId xmlns:a16="http://schemas.microsoft.com/office/drawing/2014/main" val="2726983239"/>
                  </a:ext>
                </a:extLst>
              </a:tr>
              <a:tr h="0">
                <a:tc>
                  <a:txBody>
                    <a:bodyPr/>
                    <a:lstStyle/>
                    <a:p>
                      <a:pPr marL="0" lvl="0" indent="0" algn="l" rtl="0">
                        <a:lnSpc>
                          <a:spcPct val="115000"/>
                        </a:lnSpc>
                        <a:spcBef>
                          <a:spcPts val="0"/>
                        </a:spcBef>
                        <a:spcAft>
                          <a:spcPts val="0"/>
                        </a:spcAft>
                        <a:buNone/>
                      </a:pPr>
                      <a:r>
                        <a:rPr lang="en" sz="600" err="1">
                          <a:solidFill>
                            <a:srgbClr val="0070C0"/>
                          </a:solidFill>
                        </a:rPr>
                        <a:t>f_stop</a:t>
                      </a:r>
                      <a:endParaRPr sz="600" err="1">
                        <a:solidFill>
                          <a:srgbClr val="0070C0"/>
                        </a:solidFill>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600" dirty="0">
                          <a:solidFill>
                            <a:srgbClr val="0070C0"/>
                          </a:solidFill>
                        </a:rPr>
                        <a:t>55241681</a:t>
                      </a:r>
                      <a:endParaRPr sz="600" dirty="0">
                        <a:solidFill>
                          <a:srgbClr val="0070C0"/>
                        </a:solidFill>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600" dirty="0">
                          <a:solidFill>
                            <a:srgbClr val="0070C0"/>
                          </a:solidFill>
                        </a:rPr>
                        <a:t>55173988</a:t>
                      </a:r>
                      <a:endParaRPr sz="600" dirty="0">
                        <a:solidFill>
                          <a:srgbClr val="0070C0"/>
                        </a:solidFill>
                      </a:endParaRPr>
                    </a:p>
                  </a:txBody>
                  <a:tcPr marL="91425" marR="91425" marT="91425" marB="91425">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US" sz="600" dirty="0">
                          <a:solidFill>
                            <a:srgbClr val="0070C0"/>
                          </a:solidFill>
                        </a:rPr>
                        <a:t>genomic locations</a:t>
                      </a:r>
                      <a:endParaRPr sz="600" dirty="0">
                        <a:solidFill>
                          <a:srgbClr val="0070C0"/>
                        </a:solidFill>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extLst>
                  <a:ext uri="{0D108BD9-81ED-4DB2-BD59-A6C34878D82A}">
                    <a16:rowId xmlns:a16="http://schemas.microsoft.com/office/drawing/2014/main" val="3211552913"/>
                  </a:ext>
                </a:extLst>
              </a:tr>
              <a:tr h="0">
                <a:tc>
                  <a:txBody>
                    <a:bodyPr/>
                    <a:lstStyle/>
                    <a:p>
                      <a:pPr marL="0" lvl="0" indent="0" algn="l" rtl="0">
                        <a:lnSpc>
                          <a:spcPct val="115000"/>
                        </a:lnSpc>
                        <a:spcBef>
                          <a:spcPts val="0"/>
                        </a:spcBef>
                        <a:spcAft>
                          <a:spcPts val="0"/>
                        </a:spcAft>
                        <a:buNone/>
                      </a:pPr>
                      <a:r>
                        <a:rPr lang="en" sz="600">
                          <a:solidFill>
                            <a:srgbClr val="0070C0"/>
                          </a:solidFill>
                        </a:rPr>
                        <a:t>referenceallele</a:t>
                      </a:r>
                      <a:endParaRPr sz="600">
                        <a:solidFill>
                          <a:srgbClr val="0070C0"/>
                        </a:solidFill>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600" dirty="0">
                          <a:solidFill>
                            <a:srgbClr val="0070C0"/>
                          </a:solidFill>
                        </a:rPr>
                        <a:t>AAAC</a:t>
                      </a:r>
                      <a:endParaRPr sz="600" dirty="0">
                        <a:solidFill>
                          <a:srgbClr val="0070C0"/>
                        </a:solidFill>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600" dirty="0">
                          <a:solidFill>
                            <a:srgbClr val="0070C0"/>
                          </a:solidFill>
                        </a:rPr>
                        <a:t>AAAC</a:t>
                      </a:r>
                      <a:endParaRPr sz="600" dirty="0">
                        <a:solidFill>
                          <a:srgbClr val="0070C0"/>
                        </a:solidFill>
                      </a:endParaRPr>
                    </a:p>
                  </a:txBody>
                  <a:tcPr marL="91425" marR="91425" marT="91425" marB="91425">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endParaRPr sz="600">
                        <a:solidFill>
                          <a:srgbClr val="0070C0"/>
                        </a:solidFill>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extLst>
                  <a:ext uri="{0D108BD9-81ED-4DB2-BD59-A6C34878D82A}">
                    <a16:rowId xmlns:a16="http://schemas.microsoft.com/office/drawing/2014/main" val="3650334977"/>
                  </a:ext>
                </a:extLst>
              </a:tr>
              <a:tr h="0">
                <a:tc>
                  <a:txBody>
                    <a:bodyPr/>
                    <a:lstStyle/>
                    <a:p>
                      <a:pPr marL="0" lvl="0" indent="0" algn="l" rtl="0">
                        <a:lnSpc>
                          <a:spcPct val="115000"/>
                        </a:lnSpc>
                        <a:spcBef>
                          <a:spcPts val="0"/>
                        </a:spcBef>
                        <a:spcAft>
                          <a:spcPts val="0"/>
                        </a:spcAft>
                        <a:buNone/>
                      </a:pPr>
                      <a:r>
                        <a:rPr lang="en" sz="600">
                          <a:solidFill>
                            <a:srgbClr val="0070C0"/>
                          </a:solidFill>
                        </a:rPr>
                        <a:t>alternateallele</a:t>
                      </a:r>
                      <a:endParaRPr sz="600">
                        <a:solidFill>
                          <a:srgbClr val="0070C0"/>
                        </a:solidFill>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600" dirty="0">
                          <a:solidFill>
                            <a:srgbClr val="0070C0"/>
                          </a:solidFill>
                        </a:rPr>
                        <a:t>A</a:t>
                      </a:r>
                      <a:endParaRPr sz="600" dirty="0">
                        <a:solidFill>
                          <a:srgbClr val="0070C0"/>
                        </a:solidFill>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600" dirty="0">
                          <a:solidFill>
                            <a:srgbClr val="0070C0"/>
                          </a:solidFill>
                        </a:rPr>
                        <a:t>A</a:t>
                      </a:r>
                      <a:endParaRPr sz="600" dirty="0">
                        <a:solidFill>
                          <a:srgbClr val="0070C0"/>
                        </a:solidFill>
                      </a:endParaRPr>
                    </a:p>
                  </a:txBody>
                  <a:tcPr marL="91425" marR="91425" marT="91425" marB="91425">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endParaRPr sz="600">
                        <a:solidFill>
                          <a:srgbClr val="0070C0"/>
                        </a:solidFill>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extLst>
                  <a:ext uri="{0D108BD9-81ED-4DB2-BD59-A6C34878D82A}">
                    <a16:rowId xmlns:a16="http://schemas.microsoft.com/office/drawing/2014/main" val="2763603263"/>
                  </a:ext>
                </a:extLst>
              </a:tr>
              <a:tr h="0">
                <a:tc>
                  <a:txBody>
                    <a:bodyPr/>
                    <a:lstStyle/>
                    <a:p>
                      <a:pPr marL="0" lvl="0" indent="0" algn="l" rtl="0">
                        <a:lnSpc>
                          <a:spcPct val="115000"/>
                        </a:lnSpc>
                        <a:spcBef>
                          <a:spcPts val="0"/>
                        </a:spcBef>
                        <a:spcAft>
                          <a:spcPts val="0"/>
                        </a:spcAft>
                        <a:buNone/>
                      </a:pPr>
                      <a:r>
                        <a:rPr lang="en" sz="600">
                          <a:solidFill>
                            <a:srgbClr val="C00000"/>
                          </a:solidFill>
                        </a:rPr>
                        <a:t>cytogenetic</a:t>
                      </a:r>
                      <a:endParaRPr sz="600">
                        <a:solidFill>
                          <a:srgbClr val="C00000"/>
                        </a:solidFill>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600">
                          <a:solidFill>
                            <a:srgbClr val="C00000"/>
                          </a:solidFill>
                        </a:rPr>
                        <a:t>7p11.2</a:t>
                      </a:r>
                      <a:endParaRPr sz="600">
                        <a:solidFill>
                          <a:srgbClr val="C00000"/>
                        </a:solidFill>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600">
                          <a:solidFill>
                            <a:srgbClr val="C00000"/>
                          </a:solidFill>
                        </a:rPr>
                        <a:t>7p11.2</a:t>
                      </a:r>
                      <a:endParaRPr sz="600">
                        <a:solidFill>
                          <a:srgbClr val="C00000"/>
                        </a:solidFill>
                      </a:endParaRPr>
                    </a:p>
                  </a:txBody>
                  <a:tcPr marL="91425" marR="91425" marT="91425" marB="91425">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600">
                          <a:solidFill>
                            <a:srgbClr val="C00000"/>
                          </a:solidFill>
                        </a:rPr>
                        <a:t>cytogenetic locations</a:t>
                      </a:r>
                      <a:endParaRPr sz="600">
                        <a:solidFill>
                          <a:srgbClr val="C00000"/>
                        </a:solidFill>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extLst>
                  <a:ext uri="{0D108BD9-81ED-4DB2-BD59-A6C34878D82A}">
                    <a16:rowId xmlns:a16="http://schemas.microsoft.com/office/drawing/2014/main" val="1249579046"/>
                  </a:ext>
                </a:extLst>
              </a:tr>
              <a:tr h="0">
                <a:tc>
                  <a:txBody>
                    <a:bodyPr/>
                    <a:lstStyle/>
                    <a:p>
                      <a:pPr marL="0" lvl="0" indent="0" algn="l" rtl="0">
                        <a:lnSpc>
                          <a:spcPct val="115000"/>
                        </a:lnSpc>
                        <a:spcBef>
                          <a:spcPts val="0"/>
                        </a:spcBef>
                        <a:spcAft>
                          <a:spcPts val="0"/>
                        </a:spcAft>
                        <a:buNone/>
                      </a:pPr>
                      <a:r>
                        <a:rPr lang="en-US" sz="600" err="1"/>
                        <a:t>reviewstatus</a:t>
                      </a:r>
                      <a:endParaRPr sz="600"/>
                    </a:p>
                  </a:txBody>
                  <a:tcPr marL="91425" marR="91425" marT="91425" marB="91425">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600"/>
                        <a:t>criteria provided, single submitter</a:t>
                      </a:r>
                      <a:endParaRPr sz="600"/>
                    </a:p>
                  </a:txBody>
                  <a:tcPr marL="91425" marR="91425" marT="91425" marB="91425">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600"/>
                        <a:t>criteria provided, single submitter</a:t>
                      </a:r>
                      <a:endParaRPr sz="600"/>
                    </a:p>
                  </a:txBody>
                  <a:tcPr marL="91425" marR="91425" marT="91425" marB="91425">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endParaRPr sz="600"/>
                    </a:p>
                  </a:txBody>
                  <a:tcPr marL="91425" marR="91425" marT="91425" marB="914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extLst>
                  <a:ext uri="{0D108BD9-81ED-4DB2-BD59-A6C34878D82A}">
                    <a16:rowId xmlns:a16="http://schemas.microsoft.com/office/drawing/2014/main" val="1689149851"/>
                  </a:ext>
                </a:extLst>
              </a:tr>
              <a:tr h="0">
                <a:tc>
                  <a:txBody>
                    <a:bodyPr/>
                    <a:lstStyle/>
                    <a:p>
                      <a:pPr marL="0" lvl="0" indent="0" algn="l" rtl="0">
                        <a:lnSpc>
                          <a:spcPct val="115000"/>
                        </a:lnSpc>
                        <a:spcBef>
                          <a:spcPts val="0"/>
                        </a:spcBef>
                        <a:spcAft>
                          <a:spcPts val="0"/>
                        </a:spcAft>
                        <a:buNone/>
                      </a:pPr>
                      <a:r>
                        <a:rPr lang="en-US" sz="600" err="1"/>
                        <a:t>numbersubmitters</a:t>
                      </a:r>
                      <a:endParaRPr sz="600"/>
                    </a:p>
                  </a:txBody>
                  <a:tcPr marL="91425" marR="91425" marT="91425" marB="91425">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600"/>
                        <a:t>1</a:t>
                      </a:r>
                      <a:endParaRPr sz="600"/>
                    </a:p>
                  </a:txBody>
                  <a:tcPr marL="91425" marR="91425" marT="91425" marB="91425">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600"/>
                        <a:t>1</a:t>
                      </a:r>
                      <a:endParaRPr sz="600"/>
                    </a:p>
                  </a:txBody>
                  <a:tcPr marL="91425" marR="91425" marT="91425" marB="91425">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600"/>
                        <a:t>Count of submissions for the variant and the date of the most recent submission</a:t>
                      </a:r>
                      <a:endParaRPr sz="600"/>
                    </a:p>
                  </a:txBody>
                  <a:tcPr marL="91425" marR="91425" marT="91425" marB="914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extLst>
                  <a:ext uri="{0D108BD9-81ED-4DB2-BD59-A6C34878D82A}">
                    <a16:rowId xmlns:a16="http://schemas.microsoft.com/office/drawing/2014/main" val="601233595"/>
                  </a:ext>
                </a:extLst>
              </a:tr>
              <a:tr h="0">
                <a:tc>
                  <a:txBody>
                    <a:bodyPr/>
                    <a:lstStyle/>
                    <a:p>
                      <a:pPr marL="0" lvl="0" indent="0" algn="l" rtl="0">
                        <a:lnSpc>
                          <a:spcPct val="115000"/>
                        </a:lnSpc>
                        <a:spcBef>
                          <a:spcPts val="0"/>
                        </a:spcBef>
                        <a:spcAft>
                          <a:spcPts val="0"/>
                        </a:spcAft>
                        <a:buNone/>
                      </a:pPr>
                      <a:r>
                        <a:rPr lang="en-US" sz="600"/>
                        <a:t>guidelines</a:t>
                      </a:r>
                      <a:endParaRPr sz="600"/>
                    </a:p>
                  </a:txBody>
                  <a:tcPr marL="91425" marR="91425" marT="91425" marB="91425">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endParaRPr sz="600"/>
                    </a:p>
                  </a:txBody>
                  <a:tcPr marL="91425" marR="91425" marT="91425" marB="91425">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endParaRPr sz="600"/>
                    </a:p>
                  </a:txBody>
                  <a:tcPr marL="91425" marR="91425" marT="91425" marB="91425">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endParaRPr sz="600"/>
                    </a:p>
                  </a:txBody>
                  <a:tcPr marL="91425" marR="91425" marT="91425" marB="914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extLst>
                  <a:ext uri="{0D108BD9-81ED-4DB2-BD59-A6C34878D82A}">
                    <a16:rowId xmlns:a16="http://schemas.microsoft.com/office/drawing/2014/main" val="814701506"/>
                  </a:ext>
                </a:extLst>
              </a:tr>
              <a:tr h="0">
                <a:tc>
                  <a:txBody>
                    <a:bodyPr/>
                    <a:lstStyle/>
                    <a:p>
                      <a:pPr marL="0" lvl="0" indent="0" algn="l" rtl="0">
                        <a:lnSpc>
                          <a:spcPct val="115000"/>
                        </a:lnSpc>
                        <a:spcBef>
                          <a:spcPts val="0"/>
                        </a:spcBef>
                        <a:spcAft>
                          <a:spcPts val="0"/>
                        </a:spcAft>
                        <a:buNone/>
                      </a:pPr>
                      <a:r>
                        <a:rPr lang="en-US" sz="600" err="1"/>
                        <a:t>testedingtr</a:t>
                      </a:r>
                      <a:endParaRPr sz="600"/>
                    </a:p>
                  </a:txBody>
                  <a:tcPr marL="91425" marR="91425" marT="91425" marB="91425">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600"/>
                        <a:t>N</a:t>
                      </a:r>
                    </a:p>
                  </a:txBody>
                  <a:tcPr marL="91425" marR="91425" marT="91425" marB="91425">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600" dirty="0"/>
                        <a:t>N</a:t>
                      </a:r>
                      <a:endParaRPr sz="600" dirty="0"/>
                    </a:p>
                  </a:txBody>
                  <a:tcPr marL="91425" marR="91425" marT="91425" marB="91425">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endParaRPr sz="600"/>
                    </a:p>
                  </a:txBody>
                  <a:tcPr marL="91425" marR="91425" marT="91425" marB="914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extLst>
                  <a:ext uri="{0D108BD9-81ED-4DB2-BD59-A6C34878D82A}">
                    <a16:rowId xmlns:a16="http://schemas.microsoft.com/office/drawing/2014/main" val="1119041744"/>
                  </a:ext>
                </a:extLst>
              </a:tr>
              <a:tr h="0">
                <a:tc>
                  <a:txBody>
                    <a:bodyPr/>
                    <a:lstStyle/>
                    <a:p>
                      <a:pPr marL="0" lvl="0" indent="0" algn="l" rtl="0">
                        <a:lnSpc>
                          <a:spcPct val="115000"/>
                        </a:lnSpc>
                        <a:spcBef>
                          <a:spcPts val="0"/>
                        </a:spcBef>
                        <a:spcAft>
                          <a:spcPts val="0"/>
                        </a:spcAft>
                        <a:buNone/>
                      </a:pPr>
                      <a:r>
                        <a:rPr lang="en-US" sz="600" err="1"/>
                        <a:t>otherids</a:t>
                      </a:r>
                      <a:endParaRPr sz="600"/>
                    </a:p>
                  </a:txBody>
                  <a:tcPr marL="91425" marR="91425" marT="91425" marB="91425">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600"/>
                        <a:t>-</a:t>
                      </a:r>
                      <a:endParaRPr sz="600"/>
                    </a:p>
                  </a:txBody>
                  <a:tcPr marL="91425" marR="91425" marT="91425" marB="91425">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600"/>
                        <a:t>-</a:t>
                      </a:r>
                      <a:endParaRPr sz="600"/>
                    </a:p>
                  </a:txBody>
                  <a:tcPr marL="91425" marR="91425" marT="91425" marB="91425">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endParaRPr sz="600"/>
                    </a:p>
                  </a:txBody>
                  <a:tcPr marL="91425" marR="91425" marT="91425" marB="914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extLst>
                  <a:ext uri="{0D108BD9-81ED-4DB2-BD59-A6C34878D82A}">
                    <a16:rowId xmlns:a16="http://schemas.microsoft.com/office/drawing/2014/main" val="1442818321"/>
                  </a:ext>
                </a:extLst>
              </a:tr>
              <a:tr h="0">
                <a:tc>
                  <a:txBody>
                    <a:bodyPr/>
                    <a:lstStyle/>
                    <a:p>
                      <a:pPr marL="0" lvl="0" indent="0" algn="l" rtl="0">
                        <a:lnSpc>
                          <a:spcPct val="115000"/>
                        </a:lnSpc>
                        <a:spcBef>
                          <a:spcPts val="0"/>
                        </a:spcBef>
                        <a:spcAft>
                          <a:spcPts val="0"/>
                        </a:spcAft>
                        <a:buNone/>
                      </a:pPr>
                      <a:r>
                        <a:rPr lang="en-US" sz="600" err="1"/>
                        <a:t>submittercategories</a:t>
                      </a:r>
                      <a:endParaRPr sz="600"/>
                    </a:p>
                  </a:txBody>
                  <a:tcPr marL="91425" marR="91425" marT="91425" marB="91425">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600"/>
                        <a:t>2</a:t>
                      </a:r>
                      <a:endParaRPr sz="600"/>
                    </a:p>
                  </a:txBody>
                  <a:tcPr marL="91425" marR="91425" marT="91425" marB="91425">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600"/>
                        <a:t>2</a:t>
                      </a:r>
                      <a:endParaRPr sz="600"/>
                    </a:p>
                  </a:txBody>
                  <a:tcPr marL="91425" marR="91425" marT="91425" marB="91425">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endParaRPr sz="600"/>
                    </a:p>
                  </a:txBody>
                  <a:tcPr marL="91425" marR="91425" marT="91425" marB="914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extLst>
                  <a:ext uri="{0D108BD9-81ED-4DB2-BD59-A6C34878D82A}">
                    <a16:rowId xmlns:a16="http://schemas.microsoft.com/office/drawing/2014/main" val="2828691865"/>
                  </a:ext>
                </a:extLst>
              </a:tr>
              <a:tr h="0">
                <a:tc>
                  <a:txBody>
                    <a:bodyPr/>
                    <a:lstStyle/>
                    <a:p>
                      <a:pPr marL="0" lvl="0" indent="0" algn="l" rtl="0">
                        <a:lnSpc>
                          <a:spcPct val="115000"/>
                        </a:lnSpc>
                        <a:spcBef>
                          <a:spcPts val="0"/>
                        </a:spcBef>
                        <a:spcAft>
                          <a:spcPts val="0"/>
                        </a:spcAft>
                        <a:buNone/>
                      </a:pPr>
                      <a:r>
                        <a:rPr lang="en-US" sz="600" err="1"/>
                        <a:t>variationid</a:t>
                      </a:r>
                      <a:endParaRPr sz="600"/>
                    </a:p>
                  </a:txBody>
                  <a:tcPr marL="91425" marR="91425" marT="91425" marB="91425">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600"/>
                        <a:t>45220</a:t>
                      </a:r>
                      <a:endParaRPr sz="600"/>
                    </a:p>
                  </a:txBody>
                  <a:tcPr marL="91425" marR="91425" marT="91425" marB="91425">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600"/>
                        <a:t>45220</a:t>
                      </a:r>
                      <a:endParaRPr sz="600"/>
                    </a:p>
                  </a:txBody>
                  <a:tcPr marL="91425" marR="91425" marT="91425" marB="91425">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600" dirty="0"/>
                        <a:t>The Variation ID is a unique identifier for the set of sequence changes that were interpreted</a:t>
                      </a:r>
                      <a:endParaRPr sz="600" dirty="0"/>
                    </a:p>
                  </a:txBody>
                  <a:tcPr marL="91425" marR="91425" marT="91425" marB="914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91146873"/>
                  </a:ext>
                </a:extLst>
              </a:tr>
            </a:tbl>
          </a:graphicData>
        </a:graphic>
      </p:graphicFrame>
    </p:spTree>
    <p:extLst>
      <p:ext uri="{BB962C8B-B14F-4D97-AF65-F5344CB8AC3E}">
        <p14:creationId xmlns:p14="http://schemas.microsoft.com/office/powerpoint/2010/main" val="27220988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кутник 3">
            <a:extLst>
              <a:ext uri="{FF2B5EF4-FFF2-40B4-BE49-F238E27FC236}">
                <a16:creationId xmlns:a16="http://schemas.microsoft.com/office/drawing/2014/main" id="{9773A594-8E86-4C4A-A0E0-340512BF7488}"/>
              </a:ext>
            </a:extLst>
          </p:cNvPr>
          <p:cNvSpPr/>
          <p:nvPr/>
        </p:nvSpPr>
        <p:spPr>
          <a:xfrm>
            <a:off x="1021975" y="1"/>
            <a:ext cx="7725336" cy="942534"/>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a:p>
            <a:pPr algn="ctr"/>
            <a:r>
              <a:rPr lang="en-US" dirty="0" err="1">
                <a:solidFill>
                  <a:schemeClr val="tx1"/>
                </a:solidFill>
              </a:rPr>
              <a:t>F_name</a:t>
            </a:r>
            <a:endParaRPr lang="en-US" dirty="0">
              <a:solidFill>
                <a:schemeClr val="tx1"/>
              </a:solidFill>
            </a:endParaRPr>
          </a:p>
          <a:p>
            <a:pPr algn="ctr"/>
            <a:endParaRPr lang="en-US" dirty="0">
              <a:solidFill>
                <a:schemeClr val="tx1"/>
              </a:solidFill>
            </a:endParaRPr>
          </a:p>
          <a:p>
            <a:pPr algn="ctr"/>
            <a:r>
              <a:rPr lang="en-US" dirty="0">
                <a:solidFill>
                  <a:schemeClr val="tx1"/>
                </a:solidFill>
              </a:rPr>
              <a:t>NM_005228.5(EGFR):c.2127_2129del (p.Glu709_Thr710delinsAsp)</a:t>
            </a:r>
          </a:p>
          <a:p>
            <a:pPr algn="ctr"/>
            <a:endParaRPr lang="en-US" dirty="0">
              <a:solidFill>
                <a:schemeClr val="tx1"/>
              </a:solidFill>
            </a:endParaRPr>
          </a:p>
        </p:txBody>
      </p:sp>
      <p:sp>
        <p:nvSpPr>
          <p:cNvPr id="5" name="Прямокутник 4">
            <a:extLst>
              <a:ext uri="{FF2B5EF4-FFF2-40B4-BE49-F238E27FC236}">
                <a16:creationId xmlns:a16="http://schemas.microsoft.com/office/drawing/2014/main" id="{4F01EFAE-1A90-4A19-8006-4D19CA6BC161}"/>
              </a:ext>
            </a:extLst>
          </p:cNvPr>
          <p:cNvSpPr/>
          <p:nvPr/>
        </p:nvSpPr>
        <p:spPr>
          <a:xfrm>
            <a:off x="1021976" y="1112110"/>
            <a:ext cx="2187107" cy="915522"/>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Gene</a:t>
            </a:r>
          </a:p>
          <a:p>
            <a:pPr algn="ctr"/>
            <a:endParaRPr lang="en-US" dirty="0">
              <a:solidFill>
                <a:schemeClr val="tx1"/>
              </a:solidFill>
            </a:endParaRPr>
          </a:p>
          <a:p>
            <a:pPr algn="ctr"/>
            <a:r>
              <a:rPr lang="en-US" dirty="0">
                <a:solidFill>
                  <a:schemeClr val="tx1"/>
                </a:solidFill>
              </a:rPr>
              <a:t>NM_005228.5(EGFR)</a:t>
            </a:r>
          </a:p>
        </p:txBody>
      </p:sp>
      <p:sp>
        <p:nvSpPr>
          <p:cNvPr id="7" name="Прямокутник 6">
            <a:extLst>
              <a:ext uri="{FF2B5EF4-FFF2-40B4-BE49-F238E27FC236}">
                <a16:creationId xmlns:a16="http://schemas.microsoft.com/office/drawing/2014/main" id="{FDDCCDF9-197C-4DEF-8578-D48718755061}"/>
              </a:ext>
            </a:extLst>
          </p:cNvPr>
          <p:cNvSpPr/>
          <p:nvPr/>
        </p:nvSpPr>
        <p:spPr>
          <a:xfrm>
            <a:off x="3468360" y="1102547"/>
            <a:ext cx="2295526" cy="896472"/>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Coding DNA sequence</a:t>
            </a:r>
          </a:p>
          <a:p>
            <a:pPr algn="ctr"/>
            <a:endParaRPr lang="en-US" dirty="0">
              <a:solidFill>
                <a:schemeClr val="tx1"/>
              </a:solidFill>
            </a:endParaRPr>
          </a:p>
          <a:p>
            <a:pPr algn="ctr"/>
            <a:r>
              <a:rPr lang="en-US" dirty="0">
                <a:solidFill>
                  <a:schemeClr val="tx1"/>
                </a:solidFill>
              </a:rPr>
              <a:t>c.2127_2129del</a:t>
            </a:r>
          </a:p>
        </p:txBody>
      </p:sp>
      <p:sp>
        <p:nvSpPr>
          <p:cNvPr id="8" name="Прямокутник 7">
            <a:extLst>
              <a:ext uri="{FF2B5EF4-FFF2-40B4-BE49-F238E27FC236}">
                <a16:creationId xmlns:a16="http://schemas.microsoft.com/office/drawing/2014/main" id="{035B32D4-1C2F-427E-AE78-6EF2AB69FA6D}"/>
              </a:ext>
            </a:extLst>
          </p:cNvPr>
          <p:cNvSpPr/>
          <p:nvPr/>
        </p:nvSpPr>
        <p:spPr>
          <a:xfrm>
            <a:off x="5978197" y="1101178"/>
            <a:ext cx="2789705" cy="894232"/>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Protein sequence</a:t>
            </a:r>
          </a:p>
          <a:p>
            <a:pPr algn="ctr"/>
            <a:endParaRPr lang="en-US" dirty="0">
              <a:solidFill>
                <a:schemeClr val="tx1"/>
              </a:solidFill>
            </a:endParaRPr>
          </a:p>
          <a:p>
            <a:pPr algn="ctr"/>
            <a:r>
              <a:rPr lang="en-US" dirty="0">
                <a:solidFill>
                  <a:schemeClr val="tx1"/>
                </a:solidFill>
              </a:rPr>
              <a:t>p.Glu709_Thr710delinsAsp</a:t>
            </a:r>
          </a:p>
        </p:txBody>
      </p:sp>
      <p:cxnSp>
        <p:nvCxnSpPr>
          <p:cNvPr id="10" name="Пряма зі стрілкою 9">
            <a:extLst>
              <a:ext uri="{FF2B5EF4-FFF2-40B4-BE49-F238E27FC236}">
                <a16:creationId xmlns:a16="http://schemas.microsoft.com/office/drawing/2014/main" id="{B210E68C-F458-47DD-BB6B-271AEEAB901C}"/>
              </a:ext>
            </a:extLst>
          </p:cNvPr>
          <p:cNvCxnSpPr>
            <a:cxnSpLocks/>
            <a:endCxn id="5" idx="0"/>
          </p:cNvCxnSpPr>
          <p:nvPr/>
        </p:nvCxnSpPr>
        <p:spPr>
          <a:xfrm>
            <a:off x="2115530" y="903959"/>
            <a:ext cx="0" cy="2081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Пряма зі стрілкою 11">
            <a:extLst>
              <a:ext uri="{FF2B5EF4-FFF2-40B4-BE49-F238E27FC236}">
                <a16:creationId xmlns:a16="http://schemas.microsoft.com/office/drawing/2014/main" id="{ED596EF3-DE31-4B02-9637-5C96E63D6412}"/>
              </a:ext>
            </a:extLst>
          </p:cNvPr>
          <p:cNvCxnSpPr>
            <a:cxnSpLocks/>
            <a:endCxn id="7" idx="0"/>
          </p:cNvCxnSpPr>
          <p:nvPr/>
        </p:nvCxnSpPr>
        <p:spPr>
          <a:xfrm flipH="1">
            <a:off x="4616123" y="942535"/>
            <a:ext cx="9244" cy="1600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Пряма зі стрілкою 14">
            <a:extLst>
              <a:ext uri="{FF2B5EF4-FFF2-40B4-BE49-F238E27FC236}">
                <a16:creationId xmlns:a16="http://schemas.microsoft.com/office/drawing/2014/main" id="{0A2F2745-927E-4768-9C05-143DDED9F372}"/>
              </a:ext>
            </a:extLst>
          </p:cNvPr>
          <p:cNvCxnSpPr>
            <a:cxnSpLocks/>
            <a:endCxn id="8" idx="0"/>
          </p:cNvCxnSpPr>
          <p:nvPr/>
        </p:nvCxnSpPr>
        <p:spPr>
          <a:xfrm>
            <a:off x="7363806" y="941166"/>
            <a:ext cx="9244" cy="1600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Прямокутник 17">
            <a:extLst>
              <a:ext uri="{FF2B5EF4-FFF2-40B4-BE49-F238E27FC236}">
                <a16:creationId xmlns:a16="http://schemas.microsoft.com/office/drawing/2014/main" id="{2C4B3470-B837-48F0-9713-0F28BBBAFA48}"/>
              </a:ext>
            </a:extLst>
          </p:cNvPr>
          <p:cNvSpPr/>
          <p:nvPr/>
        </p:nvSpPr>
        <p:spPr>
          <a:xfrm>
            <a:off x="0" y="19051"/>
            <a:ext cx="699246" cy="923484"/>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dirty="0">
                <a:solidFill>
                  <a:schemeClr val="tx1"/>
                </a:solidFill>
              </a:rPr>
              <a:t>VARIANT</a:t>
            </a:r>
          </a:p>
        </p:txBody>
      </p:sp>
      <p:sp>
        <p:nvSpPr>
          <p:cNvPr id="19" name="Прямокутник 18">
            <a:extLst>
              <a:ext uri="{FF2B5EF4-FFF2-40B4-BE49-F238E27FC236}">
                <a16:creationId xmlns:a16="http://schemas.microsoft.com/office/drawing/2014/main" id="{2B0D922E-6513-457C-913F-BC3633E2A1FC}"/>
              </a:ext>
            </a:extLst>
          </p:cNvPr>
          <p:cNvSpPr/>
          <p:nvPr/>
        </p:nvSpPr>
        <p:spPr>
          <a:xfrm>
            <a:off x="0" y="1101178"/>
            <a:ext cx="699246" cy="2626919"/>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dirty="0">
                <a:solidFill>
                  <a:schemeClr val="tx1"/>
                </a:solidFill>
              </a:rPr>
              <a:t>ATTRIBUTE</a:t>
            </a:r>
          </a:p>
        </p:txBody>
      </p:sp>
      <p:sp>
        <p:nvSpPr>
          <p:cNvPr id="23" name="Прямокутник 22">
            <a:extLst>
              <a:ext uri="{FF2B5EF4-FFF2-40B4-BE49-F238E27FC236}">
                <a16:creationId xmlns:a16="http://schemas.microsoft.com/office/drawing/2014/main" id="{A6CE6B73-7953-4ED7-8BD5-660FD3D2E865}"/>
              </a:ext>
            </a:extLst>
          </p:cNvPr>
          <p:cNvSpPr/>
          <p:nvPr/>
        </p:nvSpPr>
        <p:spPr>
          <a:xfrm>
            <a:off x="1021974" y="2110520"/>
            <a:ext cx="7767561" cy="208151"/>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Transform to Human Readable Format</a:t>
            </a:r>
          </a:p>
        </p:txBody>
      </p:sp>
      <p:sp>
        <p:nvSpPr>
          <p:cNvPr id="24" name="Прямокутник 23">
            <a:extLst>
              <a:ext uri="{FF2B5EF4-FFF2-40B4-BE49-F238E27FC236}">
                <a16:creationId xmlns:a16="http://schemas.microsoft.com/office/drawing/2014/main" id="{867B6E44-1F2F-49E3-8A02-612970694443}"/>
              </a:ext>
            </a:extLst>
          </p:cNvPr>
          <p:cNvSpPr/>
          <p:nvPr/>
        </p:nvSpPr>
        <p:spPr>
          <a:xfrm>
            <a:off x="1021976" y="2430172"/>
            <a:ext cx="2187107" cy="1304908"/>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Homo sapiens epidermal growth factor receptor (EGFR)</a:t>
            </a:r>
          </a:p>
        </p:txBody>
      </p:sp>
      <p:sp>
        <p:nvSpPr>
          <p:cNvPr id="25" name="Прямокутник 24">
            <a:extLst>
              <a:ext uri="{FF2B5EF4-FFF2-40B4-BE49-F238E27FC236}">
                <a16:creationId xmlns:a16="http://schemas.microsoft.com/office/drawing/2014/main" id="{E83751C5-F328-443D-861C-BAEA34D8F9F7}"/>
              </a:ext>
            </a:extLst>
          </p:cNvPr>
          <p:cNvSpPr/>
          <p:nvPr/>
        </p:nvSpPr>
        <p:spPr>
          <a:xfrm>
            <a:off x="3446298" y="2436369"/>
            <a:ext cx="2339649" cy="1304908"/>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Deletion in position from 2127 to 2129</a:t>
            </a:r>
          </a:p>
        </p:txBody>
      </p:sp>
      <p:sp>
        <p:nvSpPr>
          <p:cNvPr id="26" name="Прямокутник 25">
            <a:extLst>
              <a:ext uri="{FF2B5EF4-FFF2-40B4-BE49-F238E27FC236}">
                <a16:creationId xmlns:a16="http://schemas.microsoft.com/office/drawing/2014/main" id="{EB1D325E-6239-4951-AC98-250CB3D9B13D}"/>
              </a:ext>
            </a:extLst>
          </p:cNvPr>
          <p:cNvSpPr/>
          <p:nvPr/>
        </p:nvSpPr>
        <p:spPr>
          <a:xfrm>
            <a:off x="5956559" y="2430172"/>
            <a:ext cx="2832979" cy="1314991"/>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Deletion of amino acids Glutamic acid and Threonine in position from 709 to 710 and insertion of Aspartic acid</a:t>
            </a:r>
          </a:p>
        </p:txBody>
      </p:sp>
      <p:sp>
        <p:nvSpPr>
          <p:cNvPr id="52" name="Прямокутник 51">
            <a:extLst>
              <a:ext uri="{FF2B5EF4-FFF2-40B4-BE49-F238E27FC236}">
                <a16:creationId xmlns:a16="http://schemas.microsoft.com/office/drawing/2014/main" id="{3F3DCBA6-54AC-4295-A32A-FBC1FD7B5806}"/>
              </a:ext>
            </a:extLst>
          </p:cNvPr>
          <p:cNvSpPr/>
          <p:nvPr/>
        </p:nvSpPr>
        <p:spPr>
          <a:xfrm>
            <a:off x="0" y="3886740"/>
            <a:ext cx="699246" cy="125676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dirty="0">
                <a:solidFill>
                  <a:schemeClr val="tx1"/>
                </a:solidFill>
              </a:rPr>
              <a:t>Concept</a:t>
            </a:r>
          </a:p>
          <a:p>
            <a:pPr algn="ctr"/>
            <a:r>
              <a:rPr lang="en-US" dirty="0">
                <a:solidFill>
                  <a:schemeClr val="tx1"/>
                </a:solidFill>
              </a:rPr>
              <a:t>Name</a:t>
            </a:r>
          </a:p>
        </p:txBody>
      </p:sp>
      <p:sp>
        <p:nvSpPr>
          <p:cNvPr id="53" name="Прямокутник 52">
            <a:extLst>
              <a:ext uri="{FF2B5EF4-FFF2-40B4-BE49-F238E27FC236}">
                <a16:creationId xmlns:a16="http://schemas.microsoft.com/office/drawing/2014/main" id="{EBD6527A-6F2D-479D-B544-B72E71A365FE}"/>
              </a:ext>
            </a:extLst>
          </p:cNvPr>
          <p:cNvSpPr/>
          <p:nvPr/>
        </p:nvSpPr>
        <p:spPr>
          <a:xfrm>
            <a:off x="1021975" y="3886740"/>
            <a:ext cx="7725336" cy="126145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Homo sapiens epidermal growth factor receptor (EGFR), Deletion in position from 2127 to 2129, Deletion of amino acids Glutamic acid and Threonine in position from 709 to 710 and insertion of Aspartic acid</a:t>
            </a:r>
          </a:p>
          <a:p>
            <a:pPr algn="ctr"/>
            <a:r>
              <a:rPr lang="en-US" dirty="0">
                <a:solidFill>
                  <a:schemeClr val="tx1"/>
                </a:solidFill>
              </a:rPr>
              <a:t> </a:t>
            </a:r>
          </a:p>
        </p:txBody>
      </p:sp>
      <p:cxnSp>
        <p:nvCxnSpPr>
          <p:cNvPr id="55" name="Пряма зі стрілкою 54">
            <a:extLst>
              <a:ext uri="{FF2B5EF4-FFF2-40B4-BE49-F238E27FC236}">
                <a16:creationId xmlns:a16="http://schemas.microsoft.com/office/drawing/2014/main" id="{9FA589DA-F523-4E4F-ABEB-BD8D7E299030}"/>
              </a:ext>
            </a:extLst>
          </p:cNvPr>
          <p:cNvCxnSpPr>
            <a:stCxn id="5" idx="2"/>
            <a:endCxn id="24" idx="0"/>
          </p:cNvCxnSpPr>
          <p:nvPr/>
        </p:nvCxnSpPr>
        <p:spPr>
          <a:xfrm>
            <a:off x="2115530" y="2027632"/>
            <a:ext cx="0" cy="4025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Пряма зі стрілкою 56">
            <a:extLst>
              <a:ext uri="{FF2B5EF4-FFF2-40B4-BE49-F238E27FC236}">
                <a16:creationId xmlns:a16="http://schemas.microsoft.com/office/drawing/2014/main" id="{A6D5990A-8310-47D8-B352-EF22352372E7}"/>
              </a:ext>
            </a:extLst>
          </p:cNvPr>
          <p:cNvCxnSpPr>
            <a:cxnSpLocks/>
            <a:stCxn id="7" idx="2"/>
            <a:endCxn id="25" idx="0"/>
          </p:cNvCxnSpPr>
          <p:nvPr/>
        </p:nvCxnSpPr>
        <p:spPr>
          <a:xfrm>
            <a:off x="4616123" y="1999019"/>
            <a:ext cx="0" cy="4373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Пряма зі стрілкою 60">
            <a:extLst>
              <a:ext uri="{FF2B5EF4-FFF2-40B4-BE49-F238E27FC236}">
                <a16:creationId xmlns:a16="http://schemas.microsoft.com/office/drawing/2014/main" id="{A8DE0AE1-A790-4F6F-BD07-962F6FC492DF}"/>
              </a:ext>
            </a:extLst>
          </p:cNvPr>
          <p:cNvCxnSpPr>
            <a:cxnSpLocks/>
            <a:stCxn id="8" idx="2"/>
            <a:endCxn id="26" idx="0"/>
          </p:cNvCxnSpPr>
          <p:nvPr/>
        </p:nvCxnSpPr>
        <p:spPr>
          <a:xfrm flipH="1">
            <a:off x="7373049" y="1995410"/>
            <a:ext cx="1" cy="4347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Пряма зі стрілкою 64">
            <a:extLst>
              <a:ext uri="{FF2B5EF4-FFF2-40B4-BE49-F238E27FC236}">
                <a16:creationId xmlns:a16="http://schemas.microsoft.com/office/drawing/2014/main" id="{D530D447-7219-4408-8B97-A80CEFED3A77}"/>
              </a:ext>
            </a:extLst>
          </p:cNvPr>
          <p:cNvCxnSpPr>
            <a:cxnSpLocks/>
            <a:stCxn id="24" idx="2"/>
          </p:cNvCxnSpPr>
          <p:nvPr/>
        </p:nvCxnSpPr>
        <p:spPr>
          <a:xfrm>
            <a:off x="2115530" y="3735080"/>
            <a:ext cx="0" cy="1516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Пряма зі стрілкою 66">
            <a:extLst>
              <a:ext uri="{FF2B5EF4-FFF2-40B4-BE49-F238E27FC236}">
                <a16:creationId xmlns:a16="http://schemas.microsoft.com/office/drawing/2014/main" id="{0660A0A9-60AF-411C-A2BB-6AA104293209}"/>
              </a:ext>
            </a:extLst>
          </p:cNvPr>
          <p:cNvCxnSpPr>
            <a:cxnSpLocks/>
            <a:stCxn id="25" idx="2"/>
          </p:cNvCxnSpPr>
          <p:nvPr/>
        </p:nvCxnSpPr>
        <p:spPr>
          <a:xfrm>
            <a:off x="4616123" y="3741277"/>
            <a:ext cx="9244" cy="1454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Пряма зі стрілкою 70">
            <a:extLst>
              <a:ext uri="{FF2B5EF4-FFF2-40B4-BE49-F238E27FC236}">
                <a16:creationId xmlns:a16="http://schemas.microsoft.com/office/drawing/2014/main" id="{D8CA09B6-0233-4169-9F45-20D8FE4FDF3E}"/>
              </a:ext>
            </a:extLst>
          </p:cNvPr>
          <p:cNvCxnSpPr>
            <a:stCxn id="26" idx="2"/>
          </p:cNvCxnSpPr>
          <p:nvPr/>
        </p:nvCxnSpPr>
        <p:spPr>
          <a:xfrm>
            <a:off x="7373049" y="3745163"/>
            <a:ext cx="0" cy="1415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56715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graphicFrame>
        <p:nvGraphicFramePr>
          <p:cNvPr id="103" name="Google Shape;103;p20"/>
          <p:cNvGraphicFramePr/>
          <p:nvPr>
            <p:extLst>
              <p:ext uri="{D42A27DB-BD31-4B8C-83A1-F6EECF244321}">
                <p14:modId xmlns:p14="http://schemas.microsoft.com/office/powerpoint/2010/main" val="2946343844"/>
              </p:ext>
            </p:extLst>
          </p:nvPr>
        </p:nvGraphicFramePr>
        <p:xfrm>
          <a:off x="280762" y="370825"/>
          <a:ext cx="8576813" cy="4401850"/>
        </p:xfrm>
        <a:graphic>
          <a:graphicData uri="http://schemas.openxmlformats.org/drawingml/2006/table">
            <a:tbl>
              <a:tblPr>
                <a:noFill/>
                <a:tableStyleId>{42E292DC-4DC9-4369-9E3E-4D5144749313}</a:tableStyleId>
              </a:tblPr>
              <a:tblGrid>
                <a:gridCol w="1572120">
                  <a:extLst>
                    <a:ext uri="{9D8B030D-6E8A-4147-A177-3AD203B41FA5}">
                      <a16:colId xmlns:a16="http://schemas.microsoft.com/office/drawing/2014/main" val="20000"/>
                    </a:ext>
                  </a:extLst>
                </a:gridCol>
                <a:gridCol w="2031883">
                  <a:extLst>
                    <a:ext uri="{9D8B030D-6E8A-4147-A177-3AD203B41FA5}">
                      <a16:colId xmlns:a16="http://schemas.microsoft.com/office/drawing/2014/main" val="20001"/>
                    </a:ext>
                  </a:extLst>
                </a:gridCol>
                <a:gridCol w="4972810">
                  <a:extLst>
                    <a:ext uri="{9D8B030D-6E8A-4147-A177-3AD203B41FA5}">
                      <a16:colId xmlns:a16="http://schemas.microsoft.com/office/drawing/2014/main" val="20002"/>
                    </a:ext>
                  </a:extLst>
                </a:gridCol>
              </a:tblGrid>
              <a:tr h="357968">
                <a:tc>
                  <a:txBody>
                    <a:bodyPr/>
                    <a:lstStyle/>
                    <a:p>
                      <a:pPr marL="0" lvl="0" indent="0" algn="ctr" rtl="0">
                        <a:spcBef>
                          <a:spcPts val="0"/>
                        </a:spcBef>
                        <a:spcAft>
                          <a:spcPts val="0"/>
                        </a:spcAft>
                        <a:buNone/>
                      </a:pPr>
                      <a:r>
                        <a:rPr lang="en" sz="1200" b="1"/>
                        <a:t>Field</a:t>
                      </a:r>
                      <a:endParaRPr sz="1200" b="1"/>
                    </a:p>
                  </a:txBody>
                  <a:tcPr marL="91425" marR="91425" marT="91425" marB="91425"/>
                </a:tc>
                <a:tc>
                  <a:txBody>
                    <a:bodyPr/>
                    <a:lstStyle/>
                    <a:p>
                      <a:pPr marL="0" lvl="0" indent="0" algn="ctr" rtl="0">
                        <a:spcBef>
                          <a:spcPts val="0"/>
                        </a:spcBef>
                        <a:spcAft>
                          <a:spcPts val="0"/>
                        </a:spcAft>
                        <a:buNone/>
                      </a:pPr>
                      <a:r>
                        <a:rPr lang="en" sz="1200" b="1"/>
                        <a:t>Source field</a:t>
                      </a:r>
                      <a:endParaRPr sz="1200" b="1"/>
                    </a:p>
                  </a:txBody>
                  <a:tcPr marL="91425" marR="91425" marT="91425" marB="91425"/>
                </a:tc>
                <a:tc>
                  <a:txBody>
                    <a:bodyPr/>
                    <a:lstStyle/>
                    <a:p>
                      <a:pPr marL="0" lvl="0" indent="0" algn="ctr" rtl="0">
                        <a:spcBef>
                          <a:spcPts val="0"/>
                        </a:spcBef>
                        <a:spcAft>
                          <a:spcPts val="0"/>
                        </a:spcAft>
                        <a:buNone/>
                      </a:pPr>
                      <a:r>
                        <a:rPr lang="en" sz="1200" b="1"/>
                        <a:t>Example</a:t>
                      </a:r>
                      <a:endParaRPr sz="1200" b="1"/>
                    </a:p>
                  </a:txBody>
                  <a:tcPr marL="91425" marR="91425" marT="91425" marB="91425"/>
                </a:tc>
                <a:extLst>
                  <a:ext uri="{0D108BD9-81ED-4DB2-BD59-A6C34878D82A}">
                    <a16:rowId xmlns:a16="http://schemas.microsoft.com/office/drawing/2014/main" val="10000"/>
                  </a:ext>
                </a:extLst>
              </a:tr>
              <a:tr h="372260">
                <a:tc>
                  <a:txBody>
                    <a:bodyPr/>
                    <a:lstStyle/>
                    <a:p>
                      <a:pPr marL="0" lvl="0" indent="0" algn="l" rtl="0">
                        <a:spcBef>
                          <a:spcPts val="0"/>
                        </a:spcBef>
                        <a:spcAft>
                          <a:spcPts val="0"/>
                        </a:spcAft>
                        <a:buNone/>
                      </a:pPr>
                      <a:r>
                        <a:rPr lang="en" sz="1200" err="1"/>
                        <a:t>Concept_id</a:t>
                      </a:r>
                      <a:r>
                        <a:rPr lang="en" sz="1200"/>
                        <a:t> </a:t>
                      </a:r>
                      <a:endParaRPr sz="1200"/>
                    </a:p>
                  </a:txBody>
                  <a:tcPr marL="91425" marR="91425" marT="91425" marB="91425"/>
                </a:tc>
                <a:tc>
                  <a:txBody>
                    <a:bodyPr/>
                    <a:lstStyle/>
                    <a:p>
                      <a:pPr marL="0" lvl="0" indent="0" algn="l" rtl="0">
                        <a:spcBef>
                          <a:spcPts val="0"/>
                        </a:spcBef>
                        <a:spcAft>
                          <a:spcPts val="0"/>
                        </a:spcAft>
                        <a:buNone/>
                      </a:pPr>
                      <a:endParaRPr sz="1200"/>
                    </a:p>
                  </a:txBody>
                  <a:tcPr marL="91425" marR="91425" marT="91425" marB="91425"/>
                </a:tc>
                <a:tc>
                  <a:txBody>
                    <a:bodyPr/>
                    <a:lstStyle/>
                    <a:p>
                      <a:pPr marL="0" lvl="0" indent="0" algn="l" rtl="0">
                        <a:spcBef>
                          <a:spcPts val="0"/>
                        </a:spcBef>
                        <a:spcAft>
                          <a:spcPts val="0"/>
                        </a:spcAft>
                        <a:buNone/>
                      </a:pPr>
                      <a:endParaRPr sz="1200" dirty="0"/>
                    </a:p>
                  </a:txBody>
                  <a:tcPr marL="91425" marR="91425" marT="91425" marB="91425"/>
                </a:tc>
                <a:extLst>
                  <a:ext uri="{0D108BD9-81ED-4DB2-BD59-A6C34878D82A}">
                    <a16:rowId xmlns:a16="http://schemas.microsoft.com/office/drawing/2014/main" val="10001"/>
                  </a:ext>
                </a:extLst>
              </a:tr>
              <a:tr h="713633">
                <a:tc>
                  <a:txBody>
                    <a:bodyPr/>
                    <a:lstStyle/>
                    <a:p>
                      <a:pPr marL="0" lvl="0" indent="0" algn="l" rtl="0">
                        <a:spcBef>
                          <a:spcPts val="0"/>
                        </a:spcBef>
                        <a:spcAft>
                          <a:spcPts val="0"/>
                        </a:spcAft>
                        <a:buNone/>
                      </a:pPr>
                      <a:r>
                        <a:rPr lang="en" sz="1200" err="1">
                          <a:solidFill>
                            <a:schemeClr val="dk1"/>
                          </a:solidFill>
                        </a:rPr>
                        <a:t>Concept_name</a:t>
                      </a:r>
                      <a:endParaRPr sz="1200" err="1"/>
                    </a:p>
                  </a:txBody>
                  <a:tcPr marL="91425" marR="91425" marT="91425" marB="91425"/>
                </a:tc>
                <a:tc>
                  <a:txBody>
                    <a:bodyPr/>
                    <a:lstStyle/>
                    <a:p>
                      <a:pPr marL="0" lvl="0" indent="0" algn="l" rtl="0">
                        <a:spcBef>
                          <a:spcPts val="0"/>
                        </a:spcBef>
                        <a:spcAft>
                          <a:spcPts val="0"/>
                        </a:spcAft>
                        <a:buNone/>
                      </a:pPr>
                      <a:r>
                        <a:rPr lang="en" sz="1200">
                          <a:solidFill>
                            <a:schemeClr val="dk1"/>
                          </a:solidFill>
                        </a:rPr>
                        <a:t>f_name</a:t>
                      </a:r>
                      <a:endParaRPr sz="1200" baseline="30000"/>
                    </a:p>
                  </a:txBody>
                  <a:tcPr marL="91425" marR="91425" marT="91425" marB="91425"/>
                </a:tc>
                <a:tc>
                  <a:txBody>
                    <a:bodyPr/>
                    <a:lstStyle/>
                    <a:p>
                      <a:pPr marL="0" lvl="0" indent="0" algn="l" rtl="0">
                        <a:spcBef>
                          <a:spcPts val="0"/>
                        </a:spcBef>
                        <a:spcAft>
                          <a:spcPts val="0"/>
                        </a:spcAft>
                        <a:buNone/>
                      </a:pPr>
                      <a:r>
                        <a:rPr lang="en-US" sz="1200" dirty="0"/>
                        <a:t>Homo sapiens epidermal growth factor receptor (EGFR), Deletion in position from 2127 to 2129, Deletion of amino acids Glutamic acid and Threonine in position from 709 to 710 and insertion of Aspartic acid</a:t>
                      </a:r>
                    </a:p>
                  </a:txBody>
                  <a:tcPr marL="91425" marR="91425" marT="91425" marB="91425"/>
                </a:tc>
                <a:extLst>
                  <a:ext uri="{0D108BD9-81ED-4DB2-BD59-A6C34878D82A}">
                    <a16:rowId xmlns:a16="http://schemas.microsoft.com/office/drawing/2014/main" val="10002"/>
                  </a:ext>
                </a:extLst>
              </a:tr>
              <a:tr h="357968">
                <a:tc>
                  <a:txBody>
                    <a:bodyPr/>
                    <a:lstStyle/>
                    <a:p>
                      <a:pPr marL="0" lvl="0" indent="0" algn="l" rtl="0">
                        <a:spcBef>
                          <a:spcPts val="0"/>
                        </a:spcBef>
                        <a:spcAft>
                          <a:spcPts val="0"/>
                        </a:spcAft>
                        <a:buNone/>
                      </a:pPr>
                      <a:r>
                        <a:rPr lang="en" sz="1200" err="1">
                          <a:solidFill>
                            <a:schemeClr val="dk1"/>
                          </a:solidFill>
                        </a:rPr>
                        <a:t>Domain_id</a:t>
                      </a:r>
                      <a:endParaRPr sz="1200" err="1"/>
                    </a:p>
                  </a:txBody>
                  <a:tcPr marL="91425" marR="91425" marT="91425" marB="91425"/>
                </a:tc>
                <a:tc>
                  <a:txBody>
                    <a:bodyPr/>
                    <a:lstStyle/>
                    <a:p>
                      <a:pPr marL="0" lvl="0" indent="0" algn="l" rtl="0">
                        <a:spcBef>
                          <a:spcPts val="0"/>
                        </a:spcBef>
                        <a:spcAft>
                          <a:spcPts val="0"/>
                        </a:spcAft>
                        <a:buNone/>
                      </a:pPr>
                      <a:endParaRPr sz="1200"/>
                    </a:p>
                  </a:txBody>
                  <a:tcPr marL="91425" marR="91425" marT="91425" marB="91425"/>
                </a:tc>
                <a:tc>
                  <a:txBody>
                    <a:bodyPr/>
                    <a:lstStyle/>
                    <a:p>
                      <a:pPr marL="0" lvl="0" indent="0" algn="l" rtl="0">
                        <a:spcBef>
                          <a:spcPts val="0"/>
                        </a:spcBef>
                        <a:spcAft>
                          <a:spcPts val="0"/>
                        </a:spcAft>
                        <a:buNone/>
                      </a:pPr>
                      <a:r>
                        <a:rPr lang="en-US" sz="1200" dirty="0"/>
                        <a:t>Genomic</a:t>
                      </a:r>
                      <a:endParaRPr sz="1200" dirty="0"/>
                    </a:p>
                  </a:txBody>
                  <a:tcPr marL="91425" marR="91425" marT="91425" marB="91425"/>
                </a:tc>
                <a:extLst>
                  <a:ext uri="{0D108BD9-81ED-4DB2-BD59-A6C34878D82A}">
                    <a16:rowId xmlns:a16="http://schemas.microsoft.com/office/drawing/2014/main" val="10003"/>
                  </a:ext>
                </a:extLst>
              </a:tr>
              <a:tr h="372260">
                <a:tc>
                  <a:txBody>
                    <a:bodyPr/>
                    <a:lstStyle/>
                    <a:p>
                      <a:pPr marL="0" lvl="0" indent="0" algn="l" rtl="0">
                        <a:spcBef>
                          <a:spcPts val="0"/>
                        </a:spcBef>
                        <a:spcAft>
                          <a:spcPts val="0"/>
                        </a:spcAft>
                        <a:buNone/>
                      </a:pPr>
                      <a:r>
                        <a:rPr lang="en" sz="1200" err="1">
                          <a:solidFill>
                            <a:schemeClr val="dk1"/>
                          </a:solidFill>
                        </a:rPr>
                        <a:t>Vocabulary_id</a:t>
                      </a:r>
                      <a:endParaRPr sz="1200" err="1"/>
                    </a:p>
                  </a:txBody>
                  <a:tcPr marL="91425" marR="91425" marT="91425" marB="91425"/>
                </a:tc>
                <a:tc>
                  <a:txBody>
                    <a:bodyPr/>
                    <a:lstStyle/>
                    <a:p>
                      <a:pPr marL="0" lvl="0" indent="0" algn="l" rtl="0">
                        <a:spcBef>
                          <a:spcPts val="0"/>
                        </a:spcBef>
                        <a:spcAft>
                          <a:spcPts val="0"/>
                        </a:spcAft>
                        <a:buNone/>
                      </a:pPr>
                      <a:endParaRPr sz="1200"/>
                    </a:p>
                  </a:txBody>
                  <a:tcPr marL="91425" marR="91425" marT="91425" marB="91425"/>
                </a:tc>
                <a:tc>
                  <a:txBody>
                    <a:bodyPr/>
                    <a:lstStyle/>
                    <a:p>
                      <a:pPr marL="0" lvl="0" indent="0" algn="l" rtl="0">
                        <a:spcBef>
                          <a:spcPts val="0"/>
                        </a:spcBef>
                        <a:spcAft>
                          <a:spcPts val="0"/>
                        </a:spcAft>
                        <a:buNone/>
                      </a:pPr>
                      <a:r>
                        <a:rPr lang="en-US" sz="1200" dirty="0" err="1"/>
                        <a:t>ClinVar</a:t>
                      </a:r>
                      <a:endParaRPr sz="1200" dirty="0"/>
                    </a:p>
                  </a:txBody>
                  <a:tcPr marL="91425" marR="91425" marT="91425" marB="91425"/>
                </a:tc>
                <a:extLst>
                  <a:ext uri="{0D108BD9-81ED-4DB2-BD59-A6C34878D82A}">
                    <a16:rowId xmlns:a16="http://schemas.microsoft.com/office/drawing/2014/main" val="10004"/>
                  </a:ext>
                </a:extLst>
              </a:tr>
              <a:tr h="357968">
                <a:tc>
                  <a:txBody>
                    <a:bodyPr/>
                    <a:lstStyle/>
                    <a:p>
                      <a:pPr marL="0" lvl="0" indent="0" algn="l" rtl="0">
                        <a:spcBef>
                          <a:spcPts val="0"/>
                        </a:spcBef>
                        <a:spcAft>
                          <a:spcPts val="0"/>
                        </a:spcAft>
                        <a:buNone/>
                      </a:pPr>
                      <a:r>
                        <a:rPr lang="en" sz="1200" err="1">
                          <a:solidFill>
                            <a:schemeClr val="dk1"/>
                          </a:solidFill>
                        </a:rPr>
                        <a:t>Concept_class_id</a:t>
                      </a:r>
                      <a:endParaRPr sz="1200" err="1"/>
                    </a:p>
                  </a:txBody>
                  <a:tcPr marL="91425" marR="91425" marT="91425" marB="91425"/>
                </a:tc>
                <a:tc>
                  <a:txBody>
                    <a:bodyPr/>
                    <a:lstStyle/>
                    <a:p>
                      <a:pPr marL="0" lvl="0" indent="0" algn="l" rtl="0">
                        <a:spcBef>
                          <a:spcPts val="0"/>
                        </a:spcBef>
                        <a:spcAft>
                          <a:spcPts val="0"/>
                        </a:spcAft>
                        <a:buNone/>
                      </a:pPr>
                      <a:endParaRPr sz="1200"/>
                    </a:p>
                  </a:txBody>
                  <a:tcPr marL="91425" marR="91425" marT="91425" marB="91425"/>
                </a:tc>
                <a:tc>
                  <a:txBody>
                    <a:bodyPr/>
                    <a:lstStyle/>
                    <a:p>
                      <a:pPr marL="0" lvl="0" indent="0" algn="l" rtl="0">
                        <a:spcBef>
                          <a:spcPts val="0"/>
                        </a:spcBef>
                        <a:spcAft>
                          <a:spcPts val="0"/>
                        </a:spcAft>
                        <a:buNone/>
                      </a:pPr>
                      <a:r>
                        <a:rPr lang="en" sz="1200" dirty="0"/>
                        <a:t>Variant</a:t>
                      </a:r>
                      <a:endParaRPr sz="1200" dirty="0"/>
                    </a:p>
                  </a:txBody>
                  <a:tcPr marL="91425" marR="91425" marT="91425" marB="91425"/>
                </a:tc>
                <a:extLst>
                  <a:ext uri="{0D108BD9-81ED-4DB2-BD59-A6C34878D82A}">
                    <a16:rowId xmlns:a16="http://schemas.microsoft.com/office/drawing/2014/main" val="10005"/>
                  </a:ext>
                </a:extLst>
              </a:tr>
              <a:tr h="357968">
                <a:tc>
                  <a:txBody>
                    <a:bodyPr/>
                    <a:lstStyle/>
                    <a:p>
                      <a:pPr marL="0" lvl="0" indent="0" algn="l" rtl="0">
                        <a:spcBef>
                          <a:spcPts val="0"/>
                        </a:spcBef>
                        <a:spcAft>
                          <a:spcPts val="0"/>
                        </a:spcAft>
                        <a:buNone/>
                      </a:pPr>
                      <a:r>
                        <a:rPr lang="en" sz="1200" err="1">
                          <a:solidFill>
                            <a:schemeClr val="dk1"/>
                          </a:solidFill>
                        </a:rPr>
                        <a:t>Standard_concept</a:t>
                      </a:r>
                      <a:endParaRPr sz="1200" err="1"/>
                    </a:p>
                  </a:txBody>
                  <a:tcPr marL="91425" marR="91425" marT="91425" marB="91425"/>
                </a:tc>
                <a:tc>
                  <a:txBody>
                    <a:bodyPr/>
                    <a:lstStyle/>
                    <a:p>
                      <a:pPr marL="0" lvl="0" indent="0" algn="l" rtl="0">
                        <a:spcBef>
                          <a:spcPts val="0"/>
                        </a:spcBef>
                        <a:spcAft>
                          <a:spcPts val="0"/>
                        </a:spcAft>
                        <a:buNone/>
                      </a:pPr>
                      <a:endParaRPr sz="1200"/>
                    </a:p>
                  </a:txBody>
                  <a:tcPr marL="91425" marR="91425" marT="91425" marB="91425"/>
                </a:tc>
                <a:tc>
                  <a:txBody>
                    <a:bodyPr/>
                    <a:lstStyle/>
                    <a:p>
                      <a:pPr marL="0" lvl="0" indent="0" algn="l" rtl="0">
                        <a:spcBef>
                          <a:spcPts val="0"/>
                        </a:spcBef>
                        <a:spcAft>
                          <a:spcPts val="0"/>
                        </a:spcAft>
                        <a:buNone/>
                      </a:pPr>
                      <a:r>
                        <a:rPr lang="en" sz="1200"/>
                        <a:t>S</a:t>
                      </a:r>
                      <a:endParaRPr sz="1200"/>
                    </a:p>
                  </a:txBody>
                  <a:tcPr marL="91425" marR="91425" marT="91425" marB="91425"/>
                </a:tc>
                <a:extLst>
                  <a:ext uri="{0D108BD9-81ED-4DB2-BD59-A6C34878D82A}">
                    <a16:rowId xmlns:a16="http://schemas.microsoft.com/office/drawing/2014/main" val="10006"/>
                  </a:ext>
                </a:extLst>
              </a:tr>
              <a:tr h="357968">
                <a:tc>
                  <a:txBody>
                    <a:bodyPr/>
                    <a:lstStyle/>
                    <a:p>
                      <a:pPr marL="0" lvl="0" indent="0" algn="l" rtl="0">
                        <a:spcBef>
                          <a:spcPts val="0"/>
                        </a:spcBef>
                        <a:spcAft>
                          <a:spcPts val="0"/>
                        </a:spcAft>
                        <a:buNone/>
                      </a:pPr>
                      <a:r>
                        <a:rPr lang="en" sz="1200" err="1">
                          <a:solidFill>
                            <a:schemeClr val="dk1"/>
                          </a:solidFill>
                        </a:rPr>
                        <a:t>Concept_code</a:t>
                      </a:r>
                      <a:endParaRPr sz="1200" err="1"/>
                    </a:p>
                  </a:txBody>
                  <a:tcPr marL="91425" marR="91425" marT="91425" marB="91425"/>
                </a:tc>
                <a:tc>
                  <a:txBody>
                    <a:bodyPr/>
                    <a:lstStyle/>
                    <a:p>
                      <a:pPr marL="0" lvl="0" indent="0" algn="l" rtl="0">
                        <a:spcBef>
                          <a:spcPts val="0"/>
                        </a:spcBef>
                        <a:spcAft>
                          <a:spcPts val="0"/>
                        </a:spcAft>
                        <a:buNone/>
                      </a:pPr>
                      <a:r>
                        <a:rPr lang="en-US" sz="1200">
                          <a:solidFill>
                            <a:schemeClr val="dk1"/>
                          </a:solidFill>
                        </a:rPr>
                        <a:t>alleleid</a:t>
                      </a:r>
                      <a:r>
                        <a:rPr lang="en-US" sz="1200" b="0" i="0" u="none" strike="noStrike" baseline="30000" noProof="0">
                          <a:latin typeface="Arial"/>
                        </a:rPr>
                        <a:t>1</a:t>
                      </a:r>
                    </a:p>
                  </a:txBody>
                  <a:tcPr marL="91425" marR="91425" marT="91425" marB="91425"/>
                </a:tc>
                <a:tc>
                  <a:txBody>
                    <a:bodyPr/>
                    <a:lstStyle/>
                    <a:p>
                      <a:pPr marL="0" lvl="0" indent="0" algn="l" rtl="0">
                        <a:spcBef>
                          <a:spcPts val="0"/>
                        </a:spcBef>
                        <a:spcAft>
                          <a:spcPts val="0"/>
                        </a:spcAft>
                        <a:buNone/>
                      </a:pPr>
                      <a:r>
                        <a:rPr lang="en" sz="1200"/>
                        <a:t>54387</a:t>
                      </a:r>
                      <a:endParaRPr sz="1200"/>
                    </a:p>
                  </a:txBody>
                  <a:tcPr marL="91425" marR="91425" marT="91425" marB="91425"/>
                </a:tc>
                <a:extLst>
                  <a:ext uri="{0D108BD9-81ED-4DB2-BD59-A6C34878D82A}">
                    <a16:rowId xmlns:a16="http://schemas.microsoft.com/office/drawing/2014/main" val="10007"/>
                  </a:ext>
                </a:extLst>
              </a:tr>
              <a:tr h="357968">
                <a:tc>
                  <a:txBody>
                    <a:bodyPr/>
                    <a:lstStyle/>
                    <a:p>
                      <a:pPr marL="0" lvl="0" indent="0" algn="l" rtl="0">
                        <a:spcBef>
                          <a:spcPts val="0"/>
                        </a:spcBef>
                        <a:spcAft>
                          <a:spcPts val="0"/>
                        </a:spcAft>
                        <a:buNone/>
                      </a:pPr>
                      <a:r>
                        <a:rPr lang="en" sz="1200" err="1">
                          <a:solidFill>
                            <a:schemeClr val="dk1"/>
                          </a:solidFill>
                        </a:rPr>
                        <a:t>Valid_start_date</a:t>
                      </a:r>
                      <a:endParaRPr sz="1200" err="1"/>
                    </a:p>
                  </a:txBody>
                  <a:tcPr marL="91425" marR="91425" marT="91425" marB="91425"/>
                </a:tc>
                <a:tc>
                  <a:txBody>
                    <a:bodyPr/>
                    <a:lstStyle/>
                    <a:p>
                      <a:pPr marL="0" lvl="0" indent="0" algn="l" rtl="0">
                        <a:spcBef>
                          <a:spcPts val="0"/>
                        </a:spcBef>
                        <a:spcAft>
                          <a:spcPts val="0"/>
                        </a:spcAft>
                        <a:buNone/>
                      </a:pPr>
                      <a:endParaRPr lang="en" sz="1200">
                        <a:solidFill>
                          <a:schemeClr val="dk1"/>
                        </a:solidFill>
                      </a:endParaRPr>
                    </a:p>
                  </a:txBody>
                  <a:tcPr marL="91425" marR="91425" marT="91425" marB="91425"/>
                </a:tc>
                <a:tc>
                  <a:txBody>
                    <a:bodyPr/>
                    <a:lstStyle/>
                    <a:p>
                      <a:pPr marL="0" lvl="0" indent="0" algn="l" rtl="0">
                        <a:spcBef>
                          <a:spcPts val="0"/>
                        </a:spcBef>
                        <a:spcAft>
                          <a:spcPts val="0"/>
                        </a:spcAft>
                        <a:buNone/>
                      </a:pPr>
                      <a:r>
                        <a:rPr lang="en" sz="1200"/>
                        <a:t>1986-01-01</a:t>
                      </a:r>
                      <a:endParaRPr sz="1200"/>
                    </a:p>
                  </a:txBody>
                  <a:tcPr marL="91425" marR="91425" marT="91425" marB="91425"/>
                </a:tc>
                <a:extLst>
                  <a:ext uri="{0D108BD9-81ED-4DB2-BD59-A6C34878D82A}">
                    <a16:rowId xmlns:a16="http://schemas.microsoft.com/office/drawing/2014/main" val="10008"/>
                  </a:ext>
                </a:extLst>
              </a:tr>
              <a:tr h="357968">
                <a:tc>
                  <a:txBody>
                    <a:bodyPr/>
                    <a:lstStyle/>
                    <a:p>
                      <a:pPr marL="0" lvl="0" indent="0" algn="l" rtl="0">
                        <a:spcBef>
                          <a:spcPts val="0"/>
                        </a:spcBef>
                        <a:spcAft>
                          <a:spcPts val="0"/>
                        </a:spcAft>
                        <a:buNone/>
                      </a:pPr>
                      <a:r>
                        <a:rPr lang="en" sz="1200" err="1">
                          <a:solidFill>
                            <a:schemeClr val="dk1"/>
                          </a:solidFill>
                        </a:rPr>
                        <a:t>Valid_end_date</a:t>
                      </a:r>
                      <a:endParaRPr sz="1200" err="1">
                        <a:solidFill>
                          <a:schemeClr val="dk1"/>
                        </a:solidFill>
                      </a:endParaRPr>
                    </a:p>
                  </a:txBody>
                  <a:tcPr marL="91425" marR="91425" marT="91425" marB="91425"/>
                </a:tc>
                <a:tc>
                  <a:txBody>
                    <a:bodyPr/>
                    <a:lstStyle/>
                    <a:p>
                      <a:pPr marL="0" lvl="0" indent="0" algn="l" rtl="0">
                        <a:spcBef>
                          <a:spcPts val="0"/>
                        </a:spcBef>
                        <a:spcAft>
                          <a:spcPts val="0"/>
                        </a:spcAft>
                        <a:buNone/>
                      </a:pPr>
                      <a:endParaRPr sz="1200"/>
                    </a:p>
                  </a:txBody>
                  <a:tcPr marL="91425" marR="91425" marT="91425" marB="91425"/>
                </a:tc>
                <a:tc>
                  <a:txBody>
                    <a:bodyPr/>
                    <a:lstStyle/>
                    <a:p>
                      <a:pPr marL="0" lvl="0" indent="0" algn="l" rtl="0">
                        <a:spcBef>
                          <a:spcPts val="0"/>
                        </a:spcBef>
                        <a:spcAft>
                          <a:spcPts val="0"/>
                        </a:spcAft>
                        <a:buNone/>
                      </a:pPr>
                      <a:r>
                        <a:rPr lang="en" sz="1200"/>
                        <a:t>2099-12-31</a:t>
                      </a:r>
                      <a:endParaRPr sz="1200"/>
                    </a:p>
                  </a:txBody>
                  <a:tcPr marL="91425" marR="91425" marT="91425" marB="91425"/>
                </a:tc>
                <a:extLst>
                  <a:ext uri="{0D108BD9-81ED-4DB2-BD59-A6C34878D82A}">
                    <a16:rowId xmlns:a16="http://schemas.microsoft.com/office/drawing/2014/main" val="10009"/>
                  </a:ext>
                </a:extLst>
              </a:tr>
              <a:tr h="357968">
                <a:tc>
                  <a:txBody>
                    <a:bodyPr/>
                    <a:lstStyle/>
                    <a:p>
                      <a:pPr marL="0" lvl="0" indent="0" algn="l" rtl="0">
                        <a:spcBef>
                          <a:spcPts val="0"/>
                        </a:spcBef>
                        <a:spcAft>
                          <a:spcPts val="0"/>
                        </a:spcAft>
                        <a:buNone/>
                      </a:pPr>
                      <a:r>
                        <a:rPr lang="en" sz="1200" err="1">
                          <a:solidFill>
                            <a:schemeClr val="dk1"/>
                          </a:solidFill>
                        </a:rPr>
                        <a:t>Invalid_reason</a:t>
                      </a:r>
                      <a:endParaRPr sz="1200" err="1">
                        <a:solidFill>
                          <a:schemeClr val="dk1"/>
                        </a:solidFill>
                      </a:endParaRPr>
                    </a:p>
                  </a:txBody>
                  <a:tcPr marL="91425" marR="91425" marT="91425" marB="91425"/>
                </a:tc>
                <a:tc>
                  <a:txBody>
                    <a:bodyPr/>
                    <a:lstStyle/>
                    <a:p>
                      <a:pPr marL="0" lvl="0" indent="0" algn="l" rtl="0">
                        <a:spcBef>
                          <a:spcPts val="0"/>
                        </a:spcBef>
                        <a:spcAft>
                          <a:spcPts val="0"/>
                        </a:spcAft>
                        <a:buNone/>
                      </a:pPr>
                      <a:endParaRPr sz="1200"/>
                    </a:p>
                  </a:txBody>
                  <a:tcPr marL="91425" marR="91425" marT="91425" marB="91425"/>
                </a:tc>
                <a:tc>
                  <a:txBody>
                    <a:bodyPr/>
                    <a:lstStyle/>
                    <a:p>
                      <a:pPr marL="0" lvl="0" indent="0" algn="l" rtl="0">
                        <a:spcBef>
                          <a:spcPts val="0"/>
                        </a:spcBef>
                        <a:spcAft>
                          <a:spcPts val="0"/>
                        </a:spcAft>
                        <a:buNone/>
                      </a:pPr>
                      <a:endParaRPr sz="1200" dirty="0"/>
                    </a:p>
                  </a:txBody>
                  <a:tcPr marL="91425" marR="91425" marT="91425" marB="91425"/>
                </a:tc>
                <a:extLst>
                  <a:ext uri="{0D108BD9-81ED-4DB2-BD59-A6C34878D82A}">
                    <a16:rowId xmlns:a16="http://schemas.microsoft.com/office/drawing/2014/main" val="10010"/>
                  </a:ext>
                </a:extLst>
              </a:tr>
            </a:tbl>
          </a:graphicData>
        </a:graphic>
      </p:graphicFrame>
      <p:sp>
        <p:nvSpPr>
          <p:cNvPr id="104" name="Google Shape;104;p20"/>
          <p:cNvSpPr txBox="1">
            <a:spLocks noGrp="1"/>
          </p:cNvSpPr>
          <p:nvPr>
            <p:ph type="title"/>
          </p:nvPr>
        </p:nvSpPr>
        <p:spPr>
          <a:xfrm>
            <a:off x="463875" y="-1"/>
            <a:ext cx="8393700" cy="36576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000" b="1"/>
              <a:t>ClinVar Concept table</a:t>
            </a:r>
            <a:endParaRPr sz="2000" b="1"/>
          </a:p>
        </p:txBody>
      </p:sp>
      <p:sp>
        <p:nvSpPr>
          <p:cNvPr id="3" name="Прямокутник 2">
            <a:extLst>
              <a:ext uri="{FF2B5EF4-FFF2-40B4-BE49-F238E27FC236}">
                <a16:creationId xmlns:a16="http://schemas.microsoft.com/office/drawing/2014/main" id="{4D4EB2FB-A8E8-4953-9AA0-A252467A2268}"/>
              </a:ext>
            </a:extLst>
          </p:cNvPr>
          <p:cNvSpPr/>
          <p:nvPr/>
        </p:nvSpPr>
        <p:spPr>
          <a:xfrm>
            <a:off x="280762" y="4772675"/>
            <a:ext cx="5524284" cy="369332"/>
          </a:xfrm>
          <a:prstGeom prst="rect">
            <a:avLst/>
          </a:prstGeom>
        </p:spPr>
        <p:txBody>
          <a:bodyPr wrap="square" anchor="t">
            <a:spAutoFit/>
          </a:bodyPr>
          <a:lstStyle/>
          <a:p>
            <a:r>
              <a:rPr lang="en-US" b="0" i="0" u="none" strike="noStrike" baseline="30000" dirty="0">
                <a:effectLst/>
                <a:latin typeface="HelveticaNeue"/>
              </a:rPr>
              <a:t>1 </a:t>
            </a:r>
            <a:r>
              <a:rPr lang="en-US" b="0" i="0" u="none" strike="noStrike" dirty="0">
                <a:effectLst/>
                <a:latin typeface="HelveticaNeue"/>
              </a:rPr>
              <a:t>– what to keep as </a:t>
            </a:r>
            <a:r>
              <a:rPr lang="en-US" b="0" i="0" u="none" strike="noStrike" dirty="0" err="1">
                <a:effectLst/>
                <a:latin typeface="HelveticaNeue"/>
              </a:rPr>
              <a:t>concept_code</a:t>
            </a:r>
            <a:r>
              <a:rPr lang="en-US" b="0" i="0" u="none" strike="noStrike" dirty="0">
                <a:effectLst/>
                <a:latin typeface="HelveticaNeue"/>
              </a:rPr>
              <a:t>? Proposal </a:t>
            </a:r>
            <a:r>
              <a:rPr lang="en-US" b="0" i="0" u="none" strike="noStrike" dirty="0" err="1">
                <a:effectLst/>
                <a:latin typeface="HelveticaNeue"/>
              </a:rPr>
              <a:t>alleleid</a:t>
            </a:r>
            <a:endParaRPr lang="en-US" dirty="0">
              <a:cs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graphicFrame>
        <p:nvGraphicFramePr>
          <p:cNvPr id="103" name="Google Shape;103;p20"/>
          <p:cNvGraphicFramePr/>
          <p:nvPr>
            <p:extLst>
              <p:ext uri="{D42A27DB-BD31-4B8C-83A1-F6EECF244321}">
                <p14:modId xmlns:p14="http://schemas.microsoft.com/office/powerpoint/2010/main" val="403254910"/>
              </p:ext>
            </p:extLst>
          </p:nvPr>
        </p:nvGraphicFramePr>
        <p:xfrm>
          <a:off x="280762" y="370825"/>
          <a:ext cx="8576813" cy="4112762"/>
        </p:xfrm>
        <a:graphic>
          <a:graphicData uri="http://schemas.openxmlformats.org/drawingml/2006/table">
            <a:tbl>
              <a:tblPr>
                <a:noFill/>
                <a:tableStyleId>{42E292DC-4DC9-4369-9E3E-4D5144749313}</a:tableStyleId>
              </a:tblPr>
              <a:tblGrid>
                <a:gridCol w="1853436">
                  <a:extLst>
                    <a:ext uri="{9D8B030D-6E8A-4147-A177-3AD203B41FA5}">
                      <a16:colId xmlns:a16="http://schemas.microsoft.com/office/drawing/2014/main" val="20000"/>
                    </a:ext>
                  </a:extLst>
                </a:gridCol>
                <a:gridCol w="1602441">
                  <a:extLst>
                    <a:ext uri="{9D8B030D-6E8A-4147-A177-3AD203B41FA5}">
                      <a16:colId xmlns:a16="http://schemas.microsoft.com/office/drawing/2014/main" val="20001"/>
                    </a:ext>
                  </a:extLst>
                </a:gridCol>
                <a:gridCol w="5120936">
                  <a:extLst>
                    <a:ext uri="{9D8B030D-6E8A-4147-A177-3AD203B41FA5}">
                      <a16:colId xmlns:a16="http://schemas.microsoft.com/office/drawing/2014/main" val="20002"/>
                    </a:ext>
                  </a:extLst>
                </a:gridCol>
              </a:tblGrid>
              <a:tr h="357968">
                <a:tc>
                  <a:txBody>
                    <a:bodyPr/>
                    <a:lstStyle/>
                    <a:p>
                      <a:pPr marL="0" lvl="0" indent="0" algn="ctr" rtl="0">
                        <a:spcBef>
                          <a:spcPts val="0"/>
                        </a:spcBef>
                        <a:spcAft>
                          <a:spcPts val="0"/>
                        </a:spcAft>
                        <a:buNone/>
                      </a:pPr>
                      <a:r>
                        <a:rPr lang="en" sz="1000" b="1"/>
                        <a:t>Field</a:t>
                      </a:r>
                      <a:endParaRPr sz="1000" b="1"/>
                    </a:p>
                  </a:txBody>
                  <a:tcPr marL="91425" marR="91425" marT="91425" marB="91425"/>
                </a:tc>
                <a:tc>
                  <a:txBody>
                    <a:bodyPr/>
                    <a:lstStyle/>
                    <a:p>
                      <a:pPr marL="0" lvl="0" indent="0" algn="ctr" rtl="0">
                        <a:spcBef>
                          <a:spcPts val="0"/>
                        </a:spcBef>
                        <a:spcAft>
                          <a:spcPts val="0"/>
                        </a:spcAft>
                        <a:buNone/>
                      </a:pPr>
                      <a:r>
                        <a:rPr lang="en" sz="1000" b="1"/>
                        <a:t>Source field</a:t>
                      </a:r>
                      <a:endParaRPr sz="1000" b="1"/>
                    </a:p>
                  </a:txBody>
                  <a:tcPr marL="91425" marR="91425" marT="91425" marB="91425"/>
                </a:tc>
                <a:tc>
                  <a:txBody>
                    <a:bodyPr/>
                    <a:lstStyle/>
                    <a:p>
                      <a:pPr marL="0" lvl="0" indent="0" algn="ctr" rtl="0">
                        <a:spcBef>
                          <a:spcPts val="0"/>
                        </a:spcBef>
                        <a:spcAft>
                          <a:spcPts val="0"/>
                        </a:spcAft>
                        <a:buNone/>
                      </a:pPr>
                      <a:r>
                        <a:rPr lang="en-US" sz="1000" b="1" dirty="0"/>
                        <a:t>Example 1 </a:t>
                      </a:r>
                      <a:endParaRPr sz="1000" b="1" dirty="0"/>
                    </a:p>
                  </a:txBody>
                  <a:tcPr marL="91425" marR="91425" marT="91425" marB="91425"/>
                </a:tc>
                <a:extLst>
                  <a:ext uri="{0D108BD9-81ED-4DB2-BD59-A6C34878D82A}">
                    <a16:rowId xmlns:a16="http://schemas.microsoft.com/office/drawing/2014/main" val="10000"/>
                  </a:ext>
                </a:extLst>
              </a:tr>
              <a:tr h="372260">
                <a:tc>
                  <a:txBody>
                    <a:bodyPr/>
                    <a:lstStyle/>
                    <a:p>
                      <a:pPr marL="0" lvl="0" indent="0" algn="l" rtl="0">
                        <a:spcBef>
                          <a:spcPts val="0"/>
                        </a:spcBef>
                        <a:spcAft>
                          <a:spcPts val="0"/>
                        </a:spcAft>
                        <a:buNone/>
                      </a:pPr>
                      <a:r>
                        <a:rPr lang="en" sz="1000" err="1"/>
                        <a:t>Concept_id</a:t>
                      </a:r>
                      <a:r>
                        <a:rPr lang="en" sz="1000"/>
                        <a:t> </a:t>
                      </a:r>
                      <a:endParaRPr sz="1000"/>
                    </a:p>
                  </a:txBody>
                  <a:tcPr marL="91425" marR="91425" marT="91425" marB="91425"/>
                </a:tc>
                <a:tc>
                  <a:txBody>
                    <a:bodyPr/>
                    <a:lstStyle/>
                    <a:p>
                      <a:pPr marL="0" lvl="0" indent="0" algn="l" rtl="0">
                        <a:spcBef>
                          <a:spcPts val="0"/>
                        </a:spcBef>
                        <a:spcAft>
                          <a:spcPts val="0"/>
                        </a:spcAft>
                        <a:buNone/>
                      </a:pPr>
                      <a:endParaRPr sz="1000"/>
                    </a:p>
                  </a:txBody>
                  <a:tcPr marL="91425" marR="91425" marT="91425" marB="91425"/>
                </a:tc>
                <a:tc>
                  <a:txBody>
                    <a:bodyPr/>
                    <a:lstStyle/>
                    <a:p>
                      <a:pPr marL="0" lvl="0" indent="0" algn="l" rtl="0">
                        <a:spcBef>
                          <a:spcPts val="0"/>
                        </a:spcBef>
                        <a:spcAft>
                          <a:spcPts val="0"/>
                        </a:spcAft>
                        <a:buNone/>
                      </a:pPr>
                      <a:endParaRPr sz="1000" dirty="0"/>
                    </a:p>
                  </a:txBody>
                  <a:tcPr marL="91425" marR="91425" marT="91425" marB="91425"/>
                </a:tc>
                <a:extLst>
                  <a:ext uri="{0D108BD9-81ED-4DB2-BD59-A6C34878D82A}">
                    <a16:rowId xmlns:a16="http://schemas.microsoft.com/office/drawing/2014/main" val="10001"/>
                  </a:ext>
                </a:extLst>
              </a:tr>
              <a:tr h="504498">
                <a:tc>
                  <a:txBody>
                    <a:bodyPr/>
                    <a:lstStyle/>
                    <a:p>
                      <a:pPr marL="0" lvl="0" indent="0" algn="l" rtl="0">
                        <a:spcBef>
                          <a:spcPts val="0"/>
                        </a:spcBef>
                        <a:spcAft>
                          <a:spcPts val="0"/>
                        </a:spcAft>
                        <a:buNone/>
                      </a:pPr>
                      <a:r>
                        <a:rPr lang="en" sz="1000" err="1">
                          <a:solidFill>
                            <a:schemeClr val="dk1"/>
                          </a:solidFill>
                        </a:rPr>
                        <a:t>Concept_name</a:t>
                      </a:r>
                      <a:endParaRPr sz="1000" err="1"/>
                    </a:p>
                  </a:txBody>
                  <a:tcPr marL="91425" marR="91425" marT="91425" marB="91425"/>
                </a:tc>
                <a:tc>
                  <a:txBody>
                    <a:bodyPr/>
                    <a:lstStyle/>
                    <a:p>
                      <a:pPr marL="0" lvl="0" indent="0" algn="l" rtl="0">
                        <a:spcBef>
                          <a:spcPts val="0"/>
                        </a:spcBef>
                        <a:spcAft>
                          <a:spcPts val="0"/>
                        </a:spcAft>
                        <a:buNone/>
                      </a:pPr>
                      <a:endParaRPr sz="1000" baseline="30000" dirty="0"/>
                    </a:p>
                  </a:txBody>
                  <a:tcPr marL="91425" marR="91425" marT="91425" marB="91425"/>
                </a:tc>
                <a:tc>
                  <a:txBody>
                    <a:bodyPr/>
                    <a:lstStyle/>
                    <a:p>
                      <a:pPr marL="0" lvl="0" indent="0" algn="l" rtl="0">
                        <a:spcBef>
                          <a:spcPts val="0"/>
                        </a:spcBef>
                        <a:spcAft>
                          <a:spcPts val="0"/>
                        </a:spcAft>
                        <a:buNone/>
                      </a:pPr>
                      <a:r>
                        <a:rPr lang="en-US" sz="1000" dirty="0"/>
                        <a:t>Deletion of amino acids Glutamic acid and Threonine in position from 709 to 710 and insertion of Aspartic acid</a:t>
                      </a:r>
                    </a:p>
                  </a:txBody>
                  <a:tcPr marL="91425" marR="91425" marT="91425" marB="91425"/>
                </a:tc>
                <a:extLst>
                  <a:ext uri="{0D108BD9-81ED-4DB2-BD59-A6C34878D82A}">
                    <a16:rowId xmlns:a16="http://schemas.microsoft.com/office/drawing/2014/main" val="10002"/>
                  </a:ext>
                </a:extLst>
              </a:tr>
              <a:tr h="357968">
                <a:tc>
                  <a:txBody>
                    <a:bodyPr/>
                    <a:lstStyle/>
                    <a:p>
                      <a:pPr marL="0" lvl="0" indent="0" algn="l" rtl="0">
                        <a:spcBef>
                          <a:spcPts val="0"/>
                        </a:spcBef>
                        <a:spcAft>
                          <a:spcPts val="0"/>
                        </a:spcAft>
                        <a:buNone/>
                      </a:pPr>
                      <a:r>
                        <a:rPr lang="en" sz="1000" err="1">
                          <a:solidFill>
                            <a:schemeClr val="dk1"/>
                          </a:solidFill>
                        </a:rPr>
                        <a:t>Domain_id</a:t>
                      </a:r>
                      <a:endParaRPr sz="1000" err="1"/>
                    </a:p>
                  </a:txBody>
                  <a:tcPr marL="91425" marR="91425" marT="91425" marB="91425"/>
                </a:tc>
                <a:tc>
                  <a:txBody>
                    <a:bodyPr/>
                    <a:lstStyle/>
                    <a:p>
                      <a:pPr marL="0" lvl="0" indent="0" algn="l" rtl="0">
                        <a:spcBef>
                          <a:spcPts val="0"/>
                        </a:spcBef>
                        <a:spcAft>
                          <a:spcPts val="0"/>
                        </a:spcAft>
                        <a:buNone/>
                      </a:pPr>
                      <a:endParaRPr sz="1000" dirty="0"/>
                    </a:p>
                  </a:txBody>
                  <a:tcPr marL="91425" marR="91425" marT="91425" marB="91425"/>
                </a:tc>
                <a:tc>
                  <a:txBody>
                    <a:bodyPr/>
                    <a:lstStyle/>
                    <a:p>
                      <a:pPr marL="0" lvl="0" indent="0" algn="l" rtl="0">
                        <a:spcBef>
                          <a:spcPts val="0"/>
                        </a:spcBef>
                        <a:spcAft>
                          <a:spcPts val="0"/>
                        </a:spcAft>
                        <a:buNone/>
                      </a:pPr>
                      <a:r>
                        <a:rPr lang="en-US" sz="1000" dirty="0"/>
                        <a:t>Genomic</a:t>
                      </a:r>
                      <a:endParaRPr sz="1000" dirty="0"/>
                    </a:p>
                  </a:txBody>
                  <a:tcPr marL="91425" marR="91425" marT="91425" marB="91425"/>
                </a:tc>
                <a:extLst>
                  <a:ext uri="{0D108BD9-81ED-4DB2-BD59-A6C34878D82A}">
                    <a16:rowId xmlns:a16="http://schemas.microsoft.com/office/drawing/2014/main" val="10003"/>
                  </a:ext>
                </a:extLst>
              </a:tr>
              <a:tr h="372260">
                <a:tc>
                  <a:txBody>
                    <a:bodyPr/>
                    <a:lstStyle/>
                    <a:p>
                      <a:pPr marL="0" lvl="0" indent="0" algn="l" rtl="0">
                        <a:spcBef>
                          <a:spcPts val="0"/>
                        </a:spcBef>
                        <a:spcAft>
                          <a:spcPts val="0"/>
                        </a:spcAft>
                        <a:buNone/>
                      </a:pPr>
                      <a:r>
                        <a:rPr lang="en" sz="1000" err="1">
                          <a:solidFill>
                            <a:schemeClr val="dk1"/>
                          </a:solidFill>
                        </a:rPr>
                        <a:t>Vocabulary_id</a:t>
                      </a:r>
                      <a:endParaRPr sz="1000" err="1"/>
                    </a:p>
                  </a:txBody>
                  <a:tcPr marL="91425" marR="91425" marT="91425" marB="91425"/>
                </a:tc>
                <a:tc>
                  <a:txBody>
                    <a:bodyPr/>
                    <a:lstStyle/>
                    <a:p>
                      <a:pPr marL="0" lvl="0" indent="0" algn="l" rtl="0">
                        <a:spcBef>
                          <a:spcPts val="0"/>
                        </a:spcBef>
                        <a:spcAft>
                          <a:spcPts val="0"/>
                        </a:spcAft>
                        <a:buNone/>
                      </a:pPr>
                      <a:endParaRPr sz="1000"/>
                    </a:p>
                  </a:txBody>
                  <a:tcPr marL="91425" marR="91425" marT="91425" marB="91425"/>
                </a:tc>
                <a:tc>
                  <a:txBody>
                    <a:bodyPr/>
                    <a:lstStyle/>
                    <a:p>
                      <a:pPr marL="0" lvl="0" indent="0" algn="l" rtl="0">
                        <a:spcBef>
                          <a:spcPts val="0"/>
                        </a:spcBef>
                        <a:spcAft>
                          <a:spcPts val="0"/>
                        </a:spcAft>
                        <a:buNone/>
                      </a:pPr>
                      <a:r>
                        <a:rPr lang="en-US" sz="1000" dirty="0" err="1"/>
                        <a:t>ClinVar</a:t>
                      </a:r>
                      <a:endParaRPr sz="1000" dirty="0"/>
                    </a:p>
                  </a:txBody>
                  <a:tcPr marL="91425" marR="91425" marT="91425" marB="91425"/>
                </a:tc>
                <a:extLst>
                  <a:ext uri="{0D108BD9-81ED-4DB2-BD59-A6C34878D82A}">
                    <a16:rowId xmlns:a16="http://schemas.microsoft.com/office/drawing/2014/main" val="10004"/>
                  </a:ext>
                </a:extLst>
              </a:tr>
              <a:tr h="357968">
                <a:tc>
                  <a:txBody>
                    <a:bodyPr/>
                    <a:lstStyle/>
                    <a:p>
                      <a:pPr marL="0" lvl="0" indent="0" algn="l" rtl="0">
                        <a:spcBef>
                          <a:spcPts val="0"/>
                        </a:spcBef>
                        <a:spcAft>
                          <a:spcPts val="0"/>
                        </a:spcAft>
                        <a:buNone/>
                      </a:pPr>
                      <a:r>
                        <a:rPr lang="en" sz="1000" err="1">
                          <a:solidFill>
                            <a:schemeClr val="dk1"/>
                          </a:solidFill>
                        </a:rPr>
                        <a:t>Concept_class_id</a:t>
                      </a:r>
                      <a:endParaRPr sz="1000" err="1"/>
                    </a:p>
                  </a:txBody>
                  <a:tcPr marL="91425" marR="91425" marT="91425" marB="91425"/>
                </a:tc>
                <a:tc>
                  <a:txBody>
                    <a:bodyPr/>
                    <a:lstStyle/>
                    <a:p>
                      <a:pPr marL="0" lvl="0" indent="0" algn="l" rtl="0">
                        <a:spcBef>
                          <a:spcPts val="0"/>
                        </a:spcBef>
                        <a:spcAft>
                          <a:spcPts val="0"/>
                        </a:spcAft>
                        <a:buNone/>
                      </a:pPr>
                      <a:endParaRPr sz="1000"/>
                    </a:p>
                  </a:txBody>
                  <a:tcPr marL="91425" marR="91425" marT="91425" marB="91425"/>
                </a:tc>
                <a:tc>
                  <a:txBody>
                    <a:bodyPr/>
                    <a:lstStyle/>
                    <a:p>
                      <a:pPr marL="0" lvl="0" indent="0" algn="l" rtl="0">
                        <a:spcBef>
                          <a:spcPts val="0"/>
                        </a:spcBef>
                        <a:spcAft>
                          <a:spcPts val="0"/>
                        </a:spcAft>
                        <a:buNone/>
                      </a:pPr>
                      <a:r>
                        <a:rPr lang="en-US" sz="1000" dirty="0"/>
                        <a:t>Protein Sequence</a:t>
                      </a:r>
                      <a:endParaRPr sz="1000" dirty="0"/>
                    </a:p>
                  </a:txBody>
                  <a:tcPr marL="91425" marR="91425" marT="91425" marB="91425"/>
                </a:tc>
                <a:extLst>
                  <a:ext uri="{0D108BD9-81ED-4DB2-BD59-A6C34878D82A}">
                    <a16:rowId xmlns:a16="http://schemas.microsoft.com/office/drawing/2014/main" val="10005"/>
                  </a:ext>
                </a:extLst>
              </a:tr>
              <a:tr h="357968">
                <a:tc>
                  <a:txBody>
                    <a:bodyPr/>
                    <a:lstStyle/>
                    <a:p>
                      <a:pPr marL="0" lvl="0" indent="0" algn="l" rtl="0">
                        <a:spcBef>
                          <a:spcPts val="0"/>
                        </a:spcBef>
                        <a:spcAft>
                          <a:spcPts val="0"/>
                        </a:spcAft>
                        <a:buNone/>
                      </a:pPr>
                      <a:r>
                        <a:rPr lang="en" sz="1000" err="1">
                          <a:solidFill>
                            <a:schemeClr val="dk1"/>
                          </a:solidFill>
                        </a:rPr>
                        <a:t>Standard_concept</a:t>
                      </a:r>
                      <a:endParaRPr sz="1000" err="1"/>
                    </a:p>
                  </a:txBody>
                  <a:tcPr marL="91425" marR="91425" marT="91425" marB="91425"/>
                </a:tc>
                <a:tc>
                  <a:txBody>
                    <a:bodyPr/>
                    <a:lstStyle/>
                    <a:p>
                      <a:pPr marL="0" lvl="0" indent="0" algn="l" rtl="0">
                        <a:spcBef>
                          <a:spcPts val="0"/>
                        </a:spcBef>
                        <a:spcAft>
                          <a:spcPts val="0"/>
                        </a:spcAft>
                        <a:buNone/>
                      </a:pPr>
                      <a:endParaRPr sz="1000"/>
                    </a:p>
                  </a:txBody>
                  <a:tcPr marL="91425" marR="91425" marT="91425" marB="91425"/>
                </a:tc>
                <a:tc>
                  <a:txBody>
                    <a:bodyPr/>
                    <a:lstStyle/>
                    <a:p>
                      <a:pPr marL="0" lvl="0" indent="0" algn="l" rtl="0">
                        <a:spcBef>
                          <a:spcPts val="0"/>
                        </a:spcBef>
                        <a:spcAft>
                          <a:spcPts val="0"/>
                        </a:spcAft>
                        <a:buNone/>
                      </a:pPr>
                      <a:r>
                        <a:rPr lang="en" sz="1000" dirty="0"/>
                        <a:t>S</a:t>
                      </a:r>
                      <a:endParaRPr sz="1000" dirty="0"/>
                    </a:p>
                  </a:txBody>
                  <a:tcPr marL="91425" marR="91425" marT="91425" marB="91425"/>
                </a:tc>
                <a:extLst>
                  <a:ext uri="{0D108BD9-81ED-4DB2-BD59-A6C34878D82A}">
                    <a16:rowId xmlns:a16="http://schemas.microsoft.com/office/drawing/2014/main" val="10006"/>
                  </a:ext>
                </a:extLst>
              </a:tr>
              <a:tr h="357968">
                <a:tc>
                  <a:txBody>
                    <a:bodyPr/>
                    <a:lstStyle/>
                    <a:p>
                      <a:pPr marL="0" lvl="0" indent="0" algn="l" rtl="0">
                        <a:spcBef>
                          <a:spcPts val="0"/>
                        </a:spcBef>
                        <a:spcAft>
                          <a:spcPts val="0"/>
                        </a:spcAft>
                        <a:buNone/>
                      </a:pPr>
                      <a:r>
                        <a:rPr lang="en" sz="1000" dirty="0">
                          <a:solidFill>
                            <a:schemeClr val="dk1"/>
                          </a:solidFill>
                        </a:rPr>
                        <a:t>Concept_code</a:t>
                      </a:r>
                      <a:endParaRPr sz="1000" dirty="0"/>
                    </a:p>
                  </a:txBody>
                  <a:tcPr marL="91425" marR="91425" marT="91425" marB="91425"/>
                </a:tc>
                <a:tc>
                  <a:txBody>
                    <a:bodyPr/>
                    <a:lstStyle/>
                    <a:p>
                      <a:pPr marL="0" lvl="0" indent="0" algn="l" rtl="0">
                        <a:spcBef>
                          <a:spcPts val="0"/>
                        </a:spcBef>
                        <a:spcAft>
                          <a:spcPts val="0"/>
                        </a:spcAft>
                        <a:buNone/>
                      </a:pPr>
                      <a:r>
                        <a:rPr lang="en-US" sz="1000" b="0" i="0" u="none" strike="noStrike" baseline="0" noProof="0" dirty="0">
                          <a:solidFill>
                            <a:schemeClr val="dk1"/>
                          </a:solidFill>
                          <a:latin typeface="Arial" panose="020B0604020202020204" pitchFamily="34" charset="0"/>
                          <a:cs typeface="Arial" panose="020B0604020202020204" pitchFamily="34" charset="0"/>
                        </a:rPr>
                        <a:t>Extracted from </a:t>
                      </a:r>
                      <a:r>
                        <a:rPr lang="en-US" sz="1000" b="0" i="0" u="none" strike="noStrike" baseline="0" noProof="0" dirty="0" err="1">
                          <a:solidFill>
                            <a:schemeClr val="dk1"/>
                          </a:solidFill>
                          <a:latin typeface="Arial" panose="020B0604020202020204" pitchFamily="34" charset="0"/>
                          <a:cs typeface="Arial" panose="020B0604020202020204" pitchFamily="34" charset="0"/>
                        </a:rPr>
                        <a:t>f_name</a:t>
                      </a:r>
                      <a:endParaRPr lang="en-US" sz="1000" b="0" i="0" u="none" strike="noStrike" baseline="0" noProof="0" dirty="0">
                        <a:latin typeface="Arial" panose="020B0604020202020204" pitchFamily="34" charset="0"/>
                        <a:cs typeface="Arial" panose="020B0604020202020204" pitchFamily="34" charset="0"/>
                      </a:endParaRPr>
                    </a:p>
                  </a:txBody>
                  <a:tcPr marL="91425" marR="91425" marT="91425" marB="91425"/>
                </a:tc>
                <a:tc>
                  <a:txBody>
                    <a:bodyPr/>
                    <a:lstStyle/>
                    <a:p>
                      <a:pPr algn="l"/>
                      <a:r>
                        <a:rPr lang="en-US" sz="1000" dirty="0">
                          <a:solidFill>
                            <a:schemeClr val="tx1"/>
                          </a:solidFill>
                        </a:rPr>
                        <a:t>p.Glu709_Thr710delinsAsp</a:t>
                      </a:r>
                    </a:p>
                  </a:txBody>
                  <a:tcPr marL="91425" marR="91425" marT="91425" marB="91425"/>
                </a:tc>
                <a:extLst>
                  <a:ext uri="{0D108BD9-81ED-4DB2-BD59-A6C34878D82A}">
                    <a16:rowId xmlns:a16="http://schemas.microsoft.com/office/drawing/2014/main" val="10007"/>
                  </a:ext>
                </a:extLst>
              </a:tr>
              <a:tr h="357968">
                <a:tc>
                  <a:txBody>
                    <a:bodyPr/>
                    <a:lstStyle/>
                    <a:p>
                      <a:pPr marL="0" lvl="0" indent="0" algn="l" rtl="0">
                        <a:spcBef>
                          <a:spcPts val="0"/>
                        </a:spcBef>
                        <a:spcAft>
                          <a:spcPts val="0"/>
                        </a:spcAft>
                        <a:buNone/>
                      </a:pPr>
                      <a:r>
                        <a:rPr lang="en" sz="1000" err="1">
                          <a:solidFill>
                            <a:schemeClr val="dk1"/>
                          </a:solidFill>
                        </a:rPr>
                        <a:t>Valid_start_date</a:t>
                      </a:r>
                      <a:endParaRPr sz="1000" err="1"/>
                    </a:p>
                  </a:txBody>
                  <a:tcPr marL="91425" marR="91425" marT="91425" marB="91425"/>
                </a:tc>
                <a:tc>
                  <a:txBody>
                    <a:bodyPr/>
                    <a:lstStyle/>
                    <a:p>
                      <a:pPr marL="0" lvl="0" indent="0" algn="l" rtl="0">
                        <a:spcBef>
                          <a:spcPts val="0"/>
                        </a:spcBef>
                        <a:spcAft>
                          <a:spcPts val="0"/>
                        </a:spcAft>
                        <a:buNone/>
                      </a:pPr>
                      <a:endParaRPr lang="en" sz="1000" dirty="0">
                        <a:solidFill>
                          <a:schemeClr val="dk1"/>
                        </a:solidFill>
                      </a:endParaRPr>
                    </a:p>
                  </a:txBody>
                  <a:tcPr marL="91425" marR="91425" marT="91425" marB="91425"/>
                </a:tc>
                <a:tc>
                  <a:txBody>
                    <a:bodyPr/>
                    <a:lstStyle/>
                    <a:p>
                      <a:pPr marL="0" lvl="0" indent="0" algn="l" rtl="0">
                        <a:spcBef>
                          <a:spcPts val="0"/>
                        </a:spcBef>
                        <a:spcAft>
                          <a:spcPts val="0"/>
                        </a:spcAft>
                        <a:buNone/>
                      </a:pPr>
                      <a:r>
                        <a:rPr lang="en" sz="1000" dirty="0"/>
                        <a:t>1986-01-01</a:t>
                      </a:r>
                      <a:endParaRPr sz="1000" dirty="0"/>
                    </a:p>
                  </a:txBody>
                  <a:tcPr marL="91425" marR="91425" marT="91425" marB="91425"/>
                </a:tc>
                <a:extLst>
                  <a:ext uri="{0D108BD9-81ED-4DB2-BD59-A6C34878D82A}">
                    <a16:rowId xmlns:a16="http://schemas.microsoft.com/office/drawing/2014/main" val="10008"/>
                  </a:ext>
                </a:extLst>
              </a:tr>
              <a:tr h="357968">
                <a:tc>
                  <a:txBody>
                    <a:bodyPr/>
                    <a:lstStyle/>
                    <a:p>
                      <a:pPr marL="0" lvl="0" indent="0" algn="l" rtl="0">
                        <a:spcBef>
                          <a:spcPts val="0"/>
                        </a:spcBef>
                        <a:spcAft>
                          <a:spcPts val="0"/>
                        </a:spcAft>
                        <a:buNone/>
                      </a:pPr>
                      <a:r>
                        <a:rPr lang="en" sz="1000" err="1">
                          <a:solidFill>
                            <a:schemeClr val="dk1"/>
                          </a:solidFill>
                        </a:rPr>
                        <a:t>Valid_end_date</a:t>
                      </a:r>
                      <a:endParaRPr sz="1000" err="1">
                        <a:solidFill>
                          <a:schemeClr val="dk1"/>
                        </a:solidFill>
                      </a:endParaRPr>
                    </a:p>
                  </a:txBody>
                  <a:tcPr marL="91425" marR="91425" marT="91425" marB="91425"/>
                </a:tc>
                <a:tc>
                  <a:txBody>
                    <a:bodyPr/>
                    <a:lstStyle/>
                    <a:p>
                      <a:pPr marL="0" lvl="0" indent="0" algn="l" rtl="0">
                        <a:spcBef>
                          <a:spcPts val="0"/>
                        </a:spcBef>
                        <a:spcAft>
                          <a:spcPts val="0"/>
                        </a:spcAft>
                        <a:buNone/>
                      </a:pPr>
                      <a:endParaRPr sz="1000"/>
                    </a:p>
                  </a:txBody>
                  <a:tcPr marL="91425" marR="91425" marT="91425" marB="91425"/>
                </a:tc>
                <a:tc>
                  <a:txBody>
                    <a:bodyPr/>
                    <a:lstStyle/>
                    <a:p>
                      <a:pPr marL="0" lvl="0" indent="0" algn="l" rtl="0">
                        <a:spcBef>
                          <a:spcPts val="0"/>
                        </a:spcBef>
                        <a:spcAft>
                          <a:spcPts val="0"/>
                        </a:spcAft>
                        <a:buNone/>
                      </a:pPr>
                      <a:r>
                        <a:rPr lang="en" sz="1000"/>
                        <a:t>2099-12-31</a:t>
                      </a:r>
                      <a:endParaRPr sz="1000"/>
                    </a:p>
                  </a:txBody>
                  <a:tcPr marL="91425" marR="91425" marT="91425" marB="91425"/>
                </a:tc>
                <a:extLst>
                  <a:ext uri="{0D108BD9-81ED-4DB2-BD59-A6C34878D82A}">
                    <a16:rowId xmlns:a16="http://schemas.microsoft.com/office/drawing/2014/main" val="10009"/>
                  </a:ext>
                </a:extLst>
              </a:tr>
              <a:tr h="357968">
                <a:tc>
                  <a:txBody>
                    <a:bodyPr/>
                    <a:lstStyle/>
                    <a:p>
                      <a:pPr marL="0" lvl="0" indent="0" algn="l" rtl="0">
                        <a:spcBef>
                          <a:spcPts val="0"/>
                        </a:spcBef>
                        <a:spcAft>
                          <a:spcPts val="0"/>
                        </a:spcAft>
                        <a:buNone/>
                      </a:pPr>
                      <a:r>
                        <a:rPr lang="en" sz="1000" err="1">
                          <a:solidFill>
                            <a:schemeClr val="dk1"/>
                          </a:solidFill>
                        </a:rPr>
                        <a:t>Invalid_reason</a:t>
                      </a:r>
                      <a:endParaRPr sz="1000" err="1">
                        <a:solidFill>
                          <a:schemeClr val="dk1"/>
                        </a:solidFill>
                      </a:endParaRPr>
                    </a:p>
                  </a:txBody>
                  <a:tcPr marL="91425" marR="91425" marT="91425" marB="91425"/>
                </a:tc>
                <a:tc>
                  <a:txBody>
                    <a:bodyPr/>
                    <a:lstStyle/>
                    <a:p>
                      <a:pPr marL="0" lvl="0" indent="0" algn="l" rtl="0">
                        <a:spcBef>
                          <a:spcPts val="0"/>
                        </a:spcBef>
                        <a:spcAft>
                          <a:spcPts val="0"/>
                        </a:spcAft>
                        <a:buNone/>
                      </a:pPr>
                      <a:endParaRPr sz="1000"/>
                    </a:p>
                  </a:txBody>
                  <a:tcPr marL="91425" marR="91425" marT="91425" marB="91425"/>
                </a:tc>
                <a:tc>
                  <a:txBody>
                    <a:bodyPr/>
                    <a:lstStyle/>
                    <a:p>
                      <a:pPr marL="0" lvl="0" indent="0" algn="l" rtl="0">
                        <a:spcBef>
                          <a:spcPts val="0"/>
                        </a:spcBef>
                        <a:spcAft>
                          <a:spcPts val="0"/>
                        </a:spcAft>
                        <a:buNone/>
                      </a:pPr>
                      <a:endParaRPr sz="1000" dirty="0"/>
                    </a:p>
                  </a:txBody>
                  <a:tcPr marL="91425" marR="91425" marT="91425" marB="91425"/>
                </a:tc>
                <a:extLst>
                  <a:ext uri="{0D108BD9-81ED-4DB2-BD59-A6C34878D82A}">
                    <a16:rowId xmlns:a16="http://schemas.microsoft.com/office/drawing/2014/main" val="10010"/>
                  </a:ext>
                </a:extLst>
              </a:tr>
            </a:tbl>
          </a:graphicData>
        </a:graphic>
      </p:graphicFrame>
      <p:sp>
        <p:nvSpPr>
          <p:cNvPr id="104" name="Google Shape;104;p20"/>
          <p:cNvSpPr txBox="1">
            <a:spLocks noGrp="1"/>
          </p:cNvSpPr>
          <p:nvPr>
            <p:ph type="title"/>
          </p:nvPr>
        </p:nvSpPr>
        <p:spPr>
          <a:xfrm>
            <a:off x="463875" y="-1"/>
            <a:ext cx="8393700" cy="36576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000" b="1"/>
              <a:t>ClinVar Concept table</a:t>
            </a:r>
            <a:endParaRPr sz="2000" b="1"/>
          </a:p>
        </p:txBody>
      </p:sp>
    </p:spTree>
    <p:extLst>
      <p:ext uri="{BB962C8B-B14F-4D97-AF65-F5344CB8AC3E}">
        <p14:creationId xmlns:p14="http://schemas.microsoft.com/office/powerpoint/2010/main" val="14324968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graphicFrame>
        <p:nvGraphicFramePr>
          <p:cNvPr id="103" name="Google Shape;103;p20"/>
          <p:cNvGraphicFramePr/>
          <p:nvPr>
            <p:extLst>
              <p:ext uri="{D42A27DB-BD31-4B8C-83A1-F6EECF244321}">
                <p14:modId xmlns:p14="http://schemas.microsoft.com/office/powerpoint/2010/main" val="2313099755"/>
              </p:ext>
            </p:extLst>
          </p:nvPr>
        </p:nvGraphicFramePr>
        <p:xfrm>
          <a:off x="280762" y="370825"/>
          <a:ext cx="8576813" cy="4036090"/>
        </p:xfrm>
        <a:graphic>
          <a:graphicData uri="http://schemas.openxmlformats.org/drawingml/2006/table">
            <a:tbl>
              <a:tblPr>
                <a:noFill/>
                <a:tableStyleId>{42E292DC-4DC9-4369-9E3E-4D5144749313}</a:tableStyleId>
              </a:tblPr>
              <a:tblGrid>
                <a:gridCol w="1572120">
                  <a:extLst>
                    <a:ext uri="{9D8B030D-6E8A-4147-A177-3AD203B41FA5}">
                      <a16:colId xmlns:a16="http://schemas.microsoft.com/office/drawing/2014/main" val="20000"/>
                    </a:ext>
                  </a:extLst>
                </a:gridCol>
                <a:gridCol w="2031883">
                  <a:extLst>
                    <a:ext uri="{9D8B030D-6E8A-4147-A177-3AD203B41FA5}">
                      <a16:colId xmlns:a16="http://schemas.microsoft.com/office/drawing/2014/main" val="20001"/>
                    </a:ext>
                  </a:extLst>
                </a:gridCol>
                <a:gridCol w="4972810">
                  <a:extLst>
                    <a:ext uri="{9D8B030D-6E8A-4147-A177-3AD203B41FA5}">
                      <a16:colId xmlns:a16="http://schemas.microsoft.com/office/drawing/2014/main" val="20002"/>
                    </a:ext>
                  </a:extLst>
                </a:gridCol>
              </a:tblGrid>
              <a:tr h="357968">
                <a:tc>
                  <a:txBody>
                    <a:bodyPr/>
                    <a:lstStyle/>
                    <a:p>
                      <a:pPr marL="0" lvl="0" indent="0" algn="ctr" rtl="0">
                        <a:spcBef>
                          <a:spcPts val="0"/>
                        </a:spcBef>
                        <a:spcAft>
                          <a:spcPts val="0"/>
                        </a:spcAft>
                        <a:buNone/>
                      </a:pPr>
                      <a:r>
                        <a:rPr lang="en" sz="1200" b="1"/>
                        <a:t>Field</a:t>
                      </a:r>
                      <a:endParaRPr sz="1200" b="1"/>
                    </a:p>
                  </a:txBody>
                  <a:tcPr marL="91425" marR="91425" marT="91425" marB="91425"/>
                </a:tc>
                <a:tc>
                  <a:txBody>
                    <a:bodyPr/>
                    <a:lstStyle/>
                    <a:p>
                      <a:pPr marL="0" lvl="0" indent="0" algn="ctr" rtl="0">
                        <a:spcBef>
                          <a:spcPts val="0"/>
                        </a:spcBef>
                        <a:spcAft>
                          <a:spcPts val="0"/>
                        </a:spcAft>
                        <a:buNone/>
                      </a:pPr>
                      <a:r>
                        <a:rPr lang="en" sz="1200" b="1"/>
                        <a:t>Source field</a:t>
                      </a:r>
                      <a:endParaRPr sz="1200" b="1"/>
                    </a:p>
                  </a:txBody>
                  <a:tcPr marL="91425" marR="91425" marT="91425" marB="91425"/>
                </a:tc>
                <a:tc>
                  <a:txBody>
                    <a:bodyPr/>
                    <a:lstStyle/>
                    <a:p>
                      <a:pPr marL="0" lvl="0" indent="0" algn="ctr" rtl="0">
                        <a:spcBef>
                          <a:spcPts val="0"/>
                        </a:spcBef>
                        <a:spcAft>
                          <a:spcPts val="0"/>
                        </a:spcAft>
                        <a:buNone/>
                      </a:pPr>
                      <a:r>
                        <a:rPr lang="en" sz="1200" b="1"/>
                        <a:t>Example</a:t>
                      </a:r>
                      <a:endParaRPr sz="1200" b="1"/>
                    </a:p>
                  </a:txBody>
                  <a:tcPr marL="91425" marR="91425" marT="91425" marB="91425"/>
                </a:tc>
                <a:extLst>
                  <a:ext uri="{0D108BD9-81ED-4DB2-BD59-A6C34878D82A}">
                    <a16:rowId xmlns:a16="http://schemas.microsoft.com/office/drawing/2014/main" val="10000"/>
                  </a:ext>
                </a:extLst>
              </a:tr>
              <a:tr h="372260">
                <a:tc>
                  <a:txBody>
                    <a:bodyPr/>
                    <a:lstStyle/>
                    <a:p>
                      <a:pPr marL="0" lvl="0" indent="0" algn="l" rtl="0">
                        <a:spcBef>
                          <a:spcPts val="0"/>
                        </a:spcBef>
                        <a:spcAft>
                          <a:spcPts val="0"/>
                        </a:spcAft>
                        <a:buNone/>
                      </a:pPr>
                      <a:r>
                        <a:rPr lang="en" sz="1200" err="1"/>
                        <a:t>Concept_id</a:t>
                      </a:r>
                      <a:r>
                        <a:rPr lang="en" sz="1200"/>
                        <a:t> </a:t>
                      </a:r>
                      <a:endParaRPr sz="1200"/>
                    </a:p>
                  </a:txBody>
                  <a:tcPr marL="91425" marR="91425" marT="91425" marB="91425"/>
                </a:tc>
                <a:tc>
                  <a:txBody>
                    <a:bodyPr/>
                    <a:lstStyle/>
                    <a:p>
                      <a:pPr marL="0" lvl="0" indent="0" algn="l" rtl="0">
                        <a:spcBef>
                          <a:spcPts val="0"/>
                        </a:spcBef>
                        <a:spcAft>
                          <a:spcPts val="0"/>
                        </a:spcAft>
                        <a:buNone/>
                      </a:pPr>
                      <a:endParaRPr sz="1200"/>
                    </a:p>
                  </a:txBody>
                  <a:tcPr marL="91425" marR="91425" marT="91425" marB="91425"/>
                </a:tc>
                <a:tc>
                  <a:txBody>
                    <a:bodyPr/>
                    <a:lstStyle/>
                    <a:p>
                      <a:pPr marL="0" lvl="0" indent="0" algn="l" rtl="0">
                        <a:spcBef>
                          <a:spcPts val="0"/>
                        </a:spcBef>
                        <a:spcAft>
                          <a:spcPts val="0"/>
                        </a:spcAft>
                        <a:buNone/>
                      </a:pPr>
                      <a:endParaRPr sz="1200" dirty="0"/>
                    </a:p>
                  </a:txBody>
                  <a:tcPr marL="91425" marR="91425" marT="91425" marB="91425"/>
                </a:tc>
                <a:extLst>
                  <a:ext uri="{0D108BD9-81ED-4DB2-BD59-A6C34878D82A}">
                    <a16:rowId xmlns:a16="http://schemas.microsoft.com/office/drawing/2014/main" val="10001"/>
                  </a:ext>
                </a:extLst>
              </a:tr>
              <a:tr h="354225">
                <a:tc>
                  <a:txBody>
                    <a:bodyPr/>
                    <a:lstStyle/>
                    <a:p>
                      <a:pPr marL="0" lvl="0" indent="0" algn="l" rtl="0">
                        <a:spcBef>
                          <a:spcPts val="0"/>
                        </a:spcBef>
                        <a:spcAft>
                          <a:spcPts val="0"/>
                        </a:spcAft>
                        <a:buNone/>
                      </a:pPr>
                      <a:r>
                        <a:rPr lang="en" sz="1200" err="1">
                          <a:solidFill>
                            <a:schemeClr val="dk1"/>
                          </a:solidFill>
                        </a:rPr>
                        <a:t>Concept_name</a:t>
                      </a:r>
                      <a:endParaRPr sz="1200" err="1"/>
                    </a:p>
                  </a:txBody>
                  <a:tcPr marL="91425" marR="91425" marT="91425" marB="91425"/>
                </a:tc>
                <a:tc>
                  <a:txBody>
                    <a:bodyPr/>
                    <a:lstStyle/>
                    <a:p>
                      <a:pPr marL="0" lvl="0" indent="0" algn="l" rtl="0">
                        <a:spcBef>
                          <a:spcPts val="0"/>
                        </a:spcBef>
                        <a:spcAft>
                          <a:spcPts val="0"/>
                        </a:spcAft>
                        <a:buNone/>
                      </a:pPr>
                      <a:endParaRPr sz="1200" baseline="30000" dirty="0"/>
                    </a:p>
                  </a:txBody>
                  <a:tcPr marL="91425" marR="91425" marT="91425" marB="91425"/>
                </a:tc>
                <a:tc>
                  <a:txBody>
                    <a:bodyPr/>
                    <a:lstStyle/>
                    <a:p>
                      <a:pPr marL="0" lvl="0" indent="0" algn="l" rtl="0">
                        <a:spcBef>
                          <a:spcPts val="0"/>
                        </a:spcBef>
                        <a:spcAft>
                          <a:spcPts val="0"/>
                        </a:spcAft>
                        <a:buNone/>
                      </a:pPr>
                      <a:r>
                        <a:rPr lang="en-US" sz="1200" dirty="0"/>
                        <a:t>Deletion in position from 2127 to 2129</a:t>
                      </a:r>
                    </a:p>
                  </a:txBody>
                  <a:tcPr marL="91425" marR="91425" marT="91425" marB="91425"/>
                </a:tc>
                <a:extLst>
                  <a:ext uri="{0D108BD9-81ED-4DB2-BD59-A6C34878D82A}">
                    <a16:rowId xmlns:a16="http://schemas.microsoft.com/office/drawing/2014/main" val="10002"/>
                  </a:ext>
                </a:extLst>
              </a:tr>
              <a:tr h="357968">
                <a:tc>
                  <a:txBody>
                    <a:bodyPr/>
                    <a:lstStyle/>
                    <a:p>
                      <a:pPr marL="0" lvl="0" indent="0" algn="l" rtl="0">
                        <a:spcBef>
                          <a:spcPts val="0"/>
                        </a:spcBef>
                        <a:spcAft>
                          <a:spcPts val="0"/>
                        </a:spcAft>
                        <a:buNone/>
                      </a:pPr>
                      <a:r>
                        <a:rPr lang="en" sz="1200" err="1">
                          <a:solidFill>
                            <a:schemeClr val="dk1"/>
                          </a:solidFill>
                        </a:rPr>
                        <a:t>Domain_id</a:t>
                      </a:r>
                      <a:endParaRPr sz="1200" err="1"/>
                    </a:p>
                  </a:txBody>
                  <a:tcPr marL="91425" marR="91425" marT="91425" marB="91425"/>
                </a:tc>
                <a:tc>
                  <a:txBody>
                    <a:bodyPr/>
                    <a:lstStyle/>
                    <a:p>
                      <a:pPr marL="0" lvl="0" indent="0" algn="l" rtl="0">
                        <a:spcBef>
                          <a:spcPts val="0"/>
                        </a:spcBef>
                        <a:spcAft>
                          <a:spcPts val="0"/>
                        </a:spcAft>
                        <a:buNone/>
                      </a:pPr>
                      <a:endParaRPr sz="1200"/>
                    </a:p>
                  </a:txBody>
                  <a:tcPr marL="91425" marR="91425" marT="91425" marB="91425"/>
                </a:tc>
                <a:tc>
                  <a:txBody>
                    <a:bodyPr/>
                    <a:lstStyle/>
                    <a:p>
                      <a:pPr marL="0" lvl="0" indent="0" algn="l" rtl="0">
                        <a:spcBef>
                          <a:spcPts val="0"/>
                        </a:spcBef>
                        <a:spcAft>
                          <a:spcPts val="0"/>
                        </a:spcAft>
                        <a:buNone/>
                      </a:pPr>
                      <a:r>
                        <a:rPr lang="en-US" sz="1200" dirty="0"/>
                        <a:t>Genomic</a:t>
                      </a:r>
                      <a:endParaRPr sz="1200" dirty="0"/>
                    </a:p>
                  </a:txBody>
                  <a:tcPr marL="91425" marR="91425" marT="91425" marB="91425"/>
                </a:tc>
                <a:extLst>
                  <a:ext uri="{0D108BD9-81ED-4DB2-BD59-A6C34878D82A}">
                    <a16:rowId xmlns:a16="http://schemas.microsoft.com/office/drawing/2014/main" val="10003"/>
                  </a:ext>
                </a:extLst>
              </a:tr>
              <a:tr h="372260">
                <a:tc>
                  <a:txBody>
                    <a:bodyPr/>
                    <a:lstStyle/>
                    <a:p>
                      <a:pPr marL="0" lvl="0" indent="0" algn="l" rtl="0">
                        <a:spcBef>
                          <a:spcPts val="0"/>
                        </a:spcBef>
                        <a:spcAft>
                          <a:spcPts val="0"/>
                        </a:spcAft>
                        <a:buNone/>
                      </a:pPr>
                      <a:r>
                        <a:rPr lang="en" sz="1200" err="1">
                          <a:solidFill>
                            <a:schemeClr val="dk1"/>
                          </a:solidFill>
                        </a:rPr>
                        <a:t>Vocabulary_id</a:t>
                      </a:r>
                      <a:endParaRPr sz="1200" err="1"/>
                    </a:p>
                  </a:txBody>
                  <a:tcPr marL="91425" marR="91425" marT="91425" marB="91425"/>
                </a:tc>
                <a:tc>
                  <a:txBody>
                    <a:bodyPr/>
                    <a:lstStyle/>
                    <a:p>
                      <a:pPr marL="0" lvl="0" indent="0" algn="l" rtl="0">
                        <a:spcBef>
                          <a:spcPts val="0"/>
                        </a:spcBef>
                        <a:spcAft>
                          <a:spcPts val="0"/>
                        </a:spcAft>
                        <a:buNone/>
                      </a:pPr>
                      <a:endParaRPr sz="1200"/>
                    </a:p>
                  </a:txBody>
                  <a:tcPr marL="91425" marR="91425" marT="91425" marB="91425"/>
                </a:tc>
                <a:tc>
                  <a:txBody>
                    <a:bodyPr/>
                    <a:lstStyle/>
                    <a:p>
                      <a:pPr marL="0" lvl="0" indent="0" algn="l" rtl="0">
                        <a:spcBef>
                          <a:spcPts val="0"/>
                        </a:spcBef>
                        <a:spcAft>
                          <a:spcPts val="0"/>
                        </a:spcAft>
                        <a:buNone/>
                      </a:pPr>
                      <a:r>
                        <a:rPr lang="en-US" sz="1200" dirty="0" err="1"/>
                        <a:t>ClinVar</a:t>
                      </a:r>
                      <a:endParaRPr sz="1200" dirty="0"/>
                    </a:p>
                  </a:txBody>
                  <a:tcPr marL="91425" marR="91425" marT="91425" marB="91425"/>
                </a:tc>
                <a:extLst>
                  <a:ext uri="{0D108BD9-81ED-4DB2-BD59-A6C34878D82A}">
                    <a16:rowId xmlns:a16="http://schemas.microsoft.com/office/drawing/2014/main" val="10004"/>
                  </a:ext>
                </a:extLst>
              </a:tr>
              <a:tr h="357968">
                <a:tc>
                  <a:txBody>
                    <a:bodyPr/>
                    <a:lstStyle/>
                    <a:p>
                      <a:pPr marL="0" lvl="0" indent="0" algn="l" rtl="0">
                        <a:spcBef>
                          <a:spcPts val="0"/>
                        </a:spcBef>
                        <a:spcAft>
                          <a:spcPts val="0"/>
                        </a:spcAft>
                        <a:buNone/>
                      </a:pPr>
                      <a:r>
                        <a:rPr lang="en" sz="1200" err="1">
                          <a:solidFill>
                            <a:schemeClr val="dk1"/>
                          </a:solidFill>
                        </a:rPr>
                        <a:t>Concept_class_id</a:t>
                      </a:r>
                      <a:endParaRPr sz="1200" err="1"/>
                    </a:p>
                  </a:txBody>
                  <a:tcPr marL="91425" marR="91425" marT="91425" marB="91425"/>
                </a:tc>
                <a:tc>
                  <a:txBody>
                    <a:bodyPr/>
                    <a:lstStyle/>
                    <a:p>
                      <a:pPr marL="0" lvl="0" indent="0" algn="l" rtl="0">
                        <a:spcBef>
                          <a:spcPts val="0"/>
                        </a:spcBef>
                        <a:spcAft>
                          <a:spcPts val="0"/>
                        </a:spcAft>
                        <a:buNone/>
                      </a:pPr>
                      <a:endParaRPr sz="1200"/>
                    </a:p>
                  </a:txBody>
                  <a:tcPr marL="91425" marR="91425" marT="91425" marB="91425"/>
                </a:tc>
                <a:tc>
                  <a:txBody>
                    <a:bodyPr/>
                    <a:lstStyle/>
                    <a:p>
                      <a:pPr marL="0" lvl="0" indent="0" algn="l" rtl="0">
                        <a:spcBef>
                          <a:spcPts val="0"/>
                        </a:spcBef>
                        <a:spcAft>
                          <a:spcPts val="0"/>
                        </a:spcAft>
                        <a:buNone/>
                      </a:pPr>
                      <a:r>
                        <a:rPr lang="en-US" sz="1200" dirty="0"/>
                        <a:t>Coding DNA sequence</a:t>
                      </a:r>
                    </a:p>
                  </a:txBody>
                  <a:tcPr marL="91425" marR="91425" marT="91425" marB="91425"/>
                </a:tc>
                <a:extLst>
                  <a:ext uri="{0D108BD9-81ED-4DB2-BD59-A6C34878D82A}">
                    <a16:rowId xmlns:a16="http://schemas.microsoft.com/office/drawing/2014/main" val="10005"/>
                  </a:ext>
                </a:extLst>
              </a:tr>
              <a:tr h="357968">
                <a:tc>
                  <a:txBody>
                    <a:bodyPr/>
                    <a:lstStyle/>
                    <a:p>
                      <a:pPr marL="0" lvl="0" indent="0" algn="l" rtl="0">
                        <a:spcBef>
                          <a:spcPts val="0"/>
                        </a:spcBef>
                        <a:spcAft>
                          <a:spcPts val="0"/>
                        </a:spcAft>
                        <a:buNone/>
                      </a:pPr>
                      <a:r>
                        <a:rPr lang="en" sz="1200" err="1">
                          <a:solidFill>
                            <a:schemeClr val="dk1"/>
                          </a:solidFill>
                        </a:rPr>
                        <a:t>Standard_concept</a:t>
                      </a:r>
                      <a:endParaRPr sz="1200" err="1"/>
                    </a:p>
                  </a:txBody>
                  <a:tcPr marL="91425" marR="91425" marT="91425" marB="91425"/>
                </a:tc>
                <a:tc>
                  <a:txBody>
                    <a:bodyPr/>
                    <a:lstStyle/>
                    <a:p>
                      <a:pPr marL="0" lvl="0" indent="0" algn="l" rtl="0">
                        <a:spcBef>
                          <a:spcPts val="0"/>
                        </a:spcBef>
                        <a:spcAft>
                          <a:spcPts val="0"/>
                        </a:spcAft>
                        <a:buNone/>
                      </a:pPr>
                      <a:endParaRPr sz="1200"/>
                    </a:p>
                  </a:txBody>
                  <a:tcPr marL="91425" marR="91425" marT="91425" marB="91425"/>
                </a:tc>
                <a:tc>
                  <a:txBody>
                    <a:bodyPr/>
                    <a:lstStyle/>
                    <a:p>
                      <a:pPr marL="0" lvl="0" indent="0" algn="l" rtl="0">
                        <a:spcBef>
                          <a:spcPts val="0"/>
                        </a:spcBef>
                        <a:spcAft>
                          <a:spcPts val="0"/>
                        </a:spcAft>
                        <a:buNone/>
                      </a:pPr>
                      <a:r>
                        <a:rPr lang="en" sz="1200" dirty="0"/>
                        <a:t>S</a:t>
                      </a:r>
                      <a:endParaRPr sz="1200" dirty="0"/>
                    </a:p>
                  </a:txBody>
                  <a:tcPr marL="91425" marR="91425" marT="91425" marB="91425"/>
                </a:tc>
                <a:extLst>
                  <a:ext uri="{0D108BD9-81ED-4DB2-BD59-A6C34878D82A}">
                    <a16:rowId xmlns:a16="http://schemas.microsoft.com/office/drawing/2014/main" val="10006"/>
                  </a:ext>
                </a:extLst>
              </a:tr>
              <a:tr h="357968">
                <a:tc>
                  <a:txBody>
                    <a:bodyPr/>
                    <a:lstStyle/>
                    <a:p>
                      <a:pPr marL="0" lvl="0" indent="0" algn="l" rtl="0">
                        <a:spcBef>
                          <a:spcPts val="0"/>
                        </a:spcBef>
                        <a:spcAft>
                          <a:spcPts val="0"/>
                        </a:spcAft>
                        <a:buNone/>
                      </a:pPr>
                      <a:r>
                        <a:rPr lang="en" sz="1200" dirty="0">
                          <a:solidFill>
                            <a:schemeClr val="dk1"/>
                          </a:solidFill>
                        </a:rPr>
                        <a:t>Concept_code</a:t>
                      </a:r>
                      <a:endParaRPr sz="1200" dirty="0"/>
                    </a:p>
                  </a:txBody>
                  <a:tcPr marL="91425" marR="91425" marT="91425" marB="91425"/>
                </a:tc>
                <a:tc>
                  <a:txBody>
                    <a:bodyPr/>
                    <a:lstStyle/>
                    <a:p>
                      <a:pPr marL="0" lvl="0" indent="0" algn="l" rtl="0">
                        <a:spcBef>
                          <a:spcPts val="0"/>
                        </a:spcBef>
                        <a:spcAft>
                          <a:spcPts val="0"/>
                        </a:spcAft>
                        <a:buNone/>
                      </a:pPr>
                      <a:r>
                        <a:rPr lang="en-US" sz="1200" b="0" i="0" u="none" strike="noStrike" baseline="0" noProof="0" dirty="0">
                          <a:solidFill>
                            <a:schemeClr val="dk1"/>
                          </a:solidFill>
                          <a:latin typeface="Arial" panose="020B0604020202020204" pitchFamily="34" charset="0"/>
                          <a:cs typeface="Arial" panose="020B0604020202020204" pitchFamily="34" charset="0"/>
                        </a:rPr>
                        <a:t>Extracted from </a:t>
                      </a:r>
                      <a:r>
                        <a:rPr lang="en-US" sz="1200" b="0" i="0" u="none" strike="noStrike" baseline="0" noProof="0" dirty="0" err="1">
                          <a:solidFill>
                            <a:schemeClr val="dk1"/>
                          </a:solidFill>
                          <a:latin typeface="Arial" panose="020B0604020202020204" pitchFamily="34" charset="0"/>
                          <a:cs typeface="Arial" panose="020B0604020202020204" pitchFamily="34" charset="0"/>
                        </a:rPr>
                        <a:t>f_name</a:t>
                      </a:r>
                      <a:endParaRPr lang="en-US" sz="1200" b="0" i="0" u="none" strike="noStrike" baseline="0" noProof="0" dirty="0">
                        <a:latin typeface="Arial" panose="020B0604020202020204" pitchFamily="34" charset="0"/>
                        <a:cs typeface="Arial" panose="020B0604020202020204" pitchFamily="34" charset="0"/>
                      </a:endParaRPr>
                    </a:p>
                  </a:txBody>
                  <a:tcPr marL="91425" marR="91425" marT="91425" marB="91425"/>
                </a:tc>
                <a:tc>
                  <a:txBody>
                    <a:bodyPr/>
                    <a:lstStyle/>
                    <a:p>
                      <a:pPr algn="l"/>
                      <a:r>
                        <a:rPr lang="en-US" sz="1200" dirty="0">
                          <a:solidFill>
                            <a:schemeClr val="tx1"/>
                          </a:solidFill>
                        </a:rPr>
                        <a:t>c.2127_2129del</a:t>
                      </a:r>
                    </a:p>
                  </a:txBody>
                  <a:tcPr marL="91425" marR="91425" marT="91425" marB="91425"/>
                </a:tc>
                <a:extLst>
                  <a:ext uri="{0D108BD9-81ED-4DB2-BD59-A6C34878D82A}">
                    <a16:rowId xmlns:a16="http://schemas.microsoft.com/office/drawing/2014/main" val="10007"/>
                  </a:ext>
                </a:extLst>
              </a:tr>
              <a:tr h="357968">
                <a:tc>
                  <a:txBody>
                    <a:bodyPr/>
                    <a:lstStyle/>
                    <a:p>
                      <a:pPr marL="0" lvl="0" indent="0" algn="l" rtl="0">
                        <a:spcBef>
                          <a:spcPts val="0"/>
                        </a:spcBef>
                        <a:spcAft>
                          <a:spcPts val="0"/>
                        </a:spcAft>
                        <a:buNone/>
                      </a:pPr>
                      <a:r>
                        <a:rPr lang="en" sz="1200" err="1">
                          <a:solidFill>
                            <a:schemeClr val="dk1"/>
                          </a:solidFill>
                        </a:rPr>
                        <a:t>Valid_start_date</a:t>
                      </a:r>
                      <a:endParaRPr sz="1200" err="1"/>
                    </a:p>
                  </a:txBody>
                  <a:tcPr marL="91425" marR="91425" marT="91425" marB="91425"/>
                </a:tc>
                <a:tc>
                  <a:txBody>
                    <a:bodyPr/>
                    <a:lstStyle/>
                    <a:p>
                      <a:pPr marL="0" lvl="0" indent="0" algn="l" rtl="0">
                        <a:spcBef>
                          <a:spcPts val="0"/>
                        </a:spcBef>
                        <a:spcAft>
                          <a:spcPts val="0"/>
                        </a:spcAft>
                        <a:buNone/>
                      </a:pPr>
                      <a:endParaRPr lang="en" sz="1200" dirty="0">
                        <a:solidFill>
                          <a:schemeClr val="dk1"/>
                        </a:solidFill>
                      </a:endParaRPr>
                    </a:p>
                  </a:txBody>
                  <a:tcPr marL="91425" marR="91425" marT="91425" marB="91425"/>
                </a:tc>
                <a:tc>
                  <a:txBody>
                    <a:bodyPr/>
                    <a:lstStyle/>
                    <a:p>
                      <a:pPr marL="0" lvl="0" indent="0" algn="l" rtl="0">
                        <a:spcBef>
                          <a:spcPts val="0"/>
                        </a:spcBef>
                        <a:spcAft>
                          <a:spcPts val="0"/>
                        </a:spcAft>
                        <a:buNone/>
                      </a:pPr>
                      <a:r>
                        <a:rPr lang="en" sz="1200"/>
                        <a:t>1986-01-01</a:t>
                      </a:r>
                      <a:endParaRPr sz="1200"/>
                    </a:p>
                  </a:txBody>
                  <a:tcPr marL="91425" marR="91425" marT="91425" marB="91425"/>
                </a:tc>
                <a:extLst>
                  <a:ext uri="{0D108BD9-81ED-4DB2-BD59-A6C34878D82A}">
                    <a16:rowId xmlns:a16="http://schemas.microsoft.com/office/drawing/2014/main" val="10008"/>
                  </a:ext>
                </a:extLst>
              </a:tr>
              <a:tr h="357968">
                <a:tc>
                  <a:txBody>
                    <a:bodyPr/>
                    <a:lstStyle/>
                    <a:p>
                      <a:pPr marL="0" lvl="0" indent="0" algn="l" rtl="0">
                        <a:spcBef>
                          <a:spcPts val="0"/>
                        </a:spcBef>
                        <a:spcAft>
                          <a:spcPts val="0"/>
                        </a:spcAft>
                        <a:buNone/>
                      </a:pPr>
                      <a:r>
                        <a:rPr lang="en" sz="1200" err="1">
                          <a:solidFill>
                            <a:schemeClr val="dk1"/>
                          </a:solidFill>
                        </a:rPr>
                        <a:t>Valid_end_date</a:t>
                      </a:r>
                      <a:endParaRPr sz="1200" err="1">
                        <a:solidFill>
                          <a:schemeClr val="dk1"/>
                        </a:solidFill>
                      </a:endParaRPr>
                    </a:p>
                  </a:txBody>
                  <a:tcPr marL="91425" marR="91425" marT="91425" marB="91425"/>
                </a:tc>
                <a:tc>
                  <a:txBody>
                    <a:bodyPr/>
                    <a:lstStyle/>
                    <a:p>
                      <a:pPr marL="0" lvl="0" indent="0" algn="l" rtl="0">
                        <a:spcBef>
                          <a:spcPts val="0"/>
                        </a:spcBef>
                        <a:spcAft>
                          <a:spcPts val="0"/>
                        </a:spcAft>
                        <a:buNone/>
                      </a:pPr>
                      <a:endParaRPr sz="1200"/>
                    </a:p>
                  </a:txBody>
                  <a:tcPr marL="91425" marR="91425" marT="91425" marB="91425"/>
                </a:tc>
                <a:tc>
                  <a:txBody>
                    <a:bodyPr/>
                    <a:lstStyle/>
                    <a:p>
                      <a:pPr marL="0" lvl="0" indent="0" algn="l" rtl="0">
                        <a:spcBef>
                          <a:spcPts val="0"/>
                        </a:spcBef>
                        <a:spcAft>
                          <a:spcPts val="0"/>
                        </a:spcAft>
                        <a:buNone/>
                      </a:pPr>
                      <a:r>
                        <a:rPr lang="en" sz="1200" dirty="0"/>
                        <a:t>2099-12-31</a:t>
                      </a:r>
                      <a:endParaRPr sz="1200" dirty="0"/>
                    </a:p>
                  </a:txBody>
                  <a:tcPr marL="91425" marR="91425" marT="91425" marB="91425"/>
                </a:tc>
                <a:extLst>
                  <a:ext uri="{0D108BD9-81ED-4DB2-BD59-A6C34878D82A}">
                    <a16:rowId xmlns:a16="http://schemas.microsoft.com/office/drawing/2014/main" val="10009"/>
                  </a:ext>
                </a:extLst>
              </a:tr>
              <a:tr h="357968">
                <a:tc>
                  <a:txBody>
                    <a:bodyPr/>
                    <a:lstStyle/>
                    <a:p>
                      <a:pPr marL="0" lvl="0" indent="0" algn="l" rtl="0">
                        <a:spcBef>
                          <a:spcPts val="0"/>
                        </a:spcBef>
                        <a:spcAft>
                          <a:spcPts val="0"/>
                        </a:spcAft>
                        <a:buNone/>
                      </a:pPr>
                      <a:r>
                        <a:rPr lang="en" sz="1200" err="1">
                          <a:solidFill>
                            <a:schemeClr val="dk1"/>
                          </a:solidFill>
                        </a:rPr>
                        <a:t>Invalid_reason</a:t>
                      </a:r>
                      <a:endParaRPr sz="1200" err="1">
                        <a:solidFill>
                          <a:schemeClr val="dk1"/>
                        </a:solidFill>
                      </a:endParaRPr>
                    </a:p>
                  </a:txBody>
                  <a:tcPr marL="91425" marR="91425" marT="91425" marB="91425"/>
                </a:tc>
                <a:tc>
                  <a:txBody>
                    <a:bodyPr/>
                    <a:lstStyle/>
                    <a:p>
                      <a:pPr marL="0" lvl="0" indent="0" algn="l" rtl="0">
                        <a:spcBef>
                          <a:spcPts val="0"/>
                        </a:spcBef>
                        <a:spcAft>
                          <a:spcPts val="0"/>
                        </a:spcAft>
                        <a:buNone/>
                      </a:pPr>
                      <a:endParaRPr sz="1200"/>
                    </a:p>
                  </a:txBody>
                  <a:tcPr marL="91425" marR="91425" marT="91425" marB="91425"/>
                </a:tc>
                <a:tc>
                  <a:txBody>
                    <a:bodyPr/>
                    <a:lstStyle/>
                    <a:p>
                      <a:pPr marL="0" lvl="0" indent="0" algn="l" rtl="0">
                        <a:spcBef>
                          <a:spcPts val="0"/>
                        </a:spcBef>
                        <a:spcAft>
                          <a:spcPts val="0"/>
                        </a:spcAft>
                        <a:buNone/>
                      </a:pPr>
                      <a:endParaRPr sz="1200" dirty="0"/>
                    </a:p>
                  </a:txBody>
                  <a:tcPr marL="91425" marR="91425" marT="91425" marB="91425"/>
                </a:tc>
                <a:extLst>
                  <a:ext uri="{0D108BD9-81ED-4DB2-BD59-A6C34878D82A}">
                    <a16:rowId xmlns:a16="http://schemas.microsoft.com/office/drawing/2014/main" val="10010"/>
                  </a:ext>
                </a:extLst>
              </a:tr>
            </a:tbl>
          </a:graphicData>
        </a:graphic>
      </p:graphicFrame>
      <p:sp>
        <p:nvSpPr>
          <p:cNvPr id="104" name="Google Shape;104;p20"/>
          <p:cNvSpPr txBox="1">
            <a:spLocks noGrp="1"/>
          </p:cNvSpPr>
          <p:nvPr>
            <p:ph type="title"/>
          </p:nvPr>
        </p:nvSpPr>
        <p:spPr>
          <a:xfrm>
            <a:off x="463875" y="-1"/>
            <a:ext cx="8393700" cy="36576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000" b="1"/>
              <a:t>ClinVar Concept table</a:t>
            </a:r>
            <a:endParaRPr sz="2000" b="1"/>
          </a:p>
        </p:txBody>
      </p:sp>
    </p:spTree>
    <p:extLst>
      <p:ext uri="{BB962C8B-B14F-4D97-AF65-F5344CB8AC3E}">
        <p14:creationId xmlns:p14="http://schemas.microsoft.com/office/powerpoint/2010/main" val="32096412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кутник 3">
            <a:extLst>
              <a:ext uri="{FF2B5EF4-FFF2-40B4-BE49-F238E27FC236}">
                <a16:creationId xmlns:a16="http://schemas.microsoft.com/office/drawing/2014/main" id="{D08BD7B1-A0CB-4130-86B6-6ADD21BB000E}"/>
              </a:ext>
            </a:extLst>
          </p:cNvPr>
          <p:cNvSpPr/>
          <p:nvPr/>
        </p:nvSpPr>
        <p:spPr>
          <a:xfrm>
            <a:off x="0" y="257900"/>
            <a:ext cx="2356338" cy="1041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err="1"/>
              <a:t>Concept_name</a:t>
            </a:r>
            <a:r>
              <a:rPr lang="en-US" sz="1200" dirty="0"/>
              <a:t>:</a:t>
            </a:r>
            <a:r>
              <a:rPr lang="ru-RU" sz="1200" dirty="0"/>
              <a:t> </a:t>
            </a:r>
            <a:r>
              <a:rPr lang="en-US" sz="1200" dirty="0"/>
              <a:t>epidermal growth factor receptor (EGFR)</a:t>
            </a:r>
          </a:p>
          <a:p>
            <a:pPr algn="ctr"/>
            <a:r>
              <a:rPr lang="en-US" sz="1200" b="1" dirty="0" err="1"/>
              <a:t>Concept_class_id</a:t>
            </a:r>
            <a:r>
              <a:rPr lang="en-US" sz="1200" dirty="0"/>
              <a:t>:</a:t>
            </a:r>
            <a:r>
              <a:rPr lang="ru-RU" sz="1200" dirty="0"/>
              <a:t> </a:t>
            </a:r>
            <a:r>
              <a:rPr lang="en-US" sz="1200" dirty="0"/>
              <a:t>Gene</a:t>
            </a:r>
          </a:p>
          <a:p>
            <a:pPr algn="ctr"/>
            <a:r>
              <a:rPr lang="en-US" sz="1200" b="1" dirty="0" err="1"/>
              <a:t>Vocabulary_id</a:t>
            </a:r>
            <a:r>
              <a:rPr lang="en-US" sz="1200" dirty="0"/>
              <a:t>: HGNC</a:t>
            </a:r>
          </a:p>
        </p:txBody>
      </p:sp>
      <p:sp>
        <p:nvSpPr>
          <p:cNvPr id="5" name="Прямокутник 4">
            <a:extLst>
              <a:ext uri="{FF2B5EF4-FFF2-40B4-BE49-F238E27FC236}">
                <a16:creationId xmlns:a16="http://schemas.microsoft.com/office/drawing/2014/main" id="{66239F18-60C6-4131-BFDC-7140E53DC6F3}"/>
              </a:ext>
            </a:extLst>
          </p:cNvPr>
          <p:cNvSpPr/>
          <p:nvPr/>
        </p:nvSpPr>
        <p:spPr>
          <a:xfrm>
            <a:off x="0" y="1606933"/>
            <a:ext cx="2356338" cy="13247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err="1"/>
              <a:t>Concept_name</a:t>
            </a:r>
            <a:r>
              <a:rPr lang="en-US" sz="1200" dirty="0"/>
              <a:t>:</a:t>
            </a:r>
            <a:r>
              <a:rPr lang="ru-RU" sz="1200" dirty="0"/>
              <a:t> </a:t>
            </a:r>
            <a:r>
              <a:rPr lang="en-US" sz="1200" dirty="0"/>
              <a:t>Deletion of amino acids Glutamic acid and Threonine in position from 709 to 710 and insertion of Aspartic acid</a:t>
            </a:r>
          </a:p>
          <a:p>
            <a:pPr algn="ctr"/>
            <a:r>
              <a:rPr lang="en-US" sz="1200" b="1" dirty="0" err="1"/>
              <a:t>Concept_class_id</a:t>
            </a:r>
            <a:r>
              <a:rPr lang="en-US" sz="1200" dirty="0"/>
              <a:t>:</a:t>
            </a:r>
            <a:r>
              <a:rPr lang="ru-RU" sz="1200" dirty="0"/>
              <a:t> </a:t>
            </a:r>
            <a:r>
              <a:rPr lang="en-US" sz="1200" dirty="0"/>
              <a:t>Protein Sequence</a:t>
            </a:r>
          </a:p>
          <a:p>
            <a:pPr algn="ctr"/>
            <a:r>
              <a:rPr lang="en-US" sz="1200" b="1" dirty="0" err="1"/>
              <a:t>Vocabulary_id</a:t>
            </a:r>
            <a:r>
              <a:rPr lang="en-US" sz="1200" dirty="0"/>
              <a:t>: </a:t>
            </a:r>
            <a:r>
              <a:rPr lang="en-US" sz="1200" dirty="0" err="1"/>
              <a:t>ClinVar</a:t>
            </a:r>
            <a:endParaRPr lang="en-US" sz="1200" dirty="0"/>
          </a:p>
        </p:txBody>
      </p:sp>
      <p:sp>
        <p:nvSpPr>
          <p:cNvPr id="6" name="Прямокутник 5">
            <a:extLst>
              <a:ext uri="{FF2B5EF4-FFF2-40B4-BE49-F238E27FC236}">
                <a16:creationId xmlns:a16="http://schemas.microsoft.com/office/drawing/2014/main" id="{90FEB50B-EC91-46B9-8AAB-56671AA0828E}"/>
              </a:ext>
            </a:extLst>
          </p:cNvPr>
          <p:cNvSpPr/>
          <p:nvPr/>
        </p:nvSpPr>
        <p:spPr>
          <a:xfrm>
            <a:off x="0" y="3365104"/>
            <a:ext cx="2356338" cy="9243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err="1"/>
              <a:t>Concept_name</a:t>
            </a:r>
            <a:r>
              <a:rPr lang="en-US" sz="1200" dirty="0"/>
              <a:t>:</a:t>
            </a:r>
            <a:r>
              <a:rPr lang="ru-RU" sz="1200" dirty="0"/>
              <a:t> </a:t>
            </a:r>
            <a:r>
              <a:rPr lang="en-US" sz="1200" dirty="0"/>
              <a:t>Deletion in position from 2127 to 2129</a:t>
            </a:r>
          </a:p>
          <a:p>
            <a:pPr algn="ctr"/>
            <a:r>
              <a:rPr lang="en-US" sz="1200" b="1" dirty="0" err="1"/>
              <a:t>Concept_class_id</a:t>
            </a:r>
            <a:r>
              <a:rPr lang="en-US" sz="1200" dirty="0"/>
              <a:t>:</a:t>
            </a:r>
            <a:r>
              <a:rPr lang="ru-RU" sz="1200" dirty="0"/>
              <a:t> </a:t>
            </a:r>
            <a:r>
              <a:rPr lang="en-US" sz="1200" dirty="0"/>
              <a:t>Coding DNA sequence</a:t>
            </a:r>
          </a:p>
          <a:p>
            <a:pPr algn="ctr"/>
            <a:r>
              <a:rPr lang="en-US" sz="1200" b="1" dirty="0" err="1"/>
              <a:t>Vocabulary_id</a:t>
            </a:r>
            <a:r>
              <a:rPr lang="en-US" sz="1200" dirty="0"/>
              <a:t>: </a:t>
            </a:r>
            <a:r>
              <a:rPr lang="en-US" sz="1200" dirty="0" err="1"/>
              <a:t>ClinVar</a:t>
            </a:r>
            <a:endParaRPr lang="en-US" sz="1200" dirty="0"/>
          </a:p>
        </p:txBody>
      </p:sp>
      <p:sp>
        <p:nvSpPr>
          <p:cNvPr id="7" name="Прямокутник 6">
            <a:extLst>
              <a:ext uri="{FF2B5EF4-FFF2-40B4-BE49-F238E27FC236}">
                <a16:creationId xmlns:a16="http://schemas.microsoft.com/office/drawing/2014/main" id="{FD896C83-EDAB-4419-B25E-C15FC9577278}"/>
              </a:ext>
            </a:extLst>
          </p:cNvPr>
          <p:cNvSpPr/>
          <p:nvPr/>
        </p:nvSpPr>
        <p:spPr>
          <a:xfrm>
            <a:off x="2820571" y="1606932"/>
            <a:ext cx="3151163" cy="13247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err="1"/>
              <a:t>Concept_name</a:t>
            </a:r>
            <a:r>
              <a:rPr lang="en-US" sz="1200" dirty="0"/>
              <a:t>:</a:t>
            </a:r>
            <a:r>
              <a:rPr lang="ru-RU" sz="1200" dirty="0"/>
              <a:t> </a:t>
            </a:r>
            <a:r>
              <a:rPr lang="en-US" sz="1200" dirty="0"/>
              <a:t>Homo sapiens epidermal growth factor receptor (EGFR), Deletion in position from 2127 to 2129, Deletion of amino acids Glutamic acid and Threonine in position from 709 to 710 and insertion of Aspartic acid</a:t>
            </a:r>
          </a:p>
          <a:p>
            <a:pPr algn="ctr"/>
            <a:r>
              <a:rPr lang="en-US" sz="1200" b="1" dirty="0" err="1"/>
              <a:t>Concept_class_id</a:t>
            </a:r>
            <a:r>
              <a:rPr lang="en-US" sz="1200" dirty="0"/>
              <a:t>:</a:t>
            </a:r>
            <a:r>
              <a:rPr lang="ru-RU" sz="1200" dirty="0"/>
              <a:t> </a:t>
            </a:r>
            <a:r>
              <a:rPr lang="en-US" sz="1200" dirty="0"/>
              <a:t>Variant</a:t>
            </a:r>
          </a:p>
          <a:p>
            <a:pPr algn="ctr"/>
            <a:r>
              <a:rPr lang="en-US" sz="1200" b="1" dirty="0" err="1"/>
              <a:t>Vocabulary_id</a:t>
            </a:r>
            <a:r>
              <a:rPr lang="en-US" sz="1200" dirty="0"/>
              <a:t>: </a:t>
            </a:r>
            <a:r>
              <a:rPr lang="en-US" sz="1200" dirty="0" err="1"/>
              <a:t>ClinVar</a:t>
            </a:r>
            <a:endParaRPr lang="en-US" sz="1200" dirty="0"/>
          </a:p>
        </p:txBody>
      </p:sp>
      <p:sp>
        <p:nvSpPr>
          <p:cNvPr id="8" name="Прямокутник 7">
            <a:extLst>
              <a:ext uri="{FF2B5EF4-FFF2-40B4-BE49-F238E27FC236}">
                <a16:creationId xmlns:a16="http://schemas.microsoft.com/office/drawing/2014/main" id="{CE22512B-3AF7-401C-8914-65AAFEE7C8B9}"/>
              </a:ext>
            </a:extLst>
          </p:cNvPr>
          <p:cNvSpPr/>
          <p:nvPr/>
        </p:nvSpPr>
        <p:spPr>
          <a:xfrm>
            <a:off x="3112474" y="3365104"/>
            <a:ext cx="2630657" cy="9243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err="1"/>
              <a:t>Concept_name</a:t>
            </a:r>
            <a:r>
              <a:rPr lang="en-US" sz="1200" dirty="0"/>
              <a:t>:</a:t>
            </a:r>
            <a:r>
              <a:rPr lang="ru-RU" sz="1200" dirty="0"/>
              <a:t> </a:t>
            </a:r>
            <a:r>
              <a:rPr lang="en-US" sz="1200" dirty="0"/>
              <a:t>Pathogenic</a:t>
            </a:r>
          </a:p>
          <a:p>
            <a:pPr algn="ctr"/>
            <a:r>
              <a:rPr lang="en-US" sz="1200" b="1" dirty="0" err="1"/>
              <a:t>Concept_class_id</a:t>
            </a:r>
            <a:r>
              <a:rPr lang="en-US" sz="1200" dirty="0"/>
              <a:t>:</a:t>
            </a:r>
            <a:r>
              <a:rPr lang="ru-RU" sz="1200" dirty="0"/>
              <a:t> </a:t>
            </a:r>
            <a:r>
              <a:rPr lang="en-US" sz="1200" dirty="0"/>
              <a:t>Clinical Significance</a:t>
            </a:r>
          </a:p>
          <a:p>
            <a:pPr algn="ctr"/>
            <a:r>
              <a:rPr lang="en-US" sz="1200" b="1" dirty="0" err="1"/>
              <a:t>Vocabulary_id</a:t>
            </a:r>
            <a:r>
              <a:rPr lang="en-US" sz="1200" dirty="0"/>
              <a:t>: </a:t>
            </a:r>
            <a:r>
              <a:rPr lang="en-US" sz="1200" dirty="0" err="1"/>
              <a:t>ClinVar</a:t>
            </a:r>
            <a:endParaRPr lang="en-US" sz="1200" dirty="0"/>
          </a:p>
        </p:txBody>
      </p:sp>
      <p:sp>
        <p:nvSpPr>
          <p:cNvPr id="9" name="Прямокутник 8">
            <a:extLst>
              <a:ext uri="{FF2B5EF4-FFF2-40B4-BE49-F238E27FC236}">
                <a16:creationId xmlns:a16="http://schemas.microsoft.com/office/drawing/2014/main" id="{306D4ADF-9FDC-474C-B839-A0D0EF4E7433}"/>
              </a:ext>
            </a:extLst>
          </p:cNvPr>
          <p:cNvSpPr/>
          <p:nvPr/>
        </p:nvSpPr>
        <p:spPr>
          <a:xfrm>
            <a:off x="3112474" y="228268"/>
            <a:ext cx="2567355" cy="1041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err="1"/>
              <a:t>Concept_name</a:t>
            </a:r>
            <a:r>
              <a:rPr lang="en-US" sz="1200" dirty="0"/>
              <a:t>:</a:t>
            </a:r>
            <a:r>
              <a:rPr lang="ru-RU" sz="1200" dirty="0"/>
              <a:t> </a:t>
            </a:r>
            <a:r>
              <a:rPr lang="en-US" sz="1200" dirty="0"/>
              <a:t>Chromosome 7 has band in p-arm region 1 band 1 sub-band 2</a:t>
            </a:r>
          </a:p>
          <a:p>
            <a:pPr algn="ctr"/>
            <a:r>
              <a:rPr lang="en-US" sz="1200" b="1" dirty="0" err="1"/>
              <a:t>Concept_class_id</a:t>
            </a:r>
            <a:r>
              <a:rPr lang="en-US" sz="1200" dirty="0"/>
              <a:t>:</a:t>
            </a:r>
            <a:r>
              <a:rPr lang="ru-RU" sz="1200" dirty="0"/>
              <a:t> </a:t>
            </a:r>
            <a:r>
              <a:rPr lang="en-US" sz="1200" dirty="0"/>
              <a:t>Cytogenic Location</a:t>
            </a:r>
          </a:p>
          <a:p>
            <a:pPr algn="ctr"/>
            <a:r>
              <a:rPr lang="en-US" sz="1200" b="1" dirty="0" err="1"/>
              <a:t>Vocabulary_id</a:t>
            </a:r>
            <a:r>
              <a:rPr lang="en-US" sz="1200" dirty="0"/>
              <a:t>: HGNC</a:t>
            </a:r>
          </a:p>
        </p:txBody>
      </p:sp>
      <p:cxnSp>
        <p:nvCxnSpPr>
          <p:cNvPr id="11" name="Пряма зі стрілкою 10">
            <a:extLst>
              <a:ext uri="{FF2B5EF4-FFF2-40B4-BE49-F238E27FC236}">
                <a16:creationId xmlns:a16="http://schemas.microsoft.com/office/drawing/2014/main" id="{C2A83E81-2D16-4E75-88B0-56C79D68794D}"/>
              </a:ext>
            </a:extLst>
          </p:cNvPr>
          <p:cNvCxnSpPr>
            <a:stCxn id="4" idx="3"/>
            <a:endCxn id="9" idx="1"/>
          </p:cNvCxnSpPr>
          <p:nvPr/>
        </p:nvCxnSpPr>
        <p:spPr>
          <a:xfrm flipV="1">
            <a:off x="2356338" y="748773"/>
            <a:ext cx="756136" cy="29632"/>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3" name="Пряма зі стрілкою 12">
            <a:extLst>
              <a:ext uri="{FF2B5EF4-FFF2-40B4-BE49-F238E27FC236}">
                <a16:creationId xmlns:a16="http://schemas.microsoft.com/office/drawing/2014/main" id="{4D19310D-EA73-4B9E-BD2F-F061C105E117}"/>
              </a:ext>
            </a:extLst>
          </p:cNvPr>
          <p:cNvCxnSpPr>
            <a:stCxn id="4" idx="3"/>
            <a:endCxn id="7" idx="1"/>
          </p:cNvCxnSpPr>
          <p:nvPr/>
        </p:nvCxnSpPr>
        <p:spPr>
          <a:xfrm>
            <a:off x="2356338" y="778405"/>
            <a:ext cx="464233" cy="149088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6" name="Пряма зі стрілкою 15">
            <a:extLst>
              <a:ext uri="{FF2B5EF4-FFF2-40B4-BE49-F238E27FC236}">
                <a16:creationId xmlns:a16="http://schemas.microsoft.com/office/drawing/2014/main" id="{338F467B-4338-465B-870E-278414E96228}"/>
              </a:ext>
            </a:extLst>
          </p:cNvPr>
          <p:cNvCxnSpPr>
            <a:stCxn id="5" idx="3"/>
            <a:endCxn id="7" idx="1"/>
          </p:cNvCxnSpPr>
          <p:nvPr/>
        </p:nvCxnSpPr>
        <p:spPr>
          <a:xfrm flipV="1">
            <a:off x="2356338" y="2269286"/>
            <a:ext cx="464233" cy="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8" name="Пряма зі стрілкою 17">
            <a:extLst>
              <a:ext uri="{FF2B5EF4-FFF2-40B4-BE49-F238E27FC236}">
                <a16:creationId xmlns:a16="http://schemas.microsoft.com/office/drawing/2014/main" id="{56DAED14-56D4-4830-96D7-76930177E37F}"/>
              </a:ext>
            </a:extLst>
          </p:cNvPr>
          <p:cNvCxnSpPr>
            <a:stCxn id="6" idx="3"/>
            <a:endCxn id="7" idx="1"/>
          </p:cNvCxnSpPr>
          <p:nvPr/>
        </p:nvCxnSpPr>
        <p:spPr>
          <a:xfrm flipV="1">
            <a:off x="2356338" y="2269286"/>
            <a:ext cx="464233" cy="155800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0" name="Пряма зі стрілкою 19">
            <a:extLst>
              <a:ext uri="{FF2B5EF4-FFF2-40B4-BE49-F238E27FC236}">
                <a16:creationId xmlns:a16="http://schemas.microsoft.com/office/drawing/2014/main" id="{B08A7FFF-49D8-4FDD-B4E0-565E1DD8097A}"/>
              </a:ext>
            </a:extLst>
          </p:cNvPr>
          <p:cNvCxnSpPr>
            <a:stCxn id="7" idx="0"/>
            <a:endCxn id="9" idx="2"/>
          </p:cNvCxnSpPr>
          <p:nvPr/>
        </p:nvCxnSpPr>
        <p:spPr>
          <a:xfrm flipH="1" flipV="1">
            <a:off x="4396152" y="1269277"/>
            <a:ext cx="1" cy="337655"/>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2" name="Пряма зі стрілкою 21">
            <a:extLst>
              <a:ext uri="{FF2B5EF4-FFF2-40B4-BE49-F238E27FC236}">
                <a16:creationId xmlns:a16="http://schemas.microsoft.com/office/drawing/2014/main" id="{E6B84772-D280-4064-B9B5-CE43B32407CE}"/>
              </a:ext>
            </a:extLst>
          </p:cNvPr>
          <p:cNvCxnSpPr>
            <a:stCxn id="7" idx="2"/>
            <a:endCxn id="8" idx="0"/>
          </p:cNvCxnSpPr>
          <p:nvPr/>
        </p:nvCxnSpPr>
        <p:spPr>
          <a:xfrm>
            <a:off x="4396153" y="2931639"/>
            <a:ext cx="31650" cy="433465"/>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26" name="Прямокутник 25">
            <a:extLst>
              <a:ext uri="{FF2B5EF4-FFF2-40B4-BE49-F238E27FC236}">
                <a16:creationId xmlns:a16="http://schemas.microsoft.com/office/drawing/2014/main" id="{363EEA2F-5B90-48A1-AEA7-B521C9ED2EA5}"/>
              </a:ext>
            </a:extLst>
          </p:cNvPr>
          <p:cNvSpPr/>
          <p:nvPr/>
        </p:nvSpPr>
        <p:spPr>
          <a:xfrm>
            <a:off x="6435967" y="1807103"/>
            <a:ext cx="2708033" cy="9243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err="1"/>
              <a:t>Concept_name</a:t>
            </a:r>
            <a:r>
              <a:rPr lang="en-US" sz="1200" dirty="0"/>
              <a:t>:</a:t>
            </a:r>
            <a:r>
              <a:rPr lang="ru-RU" sz="1200" dirty="0"/>
              <a:t> </a:t>
            </a:r>
            <a:r>
              <a:rPr lang="en-US" sz="1200" dirty="0"/>
              <a:t>Non-small cell lung cancer</a:t>
            </a:r>
          </a:p>
          <a:p>
            <a:pPr algn="ctr"/>
            <a:r>
              <a:rPr lang="en-US" sz="1200" b="1" dirty="0" err="1"/>
              <a:t>Concept_class_id</a:t>
            </a:r>
            <a:r>
              <a:rPr lang="en-US" sz="1200" dirty="0"/>
              <a:t>:</a:t>
            </a:r>
            <a:r>
              <a:rPr lang="ru-RU" sz="1200" dirty="0"/>
              <a:t> </a:t>
            </a:r>
            <a:r>
              <a:rPr lang="en-US" sz="1200" dirty="0"/>
              <a:t>Clinical Finding</a:t>
            </a:r>
          </a:p>
          <a:p>
            <a:pPr algn="ctr"/>
            <a:r>
              <a:rPr lang="en-US" sz="1200" b="1" dirty="0" err="1"/>
              <a:t>Vocabulary_id</a:t>
            </a:r>
            <a:r>
              <a:rPr lang="en-US" sz="1200" dirty="0"/>
              <a:t>: SNOMED</a:t>
            </a:r>
          </a:p>
        </p:txBody>
      </p:sp>
      <p:cxnSp>
        <p:nvCxnSpPr>
          <p:cNvPr id="28" name="Пряма зі стрілкою 27">
            <a:extLst>
              <a:ext uri="{FF2B5EF4-FFF2-40B4-BE49-F238E27FC236}">
                <a16:creationId xmlns:a16="http://schemas.microsoft.com/office/drawing/2014/main" id="{FE16DF0A-0F78-45C2-A6B3-37B3F3885DFC}"/>
              </a:ext>
            </a:extLst>
          </p:cNvPr>
          <p:cNvCxnSpPr>
            <a:stCxn id="7" idx="3"/>
            <a:endCxn id="26" idx="1"/>
          </p:cNvCxnSpPr>
          <p:nvPr/>
        </p:nvCxnSpPr>
        <p:spPr>
          <a:xfrm flipV="1">
            <a:off x="5971734" y="2269285"/>
            <a:ext cx="464233" cy="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31" name="Прямокутник 30">
            <a:extLst>
              <a:ext uri="{FF2B5EF4-FFF2-40B4-BE49-F238E27FC236}">
                <a16:creationId xmlns:a16="http://schemas.microsoft.com/office/drawing/2014/main" id="{C6BF3F3D-9E33-4487-91F5-D982167ACE48}"/>
              </a:ext>
            </a:extLst>
          </p:cNvPr>
          <p:cNvSpPr/>
          <p:nvPr/>
        </p:nvSpPr>
        <p:spPr>
          <a:xfrm>
            <a:off x="2577151" y="344940"/>
            <a:ext cx="314510" cy="400110"/>
          </a:xfrm>
          <a:prstGeom prst="rect">
            <a:avLst/>
          </a:prstGeom>
          <a:noFill/>
        </p:spPr>
        <p:txBody>
          <a:bodyPr wrap="none" lIns="91440" tIns="45720" rIns="91440" bIns="45720">
            <a:spAutoFit/>
          </a:bodyPr>
          <a:lstStyle/>
          <a:p>
            <a:pPr algn="ctr"/>
            <a:r>
              <a:rPr lang="en-US" sz="2000" dirty="0">
                <a:ln w="0"/>
                <a:effectLst>
                  <a:outerShdw blurRad="38100" dist="19050" dir="2700000" algn="tl" rotWithShape="0">
                    <a:schemeClr val="dk1">
                      <a:alpha val="40000"/>
                    </a:schemeClr>
                  </a:outerShdw>
                </a:effectLst>
              </a:rPr>
              <a:t>1</a:t>
            </a:r>
            <a:endParaRPr lang="uk-UA" sz="2000" b="0" cap="none" spc="0" dirty="0">
              <a:ln w="0"/>
              <a:solidFill>
                <a:schemeClr val="tx1"/>
              </a:solidFill>
              <a:effectLst>
                <a:outerShdw blurRad="38100" dist="19050" dir="2700000" algn="tl" rotWithShape="0">
                  <a:schemeClr val="dk1">
                    <a:alpha val="40000"/>
                  </a:schemeClr>
                </a:outerShdw>
              </a:effectLst>
            </a:endParaRPr>
          </a:p>
        </p:txBody>
      </p:sp>
      <p:sp>
        <p:nvSpPr>
          <p:cNvPr id="32" name="Прямокутник 31">
            <a:extLst>
              <a:ext uri="{FF2B5EF4-FFF2-40B4-BE49-F238E27FC236}">
                <a16:creationId xmlns:a16="http://schemas.microsoft.com/office/drawing/2014/main" id="{1DBFCCCF-1621-42F1-A19C-EC90FB849200}"/>
              </a:ext>
            </a:extLst>
          </p:cNvPr>
          <p:cNvSpPr/>
          <p:nvPr/>
        </p:nvSpPr>
        <p:spPr>
          <a:xfrm>
            <a:off x="4378835" y="1225624"/>
            <a:ext cx="314510" cy="400110"/>
          </a:xfrm>
          <a:prstGeom prst="rect">
            <a:avLst/>
          </a:prstGeom>
          <a:noFill/>
        </p:spPr>
        <p:txBody>
          <a:bodyPr wrap="none" lIns="91440" tIns="45720" rIns="91440" bIns="45720">
            <a:spAutoFit/>
          </a:bodyPr>
          <a:lstStyle/>
          <a:p>
            <a:pPr algn="ctr"/>
            <a:r>
              <a:rPr lang="en-US" sz="2000" dirty="0">
                <a:ln w="0"/>
                <a:effectLst>
                  <a:outerShdw blurRad="38100" dist="19050" dir="2700000" algn="tl" rotWithShape="0">
                    <a:schemeClr val="dk1">
                      <a:alpha val="40000"/>
                    </a:schemeClr>
                  </a:outerShdw>
                </a:effectLst>
              </a:rPr>
              <a:t>1</a:t>
            </a:r>
            <a:endParaRPr lang="uk-UA" sz="2000" b="0" cap="none" spc="0" dirty="0">
              <a:ln w="0"/>
              <a:solidFill>
                <a:schemeClr val="tx1"/>
              </a:solidFill>
              <a:effectLst>
                <a:outerShdw blurRad="38100" dist="19050" dir="2700000" algn="tl" rotWithShape="0">
                  <a:schemeClr val="dk1">
                    <a:alpha val="40000"/>
                  </a:schemeClr>
                </a:outerShdw>
              </a:effectLst>
            </a:endParaRPr>
          </a:p>
        </p:txBody>
      </p:sp>
      <p:sp>
        <p:nvSpPr>
          <p:cNvPr id="33" name="Прямокутник 32">
            <a:extLst>
              <a:ext uri="{FF2B5EF4-FFF2-40B4-BE49-F238E27FC236}">
                <a16:creationId xmlns:a16="http://schemas.microsoft.com/office/drawing/2014/main" id="{2BA926DD-023A-4C4D-A11C-83F621617260}"/>
              </a:ext>
            </a:extLst>
          </p:cNvPr>
          <p:cNvSpPr/>
          <p:nvPr/>
        </p:nvSpPr>
        <p:spPr>
          <a:xfrm>
            <a:off x="2356338" y="1203188"/>
            <a:ext cx="314510" cy="400110"/>
          </a:xfrm>
          <a:prstGeom prst="rect">
            <a:avLst/>
          </a:prstGeom>
          <a:noFill/>
        </p:spPr>
        <p:txBody>
          <a:bodyPr wrap="none" lIns="91440" tIns="45720" rIns="91440" bIns="45720">
            <a:spAutoFit/>
          </a:bodyPr>
          <a:lstStyle/>
          <a:p>
            <a:pPr algn="ctr"/>
            <a:r>
              <a:rPr lang="en-US" sz="2000" b="0" cap="none" spc="0" dirty="0">
                <a:ln w="0"/>
                <a:solidFill>
                  <a:schemeClr val="tx1"/>
                </a:solidFill>
                <a:effectLst>
                  <a:outerShdw blurRad="38100" dist="19050" dir="2700000" algn="tl" rotWithShape="0">
                    <a:schemeClr val="dk1">
                      <a:alpha val="40000"/>
                    </a:schemeClr>
                  </a:outerShdw>
                </a:effectLst>
              </a:rPr>
              <a:t>2</a:t>
            </a:r>
            <a:endParaRPr lang="uk-UA" sz="2000" b="0" cap="none" spc="0" dirty="0">
              <a:ln w="0"/>
              <a:solidFill>
                <a:schemeClr val="tx1"/>
              </a:solidFill>
              <a:effectLst>
                <a:outerShdw blurRad="38100" dist="19050" dir="2700000" algn="tl" rotWithShape="0">
                  <a:schemeClr val="dk1">
                    <a:alpha val="40000"/>
                  </a:schemeClr>
                </a:outerShdw>
              </a:effectLst>
            </a:endParaRPr>
          </a:p>
        </p:txBody>
      </p:sp>
      <p:sp>
        <p:nvSpPr>
          <p:cNvPr id="34" name="Прямокутник 33">
            <a:extLst>
              <a:ext uri="{FF2B5EF4-FFF2-40B4-BE49-F238E27FC236}">
                <a16:creationId xmlns:a16="http://schemas.microsoft.com/office/drawing/2014/main" id="{484C27EB-3693-4311-95BD-CA417C0EE43A}"/>
              </a:ext>
            </a:extLst>
          </p:cNvPr>
          <p:cNvSpPr/>
          <p:nvPr/>
        </p:nvSpPr>
        <p:spPr>
          <a:xfrm>
            <a:off x="2371413" y="1996508"/>
            <a:ext cx="314510" cy="400110"/>
          </a:xfrm>
          <a:prstGeom prst="rect">
            <a:avLst/>
          </a:prstGeom>
          <a:noFill/>
        </p:spPr>
        <p:txBody>
          <a:bodyPr wrap="none" lIns="91440" tIns="45720" rIns="91440" bIns="45720">
            <a:spAutoFit/>
          </a:bodyPr>
          <a:lstStyle/>
          <a:p>
            <a:pPr algn="ctr"/>
            <a:r>
              <a:rPr lang="en-US" sz="2000" b="0" cap="none" spc="0" dirty="0">
                <a:ln w="0"/>
                <a:solidFill>
                  <a:schemeClr val="tx1"/>
                </a:solidFill>
                <a:effectLst>
                  <a:outerShdw blurRad="38100" dist="19050" dir="2700000" algn="tl" rotWithShape="0">
                    <a:schemeClr val="dk1">
                      <a:alpha val="40000"/>
                    </a:schemeClr>
                  </a:outerShdw>
                </a:effectLst>
              </a:rPr>
              <a:t>2</a:t>
            </a:r>
            <a:endParaRPr lang="uk-UA" sz="2000" b="0" cap="none" spc="0" dirty="0">
              <a:ln w="0"/>
              <a:solidFill>
                <a:schemeClr val="tx1"/>
              </a:solidFill>
              <a:effectLst>
                <a:outerShdw blurRad="38100" dist="19050" dir="2700000" algn="tl" rotWithShape="0">
                  <a:schemeClr val="dk1">
                    <a:alpha val="40000"/>
                  </a:schemeClr>
                </a:outerShdw>
              </a:effectLst>
            </a:endParaRPr>
          </a:p>
        </p:txBody>
      </p:sp>
      <p:sp>
        <p:nvSpPr>
          <p:cNvPr id="35" name="Прямокутник 34">
            <a:extLst>
              <a:ext uri="{FF2B5EF4-FFF2-40B4-BE49-F238E27FC236}">
                <a16:creationId xmlns:a16="http://schemas.microsoft.com/office/drawing/2014/main" id="{9BB51131-E69E-42FC-8EF4-0DDF2DE5DF91}"/>
              </a:ext>
            </a:extLst>
          </p:cNvPr>
          <p:cNvSpPr/>
          <p:nvPr/>
        </p:nvSpPr>
        <p:spPr>
          <a:xfrm>
            <a:off x="2431199" y="3058788"/>
            <a:ext cx="314510" cy="400110"/>
          </a:xfrm>
          <a:prstGeom prst="rect">
            <a:avLst/>
          </a:prstGeom>
          <a:noFill/>
        </p:spPr>
        <p:txBody>
          <a:bodyPr wrap="none" lIns="91440" tIns="45720" rIns="91440" bIns="45720">
            <a:spAutoFit/>
          </a:bodyPr>
          <a:lstStyle/>
          <a:p>
            <a:pPr algn="ctr"/>
            <a:r>
              <a:rPr lang="en-US" sz="2000" dirty="0">
                <a:ln w="0"/>
                <a:effectLst>
                  <a:outerShdw blurRad="38100" dist="19050" dir="2700000" algn="tl" rotWithShape="0">
                    <a:schemeClr val="dk1">
                      <a:alpha val="40000"/>
                    </a:schemeClr>
                  </a:outerShdw>
                </a:effectLst>
              </a:rPr>
              <a:t>2</a:t>
            </a:r>
            <a:endParaRPr lang="uk-UA" sz="2000" b="0" cap="none" spc="0" dirty="0">
              <a:ln w="0"/>
              <a:solidFill>
                <a:schemeClr val="tx1"/>
              </a:solidFill>
              <a:effectLst>
                <a:outerShdw blurRad="38100" dist="19050" dir="2700000" algn="tl" rotWithShape="0">
                  <a:schemeClr val="dk1">
                    <a:alpha val="40000"/>
                  </a:schemeClr>
                </a:outerShdw>
              </a:effectLst>
            </a:endParaRPr>
          </a:p>
        </p:txBody>
      </p:sp>
      <p:sp>
        <p:nvSpPr>
          <p:cNvPr id="36" name="Прямокутник 35">
            <a:extLst>
              <a:ext uri="{FF2B5EF4-FFF2-40B4-BE49-F238E27FC236}">
                <a16:creationId xmlns:a16="http://schemas.microsoft.com/office/drawing/2014/main" id="{13F62249-9F6F-4586-9330-6A6F05D77E0C}"/>
              </a:ext>
            </a:extLst>
          </p:cNvPr>
          <p:cNvSpPr/>
          <p:nvPr/>
        </p:nvSpPr>
        <p:spPr>
          <a:xfrm>
            <a:off x="4323470" y="2931456"/>
            <a:ext cx="314510" cy="400110"/>
          </a:xfrm>
          <a:prstGeom prst="rect">
            <a:avLst/>
          </a:prstGeom>
          <a:noFill/>
        </p:spPr>
        <p:txBody>
          <a:bodyPr wrap="none" lIns="91440" tIns="45720" rIns="91440" bIns="45720">
            <a:spAutoFit/>
          </a:bodyPr>
          <a:lstStyle/>
          <a:p>
            <a:pPr algn="ctr"/>
            <a:r>
              <a:rPr lang="en-US" sz="2000" dirty="0">
                <a:ln w="0"/>
                <a:effectLst>
                  <a:outerShdw blurRad="38100" dist="19050" dir="2700000" algn="tl" rotWithShape="0">
                    <a:schemeClr val="dk1">
                      <a:alpha val="40000"/>
                    </a:schemeClr>
                  </a:outerShdw>
                </a:effectLst>
              </a:rPr>
              <a:t>3</a:t>
            </a:r>
            <a:endParaRPr lang="uk-UA" sz="2000" b="0" cap="none" spc="0" dirty="0">
              <a:ln w="0"/>
              <a:solidFill>
                <a:schemeClr val="tx1"/>
              </a:solidFill>
              <a:effectLst>
                <a:outerShdw blurRad="38100" dist="19050" dir="2700000" algn="tl" rotWithShape="0">
                  <a:schemeClr val="dk1">
                    <a:alpha val="40000"/>
                  </a:schemeClr>
                </a:outerShdw>
              </a:effectLst>
            </a:endParaRPr>
          </a:p>
        </p:txBody>
      </p:sp>
      <p:sp>
        <p:nvSpPr>
          <p:cNvPr id="37" name="Прямокутник 36">
            <a:extLst>
              <a:ext uri="{FF2B5EF4-FFF2-40B4-BE49-F238E27FC236}">
                <a16:creationId xmlns:a16="http://schemas.microsoft.com/office/drawing/2014/main" id="{2AF8DF13-827F-440D-A791-60702B811DF3}"/>
              </a:ext>
            </a:extLst>
          </p:cNvPr>
          <p:cNvSpPr/>
          <p:nvPr/>
        </p:nvSpPr>
        <p:spPr>
          <a:xfrm>
            <a:off x="6046595" y="1932363"/>
            <a:ext cx="314510" cy="400110"/>
          </a:xfrm>
          <a:prstGeom prst="rect">
            <a:avLst/>
          </a:prstGeom>
          <a:noFill/>
        </p:spPr>
        <p:txBody>
          <a:bodyPr wrap="none" lIns="91440" tIns="45720" rIns="91440" bIns="45720">
            <a:spAutoFit/>
          </a:bodyPr>
          <a:lstStyle/>
          <a:p>
            <a:pPr algn="ctr"/>
            <a:r>
              <a:rPr lang="en-US" sz="2000" b="0" cap="none" spc="0" dirty="0">
                <a:ln w="0"/>
                <a:solidFill>
                  <a:schemeClr val="tx1"/>
                </a:solidFill>
                <a:effectLst>
                  <a:outerShdw blurRad="38100" dist="19050" dir="2700000" algn="tl" rotWithShape="0">
                    <a:schemeClr val="dk1">
                      <a:alpha val="40000"/>
                    </a:schemeClr>
                  </a:outerShdw>
                </a:effectLst>
              </a:rPr>
              <a:t>4</a:t>
            </a:r>
            <a:endParaRPr lang="uk-UA" sz="2000" b="0" cap="none" spc="0" dirty="0">
              <a:ln w="0"/>
              <a:solidFill>
                <a:schemeClr val="tx1"/>
              </a:solidFill>
              <a:effectLst>
                <a:outerShdw blurRad="38100" dist="19050" dir="2700000" algn="tl" rotWithShape="0">
                  <a:schemeClr val="dk1">
                    <a:alpha val="40000"/>
                  </a:schemeClr>
                </a:outerShdw>
              </a:effectLst>
            </a:endParaRPr>
          </a:p>
        </p:txBody>
      </p:sp>
      <p:sp>
        <p:nvSpPr>
          <p:cNvPr id="38" name="TextBox 37">
            <a:extLst>
              <a:ext uri="{FF2B5EF4-FFF2-40B4-BE49-F238E27FC236}">
                <a16:creationId xmlns:a16="http://schemas.microsoft.com/office/drawing/2014/main" id="{A21FCF8B-4CBC-46C7-AAEA-F8C5F372107C}"/>
              </a:ext>
            </a:extLst>
          </p:cNvPr>
          <p:cNvSpPr txBox="1"/>
          <p:nvPr/>
        </p:nvSpPr>
        <p:spPr>
          <a:xfrm>
            <a:off x="126609" y="4515729"/>
            <a:ext cx="6805774" cy="646331"/>
          </a:xfrm>
          <a:prstGeom prst="rect">
            <a:avLst/>
          </a:prstGeom>
          <a:noFill/>
        </p:spPr>
        <p:txBody>
          <a:bodyPr wrap="none" rtlCol="0">
            <a:spAutoFit/>
          </a:bodyPr>
          <a:lstStyle/>
          <a:p>
            <a:r>
              <a:rPr lang="en-US" dirty="0"/>
              <a:t>Relationships: </a:t>
            </a:r>
          </a:p>
          <a:p>
            <a:r>
              <a:rPr lang="ru-RU" dirty="0"/>
              <a:t>1 – </a:t>
            </a:r>
            <a:r>
              <a:rPr lang="en-US" dirty="0"/>
              <a:t>Has Location; 2 – Has Variant; 3 – Has Significance; 4 </a:t>
            </a:r>
            <a:r>
              <a:rPr lang="en-US"/>
              <a:t>– Association</a:t>
            </a:r>
            <a:endParaRPr lang="en-US" dirty="0"/>
          </a:p>
        </p:txBody>
      </p:sp>
    </p:spTree>
    <p:extLst>
      <p:ext uri="{BB962C8B-B14F-4D97-AF65-F5344CB8AC3E}">
        <p14:creationId xmlns:p14="http://schemas.microsoft.com/office/powerpoint/2010/main" val="13071660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DB9E9F8-4331-49C7-B9D6-C474409B6C57}"/>
              </a:ext>
            </a:extLst>
          </p:cNvPr>
          <p:cNvSpPr>
            <a:spLocks noGrp="1"/>
          </p:cNvSpPr>
          <p:nvPr>
            <p:ph type="title"/>
          </p:nvPr>
        </p:nvSpPr>
        <p:spPr/>
        <p:txBody>
          <a:bodyPr/>
          <a:lstStyle/>
          <a:p>
            <a:pPr algn="ctr"/>
            <a:r>
              <a:rPr lang="en-US" dirty="0" err="1"/>
              <a:t>CIViC</a:t>
            </a:r>
            <a:endParaRPr lang="en-US" dirty="0"/>
          </a:p>
        </p:txBody>
      </p:sp>
      <p:sp>
        <p:nvSpPr>
          <p:cNvPr id="4" name="Прямокутник 3">
            <a:extLst>
              <a:ext uri="{FF2B5EF4-FFF2-40B4-BE49-F238E27FC236}">
                <a16:creationId xmlns:a16="http://schemas.microsoft.com/office/drawing/2014/main" id="{FD209FA0-C73C-44DE-B383-1F6DB6C80334}"/>
              </a:ext>
            </a:extLst>
          </p:cNvPr>
          <p:cNvSpPr/>
          <p:nvPr/>
        </p:nvSpPr>
        <p:spPr>
          <a:xfrm>
            <a:off x="1645814" y="1268016"/>
            <a:ext cx="5852371" cy="923330"/>
          </a:xfrm>
          <a:prstGeom prst="rect">
            <a:avLst/>
          </a:prstGeom>
        </p:spPr>
        <p:txBody>
          <a:bodyPr wrap="none" anchor="t">
            <a:spAutoFit/>
          </a:bodyPr>
          <a:lstStyle/>
          <a:p>
            <a:r>
              <a:rPr lang="en-US" dirty="0"/>
              <a:t>Source fields with example:</a:t>
            </a:r>
          </a:p>
          <a:p>
            <a:r>
              <a:rPr lang="en-US" dirty="0">
                <a:solidFill>
                  <a:srgbClr val="C00000"/>
                </a:solidFill>
              </a:rPr>
              <a:t>A – this color used to identify what fields we suggest to keep</a:t>
            </a:r>
          </a:p>
          <a:p>
            <a:r>
              <a:rPr lang="en-US" dirty="0"/>
              <a:t>A – else fields</a:t>
            </a:r>
          </a:p>
        </p:txBody>
      </p:sp>
    </p:spTree>
    <p:extLst>
      <p:ext uri="{BB962C8B-B14F-4D97-AF65-F5344CB8AC3E}">
        <p14:creationId xmlns:p14="http://schemas.microsoft.com/office/powerpoint/2010/main" val="12289112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BA01900-F03E-4228-9FC4-60D0BA8FFD90}"/>
              </a:ext>
            </a:extLst>
          </p:cNvPr>
          <p:cNvSpPr>
            <a:spLocks noGrp="1"/>
          </p:cNvSpPr>
          <p:nvPr>
            <p:ph type="title"/>
          </p:nvPr>
        </p:nvSpPr>
        <p:spPr/>
        <p:txBody>
          <a:bodyPr>
            <a:noAutofit/>
          </a:bodyPr>
          <a:lstStyle/>
          <a:p>
            <a:pPr algn="ctr"/>
            <a:r>
              <a:rPr lang="en-US" sz="6600" dirty="0"/>
              <a:t>HGNC</a:t>
            </a:r>
          </a:p>
        </p:txBody>
      </p:sp>
      <p:sp>
        <p:nvSpPr>
          <p:cNvPr id="4" name="Прямокутник 3">
            <a:extLst>
              <a:ext uri="{FF2B5EF4-FFF2-40B4-BE49-F238E27FC236}">
                <a16:creationId xmlns:a16="http://schemas.microsoft.com/office/drawing/2014/main" id="{7013A8ED-704C-4699-9D71-6A11DED6D74D}"/>
              </a:ext>
            </a:extLst>
          </p:cNvPr>
          <p:cNvSpPr/>
          <p:nvPr/>
        </p:nvSpPr>
        <p:spPr>
          <a:xfrm>
            <a:off x="1645814" y="1268016"/>
            <a:ext cx="5852371" cy="923330"/>
          </a:xfrm>
          <a:prstGeom prst="rect">
            <a:avLst/>
          </a:prstGeom>
        </p:spPr>
        <p:txBody>
          <a:bodyPr wrap="none">
            <a:spAutoFit/>
          </a:bodyPr>
          <a:lstStyle/>
          <a:p>
            <a:r>
              <a:rPr lang="en-US" dirty="0"/>
              <a:t>Source fields with example:</a:t>
            </a:r>
          </a:p>
          <a:p>
            <a:r>
              <a:rPr lang="en-US" dirty="0">
                <a:solidFill>
                  <a:srgbClr val="C00000"/>
                </a:solidFill>
              </a:rPr>
              <a:t>A – this color used to identify what fields we suggest to keep</a:t>
            </a:r>
          </a:p>
          <a:p>
            <a:r>
              <a:rPr lang="en-US" dirty="0"/>
              <a:t>A – else fields</a:t>
            </a:r>
          </a:p>
        </p:txBody>
      </p:sp>
    </p:spTree>
    <p:extLst>
      <p:ext uri="{BB962C8B-B14F-4D97-AF65-F5344CB8AC3E}">
        <p14:creationId xmlns:p14="http://schemas.microsoft.com/office/powerpoint/2010/main" val="40244864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Google Shape;98;p19">
            <a:extLst>
              <a:ext uri="{FF2B5EF4-FFF2-40B4-BE49-F238E27FC236}">
                <a16:creationId xmlns:a16="http://schemas.microsoft.com/office/drawing/2014/main" id="{8EA5C522-8CB8-4776-8520-EB051ED9D947}"/>
              </a:ext>
            </a:extLst>
          </p:cNvPr>
          <p:cNvGraphicFramePr/>
          <p:nvPr>
            <p:extLst>
              <p:ext uri="{D42A27DB-BD31-4B8C-83A1-F6EECF244321}">
                <p14:modId xmlns:p14="http://schemas.microsoft.com/office/powerpoint/2010/main" val="684037448"/>
              </p:ext>
            </p:extLst>
          </p:nvPr>
        </p:nvGraphicFramePr>
        <p:xfrm>
          <a:off x="20171" y="1"/>
          <a:ext cx="8939214" cy="5158016"/>
        </p:xfrm>
        <a:graphic>
          <a:graphicData uri="http://schemas.openxmlformats.org/drawingml/2006/table">
            <a:tbl>
              <a:tblPr>
                <a:noFill/>
                <a:tableStyleId>{708B3839-8EC6-430C-B515-9096A4929F32}</a:tableStyleId>
              </a:tblPr>
              <a:tblGrid>
                <a:gridCol w="1026279">
                  <a:extLst>
                    <a:ext uri="{9D8B030D-6E8A-4147-A177-3AD203B41FA5}">
                      <a16:colId xmlns:a16="http://schemas.microsoft.com/office/drawing/2014/main" val="20000"/>
                    </a:ext>
                  </a:extLst>
                </a:gridCol>
                <a:gridCol w="3654219">
                  <a:extLst>
                    <a:ext uri="{9D8B030D-6E8A-4147-A177-3AD203B41FA5}">
                      <a16:colId xmlns:a16="http://schemas.microsoft.com/office/drawing/2014/main" val="20001"/>
                    </a:ext>
                  </a:extLst>
                </a:gridCol>
                <a:gridCol w="4258716">
                  <a:extLst>
                    <a:ext uri="{9D8B030D-6E8A-4147-A177-3AD203B41FA5}">
                      <a16:colId xmlns:a16="http://schemas.microsoft.com/office/drawing/2014/main" val="3927864543"/>
                    </a:ext>
                  </a:extLst>
                </a:gridCol>
              </a:tblGrid>
              <a:tr h="433053">
                <a:tc>
                  <a:txBody>
                    <a:bodyPr/>
                    <a:lstStyle/>
                    <a:p>
                      <a:pPr marL="0" lvl="0" indent="0" algn="ctr" rtl="0">
                        <a:lnSpc>
                          <a:spcPct val="115000"/>
                        </a:lnSpc>
                        <a:spcBef>
                          <a:spcPts val="0"/>
                        </a:spcBef>
                        <a:spcAft>
                          <a:spcPts val="0"/>
                        </a:spcAft>
                        <a:buNone/>
                      </a:pPr>
                      <a:endParaRPr sz="800" b="1"/>
                    </a:p>
                    <a:p>
                      <a:pPr marL="0" lvl="0" indent="0" algn="ctr" rtl="0">
                        <a:lnSpc>
                          <a:spcPct val="115000"/>
                        </a:lnSpc>
                        <a:spcBef>
                          <a:spcPts val="0"/>
                        </a:spcBef>
                        <a:spcAft>
                          <a:spcPts val="0"/>
                        </a:spcAft>
                        <a:buNone/>
                      </a:pPr>
                      <a:r>
                        <a:rPr lang="en" sz="800" b="1"/>
                        <a:t>Source field</a:t>
                      </a:r>
                      <a:endParaRPr sz="800" b="1"/>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800" b="1" dirty="0"/>
                        <a:t>Example</a:t>
                      </a:r>
                      <a:endParaRPr sz="800" b="1" dirty="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800" b="1"/>
                        <a:t>Comment</a:t>
                      </a:r>
                      <a:endParaRPr sz="800" b="1"/>
                    </a:p>
                  </a:txBody>
                  <a:tcPr marL="91425" marR="91425" marT="91425" marB="914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264644">
                <a:tc>
                  <a:txBody>
                    <a:bodyPr/>
                    <a:lstStyle/>
                    <a:p>
                      <a:pPr marL="0" lvl="0" indent="0" algn="l" rtl="0">
                        <a:lnSpc>
                          <a:spcPct val="115000"/>
                        </a:lnSpc>
                        <a:spcBef>
                          <a:spcPts val="0"/>
                        </a:spcBef>
                        <a:spcAft>
                          <a:spcPts val="0"/>
                        </a:spcAft>
                        <a:buNone/>
                      </a:pPr>
                      <a:r>
                        <a:rPr lang="en-US" sz="600" dirty="0" err="1">
                          <a:solidFill>
                            <a:schemeClr val="tx1"/>
                          </a:solidFill>
                        </a:rPr>
                        <a:t>variant_id</a:t>
                      </a:r>
                      <a:endParaRPr sz="600" dirty="0">
                        <a:solidFill>
                          <a:schemeClr val="tx1"/>
                        </a:solidFill>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600" dirty="0">
                          <a:solidFill>
                            <a:schemeClr val="tx1"/>
                          </a:solidFill>
                        </a:rPr>
                        <a:t>1017</a:t>
                      </a:r>
                      <a:endParaRPr sz="600" dirty="0">
                        <a:solidFill>
                          <a:schemeClr val="tx1"/>
                        </a:solidFill>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endParaRPr sz="600">
                        <a:solidFill>
                          <a:schemeClr val="tx1"/>
                        </a:solidFill>
                      </a:endParaRPr>
                    </a:p>
                  </a:txBody>
                  <a:tcPr marL="91425" marR="91425" marT="91425" marB="914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264644">
                <a:tc>
                  <a:txBody>
                    <a:bodyPr/>
                    <a:lstStyle/>
                    <a:p>
                      <a:pPr marL="0" lvl="0" indent="0" algn="l" rtl="0">
                        <a:lnSpc>
                          <a:spcPct val="115000"/>
                        </a:lnSpc>
                        <a:spcBef>
                          <a:spcPts val="0"/>
                        </a:spcBef>
                        <a:spcAft>
                          <a:spcPts val="0"/>
                        </a:spcAft>
                        <a:buNone/>
                      </a:pPr>
                      <a:r>
                        <a:rPr lang="en-US" sz="600" dirty="0" err="1">
                          <a:solidFill>
                            <a:schemeClr val="tx1"/>
                          </a:solidFill>
                        </a:rPr>
                        <a:t>variant_civic_url</a:t>
                      </a:r>
                      <a:endParaRPr sz="600" dirty="0">
                        <a:solidFill>
                          <a:schemeClr val="tx1"/>
                        </a:solidFill>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600" dirty="0">
                          <a:solidFill>
                            <a:schemeClr val="tx1"/>
                          </a:solidFill>
                        </a:rPr>
                        <a:t>https://civic.genome.wustl.edu/links/variants/1017</a:t>
                      </a:r>
                      <a:endParaRPr sz="600" dirty="0">
                        <a:solidFill>
                          <a:schemeClr val="tx1"/>
                        </a:solidFill>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endParaRPr sz="600">
                        <a:solidFill>
                          <a:schemeClr val="tx1"/>
                        </a:solidFill>
                      </a:endParaRPr>
                    </a:p>
                  </a:txBody>
                  <a:tcPr marL="91425" marR="91425" marT="91425" marB="914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264644">
                <a:tc>
                  <a:txBody>
                    <a:bodyPr/>
                    <a:lstStyle/>
                    <a:p>
                      <a:pPr marL="0" lvl="0" indent="0" algn="l" rtl="0">
                        <a:lnSpc>
                          <a:spcPct val="115000"/>
                        </a:lnSpc>
                        <a:spcBef>
                          <a:spcPts val="0"/>
                        </a:spcBef>
                        <a:spcAft>
                          <a:spcPts val="0"/>
                        </a:spcAft>
                        <a:buNone/>
                      </a:pPr>
                      <a:r>
                        <a:rPr lang="en-US" sz="600" dirty="0">
                          <a:solidFill>
                            <a:schemeClr val="tx1"/>
                          </a:solidFill>
                        </a:rPr>
                        <a:t>gene</a:t>
                      </a:r>
                      <a:endParaRPr sz="600" dirty="0">
                        <a:solidFill>
                          <a:schemeClr val="tx1"/>
                        </a:solidFill>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600" dirty="0">
                          <a:solidFill>
                            <a:schemeClr val="tx1"/>
                          </a:solidFill>
                        </a:rPr>
                        <a:t>EGFR</a:t>
                      </a:r>
                      <a:endParaRPr sz="600" dirty="0">
                        <a:solidFill>
                          <a:schemeClr val="tx1"/>
                        </a:solidFill>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endParaRPr sz="600" dirty="0">
                        <a:solidFill>
                          <a:schemeClr val="tx1"/>
                        </a:solidFill>
                      </a:endParaRPr>
                    </a:p>
                  </a:txBody>
                  <a:tcPr marL="91425" marR="91425" marT="91425" marB="914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264644">
                <a:tc>
                  <a:txBody>
                    <a:bodyPr/>
                    <a:lstStyle/>
                    <a:p>
                      <a:pPr marL="0" lvl="0" indent="0" algn="l" rtl="0">
                        <a:lnSpc>
                          <a:spcPct val="115000"/>
                        </a:lnSpc>
                        <a:spcBef>
                          <a:spcPts val="0"/>
                        </a:spcBef>
                        <a:spcAft>
                          <a:spcPts val="0"/>
                        </a:spcAft>
                        <a:buNone/>
                      </a:pPr>
                      <a:r>
                        <a:rPr lang="en-US" sz="600" dirty="0" err="1">
                          <a:solidFill>
                            <a:schemeClr val="tx1"/>
                          </a:solidFill>
                        </a:rPr>
                        <a:t>entrez_id</a:t>
                      </a:r>
                      <a:endParaRPr sz="600" dirty="0">
                        <a:solidFill>
                          <a:schemeClr val="tx1"/>
                        </a:solidFill>
                      </a:endParaRPr>
                    </a:p>
                  </a:txBody>
                  <a:tcPr marL="91425" marR="91425" marT="91425" marB="91425">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600" dirty="0">
                          <a:solidFill>
                            <a:schemeClr val="tx1"/>
                          </a:solidFill>
                        </a:rPr>
                        <a:t>1956</a:t>
                      </a:r>
                      <a:endParaRPr sz="600" dirty="0">
                        <a:solidFill>
                          <a:schemeClr val="tx1"/>
                        </a:solidFill>
                      </a:endParaRPr>
                    </a:p>
                  </a:txBody>
                  <a:tcPr marL="91425" marR="91425" marT="91425" marB="91425">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endParaRPr sz="600">
                        <a:solidFill>
                          <a:schemeClr val="tx1"/>
                        </a:solidFill>
                      </a:endParaRPr>
                    </a:p>
                  </a:txBody>
                  <a:tcPr marL="91425" marR="91425" marT="91425" marB="914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extLst>
                  <a:ext uri="{0D108BD9-81ED-4DB2-BD59-A6C34878D82A}">
                    <a16:rowId xmlns:a16="http://schemas.microsoft.com/office/drawing/2014/main" val="1190575479"/>
                  </a:ext>
                </a:extLst>
              </a:tr>
              <a:tr h="264644">
                <a:tc>
                  <a:txBody>
                    <a:bodyPr/>
                    <a:lstStyle/>
                    <a:p>
                      <a:pPr marL="0" lvl="0" indent="0" algn="l" rtl="0">
                        <a:lnSpc>
                          <a:spcPct val="115000"/>
                        </a:lnSpc>
                        <a:spcBef>
                          <a:spcPts val="0"/>
                        </a:spcBef>
                        <a:spcAft>
                          <a:spcPts val="0"/>
                        </a:spcAft>
                        <a:buNone/>
                      </a:pPr>
                      <a:r>
                        <a:rPr lang="en-US" sz="600" dirty="0">
                          <a:solidFill>
                            <a:srgbClr val="C00000"/>
                          </a:solidFill>
                        </a:rPr>
                        <a:t>variant</a:t>
                      </a:r>
                      <a:endParaRPr sz="600" dirty="0">
                        <a:solidFill>
                          <a:srgbClr val="C00000"/>
                        </a:solidFill>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600" dirty="0">
                          <a:solidFill>
                            <a:srgbClr val="C00000"/>
                          </a:solidFill>
                        </a:rPr>
                        <a:t>R831H</a:t>
                      </a:r>
                      <a:endParaRPr sz="600" dirty="0">
                        <a:solidFill>
                          <a:srgbClr val="C00000"/>
                        </a:solidFill>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endParaRPr sz="600" dirty="0">
                        <a:solidFill>
                          <a:srgbClr val="FF0000"/>
                        </a:solidFill>
                      </a:endParaRPr>
                    </a:p>
                  </a:txBody>
                  <a:tcPr marL="91425" marR="91425" marT="91425" marB="914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264644">
                <a:tc>
                  <a:txBody>
                    <a:bodyPr/>
                    <a:lstStyle/>
                    <a:p>
                      <a:pPr marL="0" lvl="0" indent="0" algn="l" rtl="0">
                        <a:lnSpc>
                          <a:spcPct val="115000"/>
                        </a:lnSpc>
                        <a:spcBef>
                          <a:spcPts val="0"/>
                        </a:spcBef>
                        <a:spcAft>
                          <a:spcPts val="0"/>
                        </a:spcAft>
                        <a:buNone/>
                      </a:pPr>
                      <a:r>
                        <a:rPr lang="en-US" sz="600" dirty="0">
                          <a:solidFill>
                            <a:schemeClr val="tx1"/>
                          </a:solidFill>
                        </a:rPr>
                        <a:t>summary</a:t>
                      </a: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600" dirty="0">
                          <a:solidFill>
                            <a:schemeClr val="tx1"/>
                          </a:solidFill>
                        </a:rPr>
                        <a:t>NULL</a:t>
                      </a:r>
                      <a:endParaRPr sz="600" dirty="0">
                        <a:solidFill>
                          <a:schemeClr val="tx1"/>
                        </a:solidFill>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endParaRPr sz="600" dirty="0">
                        <a:solidFill>
                          <a:schemeClr val="tx1"/>
                        </a:solidFill>
                      </a:endParaRPr>
                    </a:p>
                  </a:txBody>
                  <a:tcPr marL="91425" marR="91425" marT="91425" marB="914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extLst>
                  <a:ext uri="{0D108BD9-81ED-4DB2-BD59-A6C34878D82A}">
                    <a16:rowId xmlns:a16="http://schemas.microsoft.com/office/drawing/2014/main" val="10005"/>
                  </a:ext>
                </a:extLst>
              </a:tr>
              <a:tr h="264644">
                <a:tc>
                  <a:txBody>
                    <a:bodyPr/>
                    <a:lstStyle/>
                    <a:p>
                      <a:pPr marL="0" lvl="0" indent="0" algn="l" rtl="0">
                        <a:lnSpc>
                          <a:spcPct val="115000"/>
                        </a:lnSpc>
                        <a:spcBef>
                          <a:spcPts val="0"/>
                        </a:spcBef>
                        <a:spcAft>
                          <a:spcPts val="0"/>
                        </a:spcAft>
                        <a:buNone/>
                      </a:pPr>
                      <a:r>
                        <a:rPr lang="en-US" sz="600" dirty="0" err="1">
                          <a:solidFill>
                            <a:schemeClr val="tx1"/>
                          </a:solidFill>
                        </a:rPr>
                        <a:t>variant_groups</a:t>
                      </a:r>
                      <a:endParaRPr sz="600" dirty="0">
                        <a:solidFill>
                          <a:schemeClr val="tx1"/>
                        </a:solidFill>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600" dirty="0">
                          <a:solidFill>
                            <a:schemeClr val="tx1"/>
                          </a:solidFill>
                        </a:rPr>
                        <a:t>NULL</a:t>
                      </a:r>
                      <a:endParaRPr sz="600" dirty="0">
                        <a:solidFill>
                          <a:schemeClr val="tx1"/>
                        </a:solidFill>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endParaRPr sz="600">
                        <a:solidFill>
                          <a:schemeClr val="tx1"/>
                        </a:solidFill>
                      </a:endParaRPr>
                    </a:p>
                  </a:txBody>
                  <a:tcPr marL="91425" marR="91425" marT="91425" marB="914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extLst>
                  <a:ext uri="{0D108BD9-81ED-4DB2-BD59-A6C34878D82A}">
                    <a16:rowId xmlns:a16="http://schemas.microsoft.com/office/drawing/2014/main" val="10006"/>
                  </a:ext>
                </a:extLst>
              </a:tr>
              <a:tr h="264644">
                <a:tc>
                  <a:txBody>
                    <a:bodyPr/>
                    <a:lstStyle/>
                    <a:p>
                      <a:pPr marL="0" lvl="0" indent="0" algn="l" rtl="0">
                        <a:lnSpc>
                          <a:spcPct val="115000"/>
                        </a:lnSpc>
                        <a:spcBef>
                          <a:spcPts val="0"/>
                        </a:spcBef>
                        <a:spcAft>
                          <a:spcPts val="0"/>
                        </a:spcAft>
                        <a:buNone/>
                      </a:pPr>
                      <a:r>
                        <a:rPr lang="en-US" sz="600" dirty="0">
                          <a:solidFill>
                            <a:schemeClr val="tx1"/>
                          </a:solidFill>
                        </a:rPr>
                        <a:t>chromosome</a:t>
                      </a:r>
                      <a:endParaRPr sz="600" dirty="0">
                        <a:solidFill>
                          <a:schemeClr val="tx1"/>
                        </a:solidFill>
                      </a:endParaRPr>
                    </a:p>
                  </a:txBody>
                  <a:tcPr marL="91425" marR="91425" marT="91425" marB="91425">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600" dirty="0">
                          <a:solidFill>
                            <a:schemeClr val="tx1"/>
                          </a:solidFill>
                        </a:rPr>
                        <a:t>7</a:t>
                      </a:r>
                      <a:endParaRPr sz="600" dirty="0">
                        <a:solidFill>
                          <a:schemeClr val="tx1"/>
                        </a:solidFill>
                      </a:endParaRPr>
                    </a:p>
                  </a:txBody>
                  <a:tcPr marL="91425" marR="91425" marT="91425" marB="91425">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defTabSz="685800" rtl="0" eaLnBrk="1" fontAlgn="auto" latinLnBrk="0" hangingPunct="1">
                        <a:lnSpc>
                          <a:spcPct val="115000"/>
                        </a:lnSpc>
                        <a:spcBef>
                          <a:spcPts val="0"/>
                        </a:spcBef>
                        <a:spcAft>
                          <a:spcPts val="0"/>
                        </a:spcAft>
                        <a:buClrTx/>
                        <a:buSzTx/>
                        <a:buFontTx/>
                        <a:buNone/>
                        <a:tabLst/>
                        <a:defRPr/>
                      </a:pPr>
                      <a:r>
                        <a:rPr lang="en-US" sz="600" dirty="0">
                          <a:solidFill>
                            <a:schemeClr val="tx1"/>
                          </a:solidFill>
                        </a:rPr>
                        <a:t>genomic locations</a:t>
                      </a:r>
                    </a:p>
                  </a:txBody>
                  <a:tcPr marL="91425" marR="91425" marT="91425" marB="914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extLst>
                  <a:ext uri="{0D108BD9-81ED-4DB2-BD59-A6C34878D82A}">
                    <a16:rowId xmlns:a16="http://schemas.microsoft.com/office/drawing/2014/main" val="412540465"/>
                  </a:ext>
                </a:extLst>
              </a:tr>
              <a:tr h="342834">
                <a:tc>
                  <a:txBody>
                    <a:bodyPr/>
                    <a:lstStyle/>
                    <a:p>
                      <a:pPr marL="0" lvl="0" indent="0" algn="l" rtl="0">
                        <a:lnSpc>
                          <a:spcPct val="115000"/>
                        </a:lnSpc>
                        <a:spcBef>
                          <a:spcPts val="0"/>
                        </a:spcBef>
                        <a:spcAft>
                          <a:spcPts val="0"/>
                        </a:spcAft>
                        <a:buNone/>
                      </a:pPr>
                      <a:r>
                        <a:rPr lang="en-US" sz="600" dirty="0" err="1">
                          <a:solidFill>
                            <a:schemeClr val="tx1"/>
                          </a:solidFill>
                        </a:rPr>
                        <a:t>civic_start</a:t>
                      </a:r>
                      <a:endParaRPr lang="en-US" sz="600" dirty="0">
                        <a:solidFill>
                          <a:schemeClr val="tx1"/>
                        </a:solidFill>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600" dirty="0">
                          <a:solidFill>
                            <a:schemeClr val="tx1"/>
                          </a:solidFill>
                        </a:rPr>
                        <a:t>55259434</a:t>
                      </a:r>
                      <a:endParaRPr sz="600" dirty="0">
                        <a:solidFill>
                          <a:schemeClr val="tx1"/>
                        </a:solidFill>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defTabSz="685800" rtl="0" eaLnBrk="1" fontAlgn="auto" latinLnBrk="0" hangingPunct="1">
                        <a:lnSpc>
                          <a:spcPct val="115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tx1"/>
                          </a:solidFill>
                          <a:effectLst/>
                          <a:uLnTx/>
                          <a:uFillTx/>
                          <a:latin typeface="Arial"/>
                          <a:cs typeface="Arial"/>
                        </a:rPr>
                        <a:t>genomic locations</a:t>
                      </a:r>
                    </a:p>
                  </a:txBody>
                  <a:tcPr marL="91425" marR="91425" marT="91425" marB="914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extLst>
                  <a:ext uri="{0D108BD9-81ED-4DB2-BD59-A6C34878D82A}">
                    <a16:rowId xmlns:a16="http://schemas.microsoft.com/office/drawing/2014/main" val="10007"/>
                  </a:ext>
                </a:extLst>
              </a:tr>
              <a:tr h="264644">
                <a:tc>
                  <a:txBody>
                    <a:bodyPr/>
                    <a:lstStyle/>
                    <a:p>
                      <a:pPr marL="0" lvl="0" indent="0" algn="l" rtl="0">
                        <a:lnSpc>
                          <a:spcPct val="115000"/>
                        </a:lnSpc>
                        <a:spcBef>
                          <a:spcPts val="0"/>
                        </a:spcBef>
                        <a:spcAft>
                          <a:spcPts val="0"/>
                        </a:spcAft>
                        <a:buNone/>
                      </a:pPr>
                      <a:r>
                        <a:rPr lang="en-US" sz="600" dirty="0" err="1">
                          <a:solidFill>
                            <a:schemeClr val="tx1"/>
                          </a:solidFill>
                        </a:rPr>
                        <a:t>civic_stop</a:t>
                      </a:r>
                      <a:endParaRPr sz="600" dirty="0">
                        <a:solidFill>
                          <a:schemeClr val="tx1"/>
                        </a:solidFill>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600" dirty="0">
                          <a:solidFill>
                            <a:schemeClr val="tx1"/>
                          </a:solidFill>
                        </a:rPr>
                        <a:t>55259434</a:t>
                      </a:r>
                      <a:endParaRPr sz="600" dirty="0">
                        <a:solidFill>
                          <a:schemeClr val="tx1"/>
                        </a:solidFill>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defTabSz="685800" rtl="0" eaLnBrk="1" fontAlgn="auto" latinLnBrk="0" hangingPunct="1">
                        <a:lnSpc>
                          <a:spcPct val="115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tx1"/>
                          </a:solidFill>
                          <a:effectLst/>
                          <a:uLnTx/>
                          <a:uFillTx/>
                          <a:latin typeface="Arial"/>
                          <a:cs typeface="Arial"/>
                        </a:rPr>
                        <a:t>genomic locations</a:t>
                      </a:r>
                    </a:p>
                  </a:txBody>
                  <a:tcPr marL="91425" marR="91425" marT="91425" marB="914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extLst>
                  <a:ext uri="{0D108BD9-81ED-4DB2-BD59-A6C34878D82A}">
                    <a16:rowId xmlns:a16="http://schemas.microsoft.com/office/drawing/2014/main" val="10008"/>
                  </a:ext>
                </a:extLst>
              </a:tr>
              <a:tr h="264644">
                <a:tc>
                  <a:txBody>
                    <a:bodyPr/>
                    <a:lstStyle/>
                    <a:p>
                      <a:pPr marL="0" lvl="0" indent="0" algn="l" rtl="0">
                        <a:lnSpc>
                          <a:spcPct val="115000"/>
                        </a:lnSpc>
                        <a:spcBef>
                          <a:spcPts val="0"/>
                        </a:spcBef>
                        <a:spcAft>
                          <a:spcPts val="0"/>
                        </a:spcAft>
                        <a:buNone/>
                      </a:pPr>
                      <a:r>
                        <a:rPr lang="en-US" sz="600" dirty="0" err="1">
                          <a:solidFill>
                            <a:schemeClr val="tx1"/>
                          </a:solidFill>
                        </a:rPr>
                        <a:t>reference_bases</a:t>
                      </a:r>
                      <a:endParaRPr lang="en-US" sz="600" dirty="0">
                        <a:solidFill>
                          <a:schemeClr val="tx1"/>
                        </a:solidFill>
                      </a:endParaRPr>
                    </a:p>
                  </a:txBody>
                  <a:tcPr marL="91425" marR="91425" marT="91425" marB="91425">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600" dirty="0">
                          <a:solidFill>
                            <a:schemeClr val="tx1"/>
                          </a:solidFill>
                        </a:rPr>
                        <a:t>G</a:t>
                      </a:r>
                      <a:endParaRPr sz="600" dirty="0">
                        <a:solidFill>
                          <a:schemeClr val="tx1"/>
                        </a:solidFill>
                      </a:endParaRPr>
                    </a:p>
                  </a:txBody>
                  <a:tcPr marL="91425" marR="91425" marT="91425" marB="91425">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defTabSz="685800" rtl="0" eaLnBrk="1" fontAlgn="auto" latinLnBrk="0" hangingPunct="1">
                        <a:lnSpc>
                          <a:spcPct val="115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tx1"/>
                          </a:solidFill>
                          <a:effectLst/>
                          <a:uLnTx/>
                          <a:uFillTx/>
                          <a:latin typeface="Arial"/>
                          <a:cs typeface="Arial"/>
                        </a:rPr>
                        <a:t>genomic locations</a:t>
                      </a:r>
                    </a:p>
                  </a:txBody>
                  <a:tcPr marL="91425" marR="91425" marT="91425" marB="914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extLst>
                  <a:ext uri="{0D108BD9-81ED-4DB2-BD59-A6C34878D82A}">
                    <a16:rowId xmlns:a16="http://schemas.microsoft.com/office/drawing/2014/main" val="1597013707"/>
                  </a:ext>
                </a:extLst>
              </a:tr>
              <a:tr h="264644">
                <a:tc>
                  <a:txBody>
                    <a:bodyPr/>
                    <a:lstStyle/>
                    <a:p>
                      <a:pPr marL="0" lvl="0" indent="0" algn="l" rtl="0">
                        <a:lnSpc>
                          <a:spcPct val="115000"/>
                        </a:lnSpc>
                        <a:spcBef>
                          <a:spcPts val="0"/>
                        </a:spcBef>
                        <a:spcAft>
                          <a:spcPts val="0"/>
                        </a:spcAft>
                        <a:buNone/>
                      </a:pPr>
                      <a:r>
                        <a:rPr lang="en-US" sz="600" dirty="0" err="1">
                          <a:solidFill>
                            <a:schemeClr val="tx1"/>
                          </a:solidFill>
                        </a:rPr>
                        <a:t>variant_bases</a:t>
                      </a:r>
                      <a:endParaRPr lang="en-US" sz="600" dirty="0">
                        <a:solidFill>
                          <a:schemeClr val="tx1"/>
                        </a:solidFill>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600" dirty="0">
                          <a:solidFill>
                            <a:schemeClr val="tx1"/>
                          </a:solidFill>
                        </a:rPr>
                        <a:t>A</a:t>
                      </a:r>
                      <a:endParaRPr sz="600" dirty="0">
                        <a:solidFill>
                          <a:schemeClr val="tx1"/>
                        </a:solidFill>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defTabSz="685800" rtl="0" eaLnBrk="1" fontAlgn="auto" latinLnBrk="0" hangingPunct="1">
                        <a:lnSpc>
                          <a:spcPct val="115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tx1"/>
                          </a:solidFill>
                          <a:effectLst/>
                          <a:uLnTx/>
                          <a:uFillTx/>
                          <a:latin typeface="Arial"/>
                          <a:cs typeface="Arial"/>
                        </a:rPr>
                        <a:t>genomic locations</a:t>
                      </a:r>
                    </a:p>
                  </a:txBody>
                  <a:tcPr marL="91425" marR="91425" marT="91425" marB="914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extLst>
                  <a:ext uri="{0D108BD9-81ED-4DB2-BD59-A6C34878D82A}">
                    <a16:rowId xmlns:a16="http://schemas.microsoft.com/office/drawing/2014/main" val="10009"/>
                  </a:ext>
                </a:extLst>
              </a:tr>
              <a:tr h="457112">
                <a:tc>
                  <a:txBody>
                    <a:bodyPr/>
                    <a:lstStyle/>
                    <a:p>
                      <a:pPr marL="0" lvl="0" indent="0" algn="l" rtl="0">
                        <a:lnSpc>
                          <a:spcPct val="115000"/>
                        </a:lnSpc>
                        <a:spcBef>
                          <a:spcPts val="0"/>
                        </a:spcBef>
                        <a:spcAft>
                          <a:spcPts val="0"/>
                        </a:spcAft>
                        <a:buNone/>
                      </a:pPr>
                      <a:r>
                        <a:rPr lang="en-US" sz="600" dirty="0" err="1">
                          <a:solidFill>
                            <a:schemeClr val="tx1"/>
                          </a:solidFill>
                        </a:rPr>
                        <a:t>representative_transcript</a:t>
                      </a:r>
                      <a:endParaRPr sz="600" dirty="0">
                        <a:solidFill>
                          <a:schemeClr val="tx1"/>
                        </a:solidFill>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600" dirty="0">
                          <a:solidFill>
                            <a:schemeClr val="tx1"/>
                          </a:solidFill>
                        </a:rPr>
                        <a:t>ENST00000275493.2</a:t>
                      </a:r>
                      <a:endParaRPr sz="600" dirty="0">
                        <a:solidFill>
                          <a:schemeClr val="tx1"/>
                        </a:solidFill>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endParaRPr sz="600" dirty="0">
                        <a:solidFill>
                          <a:schemeClr val="tx1"/>
                        </a:solidFill>
                      </a:endParaRPr>
                    </a:p>
                  </a:txBody>
                  <a:tcPr marL="91425" marR="91425" marT="91425" marB="914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extLst>
                  <a:ext uri="{0D108BD9-81ED-4DB2-BD59-A6C34878D82A}">
                    <a16:rowId xmlns:a16="http://schemas.microsoft.com/office/drawing/2014/main" val="10010"/>
                  </a:ext>
                </a:extLst>
              </a:tr>
              <a:tr h="264644">
                <a:tc>
                  <a:txBody>
                    <a:bodyPr/>
                    <a:lstStyle/>
                    <a:p>
                      <a:pPr marL="0" lvl="0" indent="0" algn="l" rtl="0">
                        <a:lnSpc>
                          <a:spcPct val="115000"/>
                        </a:lnSpc>
                        <a:spcBef>
                          <a:spcPts val="0"/>
                        </a:spcBef>
                        <a:spcAft>
                          <a:spcPts val="0"/>
                        </a:spcAft>
                        <a:buNone/>
                      </a:pPr>
                      <a:r>
                        <a:rPr lang="en-US" sz="600" dirty="0" err="1">
                          <a:solidFill>
                            <a:schemeClr val="tx1"/>
                          </a:solidFill>
                        </a:rPr>
                        <a:t>ensembl_version</a:t>
                      </a:r>
                      <a:endParaRPr lang="en-US" sz="600" dirty="0">
                        <a:solidFill>
                          <a:schemeClr val="tx1"/>
                        </a:solidFill>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600" dirty="0">
                          <a:solidFill>
                            <a:schemeClr val="tx1"/>
                          </a:solidFill>
                        </a:rPr>
                        <a:t>75</a:t>
                      </a:r>
                      <a:endParaRPr sz="600" dirty="0">
                        <a:solidFill>
                          <a:schemeClr val="tx1"/>
                        </a:solidFill>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endParaRPr sz="600" dirty="0">
                        <a:solidFill>
                          <a:schemeClr val="tx1"/>
                        </a:solidFill>
                      </a:endParaRPr>
                    </a:p>
                  </a:txBody>
                  <a:tcPr marL="91425" marR="91425" marT="91425" marB="914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extLst>
                  <a:ext uri="{0D108BD9-81ED-4DB2-BD59-A6C34878D82A}">
                    <a16:rowId xmlns:a16="http://schemas.microsoft.com/office/drawing/2014/main" val="10011"/>
                  </a:ext>
                </a:extLst>
              </a:tr>
              <a:tr h="264644">
                <a:tc>
                  <a:txBody>
                    <a:bodyPr/>
                    <a:lstStyle/>
                    <a:p>
                      <a:pPr marL="0" lvl="0" indent="0" algn="l" rtl="0">
                        <a:lnSpc>
                          <a:spcPct val="115000"/>
                        </a:lnSpc>
                        <a:spcBef>
                          <a:spcPts val="0"/>
                        </a:spcBef>
                        <a:spcAft>
                          <a:spcPts val="0"/>
                        </a:spcAft>
                        <a:buNone/>
                      </a:pPr>
                      <a:r>
                        <a:rPr lang="en-US" sz="600" dirty="0" err="1">
                          <a:solidFill>
                            <a:schemeClr val="tx1"/>
                          </a:solidFill>
                        </a:rPr>
                        <a:t>reference_build</a:t>
                      </a:r>
                      <a:endParaRPr sz="600" dirty="0">
                        <a:solidFill>
                          <a:schemeClr val="tx1"/>
                        </a:solidFill>
                      </a:endParaRPr>
                    </a:p>
                  </a:txBody>
                  <a:tcPr marL="91425" marR="91425" marT="91425" marB="91425">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600" dirty="0">
                          <a:solidFill>
                            <a:schemeClr val="tx1"/>
                          </a:solidFill>
                        </a:rPr>
                        <a:t>GRCh37</a:t>
                      </a:r>
                      <a:endParaRPr sz="600" dirty="0">
                        <a:solidFill>
                          <a:schemeClr val="tx1"/>
                        </a:solidFill>
                      </a:endParaRPr>
                    </a:p>
                  </a:txBody>
                  <a:tcPr marL="91425" marR="91425" marT="91425" marB="91425">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tc>
                  <a:txBody>
                    <a:bodyPr/>
                    <a:lstStyle/>
                    <a:p>
                      <a:pPr marL="0" marR="0" lvl="0" indent="0" algn="r" defTabSz="685800" rtl="0" eaLnBrk="1" fontAlgn="auto" latinLnBrk="0" hangingPunct="1">
                        <a:lnSpc>
                          <a:spcPct val="115000"/>
                        </a:lnSpc>
                        <a:spcBef>
                          <a:spcPts val="0"/>
                        </a:spcBef>
                        <a:spcAft>
                          <a:spcPts val="0"/>
                        </a:spcAft>
                        <a:buClrTx/>
                        <a:buSzTx/>
                        <a:buFontTx/>
                        <a:buNone/>
                        <a:tabLst/>
                        <a:defRPr/>
                      </a:pPr>
                      <a:r>
                        <a:rPr lang="en-US" sz="600" dirty="0">
                          <a:solidFill>
                            <a:schemeClr val="tx1"/>
                          </a:solidFill>
                        </a:rPr>
                        <a:t>Genome Reference Consortium Human Build</a:t>
                      </a:r>
                    </a:p>
                  </a:txBody>
                  <a:tcPr marL="91425" marR="91425" marT="91425" marB="914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extLst>
                  <a:ext uri="{0D108BD9-81ED-4DB2-BD59-A6C34878D82A}">
                    <a16:rowId xmlns:a16="http://schemas.microsoft.com/office/drawing/2014/main" val="3196160490"/>
                  </a:ext>
                </a:extLst>
              </a:tr>
              <a:tr h="264644">
                <a:tc>
                  <a:txBody>
                    <a:bodyPr/>
                    <a:lstStyle/>
                    <a:p>
                      <a:pPr marL="0" lvl="0" indent="0" algn="l" rtl="0">
                        <a:lnSpc>
                          <a:spcPct val="115000"/>
                        </a:lnSpc>
                        <a:spcBef>
                          <a:spcPts val="0"/>
                        </a:spcBef>
                        <a:spcAft>
                          <a:spcPts val="0"/>
                        </a:spcAft>
                        <a:buNone/>
                      </a:pPr>
                      <a:r>
                        <a:rPr lang="en-US" sz="600" dirty="0">
                          <a:solidFill>
                            <a:schemeClr val="tx1"/>
                          </a:solidFill>
                        </a:rPr>
                        <a:t>chromosome2</a:t>
                      </a:r>
                      <a:endParaRPr sz="600" dirty="0">
                        <a:solidFill>
                          <a:schemeClr val="tx1"/>
                        </a:solidFill>
                      </a:endParaRPr>
                    </a:p>
                  </a:txBody>
                  <a:tcPr marL="91425" marR="91425" marT="91425" marB="91425">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tc>
                  <a:txBody>
                    <a:bodyPr/>
                    <a:lstStyle/>
                    <a:p>
                      <a:pPr marL="0" marR="0" lvl="0" indent="0" algn="l" defTabSz="685800" rtl="0" eaLnBrk="1" fontAlgn="auto" latinLnBrk="0" hangingPunct="1">
                        <a:lnSpc>
                          <a:spcPct val="115000"/>
                        </a:lnSpc>
                        <a:spcBef>
                          <a:spcPts val="0"/>
                        </a:spcBef>
                        <a:spcAft>
                          <a:spcPts val="0"/>
                        </a:spcAft>
                        <a:buClrTx/>
                        <a:buSzTx/>
                        <a:buFontTx/>
                        <a:buNone/>
                        <a:tabLst/>
                        <a:defRPr/>
                      </a:pPr>
                      <a:r>
                        <a:rPr lang="en-US" sz="600" dirty="0">
                          <a:solidFill>
                            <a:schemeClr val="tx1"/>
                          </a:solidFill>
                        </a:rPr>
                        <a:t>NULL</a:t>
                      </a:r>
                    </a:p>
                  </a:txBody>
                  <a:tcPr marL="91425" marR="91425" marT="91425" marB="91425">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endParaRPr sz="600" dirty="0">
                        <a:solidFill>
                          <a:srgbClr val="0070C0"/>
                        </a:solidFill>
                      </a:endParaRPr>
                    </a:p>
                  </a:txBody>
                  <a:tcPr marL="91425" marR="91425" marT="91425" marB="914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extLst>
                  <a:ext uri="{0D108BD9-81ED-4DB2-BD59-A6C34878D82A}">
                    <a16:rowId xmlns:a16="http://schemas.microsoft.com/office/drawing/2014/main" val="1838995759"/>
                  </a:ext>
                </a:extLst>
              </a:tr>
            </a:tbl>
          </a:graphicData>
        </a:graphic>
      </p:graphicFrame>
    </p:spTree>
    <p:extLst>
      <p:ext uri="{BB962C8B-B14F-4D97-AF65-F5344CB8AC3E}">
        <p14:creationId xmlns:p14="http://schemas.microsoft.com/office/powerpoint/2010/main" val="6206689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Google Shape;98;p19">
            <a:extLst>
              <a:ext uri="{FF2B5EF4-FFF2-40B4-BE49-F238E27FC236}">
                <a16:creationId xmlns:a16="http://schemas.microsoft.com/office/drawing/2014/main" id="{8EA5C522-8CB8-4776-8520-EB051ED9D947}"/>
              </a:ext>
            </a:extLst>
          </p:cNvPr>
          <p:cNvGraphicFramePr/>
          <p:nvPr>
            <p:extLst>
              <p:ext uri="{D42A27DB-BD31-4B8C-83A1-F6EECF244321}">
                <p14:modId xmlns:p14="http://schemas.microsoft.com/office/powerpoint/2010/main" val="3154275724"/>
              </p:ext>
            </p:extLst>
          </p:nvPr>
        </p:nvGraphicFramePr>
        <p:xfrm>
          <a:off x="0" y="1"/>
          <a:ext cx="9143999" cy="3412417"/>
        </p:xfrm>
        <a:graphic>
          <a:graphicData uri="http://schemas.openxmlformats.org/drawingml/2006/table">
            <a:tbl>
              <a:tblPr>
                <a:noFill/>
                <a:tableStyleId>{708B3839-8EC6-430C-B515-9096A4929F32}</a:tableStyleId>
              </a:tblPr>
              <a:tblGrid>
                <a:gridCol w="1231064">
                  <a:extLst>
                    <a:ext uri="{9D8B030D-6E8A-4147-A177-3AD203B41FA5}">
                      <a16:colId xmlns:a16="http://schemas.microsoft.com/office/drawing/2014/main" val="20000"/>
                    </a:ext>
                  </a:extLst>
                </a:gridCol>
                <a:gridCol w="3654219">
                  <a:extLst>
                    <a:ext uri="{9D8B030D-6E8A-4147-A177-3AD203B41FA5}">
                      <a16:colId xmlns:a16="http://schemas.microsoft.com/office/drawing/2014/main" val="20001"/>
                    </a:ext>
                  </a:extLst>
                </a:gridCol>
                <a:gridCol w="4258716">
                  <a:extLst>
                    <a:ext uri="{9D8B030D-6E8A-4147-A177-3AD203B41FA5}">
                      <a16:colId xmlns:a16="http://schemas.microsoft.com/office/drawing/2014/main" val="3927864543"/>
                    </a:ext>
                  </a:extLst>
                </a:gridCol>
              </a:tblGrid>
              <a:tr h="264644">
                <a:tc>
                  <a:txBody>
                    <a:bodyPr/>
                    <a:lstStyle/>
                    <a:p>
                      <a:pPr marL="0" lvl="0" indent="0" algn="l" rtl="0">
                        <a:lnSpc>
                          <a:spcPct val="115000"/>
                        </a:lnSpc>
                        <a:spcBef>
                          <a:spcPts val="0"/>
                        </a:spcBef>
                        <a:spcAft>
                          <a:spcPts val="0"/>
                        </a:spcAft>
                        <a:buNone/>
                      </a:pPr>
                      <a:r>
                        <a:rPr lang="en-US" sz="600" dirty="0">
                          <a:solidFill>
                            <a:schemeClr val="tx1"/>
                          </a:solidFill>
                        </a:rPr>
                        <a:t>civic_start2</a:t>
                      </a:r>
                      <a:endParaRPr sz="600" dirty="0">
                        <a:solidFill>
                          <a:schemeClr val="tx1"/>
                        </a:solidFill>
                      </a:endParaRPr>
                    </a:p>
                  </a:txBody>
                  <a:tcPr marL="91425" marR="91425" marT="91425" marB="91425">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defTabSz="685800" rtl="0" eaLnBrk="1" fontAlgn="auto" latinLnBrk="0" hangingPunct="1">
                        <a:lnSpc>
                          <a:spcPct val="115000"/>
                        </a:lnSpc>
                        <a:spcBef>
                          <a:spcPts val="0"/>
                        </a:spcBef>
                        <a:spcAft>
                          <a:spcPts val="0"/>
                        </a:spcAft>
                        <a:buClrTx/>
                        <a:buSzTx/>
                        <a:buFontTx/>
                        <a:buNone/>
                        <a:tabLst/>
                        <a:defRPr/>
                      </a:pPr>
                      <a:r>
                        <a:rPr lang="en-US" sz="600">
                          <a:solidFill>
                            <a:schemeClr val="tx1"/>
                          </a:solidFill>
                        </a:rPr>
                        <a:t>NULL</a:t>
                      </a:r>
                      <a:endParaRPr lang="en-US" sz="600" dirty="0">
                        <a:solidFill>
                          <a:schemeClr val="tx1"/>
                        </a:solidFill>
                      </a:endParaRPr>
                    </a:p>
                  </a:txBody>
                  <a:tcPr marL="91425" marR="91425" marT="91425" marB="91425">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defTabSz="685800" rtl="0" eaLnBrk="1" fontAlgn="auto" latinLnBrk="0" hangingPunct="1">
                        <a:lnSpc>
                          <a:spcPct val="115000"/>
                        </a:lnSpc>
                        <a:spcBef>
                          <a:spcPts val="0"/>
                        </a:spcBef>
                        <a:spcAft>
                          <a:spcPts val="0"/>
                        </a:spcAft>
                        <a:buClrTx/>
                        <a:buSzTx/>
                        <a:buFontTx/>
                        <a:buNone/>
                        <a:tabLst/>
                        <a:defRPr/>
                      </a:pPr>
                      <a:endParaRPr kumimoji="0" lang="en-US" sz="600" b="0" i="0" u="none" strike="noStrike" kern="1200" cap="none" spc="0" normalizeH="0" baseline="0" noProof="0" dirty="0">
                        <a:ln>
                          <a:noFill/>
                        </a:ln>
                        <a:solidFill>
                          <a:schemeClr val="tx1"/>
                        </a:solidFill>
                        <a:effectLst/>
                        <a:uLnTx/>
                        <a:uFillTx/>
                        <a:latin typeface="Arial"/>
                        <a:cs typeface="Arial"/>
                      </a:endParaRPr>
                    </a:p>
                  </a:txBody>
                  <a:tcPr marL="91425" marR="91425" marT="91425" marB="914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264644">
                <a:tc>
                  <a:txBody>
                    <a:bodyPr/>
                    <a:lstStyle/>
                    <a:p>
                      <a:pPr marL="0" lvl="0" indent="0" algn="l" rtl="0">
                        <a:lnSpc>
                          <a:spcPct val="115000"/>
                        </a:lnSpc>
                        <a:spcBef>
                          <a:spcPts val="0"/>
                        </a:spcBef>
                        <a:spcAft>
                          <a:spcPts val="0"/>
                        </a:spcAft>
                        <a:buNone/>
                      </a:pPr>
                      <a:r>
                        <a:rPr lang="en-US" sz="600" dirty="0">
                          <a:solidFill>
                            <a:schemeClr val="tx1"/>
                          </a:solidFill>
                        </a:rPr>
                        <a:t>civic_stop2</a:t>
                      </a:r>
                      <a:endParaRPr sz="600" dirty="0">
                        <a:solidFill>
                          <a:schemeClr val="tx1"/>
                        </a:solidFill>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defTabSz="685800" rtl="0" eaLnBrk="1" fontAlgn="auto" latinLnBrk="0" hangingPunct="1">
                        <a:lnSpc>
                          <a:spcPct val="115000"/>
                        </a:lnSpc>
                        <a:spcBef>
                          <a:spcPts val="0"/>
                        </a:spcBef>
                        <a:spcAft>
                          <a:spcPts val="0"/>
                        </a:spcAft>
                        <a:buClrTx/>
                        <a:buSzTx/>
                        <a:buFontTx/>
                        <a:buNone/>
                        <a:tabLst/>
                        <a:defRPr/>
                      </a:pPr>
                      <a:r>
                        <a:rPr lang="en-US" sz="600" dirty="0">
                          <a:solidFill>
                            <a:schemeClr val="tx1"/>
                          </a:solidFill>
                        </a:rPr>
                        <a:t>NULL</a:t>
                      </a: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defTabSz="685800" rtl="0" eaLnBrk="1" fontAlgn="auto" latinLnBrk="0" hangingPunct="1">
                        <a:lnSpc>
                          <a:spcPct val="115000"/>
                        </a:lnSpc>
                        <a:spcBef>
                          <a:spcPts val="0"/>
                        </a:spcBef>
                        <a:spcAft>
                          <a:spcPts val="0"/>
                        </a:spcAft>
                        <a:buClrTx/>
                        <a:buSzTx/>
                        <a:buFontTx/>
                        <a:buNone/>
                        <a:tabLst/>
                        <a:defRPr/>
                      </a:pPr>
                      <a:endParaRPr kumimoji="0" lang="en-US" sz="600" b="0" i="0" u="none" strike="noStrike" kern="1200" cap="none" spc="0" normalizeH="0" baseline="0" noProof="0" dirty="0">
                        <a:ln>
                          <a:noFill/>
                        </a:ln>
                        <a:solidFill>
                          <a:schemeClr val="tx1"/>
                        </a:solidFill>
                        <a:effectLst/>
                        <a:uLnTx/>
                        <a:uFillTx/>
                        <a:latin typeface="Arial"/>
                        <a:cs typeface="Arial"/>
                      </a:endParaRPr>
                    </a:p>
                  </a:txBody>
                  <a:tcPr marL="91425" marR="91425" marT="91425" marB="914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264644">
                <a:tc>
                  <a:txBody>
                    <a:bodyPr/>
                    <a:lstStyle/>
                    <a:p>
                      <a:pPr marL="0" lvl="0" indent="0" algn="l" rtl="0">
                        <a:lnSpc>
                          <a:spcPct val="115000"/>
                        </a:lnSpc>
                        <a:spcBef>
                          <a:spcPts val="0"/>
                        </a:spcBef>
                        <a:spcAft>
                          <a:spcPts val="0"/>
                        </a:spcAft>
                        <a:buNone/>
                      </a:pPr>
                      <a:r>
                        <a:rPr lang="en-US" sz="600">
                          <a:solidFill>
                            <a:schemeClr val="tx1"/>
                          </a:solidFill>
                        </a:rPr>
                        <a:t>representative_transcript2</a:t>
                      </a:r>
                      <a:endParaRPr sz="600" dirty="0">
                        <a:solidFill>
                          <a:schemeClr val="tx1"/>
                        </a:solidFill>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600" dirty="0">
                          <a:solidFill>
                            <a:schemeClr val="tx1"/>
                          </a:solidFill>
                        </a:rPr>
                        <a:t>NULL</a:t>
                      </a: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endParaRPr sz="600" dirty="0">
                        <a:solidFill>
                          <a:schemeClr val="tx1"/>
                        </a:solidFill>
                      </a:endParaRPr>
                    </a:p>
                  </a:txBody>
                  <a:tcPr marL="91425" marR="91425" marT="91425" marB="914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277984">
                <a:tc>
                  <a:txBody>
                    <a:bodyPr/>
                    <a:lstStyle/>
                    <a:p>
                      <a:pPr marL="0" lvl="0" indent="0" algn="l" rtl="0">
                        <a:lnSpc>
                          <a:spcPct val="115000"/>
                        </a:lnSpc>
                        <a:spcBef>
                          <a:spcPts val="0"/>
                        </a:spcBef>
                        <a:spcAft>
                          <a:spcPts val="0"/>
                        </a:spcAft>
                        <a:buNone/>
                      </a:pPr>
                      <a:r>
                        <a:rPr lang="en-US" sz="600" dirty="0" err="1">
                          <a:solidFill>
                            <a:srgbClr val="C00000"/>
                          </a:solidFill>
                        </a:rPr>
                        <a:t>variant_types</a:t>
                      </a:r>
                      <a:endParaRPr sz="600" dirty="0">
                        <a:solidFill>
                          <a:srgbClr val="C00000"/>
                        </a:solidFill>
                      </a:endParaRPr>
                    </a:p>
                  </a:txBody>
                  <a:tcPr marL="91425" marR="91425" marT="91425" marB="91425">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600" dirty="0" err="1">
                          <a:solidFill>
                            <a:srgbClr val="C00000"/>
                          </a:solidFill>
                        </a:rPr>
                        <a:t>missense_variant</a:t>
                      </a:r>
                      <a:endParaRPr sz="600" dirty="0">
                        <a:solidFill>
                          <a:srgbClr val="C00000"/>
                        </a:solidFill>
                      </a:endParaRPr>
                    </a:p>
                  </a:txBody>
                  <a:tcPr marL="91425" marR="91425" marT="91425" marB="91425">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endParaRPr sz="600">
                        <a:solidFill>
                          <a:schemeClr val="tx1"/>
                        </a:solidFill>
                      </a:endParaRPr>
                    </a:p>
                  </a:txBody>
                  <a:tcPr marL="91425" marR="91425" marT="91425" marB="914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extLst>
                  <a:ext uri="{0D108BD9-81ED-4DB2-BD59-A6C34878D82A}">
                    <a16:rowId xmlns:a16="http://schemas.microsoft.com/office/drawing/2014/main" val="1190575479"/>
                  </a:ext>
                </a:extLst>
              </a:tr>
              <a:tr h="264644">
                <a:tc>
                  <a:txBody>
                    <a:bodyPr/>
                    <a:lstStyle/>
                    <a:p>
                      <a:pPr marL="0" lvl="0" indent="0" algn="l" rtl="0">
                        <a:lnSpc>
                          <a:spcPct val="115000"/>
                        </a:lnSpc>
                        <a:spcBef>
                          <a:spcPts val="0"/>
                        </a:spcBef>
                        <a:spcAft>
                          <a:spcPts val="0"/>
                        </a:spcAft>
                        <a:buNone/>
                      </a:pPr>
                      <a:r>
                        <a:rPr lang="en-US" sz="600">
                          <a:solidFill>
                            <a:schemeClr val="tx1"/>
                          </a:solidFill>
                        </a:rPr>
                        <a:t>hgvs_expressions</a:t>
                      </a:r>
                      <a:endParaRPr sz="600" dirty="0">
                        <a:solidFill>
                          <a:schemeClr val="tx1"/>
                        </a:solidFill>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600" dirty="0">
                          <a:solidFill>
                            <a:schemeClr val="tx1"/>
                          </a:solidFill>
                        </a:rPr>
                        <a:t>ENST00000275493.2:c.2492G&gt;A,NC_000007.13:g.55259434G&gt;A</a:t>
                      </a:r>
                      <a:endParaRPr sz="600" dirty="0">
                        <a:solidFill>
                          <a:schemeClr val="tx1"/>
                        </a:solidFill>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defTabSz="685800" rtl="0" eaLnBrk="1" fontAlgn="auto" latinLnBrk="0" hangingPunct="1">
                        <a:lnSpc>
                          <a:spcPct val="115000"/>
                        </a:lnSpc>
                        <a:spcBef>
                          <a:spcPts val="0"/>
                        </a:spcBef>
                        <a:spcAft>
                          <a:spcPts val="0"/>
                        </a:spcAft>
                        <a:buClrTx/>
                        <a:buSzTx/>
                        <a:buFontTx/>
                        <a:buNone/>
                        <a:tabLst/>
                        <a:defRPr/>
                      </a:pPr>
                      <a:r>
                        <a:rPr lang="en-US" sz="600" dirty="0">
                          <a:solidFill>
                            <a:schemeClr val="tx1"/>
                          </a:solidFill>
                        </a:rPr>
                        <a:t>HGVS representations</a:t>
                      </a:r>
                    </a:p>
                  </a:txBody>
                  <a:tcPr marL="91425" marR="91425" marT="91425" marB="914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264644">
                <a:tc>
                  <a:txBody>
                    <a:bodyPr/>
                    <a:lstStyle/>
                    <a:p>
                      <a:pPr marL="0" lvl="0" indent="0" algn="l" rtl="0">
                        <a:lnSpc>
                          <a:spcPct val="115000"/>
                        </a:lnSpc>
                        <a:spcBef>
                          <a:spcPts val="0"/>
                        </a:spcBef>
                        <a:spcAft>
                          <a:spcPts val="0"/>
                        </a:spcAft>
                        <a:buNone/>
                      </a:pPr>
                      <a:r>
                        <a:rPr lang="en-US" sz="600">
                          <a:solidFill>
                            <a:schemeClr val="tx1"/>
                          </a:solidFill>
                        </a:rPr>
                        <a:t>last_review_date</a:t>
                      </a:r>
                      <a:endParaRPr lang="en-US" sz="600" dirty="0">
                        <a:solidFill>
                          <a:schemeClr val="tx1"/>
                        </a:solidFill>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600" dirty="0">
                          <a:solidFill>
                            <a:schemeClr val="tx1"/>
                          </a:solidFill>
                        </a:rPr>
                        <a:t>2018-11-30 14:43:58 UTC</a:t>
                      </a:r>
                      <a:endParaRPr sz="600" dirty="0">
                        <a:solidFill>
                          <a:schemeClr val="tx1"/>
                        </a:solidFill>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endParaRPr sz="600" dirty="0">
                        <a:solidFill>
                          <a:schemeClr val="tx1"/>
                        </a:solidFill>
                      </a:endParaRPr>
                    </a:p>
                  </a:txBody>
                  <a:tcPr marL="91425" marR="91425" marT="91425" marB="914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extLst>
                  <a:ext uri="{0D108BD9-81ED-4DB2-BD59-A6C34878D82A}">
                    <a16:rowId xmlns:a16="http://schemas.microsoft.com/office/drawing/2014/main" val="10005"/>
                  </a:ext>
                </a:extLst>
              </a:tr>
              <a:tr h="264644">
                <a:tc>
                  <a:txBody>
                    <a:bodyPr/>
                    <a:lstStyle/>
                    <a:p>
                      <a:pPr marL="0" lvl="0" indent="0" algn="l" rtl="0">
                        <a:lnSpc>
                          <a:spcPct val="115000"/>
                        </a:lnSpc>
                        <a:spcBef>
                          <a:spcPts val="0"/>
                        </a:spcBef>
                        <a:spcAft>
                          <a:spcPts val="0"/>
                        </a:spcAft>
                        <a:buNone/>
                      </a:pPr>
                      <a:r>
                        <a:rPr lang="en-US" sz="600">
                          <a:solidFill>
                            <a:schemeClr val="tx1"/>
                          </a:solidFill>
                        </a:rPr>
                        <a:t>civic_variant_evidence_score</a:t>
                      </a:r>
                      <a:endParaRPr sz="600" dirty="0">
                        <a:solidFill>
                          <a:schemeClr val="tx1"/>
                        </a:solidFill>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600">
                          <a:solidFill>
                            <a:schemeClr val="tx1"/>
                          </a:solidFill>
                        </a:rPr>
                        <a:t>Pathogenic</a:t>
                      </a:r>
                      <a:endParaRPr sz="600" dirty="0">
                        <a:solidFill>
                          <a:schemeClr val="tx1"/>
                        </a:solidFill>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endParaRPr sz="600" dirty="0">
                        <a:solidFill>
                          <a:schemeClr val="tx1"/>
                        </a:solidFill>
                      </a:endParaRPr>
                    </a:p>
                  </a:txBody>
                  <a:tcPr marL="91425" marR="91425" marT="91425" marB="914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extLst>
                  <a:ext uri="{0D108BD9-81ED-4DB2-BD59-A6C34878D82A}">
                    <a16:rowId xmlns:a16="http://schemas.microsoft.com/office/drawing/2014/main" val="10006"/>
                  </a:ext>
                </a:extLst>
              </a:tr>
              <a:tr h="264644">
                <a:tc>
                  <a:txBody>
                    <a:bodyPr/>
                    <a:lstStyle/>
                    <a:p>
                      <a:pPr marL="0" lvl="0" indent="0" algn="l" rtl="0">
                        <a:lnSpc>
                          <a:spcPct val="115000"/>
                        </a:lnSpc>
                        <a:spcBef>
                          <a:spcPts val="0"/>
                        </a:spcBef>
                        <a:spcAft>
                          <a:spcPts val="0"/>
                        </a:spcAft>
                        <a:buNone/>
                      </a:pPr>
                      <a:r>
                        <a:rPr lang="en-US" sz="600" dirty="0" err="1">
                          <a:solidFill>
                            <a:schemeClr val="tx1"/>
                          </a:solidFill>
                        </a:rPr>
                        <a:t>allele_registry_id</a:t>
                      </a:r>
                      <a:endParaRPr sz="600" dirty="0">
                        <a:solidFill>
                          <a:schemeClr val="tx1"/>
                        </a:solidFill>
                      </a:endParaRPr>
                    </a:p>
                  </a:txBody>
                  <a:tcPr marL="91425" marR="91425" marT="91425" marB="91425">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600" dirty="0">
                          <a:solidFill>
                            <a:schemeClr val="tx1"/>
                          </a:solidFill>
                        </a:rPr>
                        <a:t>CA4266102</a:t>
                      </a:r>
                      <a:endParaRPr sz="600" dirty="0">
                        <a:solidFill>
                          <a:schemeClr val="tx1"/>
                        </a:solidFill>
                      </a:endParaRPr>
                    </a:p>
                  </a:txBody>
                  <a:tcPr marL="91425" marR="91425" marT="91425" marB="91425">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endParaRPr sz="600" dirty="0">
                        <a:solidFill>
                          <a:schemeClr val="tx1"/>
                        </a:solidFill>
                      </a:endParaRPr>
                    </a:p>
                  </a:txBody>
                  <a:tcPr marL="91425" marR="91425" marT="91425" marB="914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extLst>
                  <a:ext uri="{0D108BD9-81ED-4DB2-BD59-A6C34878D82A}">
                    <a16:rowId xmlns:a16="http://schemas.microsoft.com/office/drawing/2014/main" val="412540465"/>
                  </a:ext>
                </a:extLst>
              </a:tr>
              <a:tr h="342834">
                <a:tc>
                  <a:txBody>
                    <a:bodyPr/>
                    <a:lstStyle/>
                    <a:p>
                      <a:pPr marL="0" lvl="0" indent="0" algn="l" rtl="0">
                        <a:lnSpc>
                          <a:spcPct val="115000"/>
                        </a:lnSpc>
                        <a:spcBef>
                          <a:spcPts val="0"/>
                        </a:spcBef>
                        <a:spcAft>
                          <a:spcPts val="0"/>
                        </a:spcAft>
                        <a:buNone/>
                      </a:pPr>
                      <a:r>
                        <a:rPr lang="en-US" sz="600">
                          <a:solidFill>
                            <a:schemeClr val="tx1"/>
                          </a:solidFill>
                        </a:rPr>
                        <a:t>clinvar_ids</a:t>
                      </a:r>
                      <a:endParaRPr lang="en-US" sz="600" dirty="0">
                        <a:solidFill>
                          <a:schemeClr val="tx1"/>
                        </a:solidFill>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600">
                          <a:solidFill>
                            <a:schemeClr val="tx1"/>
                          </a:solidFill>
                        </a:rPr>
                        <a:t>NONE FOUND</a:t>
                      </a:r>
                      <a:endParaRPr sz="600" dirty="0">
                        <a:solidFill>
                          <a:schemeClr val="tx1"/>
                        </a:solidFill>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US" sz="600" dirty="0">
                          <a:solidFill>
                            <a:schemeClr val="tx1"/>
                          </a:solidFill>
                        </a:rPr>
                        <a:t>links to related databases, such as </a:t>
                      </a:r>
                      <a:r>
                        <a:rPr lang="en-US" sz="600" dirty="0" err="1">
                          <a:solidFill>
                            <a:schemeClr val="tx1"/>
                          </a:solidFill>
                        </a:rPr>
                        <a:t>ClinVar</a:t>
                      </a:r>
                      <a:endParaRPr lang="en-US" sz="600" dirty="0">
                        <a:solidFill>
                          <a:schemeClr val="tx1"/>
                        </a:solidFill>
                      </a:endParaRPr>
                    </a:p>
                  </a:txBody>
                  <a:tcPr marL="91425" marR="91425" marT="91425" marB="914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extLst>
                  <a:ext uri="{0D108BD9-81ED-4DB2-BD59-A6C34878D82A}">
                    <a16:rowId xmlns:a16="http://schemas.microsoft.com/office/drawing/2014/main" val="10007"/>
                  </a:ext>
                </a:extLst>
              </a:tr>
              <a:tr h="264644">
                <a:tc>
                  <a:txBody>
                    <a:bodyPr/>
                    <a:lstStyle/>
                    <a:p>
                      <a:pPr marL="0" lvl="0" indent="0" algn="l" rtl="0">
                        <a:lnSpc>
                          <a:spcPct val="115000"/>
                        </a:lnSpc>
                        <a:spcBef>
                          <a:spcPts val="0"/>
                        </a:spcBef>
                        <a:spcAft>
                          <a:spcPts val="0"/>
                        </a:spcAft>
                        <a:buNone/>
                      </a:pPr>
                      <a:r>
                        <a:rPr lang="en-US" sz="600">
                          <a:solidFill>
                            <a:schemeClr val="tx1"/>
                          </a:solidFill>
                        </a:rPr>
                        <a:t>variant_aliases</a:t>
                      </a:r>
                      <a:endParaRPr sz="600" dirty="0">
                        <a:solidFill>
                          <a:schemeClr val="tx1"/>
                        </a:solidFill>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600">
                          <a:solidFill>
                            <a:schemeClr val="tx1"/>
                          </a:solidFill>
                        </a:rPr>
                        <a:t>RS150036236,ARG831HIS</a:t>
                      </a:r>
                      <a:endParaRPr sz="600" dirty="0">
                        <a:solidFill>
                          <a:schemeClr val="tx1"/>
                        </a:solidFill>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endParaRPr sz="600" dirty="0">
                        <a:solidFill>
                          <a:schemeClr val="tx1"/>
                        </a:solidFill>
                      </a:endParaRPr>
                    </a:p>
                  </a:txBody>
                  <a:tcPr marL="91425" marR="91425" marT="91425" marB="914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extLst>
                  <a:ext uri="{0D108BD9-81ED-4DB2-BD59-A6C34878D82A}">
                    <a16:rowId xmlns:a16="http://schemas.microsoft.com/office/drawing/2014/main" val="10008"/>
                  </a:ext>
                </a:extLst>
              </a:tr>
              <a:tr h="264644">
                <a:tc>
                  <a:txBody>
                    <a:bodyPr/>
                    <a:lstStyle/>
                    <a:p>
                      <a:pPr marL="0" lvl="0" indent="0" algn="l" rtl="0">
                        <a:lnSpc>
                          <a:spcPct val="115000"/>
                        </a:lnSpc>
                        <a:spcBef>
                          <a:spcPts val="0"/>
                        </a:spcBef>
                        <a:spcAft>
                          <a:spcPts val="0"/>
                        </a:spcAft>
                        <a:buNone/>
                      </a:pPr>
                      <a:r>
                        <a:rPr lang="en-US" sz="600">
                          <a:solidFill>
                            <a:schemeClr val="tx1"/>
                          </a:solidFill>
                        </a:rPr>
                        <a:t>assertion_ids</a:t>
                      </a:r>
                      <a:endParaRPr lang="en-US" sz="600" dirty="0">
                        <a:solidFill>
                          <a:schemeClr val="tx1"/>
                        </a:solidFill>
                      </a:endParaRPr>
                    </a:p>
                  </a:txBody>
                  <a:tcPr marL="91425" marR="91425" marT="91425" marB="91425">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600">
                          <a:solidFill>
                            <a:schemeClr val="tx1"/>
                          </a:solidFill>
                        </a:rPr>
                        <a:t>NULL</a:t>
                      </a:r>
                      <a:endParaRPr lang="en-US" sz="600" dirty="0">
                        <a:solidFill>
                          <a:schemeClr val="tx1"/>
                        </a:solidFill>
                      </a:endParaRPr>
                    </a:p>
                  </a:txBody>
                  <a:tcPr marL="91425" marR="91425" marT="91425" marB="91425">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endParaRPr sz="600" dirty="0">
                        <a:solidFill>
                          <a:schemeClr val="tx1"/>
                        </a:solidFill>
                      </a:endParaRPr>
                    </a:p>
                  </a:txBody>
                  <a:tcPr marL="91425" marR="91425" marT="91425" marB="914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extLst>
                  <a:ext uri="{0D108BD9-81ED-4DB2-BD59-A6C34878D82A}">
                    <a16:rowId xmlns:a16="http://schemas.microsoft.com/office/drawing/2014/main" val="1597013707"/>
                  </a:ext>
                </a:extLst>
              </a:tr>
              <a:tr h="264644">
                <a:tc>
                  <a:txBody>
                    <a:bodyPr/>
                    <a:lstStyle/>
                    <a:p>
                      <a:pPr marL="0" lvl="0" indent="0" algn="l" rtl="0">
                        <a:lnSpc>
                          <a:spcPct val="115000"/>
                        </a:lnSpc>
                        <a:spcBef>
                          <a:spcPts val="0"/>
                        </a:spcBef>
                        <a:spcAft>
                          <a:spcPts val="0"/>
                        </a:spcAft>
                        <a:buNone/>
                      </a:pPr>
                      <a:r>
                        <a:rPr lang="en-US" sz="600">
                          <a:solidFill>
                            <a:schemeClr val="tx1"/>
                          </a:solidFill>
                        </a:rPr>
                        <a:t>assertion_civic_urls</a:t>
                      </a:r>
                      <a:endParaRPr lang="en-US" sz="600" dirty="0">
                        <a:solidFill>
                          <a:schemeClr val="tx1"/>
                        </a:solidFill>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600">
                          <a:solidFill>
                            <a:schemeClr val="tx1"/>
                          </a:solidFill>
                        </a:rPr>
                        <a:t>NULL</a:t>
                      </a:r>
                      <a:endParaRPr lang="en-US" sz="600" dirty="0">
                        <a:solidFill>
                          <a:schemeClr val="tx1"/>
                        </a:solidFill>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endParaRPr sz="600" dirty="0">
                        <a:solidFill>
                          <a:schemeClr val="tx1"/>
                        </a:solidFill>
                      </a:endParaRPr>
                    </a:p>
                  </a:txBody>
                  <a:tcPr marL="91425" marR="91425" marT="91425" marB="914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37203099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12DF9AF-24A2-4CEB-9428-3EC3646E95D7}"/>
              </a:ext>
            </a:extLst>
          </p:cNvPr>
          <p:cNvSpPr>
            <a:spLocks noGrp="1"/>
          </p:cNvSpPr>
          <p:nvPr>
            <p:ph type="title"/>
          </p:nvPr>
        </p:nvSpPr>
        <p:spPr>
          <a:xfrm>
            <a:off x="282388" y="273844"/>
            <a:ext cx="8747312" cy="432127"/>
          </a:xfrm>
        </p:spPr>
        <p:txBody>
          <a:bodyPr>
            <a:normAutofit fontScale="90000"/>
          </a:bodyPr>
          <a:lstStyle/>
          <a:p>
            <a:r>
              <a:rPr lang="en-US" dirty="0"/>
              <a:t>What fields use to do linkage between </a:t>
            </a:r>
            <a:r>
              <a:rPr lang="en-US" dirty="0" err="1"/>
              <a:t>ClinVar</a:t>
            </a:r>
            <a:r>
              <a:rPr lang="en-US" dirty="0"/>
              <a:t> and </a:t>
            </a:r>
            <a:r>
              <a:rPr lang="en-US" dirty="0" err="1"/>
              <a:t>CIViC</a:t>
            </a:r>
            <a:endParaRPr lang="en-US" dirty="0"/>
          </a:p>
        </p:txBody>
      </p:sp>
      <p:graphicFrame>
        <p:nvGraphicFramePr>
          <p:cNvPr id="4" name="Google Shape;98;p19">
            <a:extLst>
              <a:ext uri="{FF2B5EF4-FFF2-40B4-BE49-F238E27FC236}">
                <a16:creationId xmlns:a16="http://schemas.microsoft.com/office/drawing/2014/main" id="{6EFE3254-F442-4445-B008-E507EE8F27D1}"/>
              </a:ext>
            </a:extLst>
          </p:cNvPr>
          <p:cNvGraphicFramePr/>
          <p:nvPr>
            <p:extLst>
              <p:ext uri="{D42A27DB-BD31-4B8C-83A1-F6EECF244321}">
                <p14:modId xmlns:p14="http://schemas.microsoft.com/office/powerpoint/2010/main" val="1540840106"/>
              </p:ext>
            </p:extLst>
          </p:nvPr>
        </p:nvGraphicFramePr>
        <p:xfrm>
          <a:off x="1333709" y="900955"/>
          <a:ext cx="6644670" cy="2957845"/>
        </p:xfrm>
        <a:graphic>
          <a:graphicData uri="http://schemas.openxmlformats.org/drawingml/2006/table">
            <a:tbl>
              <a:tblPr>
                <a:noFill/>
                <a:tableStyleId>{708B3839-8EC6-430C-B515-9096A4929F32}</a:tableStyleId>
              </a:tblPr>
              <a:tblGrid>
                <a:gridCol w="1651538">
                  <a:extLst>
                    <a:ext uri="{9D8B030D-6E8A-4147-A177-3AD203B41FA5}">
                      <a16:colId xmlns:a16="http://schemas.microsoft.com/office/drawing/2014/main" val="20000"/>
                    </a:ext>
                  </a:extLst>
                </a:gridCol>
                <a:gridCol w="2736477">
                  <a:extLst>
                    <a:ext uri="{9D8B030D-6E8A-4147-A177-3AD203B41FA5}">
                      <a16:colId xmlns:a16="http://schemas.microsoft.com/office/drawing/2014/main" val="20001"/>
                    </a:ext>
                  </a:extLst>
                </a:gridCol>
                <a:gridCol w="2256655">
                  <a:extLst>
                    <a:ext uri="{9D8B030D-6E8A-4147-A177-3AD203B41FA5}">
                      <a16:colId xmlns:a16="http://schemas.microsoft.com/office/drawing/2014/main" val="3927864543"/>
                    </a:ext>
                  </a:extLst>
                </a:gridCol>
              </a:tblGrid>
              <a:tr h="0">
                <a:tc>
                  <a:txBody>
                    <a:bodyPr/>
                    <a:lstStyle/>
                    <a:p>
                      <a:pPr marL="0" lvl="0" indent="0" algn="ctr" rtl="0">
                        <a:lnSpc>
                          <a:spcPct val="115000"/>
                        </a:lnSpc>
                        <a:spcBef>
                          <a:spcPts val="0"/>
                        </a:spcBef>
                        <a:spcAft>
                          <a:spcPts val="0"/>
                        </a:spcAft>
                        <a:buNone/>
                      </a:pPr>
                      <a:endParaRPr sz="800" b="1" dirty="0"/>
                    </a:p>
                    <a:p>
                      <a:pPr marL="0" lvl="0" indent="0" algn="ctr" rtl="0">
                        <a:lnSpc>
                          <a:spcPct val="115000"/>
                        </a:lnSpc>
                        <a:spcBef>
                          <a:spcPts val="0"/>
                        </a:spcBef>
                        <a:spcAft>
                          <a:spcPts val="0"/>
                        </a:spcAft>
                        <a:buNone/>
                      </a:pPr>
                      <a:r>
                        <a:rPr lang="en-US" sz="800" b="1" dirty="0"/>
                        <a:t>F</a:t>
                      </a:r>
                      <a:r>
                        <a:rPr lang="en" sz="800" b="1" dirty="0"/>
                        <a:t>ield </a:t>
                      </a:r>
                      <a:r>
                        <a:rPr lang="en-US" sz="800" b="1" dirty="0"/>
                        <a:t>from </a:t>
                      </a:r>
                      <a:r>
                        <a:rPr lang="en-US" sz="800" b="1" dirty="0" err="1"/>
                        <a:t>CIViC</a:t>
                      </a:r>
                      <a:endParaRPr sz="800" b="1" dirty="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800" b="1" dirty="0"/>
                        <a:t>Example</a:t>
                      </a:r>
                      <a:endParaRPr sz="800" b="1" dirty="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800" b="1" dirty="0"/>
                        <a:t>Field from </a:t>
                      </a:r>
                      <a:r>
                        <a:rPr lang="en-US" sz="800" b="1" dirty="0" err="1"/>
                        <a:t>ClinVar</a:t>
                      </a:r>
                      <a:endParaRPr sz="800" b="1" dirty="0"/>
                    </a:p>
                  </a:txBody>
                  <a:tcPr marL="91425" marR="91425" marT="91425" marB="914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264644">
                <a:tc>
                  <a:txBody>
                    <a:bodyPr/>
                    <a:lstStyle/>
                    <a:p>
                      <a:pPr marL="0" lvl="0" indent="0" algn="l" rtl="0">
                        <a:lnSpc>
                          <a:spcPct val="115000"/>
                        </a:lnSpc>
                        <a:spcBef>
                          <a:spcPts val="0"/>
                        </a:spcBef>
                        <a:spcAft>
                          <a:spcPts val="0"/>
                        </a:spcAft>
                        <a:buNone/>
                      </a:pPr>
                      <a:r>
                        <a:rPr lang="en-US" sz="600" dirty="0">
                          <a:solidFill>
                            <a:schemeClr val="tx1"/>
                          </a:solidFill>
                        </a:rPr>
                        <a:t>gene</a:t>
                      </a:r>
                      <a:endParaRPr sz="600" dirty="0">
                        <a:solidFill>
                          <a:schemeClr val="tx1"/>
                        </a:solidFill>
                      </a:endParaRPr>
                    </a:p>
                  </a:txBody>
                  <a:tcPr marL="91425" marR="91425" marT="91425" marB="91425">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600" dirty="0">
                          <a:solidFill>
                            <a:schemeClr val="tx1"/>
                          </a:solidFill>
                        </a:rPr>
                        <a:t>EGFR</a:t>
                      </a:r>
                      <a:endParaRPr sz="600" dirty="0">
                        <a:solidFill>
                          <a:schemeClr val="tx1"/>
                        </a:solidFill>
                      </a:endParaRPr>
                    </a:p>
                  </a:txBody>
                  <a:tcPr marL="91425" marR="91425" marT="91425" marB="91425">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tc>
                  <a:txBody>
                    <a:bodyPr/>
                    <a:lstStyle/>
                    <a:p>
                      <a:pPr marL="0" marR="0" lvl="0" indent="0" algn="r" defTabSz="685800" rtl="0" eaLnBrk="1" fontAlgn="auto" latinLnBrk="0" hangingPunct="1">
                        <a:lnSpc>
                          <a:spcPct val="115000"/>
                        </a:lnSpc>
                        <a:spcBef>
                          <a:spcPts val="0"/>
                        </a:spcBef>
                        <a:spcAft>
                          <a:spcPts val="0"/>
                        </a:spcAft>
                        <a:buClrTx/>
                        <a:buSzTx/>
                        <a:buFontTx/>
                        <a:buNone/>
                        <a:tabLst/>
                        <a:defRPr/>
                      </a:pPr>
                      <a:r>
                        <a:rPr lang="en-US" sz="600" dirty="0" err="1">
                          <a:solidFill>
                            <a:schemeClr val="tx1"/>
                          </a:solidFill>
                        </a:rPr>
                        <a:t>genesymbol</a:t>
                      </a:r>
                      <a:endParaRPr lang="en-US" sz="600" dirty="0">
                        <a:solidFill>
                          <a:schemeClr val="tx1"/>
                        </a:solidFill>
                      </a:endParaRPr>
                    </a:p>
                  </a:txBody>
                  <a:tcPr marL="91425" marR="91425" marT="91425" marB="914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extLst>
                  <a:ext uri="{0D108BD9-81ED-4DB2-BD59-A6C34878D82A}">
                    <a16:rowId xmlns:a16="http://schemas.microsoft.com/office/drawing/2014/main" val="1691926041"/>
                  </a:ext>
                </a:extLst>
              </a:tr>
              <a:tr h="264644">
                <a:tc>
                  <a:txBody>
                    <a:bodyPr/>
                    <a:lstStyle/>
                    <a:p>
                      <a:pPr marL="0" lvl="0" indent="0" algn="l" rtl="0">
                        <a:lnSpc>
                          <a:spcPct val="115000"/>
                        </a:lnSpc>
                        <a:spcBef>
                          <a:spcPts val="0"/>
                        </a:spcBef>
                        <a:spcAft>
                          <a:spcPts val="0"/>
                        </a:spcAft>
                        <a:buNone/>
                      </a:pPr>
                      <a:r>
                        <a:rPr lang="en-US" sz="600" dirty="0" err="1">
                          <a:solidFill>
                            <a:schemeClr val="tx1"/>
                          </a:solidFill>
                        </a:rPr>
                        <a:t>reference_build</a:t>
                      </a:r>
                      <a:endParaRPr sz="600" dirty="0">
                        <a:solidFill>
                          <a:schemeClr val="tx1"/>
                        </a:solidFill>
                      </a:endParaRPr>
                    </a:p>
                  </a:txBody>
                  <a:tcPr marL="91425" marR="91425" marT="91425" marB="91425">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600" dirty="0">
                          <a:solidFill>
                            <a:schemeClr val="tx1"/>
                          </a:solidFill>
                        </a:rPr>
                        <a:t>GRCh37</a:t>
                      </a:r>
                      <a:endParaRPr sz="600" dirty="0">
                        <a:solidFill>
                          <a:schemeClr val="tx1"/>
                        </a:solidFill>
                      </a:endParaRPr>
                    </a:p>
                  </a:txBody>
                  <a:tcPr marL="91425" marR="91425" marT="91425" marB="91425">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tc>
                  <a:txBody>
                    <a:bodyPr/>
                    <a:lstStyle/>
                    <a:p>
                      <a:pPr marL="0" marR="0" lvl="0" indent="0" algn="r" defTabSz="685800" rtl="0" eaLnBrk="1" fontAlgn="auto" latinLnBrk="0" hangingPunct="1">
                        <a:lnSpc>
                          <a:spcPct val="115000"/>
                        </a:lnSpc>
                        <a:spcBef>
                          <a:spcPts val="0"/>
                        </a:spcBef>
                        <a:spcAft>
                          <a:spcPts val="0"/>
                        </a:spcAft>
                        <a:buClrTx/>
                        <a:buSzTx/>
                        <a:buFontTx/>
                        <a:buNone/>
                        <a:tabLst/>
                        <a:defRPr/>
                      </a:pPr>
                      <a:r>
                        <a:rPr lang="en-US" sz="600" dirty="0">
                          <a:solidFill>
                            <a:schemeClr val="tx1"/>
                          </a:solidFill>
                        </a:rPr>
                        <a:t>assembly</a:t>
                      </a:r>
                    </a:p>
                  </a:txBody>
                  <a:tcPr marL="91425" marR="91425" marT="91425" marB="914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extLst>
                  <a:ext uri="{0D108BD9-81ED-4DB2-BD59-A6C34878D82A}">
                    <a16:rowId xmlns:a16="http://schemas.microsoft.com/office/drawing/2014/main" val="1302625764"/>
                  </a:ext>
                </a:extLst>
              </a:tr>
              <a:tr h="264644">
                <a:tc>
                  <a:txBody>
                    <a:bodyPr/>
                    <a:lstStyle/>
                    <a:p>
                      <a:pPr marL="0" lvl="0" indent="0" algn="l" rtl="0">
                        <a:lnSpc>
                          <a:spcPct val="115000"/>
                        </a:lnSpc>
                        <a:spcBef>
                          <a:spcPts val="0"/>
                        </a:spcBef>
                        <a:spcAft>
                          <a:spcPts val="0"/>
                        </a:spcAft>
                        <a:buNone/>
                      </a:pPr>
                      <a:r>
                        <a:rPr lang="en-US" sz="600" dirty="0">
                          <a:solidFill>
                            <a:schemeClr val="tx1"/>
                          </a:solidFill>
                        </a:rPr>
                        <a:t>chromosome</a:t>
                      </a:r>
                      <a:endParaRPr sz="600" dirty="0">
                        <a:solidFill>
                          <a:schemeClr val="tx1"/>
                        </a:solidFill>
                      </a:endParaRPr>
                    </a:p>
                  </a:txBody>
                  <a:tcPr marL="91425" marR="91425" marT="91425" marB="91425">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600" dirty="0">
                          <a:solidFill>
                            <a:schemeClr val="tx1"/>
                          </a:solidFill>
                        </a:rPr>
                        <a:t>7</a:t>
                      </a:r>
                      <a:endParaRPr sz="600" dirty="0">
                        <a:solidFill>
                          <a:schemeClr val="tx1"/>
                        </a:solidFill>
                      </a:endParaRPr>
                    </a:p>
                  </a:txBody>
                  <a:tcPr marL="91425" marR="91425" marT="91425" marB="91425">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defTabSz="685800" rtl="0" eaLnBrk="1" fontAlgn="auto" latinLnBrk="0" hangingPunct="1">
                        <a:lnSpc>
                          <a:spcPct val="115000"/>
                        </a:lnSpc>
                        <a:spcBef>
                          <a:spcPts val="0"/>
                        </a:spcBef>
                        <a:spcAft>
                          <a:spcPts val="0"/>
                        </a:spcAft>
                        <a:buClrTx/>
                        <a:buSzTx/>
                        <a:buFontTx/>
                        <a:buNone/>
                        <a:tabLst/>
                        <a:defRPr/>
                      </a:pPr>
                      <a:r>
                        <a:rPr lang="en-US" sz="600" dirty="0">
                          <a:solidFill>
                            <a:schemeClr val="tx1"/>
                          </a:solidFill>
                        </a:rPr>
                        <a:t>chromosome</a:t>
                      </a:r>
                    </a:p>
                  </a:txBody>
                  <a:tcPr marL="91425" marR="91425" marT="91425" marB="914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extLst>
                  <a:ext uri="{0D108BD9-81ED-4DB2-BD59-A6C34878D82A}">
                    <a16:rowId xmlns:a16="http://schemas.microsoft.com/office/drawing/2014/main" val="412540465"/>
                  </a:ext>
                </a:extLst>
              </a:tr>
              <a:tr h="342834">
                <a:tc>
                  <a:txBody>
                    <a:bodyPr/>
                    <a:lstStyle/>
                    <a:p>
                      <a:pPr marL="0" lvl="0" indent="0" algn="l" rtl="0">
                        <a:lnSpc>
                          <a:spcPct val="115000"/>
                        </a:lnSpc>
                        <a:spcBef>
                          <a:spcPts val="0"/>
                        </a:spcBef>
                        <a:spcAft>
                          <a:spcPts val="0"/>
                        </a:spcAft>
                        <a:buNone/>
                      </a:pPr>
                      <a:r>
                        <a:rPr lang="en-US" sz="600" dirty="0" err="1">
                          <a:solidFill>
                            <a:schemeClr val="tx1"/>
                          </a:solidFill>
                        </a:rPr>
                        <a:t>civic_start</a:t>
                      </a:r>
                      <a:endParaRPr lang="en-US" sz="600" dirty="0">
                        <a:solidFill>
                          <a:schemeClr val="tx1"/>
                        </a:solidFill>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600" dirty="0">
                          <a:solidFill>
                            <a:schemeClr val="tx1"/>
                          </a:solidFill>
                        </a:rPr>
                        <a:t>55259434</a:t>
                      </a:r>
                      <a:endParaRPr sz="600" dirty="0">
                        <a:solidFill>
                          <a:schemeClr val="tx1"/>
                        </a:solidFill>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defTabSz="685800" rtl="0" eaLnBrk="1" fontAlgn="auto" latinLnBrk="0" hangingPunct="1">
                        <a:lnSpc>
                          <a:spcPct val="115000"/>
                        </a:lnSpc>
                        <a:spcBef>
                          <a:spcPts val="0"/>
                        </a:spcBef>
                        <a:spcAft>
                          <a:spcPts val="0"/>
                        </a:spcAft>
                        <a:buClrTx/>
                        <a:buSzTx/>
                        <a:buFontTx/>
                        <a:buNone/>
                        <a:tabLst/>
                        <a:defRPr/>
                      </a:pPr>
                      <a:r>
                        <a:rPr kumimoji="0" lang="en-US" sz="600" b="0" i="0" u="none" strike="noStrike" kern="1200" cap="none" spc="0" normalizeH="0" baseline="0" noProof="0" dirty="0" err="1">
                          <a:ln>
                            <a:noFill/>
                          </a:ln>
                          <a:solidFill>
                            <a:schemeClr val="tx1"/>
                          </a:solidFill>
                          <a:effectLst/>
                          <a:uLnTx/>
                          <a:uFillTx/>
                          <a:latin typeface="Arial"/>
                          <a:cs typeface="Arial"/>
                        </a:rPr>
                        <a:t>f_start</a:t>
                      </a:r>
                      <a:endParaRPr kumimoji="0" lang="en-US" sz="600" b="0" i="0" u="none" strike="noStrike" kern="1200" cap="none" spc="0" normalizeH="0" baseline="0" noProof="0" dirty="0">
                        <a:ln>
                          <a:noFill/>
                        </a:ln>
                        <a:solidFill>
                          <a:schemeClr val="tx1"/>
                        </a:solidFill>
                        <a:effectLst/>
                        <a:uLnTx/>
                        <a:uFillTx/>
                        <a:latin typeface="Arial"/>
                        <a:cs typeface="Arial"/>
                      </a:endParaRPr>
                    </a:p>
                  </a:txBody>
                  <a:tcPr marL="91425" marR="91425" marT="91425" marB="914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extLst>
                  <a:ext uri="{0D108BD9-81ED-4DB2-BD59-A6C34878D82A}">
                    <a16:rowId xmlns:a16="http://schemas.microsoft.com/office/drawing/2014/main" val="10007"/>
                  </a:ext>
                </a:extLst>
              </a:tr>
              <a:tr h="264644">
                <a:tc>
                  <a:txBody>
                    <a:bodyPr/>
                    <a:lstStyle/>
                    <a:p>
                      <a:pPr marL="0" lvl="0" indent="0" algn="l" rtl="0">
                        <a:lnSpc>
                          <a:spcPct val="115000"/>
                        </a:lnSpc>
                        <a:spcBef>
                          <a:spcPts val="0"/>
                        </a:spcBef>
                        <a:spcAft>
                          <a:spcPts val="0"/>
                        </a:spcAft>
                        <a:buNone/>
                      </a:pPr>
                      <a:r>
                        <a:rPr lang="en-US" sz="600" dirty="0" err="1">
                          <a:solidFill>
                            <a:schemeClr val="tx1"/>
                          </a:solidFill>
                        </a:rPr>
                        <a:t>civic_stop</a:t>
                      </a:r>
                      <a:endParaRPr sz="600" dirty="0">
                        <a:solidFill>
                          <a:schemeClr val="tx1"/>
                        </a:solidFill>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600" dirty="0">
                          <a:solidFill>
                            <a:schemeClr val="tx1"/>
                          </a:solidFill>
                        </a:rPr>
                        <a:t>55259434</a:t>
                      </a:r>
                      <a:endParaRPr sz="600" dirty="0">
                        <a:solidFill>
                          <a:schemeClr val="tx1"/>
                        </a:solidFill>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defTabSz="685800" rtl="0" eaLnBrk="1" fontAlgn="auto" latinLnBrk="0" hangingPunct="1">
                        <a:lnSpc>
                          <a:spcPct val="115000"/>
                        </a:lnSpc>
                        <a:spcBef>
                          <a:spcPts val="0"/>
                        </a:spcBef>
                        <a:spcAft>
                          <a:spcPts val="0"/>
                        </a:spcAft>
                        <a:buClrTx/>
                        <a:buSzTx/>
                        <a:buFontTx/>
                        <a:buNone/>
                        <a:tabLst/>
                        <a:defRPr/>
                      </a:pPr>
                      <a:r>
                        <a:rPr kumimoji="0" lang="en-US" sz="600" b="0" i="0" u="none" strike="noStrike" kern="1200" cap="none" spc="0" normalizeH="0" baseline="0" noProof="0" dirty="0" err="1">
                          <a:ln>
                            <a:noFill/>
                          </a:ln>
                          <a:solidFill>
                            <a:schemeClr val="tx1"/>
                          </a:solidFill>
                          <a:effectLst/>
                          <a:uLnTx/>
                          <a:uFillTx/>
                          <a:latin typeface="Arial"/>
                          <a:cs typeface="Arial"/>
                        </a:rPr>
                        <a:t>f_stop</a:t>
                      </a:r>
                      <a:endParaRPr kumimoji="0" lang="en-US" sz="600" b="0" i="0" u="none" strike="noStrike" kern="1200" cap="none" spc="0" normalizeH="0" baseline="0" noProof="0" dirty="0">
                        <a:ln>
                          <a:noFill/>
                        </a:ln>
                        <a:solidFill>
                          <a:schemeClr val="tx1"/>
                        </a:solidFill>
                        <a:effectLst/>
                        <a:uLnTx/>
                        <a:uFillTx/>
                        <a:latin typeface="Arial"/>
                        <a:cs typeface="Arial"/>
                      </a:endParaRPr>
                    </a:p>
                  </a:txBody>
                  <a:tcPr marL="91425" marR="91425" marT="91425" marB="914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extLst>
                  <a:ext uri="{0D108BD9-81ED-4DB2-BD59-A6C34878D82A}">
                    <a16:rowId xmlns:a16="http://schemas.microsoft.com/office/drawing/2014/main" val="10008"/>
                  </a:ext>
                </a:extLst>
              </a:tr>
              <a:tr h="264644">
                <a:tc>
                  <a:txBody>
                    <a:bodyPr/>
                    <a:lstStyle/>
                    <a:p>
                      <a:pPr marL="0" lvl="0" indent="0" algn="l" rtl="0">
                        <a:lnSpc>
                          <a:spcPct val="115000"/>
                        </a:lnSpc>
                        <a:spcBef>
                          <a:spcPts val="0"/>
                        </a:spcBef>
                        <a:spcAft>
                          <a:spcPts val="0"/>
                        </a:spcAft>
                        <a:buNone/>
                      </a:pPr>
                      <a:r>
                        <a:rPr lang="en-US" sz="600" dirty="0" err="1">
                          <a:solidFill>
                            <a:schemeClr val="tx1"/>
                          </a:solidFill>
                        </a:rPr>
                        <a:t>reference_bases</a:t>
                      </a:r>
                      <a:endParaRPr lang="en-US" sz="600" dirty="0">
                        <a:solidFill>
                          <a:schemeClr val="tx1"/>
                        </a:solidFill>
                      </a:endParaRPr>
                    </a:p>
                  </a:txBody>
                  <a:tcPr marL="91425" marR="91425" marT="91425" marB="91425">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600" dirty="0">
                          <a:solidFill>
                            <a:schemeClr val="tx1"/>
                          </a:solidFill>
                        </a:rPr>
                        <a:t>G</a:t>
                      </a:r>
                      <a:endParaRPr sz="600" dirty="0">
                        <a:solidFill>
                          <a:schemeClr val="tx1"/>
                        </a:solidFill>
                      </a:endParaRPr>
                    </a:p>
                  </a:txBody>
                  <a:tcPr marL="91425" marR="91425" marT="91425" marB="91425">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defTabSz="685800" rtl="0" eaLnBrk="1" fontAlgn="auto" latinLnBrk="0" hangingPunct="1">
                        <a:lnSpc>
                          <a:spcPct val="115000"/>
                        </a:lnSpc>
                        <a:spcBef>
                          <a:spcPts val="0"/>
                        </a:spcBef>
                        <a:spcAft>
                          <a:spcPts val="0"/>
                        </a:spcAft>
                        <a:buClrTx/>
                        <a:buSzTx/>
                        <a:buFontTx/>
                        <a:buNone/>
                        <a:tabLst/>
                        <a:defRPr/>
                      </a:pPr>
                      <a:r>
                        <a:rPr kumimoji="0" lang="en-US" sz="600" b="0" i="0" u="none" strike="noStrike" kern="1200" cap="none" spc="0" normalizeH="0" baseline="0" noProof="0" dirty="0" err="1">
                          <a:ln>
                            <a:noFill/>
                          </a:ln>
                          <a:solidFill>
                            <a:schemeClr val="tx1"/>
                          </a:solidFill>
                          <a:effectLst/>
                          <a:uLnTx/>
                          <a:uFillTx/>
                          <a:latin typeface="Arial"/>
                          <a:cs typeface="Arial"/>
                        </a:rPr>
                        <a:t>referenceallele</a:t>
                      </a:r>
                      <a:endParaRPr kumimoji="0" lang="en-US" sz="600" b="0" i="0" u="none" strike="noStrike" kern="1200" cap="none" spc="0" normalizeH="0" baseline="0" noProof="0" dirty="0">
                        <a:ln>
                          <a:noFill/>
                        </a:ln>
                        <a:solidFill>
                          <a:schemeClr val="tx1"/>
                        </a:solidFill>
                        <a:effectLst/>
                        <a:uLnTx/>
                        <a:uFillTx/>
                        <a:latin typeface="Arial"/>
                        <a:cs typeface="Arial"/>
                      </a:endParaRPr>
                    </a:p>
                  </a:txBody>
                  <a:tcPr marL="91425" marR="91425" marT="91425" marB="914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extLst>
                  <a:ext uri="{0D108BD9-81ED-4DB2-BD59-A6C34878D82A}">
                    <a16:rowId xmlns:a16="http://schemas.microsoft.com/office/drawing/2014/main" val="1597013707"/>
                  </a:ext>
                </a:extLst>
              </a:tr>
              <a:tr h="264644">
                <a:tc>
                  <a:txBody>
                    <a:bodyPr/>
                    <a:lstStyle/>
                    <a:p>
                      <a:pPr marL="0" lvl="0" indent="0" algn="l" rtl="0">
                        <a:lnSpc>
                          <a:spcPct val="115000"/>
                        </a:lnSpc>
                        <a:spcBef>
                          <a:spcPts val="0"/>
                        </a:spcBef>
                        <a:spcAft>
                          <a:spcPts val="0"/>
                        </a:spcAft>
                        <a:buNone/>
                      </a:pPr>
                      <a:r>
                        <a:rPr lang="en-US" sz="600" dirty="0" err="1">
                          <a:solidFill>
                            <a:schemeClr val="tx1"/>
                          </a:solidFill>
                        </a:rPr>
                        <a:t>variant_bases</a:t>
                      </a:r>
                      <a:endParaRPr lang="en-US" sz="600" dirty="0">
                        <a:solidFill>
                          <a:schemeClr val="tx1"/>
                        </a:solidFill>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600" dirty="0">
                          <a:solidFill>
                            <a:schemeClr val="tx1"/>
                          </a:solidFill>
                        </a:rPr>
                        <a:t>A</a:t>
                      </a:r>
                      <a:endParaRPr sz="600" dirty="0">
                        <a:solidFill>
                          <a:schemeClr val="tx1"/>
                        </a:solidFill>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defTabSz="685800" rtl="0" eaLnBrk="1" fontAlgn="auto" latinLnBrk="0" hangingPunct="1">
                        <a:lnSpc>
                          <a:spcPct val="115000"/>
                        </a:lnSpc>
                        <a:spcBef>
                          <a:spcPts val="0"/>
                        </a:spcBef>
                        <a:spcAft>
                          <a:spcPts val="0"/>
                        </a:spcAft>
                        <a:buClrTx/>
                        <a:buSzTx/>
                        <a:buFontTx/>
                        <a:buNone/>
                        <a:tabLst/>
                        <a:defRPr/>
                      </a:pPr>
                      <a:r>
                        <a:rPr kumimoji="0" lang="en-US" sz="600" b="0" i="0" u="none" strike="noStrike" kern="1200" cap="none" spc="0" normalizeH="0" baseline="0" noProof="0" dirty="0" err="1">
                          <a:ln>
                            <a:noFill/>
                          </a:ln>
                          <a:solidFill>
                            <a:schemeClr val="tx1"/>
                          </a:solidFill>
                          <a:effectLst/>
                          <a:uLnTx/>
                          <a:uFillTx/>
                          <a:latin typeface="Arial"/>
                          <a:cs typeface="Arial"/>
                        </a:rPr>
                        <a:t>alternateallele</a:t>
                      </a:r>
                      <a:endParaRPr kumimoji="0" lang="en-US" sz="600" b="0" i="0" u="none" strike="noStrike" kern="1200" cap="none" spc="0" normalizeH="0" baseline="0" noProof="0" dirty="0">
                        <a:ln>
                          <a:noFill/>
                        </a:ln>
                        <a:solidFill>
                          <a:schemeClr val="tx1"/>
                        </a:solidFill>
                        <a:effectLst/>
                        <a:uLnTx/>
                        <a:uFillTx/>
                        <a:latin typeface="Arial"/>
                        <a:cs typeface="Arial"/>
                      </a:endParaRPr>
                    </a:p>
                  </a:txBody>
                  <a:tcPr marL="91425" marR="91425" marT="91425" marB="914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extLst>
                  <a:ext uri="{0D108BD9-81ED-4DB2-BD59-A6C34878D82A}">
                    <a16:rowId xmlns:a16="http://schemas.microsoft.com/office/drawing/2014/main" val="10009"/>
                  </a:ext>
                </a:extLst>
              </a:tr>
              <a:tr h="457112">
                <a:tc>
                  <a:txBody>
                    <a:bodyPr/>
                    <a:lstStyle/>
                    <a:p>
                      <a:pPr marL="0" lvl="0" indent="0" algn="l" rtl="0">
                        <a:lnSpc>
                          <a:spcPct val="115000"/>
                        </a:lnSpc>
                        <a:spcBef>
                          <a:spcPts val="0"/>
                        </a:spcBef>
                        <a:spcAft>
                          <a:spcPts val="0"/>
                        </a:spcAft>
                        <a:buNone/>
                      </a:pPr>
                      <a:r>
                        <a:rPr lang="en-US" sz="600" dirty="0" err="1">
                          <a:solidFill>
                            <a:schemeClr val="tx1"/>
                          </a:solidFill>
                        </a:rPr>
                        <a:t>hgvs_expressions</a:t>
                      </a:r>
                      <a:endParaRPr lang="uk-UA" sz="600" dirty="0">
                        <a:solidFill>
                          <a:schemeClr val="tx1"/>
                        </a:solidFill>
                      </a:endParaRPr>
                    </a:p>
                    <a:p>
                      <a:pPr marL="0" marR="0" lvl="0" indent="0" algn="l" defTabSz="685800" rtl="0" eaLnBrk="1" fontAlgn="auto" latinLnBrk="0" hangingPunct="1">
                        <a:lnSpc>
                          <a:spcPct val="115000"/>
                        </a:lnSpc>
                        <a:spcBef>
                          <a:spcPts val="0"/>
                        </a:spcBef>
                        <a:spcAft>
                          <a:spcPts val="0"/>
                        </a:spcAft>
                        <a:buClrTx/>
                        <a:buSzTx/>
                        <a:buFontTx/>
                        <a:buNone/>
                        <a:tabLst/>
                        <a:defRPr/>
                      </a:pPr>
                      <a:r>
                        <a:rPr lang="uk-UA" sz="600" dirty="0">
                          <a:solidFill>
                            <a:schemeClr val="tx1"/>
                          </a:solidFill>
                        </a:rPr>
                        <a:t>(</a:t>
                      </a:r>
                      <a:r>
                        <a:rPr lang="en-US" sz="600" dirty="0">
                          <a:solidFill>
                            <a:schemeClr val="tx1"/>
                          </a:solidFill>
                        </a:rPr>
                        <a:t>ENST00000275493.2:</a:t>
                      </a:r>
                      <a:r>
                        <a:rPr lang="en-US" sz="600" dirty="0">
                          <a:solidFill>
                            <a:srgbClr val="C00000"/>
                          </a:solidFill>
                        </a:rPr>
                        <a:t>c.2492G&gt;A</a:t>
                      </a:r>
                      <a:r>
                        <a:rPr lang="en-US" sz="600" dirty="0">
                          <a:solidFill>
                            <a:schemeClr val="tx1"/>
                          </a:solidFill>
                        </a:rPr>
                        <a:t>,NC_000007.13:g.55259434G&gt;A</a:t>
                      </a:r>
                      <a:r>
                        <a:rPr lang="uk-UA" sz="600" dirty="0">
                          <a:solidFill>
                            <a:schemeClr val="tx1"/>
                          </a:solidFill>
                        </a:rPr>
                        <a:t>)</a:t>
                      </a:r>
                      <a:endParaRPr lang="en-US" sz="600" dirty="0">
                        <a:solidFill>
                          <a:schemeClr val="tx1"/>
                        </a:solidFill>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600" dirty="0">
                          <a:solidFill>
                            <a:schemeClr val="tx1"/>
                          </a:solidFill>
                        </a:rPr>
                        <a:t>c.2492G&gt;A</a:t>
                      </a:r>
                      <a:endParaRPr sz="600" dirty="0">
                        <a:solidFill>
                          <a:schemeClr val="tx1"/>
                        </a:solidFill>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US" sz="600" dirty="0" err="1">
                          <a:solidFill>
                            <a:schemeClr val="tx1"/>
                          </a:solidFill>
                        </a:rPr>
                        <a:t>f_name</a:t>
                      </a:r>
                      <a:r>
                        <a:rPr lang="en-US" sz="600" dirty="0">
                          <a:solidFill>
                            <a:schemeClr val="tx1"/>
                          </a:solidFill>
                        </a:rPr>
                        <a:t> </a:t>
                      </a:r>
                    </a:p>
                    <a:p>
                      <a:pPr marL="0" lvl="0" indent="0" algn="r" rtl="0">
                        <a:lnSpc>
                          <a:spcPct val="115000"/>
                        </a:lnSpc>
                        <a:spcBef>
                          <a:spcPts val="0"/>
                        </a:spcBef>
                        <a:spcAft>
                          <a:spcPts val="0"/>
                        </a:spcAft>
                        <a:buNone/>
                      </a:pPr>
                      <a:r>
                        <a:rPr lang="en-US" sz="600" dirty="0">
                          <a:solidFill>
                            <a:schemeClr val="tx1"/>
                          </a:solidFill>
                        </a:rPr>
                        <a:t>(NM_005228.5(EGFR):</a:t>
                      </a:r>
                      <a:r>
                        <a:rPr lang="en-US" sz="600" dirty="0">
                          <a:solidFill>
                            <a:srgbClr val="C00000"/>
                          </a:solidFill>
                        </a:rPr>
                        <a:t>c.2492G&gt;A </a:t>
                      </a:r>
                      <a:r>
                        <a:rPr lang="en-US" sz="600" dirty="0">
                          <a:solidFill>
                            <a:schemeClr val="tx1"/>
                          </a:solidFill>
                        </a:rPr>
                        <a:t>(p.Arg831His))</a:t>
                      </a:r>
                      <a:endParaRPr sz="600" dirty="0">
                        <a:solidFill>
                          <a:schemeClr val="tx1"/>
                        </a:solidFill>
                      </a:endParaRPr>
                    </a:p>
                  </a:txBody>
                  <a:tcPr marL="91425" marR="91425" marT="91425" marB="914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6428550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кутник 3">
            <a:extLst>
              <a:ext uri="{FF2B5EF4-FFF2-40B4-BE49-F238E27FC236}">
                <a16:creationId xmlns:a16="http://schemas.microsoft.com/office/drawing/2014/main" id="{9773A594-8E86-4C4A-A0E0-340512BF7488}"/>
              </a:ext>
            </a:extLst>
          </p:cNvPr>
          <p:cNvSpPr/>
          <p:nvPr/>
        </p:nvSpPr>
        <p:spPr>
          <a:xfrm>
            <a:off x="1243851" y="712695"/>
            <a:ext cx="7725336" cy="942534"/>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F_name</a:t>
            </a:r>
            <a:endParaRPr lang="en-US" dirty="0">
              <a:solidFill>
                <a:schemeClr val="tx1"/>
              </a:solidFill>
            </a:endParaRPr>
          </a:p>
          <a:p>
            <a:pPr algn="ctr"/>
            <a:endParaRPr lang="en-US" dirty="0">
              <a:solidFill>
                <a:schemeClr val="tx1"/>
              </a:solidFill>
            </a:endParaRPr>
          </a:p>
          <a:p>
            <a:pPr algn="ctr"/>
            <a:r>
              <a:rPr lang="en-US" dirty="0">
                <a:solidFill>
                  <a:schemeClr val="tx1"/>
                </a:solidFill>
              </a:rPr>
              <a:t>NM_005228.5(EGFR):c.2492G&gt;A (p.Arg831His)</a:t>
            </a:r>
          </a:p>
        </p:txBody>
      </p:sp>
      <p:sp>
        <p:nvSpPr>
          <p:cNvPr id="5" name="Прямокутник 4">
            <a:extLst>
              <a:ext uri="{FF2B5EF4-FFF2-40B4-BE49-F238E27FC236}">
                <a16:creationId xmlns:a16="http://schemas.microsoft.com/office/drawing/2014/main" id="{4F01EFAE-1A90-4A19-8006-4D19CA6BC161}"/>
              </a:ext>
            </a:extLst>
          </p:cNvPr>
          <p:cNvSpPr/>
          <p:nvPr/>
        </p:nvSpPr>
        <p:spPr>
          <a:xfrm>
            <a:off x="1243852" y="1824804"/>
            <a:ext cx="2187107" cy="915522"/>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Gene</a:t>
            </a:r>
          </a:p>
          <a:p>
            <a:pPr algn="ctr"/>
            <a:endParaRPr lang="en-US" dirty="0">
              <a:solidFill>
                <a:schemeClr val="tx1"/>
              </a:solidFill>
            </a:endParaRPr>
          </a:p>
          <a:p>
            <a:pPr algn="ctr"/>
            <a:r>
              <a:rPr lang="en-US" dirty="0">
                <a:solidFill>
                  <a:schemeClr val="tx1"/>
                </a:solidFill>
              </a:rPr>
              <a:t>NM_005228.5(EGFR)</a:t>
            </a:r>
          </a:p>
        </p:txBody>
      </p:sp>
      <p:sp>
        <p:nvSpPr>
          <p:cNvPr id="7" name="Прямокутник 6">
            <a:extLst>
              <a:ext uri="{FF2B5EF4-FFF2-40B4-BE49-F238E27FC236}">
                <a16:creationId xmlns:a16="http://schemas.microsoft.com/office/drawing/2014/main" id="{FDDCCDF9-197C-4DEF-8578-D48718755061}"/>
              </a:ext>
            </a:extLst>
          </p:cNvPr>
          <p:cNvSpPr/>
          <p:nvPr/>
        </p:nvSpPr>
        <p:spPr>
          <a:xfrm>
            <a:off x="3690236" y="1815241"/>
            <a:ext cx="2295526" cy="896472"/>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Coding DNA sequence</a:t>
            </a:r>
          </a:p>
          <a:p>
            <a:pPr algn="ctr"/>
            <a:endParaRPr lang="en-US" dirty="0">
              <a:solidFill>
                <a:schemeClr val="tx1"/>
              </a:solidFill>
            </a:endParaRPr>
          </a:p>
          <a:p>
            <a:pPr algn="ctr"/>
            <a:r>
              <a:rPr lang="en-US" dirty="0">
                <a:solidFill>
                  <a:schemeClr val="tx1"/>
                </a:solidFill>
              </a:rPr>
              <a:t>c.2492G&gt;A</a:t>
            </a:r>
          </a:p>
        </p:txBody>
      </p:sp>
      <p:sp>
        <p:nvSpPr>
          <p:cNvPr id="8" name="Прямокутник 7">
            <a:extLst>
              <a:ext uri="{FF2B5EF4-FFF2-40B4-BE49-F238E27FC236}">
                <a16:creationId xmlns:a16="http://schemas.microsoft.com/office/drawing/2014/main" id="{035B32D4-1C2F-427E-AE78-6EF2AB69FA6D}"/>
              </a:ext>
            </a:extLst>
          </p:cNvPr>
          <p:cNvSpPr/>
          <p:nvPr/>
        </p:nvSpPr>
        <p:spPr>
          <a:xfrm>
            <a:off x="6200073" y="1813872"/>
            <a:ext cx="2789705" cy="894232"/>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Protein sequence</a:t>
            </a:r>
          </a:p>
          <a:p>
            <a:pPr algn="ctr"/>
            <a:endParaRPr lang="en-US" dirty="0">
              <a:solidFill>
                <a:schemeClr val="tx1"/>
              </a:solidFill>
            </a:endParaRPr>
          </a:p>
          <a:p>
            <a:pPr algn="ctr"/>
            <a:r>
              <a:rPr lang="en-US" dirty="0">
                <a:solidFill>
                  <a:schemeClr val="tx1"/>
                </a:solidFill>
              </a:rPr>
              <a:t>p.Arg831His</a:t>
            </a:r>
          </a:p>
        </p:txBody>
      </p:sp>
      <p:cxnSp>
        <p:nvCxnSpPr>
          <p:cNvPr id="10" name="Пряма зі стрілкою 9">
            <a:extLst>
              <a:ext uri="{FF2B5EF4-FFF2-40B4-BE49-F238E27FC236}">
                <a16:creationId xmlns:a16="http://schemas.microsoft.com/office/drawing/2014/main" id="{B210E68C-F458-47DD-BB6B-271AEEAB901C}"/>
              </a:ext>
            </a:extLst>
          </p:cNvPr>
          <p:cNvCxnSpPr>
            <a:cxnSpLocks/>
            <a:endCxn id="5" idx="0"/>
          </p:cNvCxnSpPr>
          <p:nvPr/>
        </p:nvCxnSpPr>
        <p:spPr>
          <a:xfrm>
            <a:off x="2337406" y="1616653"/>
            <a:ext cx="0" cy="2081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Пряма зі стрілкою 11">
            <a:extLst>
              <a:ext uri="{FF2B5EF4-FFF2-40B4-BE49-F238E27FC236}">
                <a16:creationId xmlns:a16="http://schemas.microsoft.com/office/drawing/2014/main" id="{ED596EF3-DE31-4B02-9637-5C96E63D6412}"/>
              </a:ext>
            </a:extLst>
          </p:cNvPr>
          <p:cNvCxnSpPr>
            <a:cxnSpLocks/>
            <a:endCxn id="7" idx="0"/>
          </p:cNvCxnSpPr>
          <p:nvPr/>
        </p:nvCxnSpPr>
        <p:spPr>
          <a:xfrm flipH="1">
            <a:off x="4837999" y="1655229"/>
            <a:ext cx="9244" cy="1600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Пряма зі стрілкою 14">
            <a:extLst>
              <a:ext uri="{FF2B5EF4-FFF2-40B4-BE49-F238E27FC236}">
                <a16:creationId xmlns:a16="http://schemas.microsoft.com/office/drawing/2014/main" id="{0A2F2745-927E-4768-9C05-143DDED9F372}"/>
              </a:ext>
            </a:extLst>
          </p:cNvPr>
          <p:cNvCxnSpPr>
            <a:cxnSpLocks/>
            <a:endCxn id="8" idx="0"/>
          </p:cNvCxnSpPr>
          <p:nvPr/>
        </p:nvCxnSpPr>
        <p:spPr>
          <a:xfrm>
            <a:off x="7585682" y="1653860"/>
            <a:ext cx="9244" cy="1600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Прямокутник 17">
            <a:extLst>
              <a:ext uri="{FF2B5EF4-FFF2-40B4-BE49-F238E27FC236}">
                <a16:creationId xmlns:a16="http://schemas.microsoft.com/office/drawing/2014/main" id="{2C4B3470-B837-48F0-9713-0F28BBBAFA48}"/>
              </a:ext>
            </a:extLst>
          </p:cNvPr>
          <p:cNvSpPr/>
          <p:nvPr/>
        </p:nvSpPr>
        <p:spPr>
          <a:xfrm>
            <a:off x="221876" y="731745"/>
            <a:ext cx="699246" cy="923484"/>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dirty="0">
                <a:solidFill>
                  <a:schemeClr val="tx1"/>
                </a:solidFill>
              </a:rPr>
              <a:t>VARIANT</a:t>
            </a:r>
          </a:p>
        </p:txBody>
      </p:sp>
      <p:sp>
        <p:nvSpPr>
          <p:cNvPr id="19" name="Прямокутник 18">
            <a:extLst>
              <a:ext uri="{FF2B5EF4-FFF2-40B4-BE49-F238E27FC236}">
                <a16:creationId xmlns:a16="http://schemas.microsoft.com/office/drawing/2014/main" id="{2B0D922E-6513-457C-913F-BC3633E2A1FC}"/>
              </a:ext>
            </a:extLst>
          </p:cNvPr>
          <p:cNvSpPr/>
          <p:nvPr/>
        </p:nvSpPr>
        <p:spPr>
          <a:xfrm>
            <a:off x="221876" y="1813873"/>
            <a:ext cx="699242" cy="923484"/>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dirty="0">
                <a:solidFill>
                  <a:schemeClr val="tx1"/>
                </a:solidFill>
              </a:rPr>
              <a:t>ATTRIBUTE</a:t>
            </a:r>
          </a:p>
        </p:txBody>
      </p:sp>
      <p:sp>
        <p:nvSpPr>
          <p:cNvPr id="52" name="Прямокутник 51">
            <a:extLst>
              <a:ext uri="{FF2B5EF4-FFF2-40B4-BE49-F238E27FC236}">
                <a16:creationId xmlns:a16="http://schemas.microsoft.com/office/drawing/2014/main" id="{3F3DCBA6-54AC-4295-A32A-FBC1FD7B5806}"/>
              </a:ext>
            </a:extLst>
          </p:cNvPr>
          <p:cNvSpPr/>
          <p:nvPr/>
        </p:nvSpPr>
        <p:spPr>
          <a:xfrm>
            <a:off x="221876" y="3739009"/>
            <a:ext cx="699246" cy="125676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dirty="0">
                <a:solidFill>
                  <a:schemeClr val="tx1"/>
                </a:solidFill>
              </a:rPr>
              <a:t>Concept</a:t>
            </a:r>
          </a:p>
          <a:p>
            <a:pPr algn="ctr"/>
            <a:r>
              <a:rPr lang="en-US" dirty="0">
                <a:solidFill>
                  <a:schemeClr val="tx1"/>
                </a:solidFill>
              </a:rPr>
              <a:t>Name</a:t>
            </a:r>
          </a:p>
        </p:txBody>
      </p:sp>
      <p:sp>
        <p:nvSpPr>
          <p:cNvPr id="53" name="Прямокутник 52">
            <a:extLst>
              <a:ext uri="{FF2B5EF4-FFF2-40B4-BE49-F238E27FC236}">
                <a16:creationId xmlns:a16="http://schemas.microsoft.com/office/drawing/2014/main" id="{EBD6527A-6F2D-479D-B544-B72E71A365FE}"/>
              </a:ext>
            </a:extLst>
          </p:cNvPr>
          <p:cNvSpPr/>
          <p:nvPr/>
        </p:nvSpPr>
        <p:spPr>
          <a:xfrm>
            <a:off x="1243850" y="3723739"/>
            <a:ext cx="7725336" cy="126145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Epidermal growth factor receptor (EGFR), Variant R831H</a:t>
            </a:r>
          </a:p>
        </p:txBody>
      </p:sp>
      <p:cxnSp>
        <p:nvCxnSpPr>
          <p:cNvPr id="55" name="Пряма зі стрілкою 54">
            <a:extLst>
              <a:ext uri="{FF2B5EF4-FFF2-40B4-BE49-F238E27FC236}">
                <a16:creationId xmlns:a16="http://schemas.microsoft.com/office/drawing/2014/main" id="{9FA589DA-F523-4E4F-ABEB-BD8D7E299030}"/>
              </a:ext>
            </a:extLst>
          </p:cNvPr>
          <p:cNvCxnSpPr>
            <a:cxnSpLocks/>
            <a:stCxn id="5" idx="2"/>
          </p:cNvCxnSpPr>
          <p:nvPr/>
        </p:nvCxnSpPr>
        <p:spPr>
          <a:xfrm>
            <a:off x="2337406" y="2740326"/>
            <a:ext cx="0" cy="4025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Пряма зі стрілкою 56">
            <a:extLst>
              <a:ext uri="{FF2B5EF4-FFF2-40B4-BE49-F238E27FC236}">
                <a16:creationId xmlns:a16="http://schemas.microsoft.com/office/drawing/2014/main" id="{A6D5990A-8310-47D8-B352-EF22352372E7}"/>
              </a:ext>
            </a:extLst>
          </p:cNvPr>
          <p:cNvCxnSpPr>
            <a:cxnSpLocks/>
            <a:stCxn id="7" idx="2"/>
          </p:cNvCxnSpPr>
          <p:nvPr/>
        </p:nvCxnSpPr>
        <p:spPr>
          <a:xfrm>
            <a:off x="4837999" y="2711713"/>
            <a:ext cx="0" cy="4373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Пряма зі стрілкою 60">
            <a:extLst>
              <a:ext uri="{FF2B5EF4-FFF2-40B4-BE49-F238E27FC236}">
                <a16:creationId xmlns:a16="http://schemas.microsoft.com/office/drawing/2014/main" id="{A8DE0AE1-A790-4F6F-BD07-962F6FC492DF}"/>
              </a:ext>
            </a:extLst>
          </p:cNvPr>
          <p:cNvCxnSpPr>
            <a:cxnSpLocks/>
            <a:stCxn id="8" idx="2"/>
          </p:cNvCxnSpPr>
          <p:nvPr/>
        </p:nvCxnSpPr>
        <p:spPr>
          <a:xfrm flipH="1">
            <a:off x="7594925" y="2708104"/>
            <a:ext cx="1" cy="4347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Прямокутник 26">
            <a:extLst>
              <a:ext uri="{FF2B5EF4-FFF2-40B4-BE49-F238E27FC236}">
                <a16:creationId xmlns:a16="http://schemas.microsoft.com/office/drawing/2014/main" id="{5177580D-AF35-437F-9FA6-4B156607BED6}"/>
              </a:ext>
            </a:extLst>
          </p:cNvPr>
          <p:cNvSpPr/>
          <p:nvPr/>
        </p:nvSpPr>
        <p:spPr>
          <a:xfrm>
            <a:off x="1243850" y="3170996"/>
            <a:ext cx="7725336" cy="316499"/>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Use these attributes to link with </a:t>
            </a:r>
            <a:r>
              <a:rPr lang="en-US" dirty="0" err="1">
                <a:solidFill>
                  <a:schemeClr val="tx1"/>
                </a:solidFill>
              </a:rPr>
              <a:t>CIViC</a:t>
            </a:r>
            <a:r>
              <a:rPr lang="en-US" dirty="0">
                <a:solidFill>
                  <a:schemeClr val="tx1"/>
                </a:solidFill>
              </a:rPr>
              <a:t> and take it name</a:t>
            </a:r>
          </a:p>
        </p:txBody>
      </p:sp>
      <p:cxnSp>
        <p:nvCxnSpPr>
          <p:cNvPr id="28" name="Пряма зі стрілкою 27">
            <a:extLst>
              <a:ext uri="{FF2B5EF4-FFF2-40B4-BE49-F238E27FC236}">
                <a16:creationId xmlns:a16="http://schemas.microsoft.com/office/drawing/2014/main" id="{ABDC3C35-F092-4E72-9CCA-A5370833A463}"/>
              </a:ext>
            </a:extLst>
          </p:cNvPr>
          <p:cNvCxnSpPr>
            <a:cxnSpLocks/>
          </p:cNvCxnSpPr>
          <p:nvPr/>
        </p:nvCxnSpPr>
        <p:spPr>
          <a:xfrm>
            <a:off x="5106518" y="3487495"/>
            <a:ext cx="0" cy="2515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Заголовок 1">
            <a:extLst>
              <a:ext uri="{FF2B5EF4-FFF2-40B4-BE49-F238E27FC236}">
                <a16:creationId xmlns:a16="http://schemas.microsoft.com/office/drawing/2014/main" id="{7F538B90-D3BF-4040-9FD7-EC8C869A3CB6}"/>
              </a:ext>
            </a:extLst>
          </p:cNvPr>
          <p:cNvSpPr>
            <a:spLocks noGrp="1"/>
          </p:cNvSpPr>
          <p:nvPr>
            <p:ph type="title"/>
          </p:nvPr>
        </p:nvSpPr>
        <p:spPr>
          <a:xfrm>
            <a:off x="242466" y="158311"/>
            <a:ext cx="8747312" cy="432127"/>
          </a:xfrm>
        </p:spPr>
        <p:txBody>
          <a:bodyPr>
            <a:normAutofit fontScale="90000"/>
          </a:bodyPr>
          <a:lstStyle/>
          <a:p>
            <a:pPr algn="ctr"/>
            <a:r>
              <a:rPr lang="en-US" dirty="0"/>
              <a:t>Alternative name creation using </a:t>
            </a:r>
            <a:r>
              <a:rPr lang="en-US" dirty="0" err="1"/>
              <a:t>CIViC</a:t>
            </a:r>
            <a:endParaRPr lang="en-US" dirty="0"/>
          </a:p>
        </p:txBody>
      </p:sp>
    </p:spTree>
    <p:extLst>
      <p:ext uri="{BB962C8B-B14F-4D97-AF65-F5344CB8AC3E}">
        <p14:creationId xmlns:p14="http://schemas.microsoft.com/office/powerpoint/2010/main" val="14266674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graphicFrame>
        <p:nvGraphicFramePr>
          <p:cNvPr id="103" name="Google Shape;103;p20"/>
          <p:cNvGraphicFramePr/>
          <p:nvPr>
            <p:extLst>
              <p:ext uri="{D42A27DB-BD31-4B8C-83A1-F6EECF244321}">
                <p14:modId xmlns:p14="http://schemas.microsoft.com/office/powerpoint/2010/main" val="1283369254"/>
              </p:ext>
            </p:extLst>
          </p:nvPr>
        </p:nvGraphicFramePr>
        <p:xfrm>
          <a:off x="280762" y="370825"/>
          <a:ext cx="8576813" cy="4040721"/>
        </p:xfrm>
        <a:graphic>
          <a:graphicData uri="http://schemas.openxmlformats.org/drawingml/2006/table">
            <a:tbl>
              <a:tblPr>
                <a:noFill/>
                <a:tableStyleId>{42E292DC-4DC9-4369-9E3E-4D5144749313}</a:tableStyleId>
              </a:tblPr>
              <a:tblGrid>
                <a:gridCol w="1572120">
                  <a:extLst>
                    <a:ext uri="{9D8B030D-6E8A-4147-A177-3AD203B41FA5}">
                      <a16:colId xmlns:a16="http://schemas.microsoft.com/office/drawing/2014/main" val="20000"/>
                    </a:ext>
                  </a:extLst>
                </a:gridCol>
                <a:gridCol w="2031883">
                  <a:extLst>
                    <a:ext uri="{9D8B030D-6E8A-4147-A177-3AD203B41FA5}">
                      <a16:colId xmlns:a16="http://schemas.microsoft.com/office/drawing/2014/main" val="20001"/>
                    </a:ext>
                  </a:extLst>
                </a:gridCol>
                <a:gridCol w="4972810">
                  <a:extLst>
                    <a:ext uri="{9D8B030D-6E8A-4147-A177-3AD203B41FA5}">
                      <a16:colId xmlns:a16="http://schemas.microsoft.com/office/drawing/2014/main" val="20002"/>
                    </a:ext>
                  </a:extLst>
                </a:gridCol>
              </a:tblGrid>
              <a:tr h="357968">
                <a:tc>
                  <a:txBody>
                    <a:bodyPr/>
                    <a:lstStyle/>
                    <a:p>
                      <a:pPr marL="0" lvl="0" indent="0" algn="ctr" rtl="0">
                        <a:spcBef>
                          <a:spcPts val="0"/>
                        </a:spcBef>
                        <a:spcAft>
                          <a:spcPts val="0"/>
                        </a:spcAft>
                        <a:buNone/>
                      </a:pPr>
                      <a:r>
                        <a:rPr lang="en" sz="1200" b="1"/>
                        <a:t>Field</a:t>
                      </a:r>
                      <a:endParaRPr sz="1200" b="1"/>
                    </a:p>
                  </a:txBody>
                  <a:tcPr marL="91425" marR="91425" marT="91425" marB="91425"/>
                </a:tc>
                <a:tc>
                  <a:txBody>
                    <a:bodyPr/>
                    <a:lstStyle/>
                    <a:p>
                      <a:pPr marL="0" lvl="0" indent="0" algn="ctr" rtl="0">
                        <a:spcBef>
                          <a:spcPts val="0"/>
                        </a:spcBef>
                        <a:spcAft>
                          <a:spcPts val="0"/>
                        </a:spcAft>
                        <a:buNone/>
                      </a:pPr>
                      <a:r>
                        <a:rPr lang="en" sz="1200" b="1"/>
                        <a:t>Source field</a:t>
                      </a:r>
                      <a:endParaRPr sz="1200" b="1"/>
                    </a:p>
                  </a:txBody>
                  <a:tcPr marL="91425" marR="91425" marT="91425" marB="91425"/>
                </a:tc>
                <a:tc>
                  <a:txBody>
                    <a:bodyPr/>
                    <a:lstStyle/>
                    <a:p>
                      <a:pPr marL="0" lvl="0" indent="0" algn="ctr" rtl="0">
                        <a:spcBef>
                          <a:spcPts val="0"/>
                        </a:spcBef>
                        <a:spcAft>
                          <a:spcPts val="0"/>
                        </a:spcAft>
                        <a:buNone/>
                      </a:pPr>
                      <a:r>
                        <a:rPr lang="en" sz="1200" b="1"/>
                        <a:t>Example</a:t>
                      </a:r>
                      <a:endParaRPr sz="1200" b="1"/>
                    </a:p>
                  </a:txBody>
                  <a:tcPr marL="91425" marR="91425" marT="91425" marB="91425"/>
                </a:tc>
                <a:extLst>
                  <a:ext uri="{0D108BD9-81ED-4DB2-BD59-A6C34878D82A}">
                    <a16:rowId xmlns:a16="http://schemas.microsoft.com/office/drawing/2014/main" val="10000"/>
                  </a:ext>
                </a:extLst>
              </a:tr>
              <a:tr h="372260">
                <a:tc>
                  <a:txBody>
                    <a:bodyPr/>
                    <a:lstStyle/>
                    <a:p>
                      <a:pPr marL="0" lvl="0" indent="0" algn="l" rtl="0">
                        <a:spcBef>
                          <a:spcPts val="0"/>
                        </a:spcBef>
                        <a:spcAft>
                          <a:spcPts val="0"/>
                        </a:spcAft>
                        <a:buNone/>
                      </a:pPr>
                      <a:r>
                        <a:rPr lang="en" sz="1200" err="1"/>
                        <a:t>Concept_id</a:t>
                      </a:r>
                      <a:r>
                        <a:rPr lang="en" sz="1200"/>
                        <a:t> </a:t>
                      </a:r>
                      <a:endParaRPr sz="1200"/>
                    </a:p>
                  </a:txBody>
                  <a:tcPr marL="91425" marR="91425" marT="91425" marB="91425"/>
                </a:tc>
                <a:tc>
                  <a:txBody>
                    <a:bodyPr/>
                    <a:lstStyle/>
                    <a:p>
                      <a:pPr marL="0" lvl="0" indent="0" algn="l" rtl="0">
                        <a:spcBef>
                          <a:spcPts val="0"/>
                        </a:spcBef>
                        <a:spcAft>
                          <a:spcPts val="0"/>
                        </a:spcAft>
                        <a:buNone/>
                      </a:pPr>
                      <a:endParaRPr sz="1200"/>
                    </a:p>
                  </a:txBody>
                  <a:tcPr marL="91425" marR="91425" marT="91425" marB="91425"/>
                </a:tc>
                <a:tc>
                  <a:txBody>
                    <a:bodyPr/>
                    <a:lstStyle/>
                    <a:p>
                      <a:pPr marL="0" lvl="0" indent="0" algn="l" rtl="0">
                        <a:spcBef>
                          <a:spcPts val="0"/>
                        </a:spcBef>
                        <a:spcAft>
                          <a:spcPts val="0"/>
                        </a:spcAft>
                        <a:buNone/>
                      </a:pPr>
                      <a:endParaRPr sz="1200" dirty="0"/>
                    </a:p>
                  </a:txBody>
                  <a:tcPr marL="91425" marR="91425" marT="91425" marB="91425"/>
                </a:tc>
                <a:extLst>
                  <a:ext uri="{0D108BD9-81ED-4DB2-BD59-A6C34878D82A}">
                    <a16:rowId xmlns:a16="http://schemas.microsoft.com/office/drawing/2014/main" val="10001"/>
                  </a:ext>
                </a:extLst>
              </a:tr>
              <a:tr h="370361">
                <a:tc>
                  <a:txBody>
                    <a:bodyPr/>
                    <a:lstStyle/>
                    <a:p>
                      <a:pPr marL="0" lvl="0" indent="0" algn="l" rtl="0">
                        <a:spcBef>
                          <a:spcPts val="0"/>
                        </a:spcBef>
                        <a:spcAft>
                          <a:spcPts val="0"/>
                        </a:spcAft>
                        <a:buNone/>
                      </a:pPr>
                      <a:r>
                        <a:rPr lang="en" sz="1200" err="1">
                          <a:solidFill>
                            <a:schemeClr val="dk1"/>
                          </a:solidFill>
                        </a:rPr>
                        <a:t>Concept_name</a:t>
                      </a:r>
                      <a:endParaRPr sz="1200" err="1"/>
                    </a:p>
                  </a:txBody>
                  <a:tcPr marL="91425" marR="91425" marT="91425" marB="91425"/>
                </a:tc>
                <a:tc>
                  <a:txBody>
                    <a:bodyPr/>
                    <a:lstStyle/>
                    <a:p>
                      <a:pPr marL="0" lvl="0" indent="0" algn="l" rtl="0">
                        <a:spcBef>
                          <a:spcPts val="0"/>
                        </a:spcBef>
                        <a:spcAft>
                          <a:spcPts val="0"/>
                        </a:spcAft>
                        <a:buNone/>
                      </a:pPr>
                      <a:r>
                        <a:rPr lang="en" sz="1200">
                          <a:solidFill>
                            <a:schemeClr val="dk1"/>
                          </a:solidFill>
                        </a:rPr>
                        <a:t>f_name</a:t>
                      </a:r>
                      <a:endParaRPr sz="1200" baseline="30000"/>
                    </a:p>
                  </a:txBody>
                  <a:tcPr marL="91425" marR="91425" marT="91425" marB="91425"/>
                </a:tc>
                <a:tc>
                  <a:txBody>
                    <a:bodyPr/>
                    <a:lstStyle/>
                    <a:p>
                      <a:pPr marL="0" lvl="0" indent="0" algn="l" rtl="0">
                        <a:spcBef>
                          <a:spcPts val="0"/>
                        </a:spcBef>
                        <a:spcAft>
                          <a:spcPts val="0"/>
                        </a:spcAft>
                        <a:buNone/>
                      </a:pPr>
                      <a:r>
                        <a:rPr lang="en-US" sz="1200" dirty="0"/>
                        <a:t>Epidermal growth factor receptor (EGFR), Variant R831H</a:t>
                      </a:r>
                    </a:p>
                  </a:txBody>
                  <a:tcPr marL="91425" marR="91425" marT="91425" marB="91425"/>
                </a:tc>
                <a:extLst>
                  <a:ext uri="{0D108BD9-81ED-4DB2-BD59-A6C34878D82A}">
                    <a16:rowId xmlns:a16="http://schemas.microsoft.com/office/drawing/2014/main" val="10002"/>
                  </a:ext>
                </a:extLst>
              </a:tr>
              <a:tr h="357968">
                <a:tc>
                  <a:txBody>
                    <a:bodyPr/>
                    <a:lstStyle/>
                    <a:p>
                      <a:pPr marL="0" lvl="0" indent="0" algn="l" rtl="0">
                        <a:spcBef>
                          <a:spcPts val="0"/>
                        </a:spcBef>
                        <a:spcAft>
                          <a:spcPts val="0"/>
                        </a:spcAft>
                        <a:buNone/>
                      </a:pPr>
                      <a:r>
                        <a:rPr lang="en" sz="1200" err="1">
                          <a:solidFill>
                            <a:schemeClr val="dk1"/>
                          </a:solidFill>
                        </a:rPr>
                        <a:t>Domain_id</a:t>
                      </a:r>
                      <a:endParaRPr sz="1200" err="1"/>
                    </a:p>
                  </a:txBody>
                  <a:tcPr marL="91425" marR="91425" marT="91425" marB="91425"/>
                </a:tc>
                <a:tc>
                  <a:txBody>
                    <a:bodyPr/>
                    <a:lstStyle/>
                    <a:p>
                      <a:pPr marL="0" lvl="0" indent="0" algn="l" rtl="0">
                        <a:spcBef>
                          <a:spcPts val="0"/>
                        </a:spcBef>
                        <a:spcAft>
                          <a:spcPts val="0"/>
                        </a:spcAft>
                        <a:buNone/>
                      </a:pPr>
                      <a:endParaRPr sz="1200"/>
                    </a:p>
                  </a:txBody>
                  <a:tcPr marL="91425" marR="91425" marT="91425" marB="91425"/>
                </a:tc>
                <a:tc>
                  <a:txBody>
                    <a:bodyPr/>
                    <a:lstStyle/>
                    <a:p>
                      <a:pPr marL="0" lvl="0" indent="0" algn="l" rtl="0">
                        <a:spcBef>
                          <a:spcPts val="0"/>
                        </a:spcBef>
                        <a:spcAft>
                          <a:spcPts val="0"/>
                        </a:spcAft>
                        <a:buNone/>
                      </a:pPr>
                      <a:r>
                        <a:rPr lang="en-US" sz="1200" dirty="0"/>
                        <a:t>Genomic</a:t>
                      </a:r>
                      <a:endParaRPr sz="1200" dirty="0"/>
                    </a:p>
                  </a:txBody>
                  <a:tcPr marL="91425" marR="91425" marT="91425" marB="91425"/>
                </a:tc>
                <a:extLst>
                  <a:ext uri="{0D108BD9-81ED-4DB2-BD59-A6C34878D82A}">
                    <a16:rowId xmlns:a16="http://schemas.microsoft.com/office/drawing/2014/main" val="10003"/>
                  </a:ext>
                </a:extLst>
              </a:tr>
              <a:tr h="372260">
                <a:tc>
                  <a:txBody>
                    <a:bodyPr/>
                    <a:lstStyle/>
                    <a:p>
                      <a:pPr marL="0" lvl="0" indent="0" algn="l" rtl="0">
                        <a:spcBef>
                          <a:spcPts val="0"/>
                        </a:spcBef>
                        <a:spcAft>
                          <a:spcPts val="0"/>
                        </a:spcAft>
                        <a:buNone/>
                      </a:pPr>
                      <a:r>
                        <a:rPr lang="en" sz="1200" err="1">
                          <a:solidFill>
                            <a:schemeClr val="dk1"/>
                          </a:solidFill>
                        </a:rPr>
                        <a:t>Vocabulary_id</a:t>
                      </a:r>
                      <a:endParaRPr sz="1200" err="1"/>
                    </a:p>
                  </a:txBody>
                  <a:tcPr marL="91425" marR="91425" marT="91425" marB="91425"/>
                </a:tc>
                <a:tc>
                  <a:txBody>
                    <a:bodyPr/>
                    <a:lstStyle/>
                    <a:p>
                      <a:pPr marL="0" lvl="0" indent="0" algn="l" rtl="0">
                        <a:spcBef>
                          <a:spcPts val="0"/>
                        </a:spcBef>
                        <a:spcAft>
                          <a:spcPts val="0"/>
                        </a:spcAft>
                        <a:buNone/>
                      </a:pPr>
                      <a:endParaRPr sz="1200"/>
                    </a:p>
                  </a:txBody>
                  <a:tcPr marL="91425" marR="91425" marT="91425" marB="91425"/>
                </a:tc>
                <a:tc>
                  <a:txBody>
                    <a:bodyPr/>
                    <a:lstStyle/>
                    <a:p>
                      <a:pPr marL="0" lvl="0" indent="0" algn="l" rtl="0">
                        <a:spcBef>
                          <a:spcPts val="0"/>
                        </a:spcBef>
                        <a:spcAft>
                          <a:spcPts val="0"/>
                        </a:spcAft>
                        <a:buNone/>
                      </a:pPr>
                      <a:r>
                        <a:rPr lang="en-US" sz="1200" dirty="0" err="1"/>
                        <a:t>ClinVar</a:t>
                      </a:r>
                      <a:endParaRPr sz="1200" dirty="0"/>
                    </a:p>
                  </a:txBody>
                  <a:tcPr marL="91425" marR="91425" marT="91425" marB="91425"/>
                </a:tc>
                <a:extLst>
                  <a:ext uri="{0D108BD9-81ED-4DB2-BD59-A6C34878D82A}">
                    <a16:rowId xmlns:a16="http://schemas.microsoft.com/office/drawing/2014/main" val="10004"/>
                  </a:ext>
                </a:extLst>
              </a:tr>
              <a:tr h="357968">
                <a:tc>
                  <a:txBody>
                    <a:bodyPr/>
                    <a:lstStyle/>
                    <a:p>
                      <a:pPr marL="0" lvl="0" indent="0" algn="l" rtl="0">
                        <a:spcBef>
                          <a:spcPts val="0"/>
                        </a:spcBef>
                        <a:spcAft>
                          <a:spcPts val="0"/>
                        </a:spcAft>
                        <a:buNone/>
                      </a:pPr>
                      <a:r>
                        <a:rPr lang="en" sz="1200" err="1">
                          <a:solidFill>
                            <a:schemeClr val="dk1"/>
                          </a:solidFill>
                        </a:rPr>
                        <a:t>Concept_class_id</a:t>
                      </a:r>
                      <a:endParaRPr sz="1200" err="1"/>
                    </a:p>
                  </a:txBody>
                  <a:tcPr marL="91425" marR="91425" marT="91425" marB="91425"/>
                </a:tc>
                <a:tc>
                  <a:txBody>
                    <a:bodyPr/>
                    <a:lstStyle/>
                    <a:p>
                      <a:pPr marL="0" lvl="0" indent="0" algn="l" rtl="0">
                        <a:spcBef>
                          <a:spcPts val="0"/>
                        </a:spcBef>
                        <a:spcAft>
                          <a:spcPts val="0"/>
                        </a:spcAft>
                        <a:buNone/>
                      </a:pPr>
                      <a:endParaRPr sz="1200"/>
                    </a:p>
                  </a:txBody>
                  <a:tcPr marL="91425" marR="91425" marT="91425" marB="91425"/>
                </a:tc>
                <a:tc>
                  <a:txBody>
                    <a:bodyPr/>
                    <a:lstStyle/>
                    <a:p>
                      <a:pPr marL="0" lvl="0" indent="0" algn="l" rtl="0">
                        <a:spcBef>
                          <a:spcPts val="0"/>
                        </a:spcBef>
                        <a:spcAft>
                          <a:spcPts val="0"/>
                        </a:spcAft>
                        <a:buNone/>
                      </a:pPr>
                      <a:r>
                        <a:rPr lang="en" sz="1200" dirty="0"/>
                        <a:t>Variant</a:t>
                      </a:r>
                      <a:endParaRPr sz="1200" dirty="0"/>
                    </a:p>
                  </a:txBody>
                  <a:tcPr marL="91425" marR="91425" marT="91425" marB="91425"/>
                </a:tc>
                <a:extLst>
                  <a:ext uri="{0D108BD9-81ED-4DB2-BD59-A6C34878D82A}">
                    <a16:rowId xmlns:a16="http://schemas.microsoft.com/office/drawing/2014/main" val="10005"/>
                  </a:ext>
                </a:extLst>
              </a:tr>
              <a:tr h="357968">
                <a:tc>
                  <a:txBody>
                    <a:bodyPr/>
                    <a:lstStyle/>
                    <a:p>
                      <a:pPr marL="0" lvl="0" indent="0" algn="l" rtl="0">
                        <a:spcBef>
                          <a:spcPts val="0"/>
                        </a:spcBef>
                        <a:spcAft>
                          <a:spcPts val="0"/>
                        </a:spcAft>
                        <a:buNone/>
                      </a:pPr>
                      <a:r>
                        <a:rPr lang="en" sz="1200" err="1">
                          <a:solidFill>
                            <a:schemeClr val="dk1"/>
                          </a:solidFill>
                        </a:rPr>
                        <a:t>Standard_concept</a:t>
                      </a:r>
                      <a:endParaRPr sz="1200" err="1"/>
                    </a:p>
                  </a:txBody>
                  <a:tcPr marL="91425" marR="91425" marT="91425" marB="91425"/>
                </a:tc>
                <a:tc>
                  <a:txBody>
                    <a:bodyPr/>
                    <a:lstStyle/>
                    <a:p>
                      <a:pPr marL="0" lvl="0" indent="0" algn="l" rtl="0">
                        <a:spcBef>
                          <a:spcPts val="0"/>
                        </a:spcBef>
                        <a:spcAft>
                          <a:spcPts val="0"/>
                        </a:spcAft>
                        <a:buNone/>
                      </a:pPr>
                      <a:endParaRPr sz="1200"/>
                    </a:p>
                  </a:txBody>
                  <a:tcPr marL="91425" marR="91425" marT="91425" marB="91425"/>
                </a:tc>
                <a:tc>
                  <a:txBody>
                    <a:bodyPr/>
                    <a:lstStyle/>
                    <a:p>
                      <a:pPr marL="0" lvl="0" indent="0" algn="l" rtl="0">
                        <a:spcBef>
                          <a:spcPts val="0"/>
                        </a:spcBef>
                        <a:spcAft>
                          <a:spcPts val="0"/>
                        </a:spcAft>
                        <a:buNone/>
                      </a:pPr>
                      <a:r>
                        <a:rPr lang="en" sz="1200"/>
                        <a:t>S</a:t>
                      </a:r>
                      <a:endParaRPr sz="1200"/>
                    </a:p>
                  </a:txBody>
                  <a:tcPr marL="91425" marR="91425" marT="91425" marB="91425"/>
                </a:tc>
                <a:extLst>
                  <a:ext uri="{0D108BD9-81ED-4DB2-BD59-A6C34878D82A}">
                    <a16:rowId xmlns:a16="http://schemas.microsoft.com/office/drawing/2014/main" val="10006"/>
                  </a:ext>
                </a:extLst>
              </a:tr>
              <a:tr h="357968">
                <a:tc>
                  <a:txBody>
                    <a:bodyPr/>
                    <a:lstStyle/>
                    <a:p>
                      <a:pPr marL="0" lvl="0" indent="0" algn="l" rtl="0">
                        <a:spcBef>
                          <a:spcPts val="0"/>
                        </a:spcBef>
                        <a:spcAft>
                          <a:spcPts val="0"/>
                        </a:spcAft>
                        <a:buNone/>
                      </a:pPr>
                      <a:r>
                        <a:rPr lang="en" sz="1200" err="1">
                          <a:solidFill>
                            <a:schemeClr val="dk1"/>
                          </a:solidFill>
                        </a:rPr>
                        <a:t>Concept_code</a:t>
                      </a:r>
                      <a:endParaRPr sz="1200" err="1"/>
                    </a:p>
                  </a:txBody>
                  <a:tcPr marL="91425" marR="91425" marT="91425" marB="91425"/>
                </a:tc>
                <a:tc>
                  <a:txBody>
                    <a:bodyPr/>
                    <a:lstStyle/>
                    <a:p>
                      <a:pPr marL="0" lvl="0" indent="0" algn="l" rtl="0">
                        <a:spcBef>
                          <a:spcPts val="0"/>
                        </a:spcBef>
                        <a:spcAft>
                          <a:spcPts val="0"/>
                        </a:spcAft>
                        <a:buNone/>
                      </a:pPr>
                      <a:r>
                        <a:rPr lang="en-US" sz="1200" dirty="0" err="1">
                          <a:solidFill>
                            <a:schemeClr val="dk1"/>
                          </a:solidFill>
                        </a:rPr>
                        <a:t>alleleid</a:t>
                      </a:r>
                      <a:endParaRPr lang="en-US" sz="1200" b="0" i="0" u="none" strike="noStrike" baseline="30000" noProof="0" dirty="0">
                        <a:latin typeface="Arial"/>
                      </a:endParaRPr>
                    </a:p>
                  </a:txBody>
                  <a:tcPr marL="91425" marR="91425" marT="91425" marB="91425"/>
                </a:tc>
                <a:tc>
                  <a:txBody>
                    <a:bodyPr/>
                    <a:lstStyle/>
                    <a:p>
                      <a:pPr marL="0" lvl="0" indent="0" algn="l" rtl="0">
                        <a:spcBef>
                          <a:spcPts val="0"/>
                        </a:spcBef>
                        <a:spcAft>
                          <a:spcPts val="0"/>
                        </a:spcAft>
                        <a:buNone/>
                      </a:pPr>
                      <a:r>
                        <a:rPr lang="en" sz="1200" dirty="0"/>
                        <a:t>550726</a:t>
                      </a:r>
                      <a:endParaRPr sz="1200" dirty="0"/>
                    </a:p>
                  </a:txBody>
                  <a:tcPr marL="91425" marR="91425" marT="91425" marB="91425"/>
                </a:tc>
                <a:extLst>
                  <a:ext uri="{0D108BD9-81ED-4DB2-BD59-A6C34878D82A}">
                    <a16:rowId xmlns:a16="http://schemas.microsoft.com/office/drawing/2014/main" val="10007"/>
                  </a:ext>
                </a:extLst>
              </a:tr>
              <a:tr h="357968">
                <a:tc>
                  <a:txBody>
                    <a:bodyPr/>
                    <a:lstStyle/>
                    <a:p>
                      <a:pPr marL="0" lvl="0" indent="0" algn="l" rtl="0">
                        <a:spcBef>
                          <a:spcPts val="0"/>
                        </a:spcBef>
                        <a:spcAft>
                          <a:spcPts val="0"/>
                        </a:spcAft>
                        <a:buNone/>
                      </a:pPr>
                      <a:r>
                        <a:rPr lang="en" sz="1200" err="1">
                          <a:solidFill>
                            <a:schemeClr val="dk1"/>
                          </a:solidFill>
                        </a:rPr>
                        <a:t>Valid_start_date</a:t>
                      </a:r>
                      <a:endParaRPr sz="1200" err="1"/>
                    </a:p>
                  </a:txBody>
                  <a:tcPr marL="91425" marR="91425" marT="91425" marB="91425"/>
                </a:tc>
                <a:tc>
                  <a:txBody>
                    <a:bodyPr/>
                    <a:lstStyle/>
                    <a:p>
                      <a:pPr marL="0" lvl="0" indent="0" algn="l" rtl="0">
                        <a:spcBef>
                          <a:spcPts val="0"/>
                        </a:spcBef>
                        <a:spcAft>
                          <a:spcPts val="0"/>
                        </a:spcAft>
                        <a:buNone/>
                      </a:pPr>
                      <a:endParaRPr lang="en" sz="1200">
                        <a:solidFill>
                          <a:schemeClr val="dk1"/>
                        </a:solidFill>
                      </a:endParaRPr>
                    </a:p>
                  </a:txBody>
                  <a:tcPr marL="91425" marR="91425" marT="91425" marB="91425"/>
                </a:tc>
                <a:tc>
                  <a:txBody>
                    <a:bodyPr/>
                    <a:lstStyle/>
                    <a:p>
                      <a:pPr marL="0" lvl="0" indent="0" algn="l" rtl="0">
                        <a:spcBef>
                          <a:spcPts val="0"/>
                        </a:spcBef>
                        <a:spcAft>
                          <a:spcPts val="0"/>
                        </a:spcAft>
                        <a:buNone/>
                      </a:pPr>
                      <a:r>
                        <a:rPr lang="en" sz="1200"/>
                        <a:t>1986-01-01</a:t>
                      </a:r>
                      <a:endParaRPr sz="1200"/>
                    </a:p>
                  </a:txBody>
                  <a:tcPr marL="91425" marR="91425" marT="91425" marB="91425"/>
                </a:tc>
                <a:extLst>
                  <a:ext uri="{0D108BD9-81ED-4DB2-BD59-A6C34878D82A}">
                    <a16:rowId xmlns:a16="http://schemas.microsoft.com/office/drawing/2014/main" val="10008"/>
                  </a:ext>
                </a:extLst>
              </a:tr>
              <a:tr h="357968">
                <a:tc>
                  <a:txBody>
                    <a:bodyPr/>
                    <a:lstStyle/>
                    <a:p>
                      <a:pPr marL="0" lvl="0" indent="0" algn="l" rtl="0">
                        <a:spcBef>
                          <a:spcPts val="0"/>
                        </a:spcBef>
                        <a:spcAft>
                          <a:spcPts val="0"/>
                        </a:spcAft>
                        <a:buNone/>
                      </a:pPr>
                      <a:r>
                        <a:rPr lang="en" sz="1200" err="1">
                          <a:solidFill>
                            <a:schemeClr val="dk1"/>
                          </a:solidFill>
                        </a:rPr>
                        <a:t>Valid_end_date</a:t>
                      </a:r>
                      <a:endParaRPr sz="1200" err="1">
                        <a:solidFill>
                          <a:schemeClr val="dk1"/>
                        </a:solidFill>
                      </a:endParaRPr>
                    </a:p>
                  </a:txBody>
                  <a:tcPr marL="91425" marR="91425" marT="91425" marB="91425"/>
                </a:tc>
                <a:tc>
                  <a:txBody>
                    <a:bodyPr/>
                    <a:lstStyle/>
                    <a:p>
                      <a:pPr marL="0" lvl="0" indent="0" algn="l" rtl="0">
                        <a:spcBef>
                          <a:spcPts val="0"/>
                        </a:spcBef>
                        <a:spcAft>
                          <a:spcPts val="0"/>
                        </a:spcAft>
                        <a:buNone/>
                      </a:pPr>
                      <a:endParaRPr sz="1200"/>
                    </a:p>
                  </a:txBody>
                  <a:tcPr marL="91425" marR="91425" marT="91425" marB="91425"/>
                </a:tc>
                <a:tc>
                  <a:txBody>
                    <a:bodyPr/>
                    <a:lstStyle/>
                    <a:p>
                      <a:pPr marL="0" lvl="0" indent="0" algn="l" rtl="0">
                        <a:spcBef>
                          <a:spcPts val="0"/>
                        </a:spcBef>
                        <a:spcAft>
                          <a:spcPts val="0"/>
                        </a:spcAft>
                        <a:buNone/>
                      </a:pPr>
                      <a:r>
                        <a:rPr lang="en" sz="1200"/>
                        <a:t>2099-12-31</a:t>
                      </a:r>
                      <a:endParaRPr sz="1200"/>
                    </a:p>
                  </a:txBody>
                  <a:tcPr marL="91425" marR="91425" marT="91425" marB="91425"/>
                </a:tc>
                <a:extLst>
                  <a:ext uri="{0D108BD9-81ED-4DB2-BD59-A6C34878D82A}">
                    <a16:rowId xmlns:a16="http://schemas.microsoft.com/office/drawing/2014/main" val="10009"/>
                  </a:ext>
                </a:extLst>
              </a:tr>
              <a:tr h="357968">
                <a:tc>
                  <a:txBody>
                    <a:bodyPr/>
                    <a:lstStyle/>
                    <a:p>
                      <a:pPr marL="0" lvl="0" indent="0" algn="l" rtl="0">
                        <a:spcBef>
                          <a:spcPts val="0"/>
                        </a:spcBef>
                        <a:spcAft>
                          <a:spcPts val="0"/>
                        </a:spcAft>
                        <a:buNone/>
                      </a:pPr>
                      <a:r>
                        <a:rPr lang="en" sz="1200" err="1">
                          <a:solidFill>
                            <a:schemeClr val="dk1"/>
                          </a:solidFill>
                        </a:rPr>
                        <a:t>Invalid_reason</a:t>
                      </a:r>
                      <a:endParaRPr sz="1200" err="1">
                        <a:solidFill>
                          <a:schemeClr val="dk1"/>
                        </a:solidFill>
                      </a:endParaRPr>
                    </a:p>
                  </a:txBody>
                  <a:tcPr marL="91425" marR="91425" marT="91425" marB="91425"/>
                </a:tc>
                <a:tc>
                  <a:txBody>
                    <a:bodyPr/>
                    <a:lstStyle/>
                    <a:p>
                      <a:pPr marL="0" lvl="0" indent="0" algn="l" rtl="0">
                        <a:spcBef>
                          <a:spcPts val="0"/>
                        </a:spcBef>
                        <a:spcAft>
                          <a:spcPts val="0"/>
                        </a:spcAft>
                        <a:buNone/>
                      </a:pPr>
                      <a:endParaRPr sz="1200"/>
                    </a:p>
                  </a:txBody>
                  <a:tcPr marL="91425" marR="91425" marT="91425" marB="91425"/>
                </a:tc>
                <a:tc>
                  <a:txBody>
                    <a:bodyPr/>
                    <a:lstStyle/>
                    <a:p>
                      <a:pPr marL="0" lvl="0" indent="0" algn="l" rtl="0">
                        <a:spcBef>
                          <a:spcPts val="0"/>
                        </a:spcBef>
                        <a:spcAft>
                          <a:spcPts val="0"/>
                        </a:spcAft>
                        <a:buNone/>
                      </a:pPr>
                      <a:endParaRPr sz="1200" dirty="0"/>
                    </a:p>
                  </a:txBody>
                  <a:tcPr marL="91425" marR="91425" marT="91425" marB="91425"/>
                </a:tc>
                <a:extLst>
                  <a:ext uri="{0D108BD9-81ED-4DB2-BD59-A6C34878D82A}">
                    <a16:rowId xmlns:a16="http://schemas.microsoft.com/office/drawing/2014/main" val="10010"/>
                  </a:ext>
                </a:extLst>
              </a:tr>
            </a:tbl>
          </a:graphicData>
        </a:graphic>
      </p:graphicFrame>
      <p:sp>
        <p:nvSpPr>
          <p:cNvPr id="104" name="Google Shape;104;p20"/>
          <p:cNvSpPr txBox="1">
            <a:spLocks noGrp="1"/>
          </p:cNvSpPr>
          <p:nvPr>
            <p:ph type="title"/>
          </p:nvPr>
        </p:nvSpPr>
        <p:spPr>
          <a:xfrm>
            <a:off x="463875" y="-1"/>
            <a:ext cx="8393700" cy="36576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000" b="1"/>
              <a:t>ClinVar Concept table</a:t>
            </a:r>
            <a:endParaRPr sz="2000" b="1"/>
          </a:p>
        </p:txBody>
      </p:sp>
    </p:spTree>
    <p:extLst>
      <p:ext uri="{BB962C8B-B14F-4D97-AF65-F5344CB8AC3E}">
        <p14:creationId xmlns:p14="http://schemas.microsoft.com/office/powerpoint/2010/main" val="1977175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graphicFrame>
        <p:nvGraphicFramePr>
          <p:cNvPr id="103" name="Google Shape;103;p20"/>
          <p:cNvGraphicFramePr/>
          <p:nvPr>
            <p:extLst>
              <p:ext uri="{D42A27DB-BD31-4B8C-83A1-F6EECF244321}">
                <p14:modId xmlns:p14="http://schemas.microsoft.com/office/powerpoint/2010/main" val="724348249"/>
              </p:ext>
            </p:extLst>
          </p:nvPr>
        </p:nvGraphicFramePr>
        <p:xfrm>
          <a:off x="280762" y="370825"/>
          <a:ext cx="8576812" cy="4637360"/>
        </p:xfrm>
        <a:graphic>
          <a:graphicData uri="http://schemas.openxmlformats.org/drawingml/2006/table">
            <a:tbl>
              <a:tblPr>
                <a:noFill/>
                <a:tableStyleId>{42E292DC-4DC9-4369-9E3E-4D5144749313}</a:tableStyleId>
              </a:tblPr>
              <a:tblGrid>
                <a:gridCol w="1104285">
                  <a:extLst>
                    <a:ext uri="{9D8B030D-6E8A-4147-A177-3AD203B41FA5}">
                      <a16:colId xmlns:a16="http://schemas.microsoft.com/office/drawing/2014/main" val="20000"/>
                    </a:ext>
                  </a:extLst>
                </a:gridCol>
                <a:gridCol w="954741">
                  <a:extLst>
                    <a:ext uri="{9D8B030D-6E8A-4147-A177-3AD203B41FA5}">
                      <a16:colId xmlns:a16="http://schemas.microsoft.com/office/drawing/2014/main" val="20001"/>
                    </a:ext>
                  </a:extLst>
                </a:gridCol>
                <a:gridCol w="3051075">
                  <a:extLst>
                    <a:ext uri="{9D8B030D-6E8A-4147-A177-3AD203B41FA5}">
                      <a16:colId xmlns:a16="http://schemas.microsoft.com/office/drawing/2014/main" val="20002"/>
                    </a:ext>
                  </a:extLst>
                </a:gridCol>
                <a:gridCol w="3466711">
                  <a:extLst>
                    <a:ext uri="{9D8B030D-6E8A-4147-A177-3AD203B41FA5}">
                      <a16:colId xmlns:a16="http://schemas.microsoft.com/office/drawing/2014/main" val="3174879202"/>
                    </a:ext>
                  </a:extLst>
                </a:gridCol>
              </a:tblGrid>
              <a:tr h="357968">
                <a:tc>
                  <a:txBody>
                    <a:bodyPr/>
                    <a:lstStyle/>
                    <a:p>
                      <a:pPr marL="0" lvl="0" indent="0" algn="ctr" rtl="0">
                        <a:spcBef>
                          <a:spcPts val="0"/>
                        </a:spcBef>
                        <a:spcAft>
                          <a:spcPts val="0"/>
                        </a:spcAft>
                        <a:buNone/>
                      </a:pPr>
                      <a:r>
                        <a:rPr lang="en" sz="1000" b="1"/>
                        <a:t>Field</a:t>
                      </a:r>
                      <a:endParaRPr sz="1000" b="1"/>
                    </a:p>
                  </a:txBody>
                  <a:tcPr marL="91425" marR="91425" marT="91425" marB="91425"/>
                </a:tc>
                <a:tc>
                  <a:txBody>
                    <a:bodyPr/>
                    <a:lstStyle/>
                    <a:p>
                      <a:pPr marL="0" lvl="0" indent="0" algn="ctr" rtl="0">
                        <a:spcBef>
                          <a:spcPts val="0"/>
                        </a:spcBef>
                        <a:spcAft>
                          <a:spcPts val="0"/>
                        </a:spcAft>
                        <a:buNone/>
                      </a:pPr>
                      <a:r>
                        <a:rPr lang="en" sz="1000" b="1"/>
                        <a:t>Source field</a:t>
                      </a:r>
                      <a:endParaRPr sz="1000" b="1"/>
                    </a:p>
                  </a:txBody>
                  <a:tcPr marL="91425" marR="91425" marT="91425" marB="91425"/>
                </a:tc>
                <a:tc>
                  <a:txBody>
                    <a:bodyPr/>
                    <a:lstStyle/>
                    <a:p>
                      <a:pPr marL="0" lvl="0" indent="0" algn="ctr" rtl="0">
                        <a:spcBef>
                          <a:spcPts val="0"/>
                        </a:spcBef>
                        <a:spcAft>
                          <a:spcPts val="0"/>
                        </a:spcAft>
                        <a:buNone/>
                      </a:pPr>
                      <a:r>
                        <a:rPr lang="en-US" sz="1000" b="1" dirty="0"/>
                        <a:t>Attribute 1 </a:t>
                      </a:r>
                      <a:endParaRPr sz="1000" b="1" dirty="0"/>
                    </a:p>
                  </a:txBody>
                  <a:tcPr marL="91425" marR="91425" marT="91425" marB="91425"/>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000" b="1" dirty="0"/>
                        <a:t>Attribute 2</a:t>
                      </a:r>
                    </a:p>
                  </a:txBody>
                  <a:tcPr marL="91425" marR="91425" marT="91425" marB="91425"/>
                </a:tc>
                <a:extLst>
                  <a:ext uri="{0D108BD9-81ED-4DB2-BD59-A6C34878D82A}">
                    <a16:rowId xmlns:a16="http://schemas.microsoft.com/office/drawing/2014/main" val="10000"/>
                  </a:ext>
                </a:extLst>
              </a:tr>
              <a:tr h="372260">
                <a:tc>
                  <a:txBody>
                    <a:bodyPr/>
                    <a:lstStyle/>
                    <a:p>
                      <a:pPr marL="0" lvl="0" indent="0" algn="l" rtl="0">
                        <a:spcBef>
                          <a:spcPts val="0"/>
                        </a:spcBef>
                        <a:spcAft>
                          <a:spcPts val="0"/>
                        </a:spcAft>
                        <a:buNone/>
                      </a:pPr>
                      <a:r>
                        <a:rPr lang="en" sz="1000" err="1"/>
                        <a:t>Concept_id</a:t>
                      </a:r>
                      <a:r>
                        <a:rPr lang="en" sz="1000"/>
                        <a:t> </a:t>
                      </a:r>
                      <a:endParaRPr sz="1000"/>
                    </a:p>
                  </a:txBody>
                  <a:tcPr marL="91425" marR="91425" marT="91425" marB="91425"/>
                </a:tc>
                <a:tc>
                  <a:txBody>
                    <a:bodyPr/>
                    <a:lstStyle/>
                    <a:p>
                      <a:pPr marL="0" lvl="0" indent="0" algn="l" rtl="0">
                        <a:spcBef>
                          <a:spcPts val="0"/>
                        </a:spcBef>
                        <a:spcAft>
                          <a:spcPts val="0"/>
                        </a:spcAft>
                        <a:buNone/>
                      </a:pPr>
                      <a:endParaRPr sz="1000"/>
                    </a:p>
                  </a:txBody>
                  <a:tcPr marL="91425" marR="91425" marT="91425" marB="91425"/>
                </a:tc>
                <a:tc>
                  <a:txBody>
                    <a:bodyPr/>
                    <a:lstStyle/>
                    <a:p>
                      <a:pPr marL="0" lvl="0" indent="0" algn="l" rtl="0">
                        <a:spcBef>
                          <a:spcPts val="0"/>
                        </a:spcBef>
                        <a:spcAft>
                          <a:spcPts val="0"/>
                        </a:spcAft>
                        <a:buNone/>
                      </a:pPr>
                      <a:r>
                        <a:rPr lang="en-US" sz="1000" dirty="0"/>
                        <a:t>6543213</a:t>
                      </a:r>
                      <a:endParaRPr sz="1000" dirty="0"/>
                    </a:p>
                  </a:txBody>
                  <a:tcPr marL="91425" marR="91425" marT="91425" marB="91425"/>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000" dirty="0"/>
                        <a:t>6543214</a:t>
                      </a:r>
                    </a:p>
                  </a:txBody>
                  <a:tcPr marL="91425" marR="91425" marT="91425" marB="91425"/>
                </a:tc>
                <a:extLst>
                  <a:ext uri="{0D108BD9-81ED-4DB2-BD59-A6C34878D82A}">
                    <a16:rowId xmlns:a16="http://schemas.microsoft.com/office/drawing/2014/main" val="10001"/>
                  </a:ext>
                </a:extLst>
              </a:tr>
              <a:tr h="323254">
                <a:tc>
                  <a:txBody>
                    <a:bodyPr/>
                    <a:lstStyle/>
                    <a:p>
                      <a:pPr marL="0" lvl="0" indent="0" algn="l" rtl="0">
                        <a:spcBef>
                          <a:spcPts val="0"/>
                        </a:spcBef>
                        <a:spcAft>
                          <a:spcPts val="0"/>
                        </a:spcAft>
                        <a:buNone/>
                      </a:pPr>
                      <a:r>
                        <a:rPr lang="en" sz="1000" err="1">
                          <a:solidFill>
                            <a:schemeClr val="dk1"/>
                          </a:solidFill>
                        </a:rPr>
                        <a:t>Concept_name</a:t>
                      </a:r>
                      <a:endParaRPr sz="1000" err="1"/>
                    </a:p>
                  </a:txBody>
                  <a:tcPr marL="91425" marR="91425" marT="91425" marB="91425"/>
                </a:tc>
                <a:tc>
                  <a:txBody>
                    <a:bodyPr/>
                    <a:lstStyle/>
                    <a:p>
                      <a:pPr marL="0" lvl="0" indent="0" algn="l" rtl="0">
                        <a:spcBef>
                          <a:spcPts val="0"/>
                        </a:spcBef>
                        <a:spcAft>
                          <a:spcPts val="0"/>
                        </a:spcAft>
                        <a:buNone/>
                      </a:pPr>
                      <a:endParaRPr sz="1000" baseline="30000" dirty="0"/>
                    </a:p>
                  </a:txBody>
                  <a:tcPr marL="91425" marR="91425" marT="91425" marB="91425"/>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000" dirty="0"/>
                        <a:t>Substitution of Guanine to Adenosine in position 2492</a:t>
                      </a:r>
                    </a:p>
                  </a:txBody>
                  <a:tcPr marL="91425" marR="91425" marT="91425" marB="91425"/>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000" dirty="0"/>
                        <a:t>Substitution of amino acids Arginine to Histidine in position 831</a:t>
                      </a:r>
                    </a:p>
                    <a:p>
                      <a:pPr marL="0" lvl="0" indent="0" algn="l" rtl="0">
                        <a:spcBef>
                          <a:spcPts val="0"/>
                        </a:spcBef>
                        <a:spcAft>
                          <a:spcPts val="0"/>
                        </a:spcAft>
                        <a:buNone/>
                      </a:pPr>
                      <a:endParaRPr lang="en-US" sz="1000" dirty="0"/>
                    </a:p>
                  </a:txBody>
                  <a:tcPr marL="91425" marR="91425" marT="91425" marB="91425"/>
                </a:tc>
                <a:extLst>
                  <a:ext uri="{0D108BD9-81ED-4DB2-BD59-A6C34878D82A}">
                    <a16:rowId xmlns:a16="http://schemas.microsoft.com/office/drawing/2014/main" val="10002"/>
                  </a:ext>
                </a:extLst>
              </a:tr>
              <a:tr h="357968">
                <a:tc>
                  <a:txBody>
                    <a:bodyPr/>
                    <a:lstStyle/>
                    <a:p>
                      <a:pPr marL="0" lvl="0" indent="0" algn="l" rtl="0">
                        <a:spcBef>
                          <a:spcPts val="0"/>
                        </a:spcBef>
                        <a:spcAft>
                          <a:spcPts val="0"/>
                        </a:spcAft>
                        <a:buNone/>
                      </a:pPr>
                      <a:r>
                        <a:rPr lang="en" sz="1000" err="1">
                          <a:solidFill>
                            <a:schemeClr val="dk1"/>
                          </a:solidFill>
                        </a:rPr>
                        <a:t>Domain_id</a:t>
                      </a:r>
                      <a:endParaRPr sz="1000" err="1"/>
                    </a:p>
                  </a:txBody>
                  <a:tcPr marL="91425" marR="91425" marT="91425" marB="91425"/>
                </a:tc>
                <a:tc>
                  <a:txBody>
                    <a:bodyPr/>
                    <a:lstStyle/>
                    <a:p>
                      <a:pPr marL="0" lvl="0" indent="0" algn="l" rtl="0">
                        <a:spcBef>
                          <a:spcPts val="0"/>
                        </a:spcBef>
                        <a:spcAft>
                          <a:spcPts val="0"/>
                        </a:spcAft>
                        <a:buNone/>
                      </a:pPr>
                      <a:endParaRPr sz="1000" dirty="0"/>
                    </a:p>
                  </a:txBody>
                  <a:tcPr marL="91425" marR="91425" marT="91425" marB="91425"/>
                </a:tc>
                <a:tc>
                  <a:txBody>
                    <a:bodyPr/>
                    <a:lstStyle/>
                    <a:p>
                      <a:pPr marL="0" lvl="0" indent="0" algn="l" rtl="0">
                        <a:spcBef>
                          <a:spcPts val="0"/>
                        </a:spcBef>
                        <a:spcAft>
                          <a:spcPts val="0"/>
                        </a:spcAft>
                        <a:buNone/>
                      </a:pPr>
                      <a:r>
                        <a:rPr lang="en-US" sz="1000" dirty="0"/>
                        <a:t>Genomic</a:t>
                      </a:r>
                      <a:endParaRPr sz="1000" dirty="0"/>
                    </a:p>
                  </a:txBody>
                  <a:tcPr marL="91425" marR="91425" marT="91425" marB="91425"/>
                </a:tc>
                <a:tc>
                  <a:txBody>
                    <a:bodyPr/>
                    <a:lstStyle/>
                    <a:p>
                      <a:pPr marL="0" lvl="0" indent="0" algn="l" rtl="0">
                        <a:spcBef>
                          <a:spcPts val="0"/>
                        </a:spcBef>
                        <a:spcAft>
                          <a:spcPts val="0"/>
                        </a:spcAft>
                        <a:buNone/>
                      </a:pPr>
                      <a:r>
                        <a:rPr lang="en-US" sz="1000" dirty="0"/>
                        <a:t>Genomic</a:t>
                      </a:r>
                      <a:endParaRPr sz="1000" dirty="0"/>
                    </a:p>
                  </a:txBody>
                  <a:tcPr marL="91425" marR="91425" marT="91425" marB="91425"/>
                </a:tc>
                <a:extLst>
                  <a:ext uri="{0D108BD9-81ED-4DB2-BD59-A6C34878D82A}">
                    <a16:rowId xmlns:a16="http://schemas.microsoft.com/office/drawing/2014/main" val="10003"/>
                  </a:ext>
                </a:extLst>
              </a:tr>
              <a:tr h="372260">
                <a:tc>
                  <a:txBody>
                    <a:bodyPr/>
                    <a:lstStyle/>
                    <a:p>
                      <a:pPr marL="0" lvl="0" indent="0" algn="l" rtl="0">
                        <a:spcBef>
                          <a:spcPts val="0"/>
                        </a:spcBef>
                        <a:spcAft>
                          <a:spcPts val="0"/>
                        </a:spcAft>
                        <a:buNone/>
                      </a:pPr>
                      <a:r>
                        <a:rPr lang="en" sz="1000" err="1">
                          <a:solidFill>
                            <a:schemeClr val="dk1"/>
                          </a:solidFill>
                        </a:rPr>
                        <a:t>Vocabulary_id</a:t>
                      </a:r>
                      <a:endParaRPr sz="1000" err="1"/>
                    </a:p>
                  </a:txBody>
                  <a:tcPr marL="91425" marR="91425" marT="91425" marB="91425"/>
                </a:tc>
                <a:tc>
                  <a:txBody>
                    <a:bodyPr/>
                    <a:lstStyle/>
                    <a:p>
                      <a:pPr marL="0" lvl="0" indent="0" algn="l" rtl="0">
                        <a:spcBef>
                          <a:spcPts val="0"/>
                        </a:spcBef>
                        <a:spcAft>
                          <a:spcPts val="0"/>
                        </a:spcAft>
                        <a:buNone/>
                      </a:pPr>
                      <a:endParaRPr sz="1000"/>
                    </a:p>
                  </a:txBody>
                  <a:tcPr marL="91425" marR="91425" marT="91425" marB="91425"/>
                </a:tc>
                <a:tc>
                  <a:txBody>
                    <a:bodyPr/>
                    <a:lstStyle/>
                    <a:p>
                      <a:pPr marL="0" lvl="0" indent="0" algn="l" rtl="0">
                        <a:spcBef>
                          <a:spcPts val="0"/>
                        </a:spcBef>
                        <a:spcAft>
                          <a:spcPts val="0"/>
                        </a:spcAft>
                        <a:buNone/>
                      </a:pPr>
                      <a:r>
                        <a:rPr lang="en-US" sz="1000" dirty="0" err="1"/>
                        <a:t>ClinVar</a:t>
                      </a:r>
                      <a:endParaRPr sz="1000" dirty="0"/>
                    </a:p>
                  </a:txBody>
                  <a:tcPr marL="91425" marR="91425" marT="91425" marB="91425"/>
                </a:tc>
                <a:tc>
                  <a:txBody>
                    <a:bodyPr/>
                    <a:lstStyle/>
                    <a:p>
                      <a:pPr marL="0" lvl="0" indent="0" algn="l" rtl="0">
                        <a:spcBef>
                          <a:spcPts val="0"/>
                        </a:spcBef>
                        <a:spcAft>
                          <a:spcPts val="0"/>
                        </a:spcAft>
                        <a:buNone/>
                      </a:pPr>
                      <a:r>
                        <a:rPr lang="en-US" sz="1000" dirty="0" err="1"/>
                        <a:t>ClinVar</a:t>
                      </a:r>
                      <a:endParaRPr sz="1000" dirty="0"/>
                    </a:p>
                  </a:txBody>
                  <a:tcPr marL="91425" marR="91425" marT="91425" marB="91425"/>
                </a:tc>
                <a:extLst>
                  <a:ext uri="{0D108BD9-81ED-4DB2-BD59-A6C34878D82A}">
                    <a16:rowId xmlns:a16="http://schemas.microsoft.com/office/drawing/2014/main" val="10004"/>
                  </a:ext>
                </a:extLst>
              </a:tr>
              <a:tr h="357968">
                <a:tc>
                  <a:txBody>
                    <a:bodyPr/>
                    <a:lstStyle/>
                    <a:p>
                      <a:pPr marL="0" lvl="0" indent="0" algn="l" rtl="0">
                        <a:spcBef>
                          <a:spcPts val="0"/>
                        </a:spcBef>
                        <a:spcAft>
                          <a:spcPts val="0"/>
                        </a:spcAft>
                        <a:buNone/>
                      </a:pPr>
                      <a:r>
                        <a:rPr lang="en" sz="1000" err="1">
                          <a:solidFill>
                            <a:schemeClr val="dk1"/>
                          </a:solidFill>
                        </a:rPr>
                        <a:t>Concept_class_id</a:t>
                      </a:r>
                      <a:endParaRPr sz="1000" err="1"/>
                    </a:p>
                  </a:txBody>
                  <a:tcPr marL="91425" marR="91425" marT="91425" marB="91425"/>
                </a:tc>
                <a:tc>
                  <a:txBody>
                    <a:bodyPr/>
                    <a:lstStyle/>
                    <a:p>
                      <a:pPr marL="0" lvl="0" indent="0" algn="l" rtl="0">
                        <a:spcBef>
                          <a:spcPts val="0"/>
                        </a:spcBef>
                        <a:spcAft>
                          <a:spcPts val="0"/>
                        </a:spcAft>
                        <a:buNone/>
                      </a:pPr>
                      <a:endParaRPr sz="1000"/>
                    </a:p>
                  </a:txBody>
                  <a:tcPr marL="91425" marR="91425" marT="91425" marB="91425"/>
                </a:tc>
                <a:tc>
                  <a:txBody>
                    <a:bodyPr/>
                    <a:lstStyle/>
                    <a:p>
                      <a:pPr marL="0" lvl="0" indent="0" algn="l" rtl="0">
                        <a:spcBef>
                          <a:spcPts val="0"/>
                        </a:spcBef>
                        <a:spcAft>
                          <a:spcPts val="0"/>
                        </a:spcAft>
                        <a:buNone/>
                      </a:pPr>
                      <a:r>
                        <a:rPr lang="en-US" sz="1000" dirty="0"/>
                        <a:t>DNA reference sequence</a:t>
                      </a:r>
                      <a:endParaRPr sz="1000" dirty="0"/>
                    </a:p>
                  </a:txBody>
                  <a:tcPr marL="91425" marR="91425" marT="91425" marB="91425"/>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000" dirty="0"/>
                        <a:t>Protein sequence</a:t>
                      </a:r>
                    </a:p>
                    <a:p>
                      <a:pPr marL="0" lvl="0" indent="0" algn="l" rtl="0">
                        <a:spcBef>
                          <a:spcPts val="0"/>
                        </a:spcBef>
                        <a:spcAft>
                          <a:spcPts val="0"/>
                        </a:spcAft>
                        <a:buNone/>
                      </a:pPr>
                      <a:endParaRPr sz="1000" dirty="0"/>
                    </a:p>
                  </a:txBody>
                  <a:tcPr marL="91425" marR="91425" marT="91425" marB="91425"/>
                </a:tc>
                <a:extLst>
                  <a:ext uri="{0D108BD9-81ED-4DB2-BD59-A6C34878D82A}">
                    <a16:rowId xmlns:a16="http://schemas.microsoft.com/office/drawing/2014/main" val="10005"/>
                  </a:ext>
                </a:extLst>
              </a:tr>
              <a:tr h="357968">
                <a:tc>
                  <a:txBody>
                    <a:bodyPr/>
                    <a:lstStyle/>
                    <a:p>
                      <a:pPr marL="0" lvl="0" indent="0" algn="l" rtl="0">
                        <a:spcBef>
                          <a:spcPts val="0"/>
                        </a:spcBef>
                        <a:spcAft>
                          <a:spcPts val="0"/>
                        </a:spcAft>
                        <a:buNone/>
                      </a:pPr>
                      <a:r>
                        <a:rPr lang="en" sz="1000" err="1">
                          <a:solidFill>
                            <a:schemeClr val="dk1"/>
                          </a:solidFill>
                        </a:rPr>
                        <a:t>Standard_concept</a:t>
                      </a:r>
                      <a:endParaRPr sz="1000" err="1"/>
                    </a:p>
                  </a:txBody>
                  <a:tcPr marL="91425" marR="91425" marT="91425" marB="91425"/>
                </a:tc>
                <a:tc>
                  <a:txBody>
                    <a:bodyPr/>
                    <a:lstStyle/>
                    <a:p>
                      <a:pPr marL="0" lvl="0" indent="0" algn="l" rtl="0">
                        <a:spcBef>
                          <a:spcPts val="0"/>
                        </a:spcBef>
                        <a:spcAft>
                          <a:spcPts val="0"/>
                        </a:spcAft>
                        <a:buNone/>
                      </a:pPr>
                      <a:endParaRPr sz="1000"/>
                    </a:p>
                  </a:txBody>
                  <a:tcPr marL="91425" marR="91425" marT="91425" marB="91425"/>
                </a:tc>
                <a:tc>
                  <a:txBody>
                    <a:bodyPr/>
                    <a:lstStyle/>
                    <a:p>
                      <a:pPr marL="0" lvl="0" indent="0" algn="l" rtl="0">
                        <a:spcBef>
                          <a:spcPts val="0"/>
                        </a:spcBef>
                        <a:spcAft>
                          <a:spcPts val="0"/>
                        </a:spcAft>
                        <a:buNone/>
                      </a:pPr>
                      <a:r>
                        <a:rPr lang="en" sz="1000" dirty="0"/>
                        <a:t>S</a:t>
                      </a:r>
                      <a:endParaRPr sz="1000" dirty="0"/>
                    </a:p>
                  </a:txBody>
                  <a:tcPr marL="91425" marR="91425" marT="91425" marB="91425"/>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000" dirty="0"/>
                        <a:t>S</a:t>
                      </a:r>
                    </a:p>
                    <a:p>
                      <a:pPr marL="0" lvl="0" indent="0" algn="l" rtl="0">
                        <a:spcBef>
                          <a:spcPts val="0"/>
                        </a:spcBef>
                        <a:spcAft>
                          <a:spcPts val="0"/>
                        </a:spcAft>
                        <a:buNone/>
                      </a:pPr>
                      <a:endParaRPr sz="1000" dirty="0"/>
                    </a:p>
                  </a:txBody>
                  <a:tcPr marL="91425" marR="91425" marT="91425" marB="91425"/>
                </a:tc>
                <a:extLst>
                  <a:ext uri="{0D108BD9-81ED-4DB2-BD59-A6C34878D82A}">
                    <a16:rowId xmlns:a16="http://schemas.microsoft.com/office/drawing/2014/main" val="10006"/>
                  </a:ext>
                </a:extLst>
              </a:tr>
              <a:tr h="357968">
                <a:tc>
                  <a:txBody>
                    <a:bodyPr/>
                    <a:lstStyle/>
                    <a:p>
                      <a:pPr marL="0" lvl="0" indent="0" algn="l" rtl="0">
                        <a:spcBef>
                          <a:spcPts val="0"/>
                        </a:spcBef>
                        <a:spcAft>
                          <a:spcPts val="0"/>
                        </a:spcAft>
                        <a:buNone/>
                      </a:pPr>
                      <a:r>
                        <a:rPr lang="en" sz="1000" dirty="0">
                          <a:solidFill>
                            <a:schemeClr val="dk1"/>
                          </a:solidFill>
                        </a:rPr>
                        <a:t>Concept_code</a:t>
                      </a:r>
                      <a:endParaRPr sz="1000" dirty="0"/>
                    </a:p>
                  </a:txBody>
                  <a:tcPr marL="91425" marR="91425" marT="91425" marB="91425"/>
                </a:tc>
                <a:tc>
                  <a:txBody>
                    <a:bodyPr/>
                    <a:lstStyle/>
                    <a:p>
                      <a:pPr marL="0" lvl="0" indent="0" algn="l" rtl="0">
                        <a:spcBef>
                          <a:spcPts val="0"/>
                        </a:spcBef>
                        <a:spcAft>
                          <a:spcPts val="0"/>
                        </a:spcAft>
                        <a:buNone/>
                      </a:pPr>
                      <a:r>
                        <a:rPr lang="en-US" sz="1000" b="0" i="0" u="none" strike="noStrike" baseline="0" noProof="0" dirty="0">
                          <a:solidFill>
                            <a:schemeClr val="dk1"/>
                          </a:solidFill>
                          <a:latin typeface="Arial" panose="020B0604020202020204" pitchFamily="34" charset="0"/>
                          <a:cs typeface="Arial" panose="020B0604020202020204" pitchFamily="34" charset="0"/>
                        </a:rPr>
                        <a:t>Extracted from </a:t>
                      </a:r>
                      <a:r>
                        <a:rPr lang="en-US" sz="1000" b="0" i="0" u="none" strike="noStrike" baseline="0" noProof="0" dirty="0" err="1">
                          <a:solidFill>
                            <a:schemeClr val="dk1"/>
                          </a:solidFill>
                          <a:latin typeface="Arial" panose="020B0604020202020204" pitchFamily="34" charset="0"/>
                          <a:cs typeface="Arial" panose="020B0604020202020204" pitchFamily="34" charset="0"/>
                        </a:rPr>
                        <a:t>f_name</a:t>
                      </a:r>
                      <a:endParaRPr lang="en-US" sz="1000" b="0" i="0" u="none" strike="noStrike" baseline="0" noProof="0" dirty="0">
                        <a:latin typeface="Arial" panose="020B0604020202020204" pitchFamily="34" charset="0"/>
                        <a:cs typeface="Arial" panose="020B0604020202020204" pitchFamily="34" charset="0"/>
                      </a:endParaRPr>
                    </a:p>
                  </a:txBody>
                  <a:tcPr marL="91425" marR="91425" marT="91425" marB="91425"/>
                </a:tc>
                <a:tc>
                  <a:txBody>
                    <a:bodyPr/>
                    <a:lstStyle/>
                    <a:p>
                      <a:pPr algn="l"/>
                      <a:r>
                        <a:rPr lang="en-US" sz="1000" dirty="0">
                          <a:solidFill>
                            <a:schemeClr val="tx1"/>
                          </a:solidFill>
                        </a:rPr>
                        <a:t>c.2492G&gt;A</a:t>
                      </a:r>
                    </a:p>
                  </a:txBody>
                  <a:tcPr marL="91425" marR="91425" marT="91425" marB="91425"/>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000" dirty="0">
                          <a:solidFill>
                            <a:schemeClr val="tx1"/>
                          </a:solidFill>
                        </a:rPr>
                        <a:t>p.Arg831His</a:t>
                      </a:r>
                    </a:p>
                    <a:p>
                      <a:pPr algn="l"/>
                      <a:endParaRPr lang="en-US" sz="1000" dirty="0">
                        <a:solidFill>
                          <a:schemeClr val="tx1"/>
                        </a:solidFill>
                      </a:endParaRPr>
                    </a:p>
                  </a:txBody>
                  <a:tcPr marL="91425" marR="91425" marT="91425" marB="91425"/>
                </a:tc>
                <a:extLst>
                  <a:ext uri="{0D108BD9-81ED-4DB2-BD59-A6C34878D82A}">
                    <a16:rowId xmlns:a16="http://schemas.microsoft.com/office/drawing/2014/main" val="10007"/>
                  </a:ext>
                </a:extLst>
              </a:tr>
              <a:tr h="357968">
                <a:tc>
                  <a:txBody>
                    <a:bodyPr/>
                    <a:lstStyle/>
                    <a:p>
                      <a:pPr marL="0" lvl="0" indent="0" algn="l" rtl="0">
                        <a:spcBef>
                          <a:spcPts val="0"/>
                        </a:spcBef>
                        <a:spcAft>
                          <a:spcPts val="0"/>
                        </a:spcAft>
                        <a:buNone/>
                      </a:pPr>
                      <a:r>
                        <a:rPr lang="en" sz="1000" err="1">
                          <a:solidFill>
                            <a:schemeClr val="dk1"/>
                          </a:solidFill>
                        </a:rPr>
                        <a:t>Valid_start_date</a:t>
                      </a:r>
                      <a:endParaRPr sz="1000" err="1"/>
                    </a:p>
                  </a:txBody>
                  <a:tcPr marL="91425" marR="91425" marT="91425" marB="91425"/>
                </a:tc>
                <a:tc>
                  <a:txBody>
                    <a:bodyPr/>
                    <a:lstStyle/>
                    <a:p>
                      <a:pPr marL="0" lvl="0" indent="0" algn="l" rtl="0">
                        <a:spcBef>
                          <a:spcPts val="0"/>
                        </a:spcBef>
                        <a:spcAft>
                          <a:spcPts val="0"/>
                        </a:spcAft>
                        <a:buNone/>
                      </a:pPr>
                      <a:endParaRPr lang="en" sz="1000" dirty="0">
                        <a:solidFill>
                          <a:schemeClr val="dk1"/>
                        </a:solidFill>
                      </a:endParaRPr>
                    </a:p>
                  </a:txBody>
                  <a:tcPr marL="91425" marR="91425" marT="91425" marB="91425"/>
                </a:tc>
                <a:tc>
                  <a:txBody>
                    <a:bodyPr/>
                    <a:lstStyle/>
                    <a:p>
                      <a:pPr marL="0" lvl="0" indent="0" algn="l" rtl="0">
                        <a:spcBef>
                          <a:spcPts val="0"/>
                        </a:spcBef>
                        <a:spcAft>
                          <a:spcPts val="0"/>
                        </a:spcAft>
                        <a:buNone/>
                      </a:pPr>
                      <a:r>
                        <a:rPr lang="en" sz="1000" dirty="0"/>
                        <a:t>1986-01-01</a:t>
                      </a:r>
                      <a:endParaRPr sz="1000" dirty="0"/>
                    </a:p>
                  </a:txBody>
                  <a:tcPr marL="91425" marR="91425" marT="91425" marB="91425"/>
                </a:tc>
                <a:tc>
                  <a:txBody>
                    <a:bodyPr/>
                    <a:lstStyle/>
                    <a:p>
                      <a:pPr marL="0" lvl="0" indent="0" algn="l" rtl="0">
                        <a:spcBef>
                          <a:spcPts val="0"/>
                        </a:spcBef>
                        <a:spcAft>
                          <a:spcPts val="0"/>
                        </a:spcAft>
                        <a:buNone/>
                      </a:pPr>
                      <a:r>
                        <a:rPr lang="en" sz="1000" dirty="0"/>
                        <a:t>1986-01-01</a:t>
                      </a:r>
                      <a:endParaRPr sz="1000" dirty="0"/>
                    </a:p>
                  </a:txBody>
                  <a:tcPr marL="91425" marR="91425" marT="91425" marB="91425"/>
                </a:tc>
                <a:extLst>
                  <a:ext uri="{0D108BD9-81ED-4DB2-BD59-A6C34878D82A}">
                    <a16:rowId xmlns:a16="http://schemas.microsoft.com/office/drawing/2014/main" val="10008"/>
                  </a:ext>
                </a:extLst>
              </a:tr>
              <a:tr h="357968">
                <a:tc>
                  <a:txBody>
                    <a:bodyPr/>
                    <a:lstStyle/>
                    <a:p>
                      <a:pPr marL="0" lvl="0" indent="0" algn="l" rtl="0">
                        <a:spcBef>
                          <a:spcPts val="0"/>
                        </a:spcBef>
                        <a:spcAft>
                          <a:spcPts val="0"/>
                        </a:spcAft>
                        <a:buNone/>
                      </a:pPr>
                      <a:r>
                        <a:rPr lang="en" sz="1000" err="1">
                          <a:solidFill>
                            <a:schemeClr val="dk1"/>
                          </a:solidFill>
                        </a:rPr>
                        <a:t>Valid_end_date</a:t>
                      </a:r>
                      <a:endParaRPr sz="1000" err="1">
                        <a:solidFill>
                          <a:schemeClr val="dk1"/>
                        </a:solidFill>
                      </a:endParaRPr>
                    </a:p>
                  </a:txBody>
                  <a:tcPr marL="91425" marR="91425" marT="91425" marB="91425"/>
                </a:tc>
                <a:tc>
                  <a:txBody>
                    <a:bodyPr/>
                    <a:lstStyle/>
                    <a:p>
                      <a:pPr marL="0" lvl="0" indent="0" algn="l" rtl="0">
                        <a:spcBef>
                          <a:spcPts val="0"/>
                        </a:spcBef>
                        <a:spcAft>
                          <a:spcPts val="0"/>
                        </a:spcAft>
                        <a:buNone/>
                      </a:pPr>
                      <a:endParaRPr sz="1000"/>
                    </a:p>
                  </a:txBody>
                  <a:tcPr marL="91425" marR="91425" marT="91425" marB="91425"/>
                </a:tc>
                <a:tc>
                  <a:txBody>
                    <a:bodyPr/>
                    <a:lstStyle/>
                    <a:p>
                      <a:pPr marL="0" lvl="0" indent="0" algn="l" rtl="0">
                        <a:spcBef>
                          <a:spcPts val="0"/>
                        </a:spcBef>
                        <a:spcAft>
                          <a:spcPts val="0"/>
                        </a:spcAft>
                        <a:buNone/>
                      </a:pPr>
                      <a:r>
                        <a:rPr lang="en" sz="1000" dirty="0"/>
                        <a:t>2099-12-31</a:t>
                      </a:r>
                      <a:endParaRPr sz="1000" dirty="0"/>
                    </a:p>
                  </a:txBody>
                  <a:tcPr marL="91425" marR="91425" marT="91425" marB="91425"/>
                </a:tc>
                <a:tc>
                  <a:txBody>
                    <a:bodyPr/>
                    <a:lstStyle/>
                    <a:p>
                      <a:pPr marL="0" lvl="0" indent="0" algn="l" rtl="0">
                        <a:spcBef>
                          <a:spcPts val="0"/>
                        </a:spcBef>
                        <a:spcAft>
                          <a:spcPts val="0"/>
                        </a:spcAft>
                        <a:buNone/>
                      </a:pPr>
                      <a:r>
                        <a:rPr lang="en" sz="1000" dirty="0"/>
                        <a:t>2099-12-31</a:t>
                      </a:r>
                      <a:endParaRPr sz="1000" dirty="0"/>
                    </a:p>
                  </a:txBody>
                  <a:tcPr marL="91425" marR="91425" marT="91425" marB="91425"/>
                </a:tc>
                <a:extLst>
                  <a:ext uri="{0D108BD9-81ED-4DB2-BD59-A6C34878D82A}">
                    <a16:rowId xmlns:a16="http://schemas.microsoft.com/office/drawing/2014/main" val="10009"/>
                  </a:ext>
                </a:extLst>
              </a:tr>
              <a:tr h="357968">
                <a:tc>
                  <a:txBody>
                    <a:bodyPr/>
                    <a:lstStyle/>
                    <a:p>
                      <a:pPr marL="0" lvl="0" indent="0" algn="l" rtl="0">
                        <a:spcBef>
                          <a:spcPts val="0"/>
                        </a:spcBef>
                        <a:spcAft>
                          <a:spcPts val="0"/>
                        </a:spcAft>
                        <a:buNone/>
                      </a:pPr>
                      <a:r>
                        <a:rPr lang="en" sz="1000" err="1">
                          <a:solidFill>
                            <a:schemeClr val="dk1"/>
                          </a:solidFill>
                        </a:rPr>
                        <a:t>Invalid_reason</a:t>
                      </a:r>
                      <a:endParaRPr sz="1000" err="1">
                        <a:solidFill>
                          <a:schemeClr val="dk1"/>
                        </a:solidFill>
                      </a:endParaRPr>
                    </a:p>
                  </a:txBody>
                  <a:tcPr marL="91425" marR="91425" marT="91425" marB="91425"/>
                </a:tc>
                <a:tc>
                  <a:txBody>
                    <a:bodyPr/>
                    <a:lstStyle/>
                    <a:p>
                      <a:pPr marL="0" lvl="0" indent="0" algn="l" rtl="0">
                        <a:spcBef>
                          <a:spcPts val="0"/>
                        </a:spcBef>
                        <a:spcAft>
                          <a:spcPts val="0"/>
                        </a:spcAft>
                        <a:buNone/>
                      </a:pPr>
                      <a:endParaRPr sz="1000"/>
                    </a:p>
                  </a:txBody>
                  <a:tcPr marL="91425" marR="91425" marT="91425" marB="91425"/>
                </a:tc>
                <a:tc>
                  <a:txBody>
                    <a:bodyPr/>
                    <a:lstStyle/>
                    <a:p>
                      <a:pPr marL="0" lvl="0" indent="0" algn="l" rtl="0">
                        <a:spcBef>
                          <a:spcPts val="0"/>
                        </a:spcBef>
                        <a:spcAft>
                          <a:spcPts val="0"/>
                        </a:spcAft>
                        <a:buNone/>
                      </a:pPr>
                      <a:endParaRPr sz="1000" dirty="0"/>
                    </a:p>
                  </a:txBody>
                  <a:tcPr marL="91425" marR="91425" marT="91425" marB="91425"/>
                </a:tc>
                <a:tc>
                  <a:txBody>
                    <a:bodyPr/>
                    <a:lstStyle/>
                    <a:p>
                      <a:pPr marL="0" lvl="0" indent="0" algn="l" rtl="0">
                        <a:spcBef>
                          <a:spcPts val="0"/>
                        </a:spcBef>
                        <a:spcAft>
                          <a:spcPts val="0"/>
                        </a:spcAft>
                        <a:buNone/>
                      </a:pPr>
                      <a:endParaRPr sz="1000" dirty="0"/>
                    </a:p>
                  </a:txBody>
                  <a:tcPr marL="91425" marR="91425" marT="91425" marB="91425"/>
                </a:tc>
                <a:extLst>
                  <a:ext uri="{0D108BD9-81ED-4DB2-BD59-A6C34878D82A}">
                    <a16:rowId xmlns:a16="http://schemas.microsoft.com/office/drawing/2014/main" val="10010"/>
                  </a:ext>
                </a:extLst>
              </a:tr>
            </a:tbl>
          </a:graphicData>
        </a:graphic>
      </p:graphicFrame>
      <p:sp>
        <p:nvSpPr>
          <p:cNvPr id="104" name="Google Shape;104;p20"/>
          <p:cNvSpPr txBox="1">
            <a:spLocks noGrp="1"/>
          </p:cNvSpPr>
          <p:nvPr>
            <p:ph type="title"/>
          </p:nvPr>
        </p:nvSpPr>
        <p:spPr>
          <a:xfrm>
            <a:off x="463875" y="-1"/>
            <a:ext cx="8393700" cy="36576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000" b="1"/>
              <a:t>ClinVar Concept table</a:t>
            </a:r>
            <a:endParaRPr sz="2000" b="1"/>
          </a:p>
        </p:txBody>
      </p:sp>
    </p:spTree>
    <p:extLst>
      <p:ext uri="{BB962C8B-B14F-4D97-AF65-F5344CB8AC3E}">
        <p14:creationId xmlns:p14="http://schemas.microsoft.com/office/powerpoint/2010/main" val="27404936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graphicFrame>
        <p:nvGraphicFramePr>
          <p:cNvPr id="103" name="Google Shape;103;p20"/>
          <p:cNvGraphicFramePr/>
          <p:nvPr>
            <p:extLst>
              <p:ext uri="{D42A27DB-BD31-4B8C-83A1-F6EECF244321}">
                <p14:modId xmlns:p14="http://schemas.microsoft.com/office/powerpoint/2010/main" val="3056031937"/>
              </p:ext>
            </p:extLst>
          </p:nvPr>
        </p:nvGraphicFramePr>
        <p:xfrm>
          <a:off x="280762" y="370825"/>
          <a:ext cx="8576813" cy="4036090"/>
        </p:xfrm>
        <a:graphic>
          <a:graphicData uri="http://schemas.openxmlformats.org/drawingml/2006/table">
            <a:tbl>
              <a:tblPr>
                <a:noFill/>
                <a:tableStyleId>{42E292DC-4DC9-4369-9E3E-4D5144749313}</a:tableStyleId>
              </a:tblPr>
              <a:tblGrid>
                <a:gridCol w="1572120">
                  <a:extLst>
                    <a:ext uri="{9D8B030D-6E8A-4147-A177-3AD203B41FA5}">
                      <a16:colId xmlns:a16="http://schemas.microsoft.com/office/drawing/2014/main" val="20000"/>
                    </a:ext>
                  </a:extLst>
                </a:gridCol>
                <a:gridCol w="2031883">
                  <a:extLst>
                    <a:ext uri="{9D8B030D-6E8A-4147-A177-3AD203B41FA5}">
                      <a16:colId xmlns:a16="http://schemas.microsoft.com/office/drawing/2014/main" val="20001"/>
                    </a:ext>
                  </a:extLst>
                </a:gridCol>
                <a:gridCol w="4972810">
                  <a:extLst>
                    <a:ext uri="{9D8B030D-6E8A-4147-A177-3AD203B41FA5}">
                      <a16:colId xmlns:a16="http://schemas.microsoft.com/office/drawing/2014/main" val="20002"/>
                    </a:ext>
                  </a:extLst>
                </a:gridCol>
              </a:tblGrid>
              <a:tr h="357968">
                <a:tc>
                  <a:txBody>
                    <a:bodyPr/>
                    <a:lstStyle/>
                    <a:p>
                      <a:pPr marL="0" lvl="0" indent="0" algn="ctr" rtl="0">
                        <a:spcBef>
                          <a:spcPts val="0"/>
                        </a:spcBef>
                        <a:spcAft>
                          <a:spcPts val="0"/>
                        </a:spcAft>
                        <a:buNone/>
                      </a:pPr>
                      <a:r>
                        <a:rPr lang="en" sz="1200" b="1"/>
                        <a:t>Field</a:t>
                      </a:r>
                      <a:endParaRPr sz="1200" b="1"/>
                    </a:p>
                  </a:txBody>
                  <a:tcPr marL="91425" marR="91425" marT="91425" marB="91425"/>
                </a:tc>
                <a:tc>
                  <a:txBody>
                    <a:bodyPr/>
                    <a:lstStyle/>
                    <a:p>
                      <a:pPr marL="0" lvl="0" indent="0" algn="ctr" rtl="0">
                        <a:spcBef>
                          <a:spcPts val="0"/>
                        </a:spcBef>
                        <a:spcAft>
                          <a:spcPts val="0"/>
                        </a:spcAft>
                        <a:buNone/>
                      </a:pPr>
                      <a:r>
                        <a:rPr lang="en" sz="1200" b="1"/>
                        <a:t>Source field</a:t>
                      </a:r>
                      <a:endParaRPr sz="1200" b="1"/>
                    </a:p>
                  </a:txBody>
                  <a:tcPr marL="91425" marR="91425" marT="91425" marB="91425"/>
                </a:tc>
                <a:tc>
                  <a:txBody>
                    <a:bodyPr/>
                    <a:lstStyle/>
                    <a:p>
                      <a:pPr marL="0" lvl="0" indent="0" algn="ctr" rtl="0">
                        <a:spcBef>
                          <a:spcPts val="0"/>
                        </a:spcBef>
                        <a:spcAft>
                          <a:spcPts val="0"/>
                        </a:spcAft>
                        <a:buNone/>
                      </a:pPr>
                      <a:r>
                        <a:rPr lang="en" sz="1200" b="1"/>
                        <a:t>Example</a:t>
                      </a:r>
                      <a:endParaRPr sz="1200" b="1"/>
                    </a:p>
                  </a:txBody>
                  <a:tcPr marL="91425" marR="91425" marT="91425" marB="91425"/>
                </a:tc>
                <a:extLst>
                  <a:ext uri="{0D108BD9-81ED-4DB2-BD59-A6C34878D82A}">
                    <a16:rowId xmlns:a16="http://schemas.microsoft.com/office/drawing/2014/main" val="10000"/>
                  </a:ext>
                </a:extLst>
              </a:tr>
              <a:tr h="372260">
                <a:tc>
                  <a:txBody>
                    <a:bodyPr/>
                    <a:lstStyle/>
                    <a:p>
                      <a:pPr marL="0" lvl="0" indent="0" algn="l" rtl="0">
                        <a:spcBef>
                          <a:spcPts val="0"/>
                        </a:spcBef>
                        <a:spcAft>
                          <a:spcPts val="0"/>
                        </a:spcAft>
                        <a:buNone/>
                      </a:pPr>
                      <a:r>
                        <a:rPr lang="en" sz="1200" err="1"/>
                        <a:t>Concept_id</a:t>
                      </a:r>
                      <a:r>
                        <a:rPr lang="en" sz="1200"/>
                        <a:t> </a:t>
                      </a:r>
                      <a:endParaRPr sz="1200"/>
                    </a:p>
                  </a:txBody>
                  <a:tcPr marL="91425" marR="91425" marT="91425" marB="91425"/>
                </a:tc>
                <a:tc>
                  <a:txBody>
                    <a:bodyPr/>
                    <a:lstStyle/>
                    <a:p>
                      <a:pPr marL="0" lvl="0" indent="0" algn="l" rtl="0">
                        <a:spcBef>
                          <a:spcPts val="0"/>
                        </a:spcBef>
                        <a:spcAft>
                          <a:spcPts val="0"/>
                        </a:spcAft>
                        <a:buNone/>
                      </a:pPr>
                      <a:endParaRPr sz="1200"/>
                    </a:p>
                  </a:txBody>
                  <a:tcPr marL="91425" marR="91425" marT="91425" marB="91425"/>
                </a:tc>
                <a:tc>
                  <a:txBody>
                    <a:bodyPr/>
                    <a:lstStyle/>
                    <a:p>
                      <a:pPr marL="0" lvl="0" indent="0" algn="l" rtl="0">
                        <a:spcBef>
                          <a:spcPts val="0"/>
                        </a:spcBef>
                        <a:spcAft>
                          <a:spcPts val="0"/>
                        </a:spcAft>
                        <a:buNone/>
                      </a:pPr>
                      <a:r>
                        <a:rPr lang="en-US" sz="1200" dirty="0"/>
                        <a:t>985432</a:t>
                      </a:r>
                      <a:endParaRPr sz="1200" dirty="0"/>
                    </a:p>
                  </a:txBody>
                  <a:tcPr marL="91425" marR="91425" marT="91425" marB="91425"/>
                </a:tc>
                <a:extLst>
                  <a:ext uri="{0D108BD9-81ED-4DB2-BD59-A6C34878D82A}">
                    <a16:rowId xmlns:a16="http://schemas.microsoft.com/office/drawing/2014/main" val="10001"/>
                  </a:ext>
                </a:extLst>
              </a:tr>
              <a:tr h="354225">
                <a:tc>
                  <a:txBody>
                    <a:bodyPr/>
                    <a:lstStyle/>
                    <a:p>
                      <a:pPr marL="0" lvl="0" indent="0" algn="l" rtl="0">
                        <a:spcBef>
                          <a:spcPts val="0"/>
                        </a:spcBef>
                        <a:spcAft>
                          <a:spcPts val="0"/>
                        </a:spcAft>
                        <a:buNone/>
                      </a:pPr>
                      <a:r>
                        <a:rPr lang="en" sz="1200" err="1">
                          <a:solidFill>
                            <a:schemeClr val="dk1"/>
                          </a:solidFill>
                        </a:rPr>
                        <a:t>Concept_name</a:t>
                      </a:r>
                      <a:endParaRPr sz="1200" err="1"/>
                    </a:p>
                  </a:txBody>
                  <a:tcPr marL="91425" marR="91425" marT="91425" marB="91425"/>
                </a:tc>
                <a:tc>
                  <a:txBody>
                    <a:bodyPr/>
                    <a:lstStyle/>
                    <a:p>
                      <a:pPr marL="0" lvl="0" indent="0" algn="l" rtl="0">
                        <a:spcBef>
                          <a:spcPts val="0"/>
                        </a:spcBef>
                        <a:spcAft>
                          <a:spcPts val="0"/>
                        </a:spcAft>
                        <a:buNone/>
                      </a:pPr>
                      <a:r>
                        <a:rPr lang="en-US" sz="1200" baseline="0" dirty="0" err="1"/>
                        <a:t>f_type</a:t>
                      </a:r>
                      <a:endParaRPr lang="en-US" sz="1200" baseline="0" dirty="0"/>
                    </a:p>
                  </a:txBody>
                  <a:tcPr marL="91425" marR="91425" marT="91425" marB="91425"/>
                </a:tc>
                <a:tc>
                  <a:txBody>
                    <a:bodyPr/>
                    <a:lstStyle/>
                    <a:p>
                      <a:pPr marL="0" lvl="0" indent="0" algn="l" rtl="0">
                        <a:spcBef>
                          <a:spcPts val="0"/>
                        </a:spcBef>
                        <a:spcAft>
                          <a:spcPts val="0"/>
                        </a:spcAft>
                        <a:buNone/>
                      </a:pPr>
                      <a:r>
                        <a:rPr lang="en-US" sz="1200" dirty="0"/>
                        <a:t>Single nucleotide variant</a:t>
                      </a:r>
                    </a:p>
                  </a:txBody>
                  <a:tcPr marL="91425" marR="91425" marT="91425" marB="91425"/>
                </a:tc>
                <a:extLst>
                  <a:ext uri="{0D108BD9-81ED-4DB2-BD59-A6C34878D82A}">
                    <a16:rowId xmlns:a16="http://schemas.microsoft.com/office/drawing/2014/main" val="10002"/>
                  </a:ext>
                </a:extLst>
              </a:tr>
              <a:tr h="357968">
                <a:tc>
                  <a:txBody>
                    <a:bodyPr/>
                    <a:lstStyle/>
                    <a:p>
                      <a:pPr marL="0" lvl="0" indent="0" algn="l" rtl="0">
                        <a:spcBef>
                          <a:spcPts val="0"/>
                        </a:spcBef>
                        <a:spcAft>
                          <a:spcPts val="0"/>
                        </a:spcAft>
                        <a:buNone/>
                      </a:pPr>
                      <a:r>
                        <a:rPr lang="en" sz="1200" err="1">
                          <a:solidFill>
                            <a:schemeClr val="dk1"/>
                          </a:solidFill>
                        </a:rPr>
                        <a:t>Domain_id</a:t>
                      </a:r>
                      <a:endParaRPr sz="1200" err="1"/>
                    </a:p>
                  </a:txBody>
                  <a:tcPr marL="91425" marR="91425" marT="91425" marB="91425"/>
                </a:tc>
                <a:tc>
                  <a:txBody>
                    <a:bodyPr/>
                    <a:lstStyle/>
                    <a:p>
                      <a:pPr marL="0" lvl="0" indent="0" algn="l" rtl="0">
                        <a:spcBef>
                          <a:spcPts val="0"/>
                        </a:spcBef>
                        <a:spcAft>
                          <a:spcPts val="0"/>
                        </a:spcAft>
                        <a:buNone/>
                      </a:pPr>
                      <a:endParaRPr sz="1200"/>
                    </a:p>
                  </a:txBody>
                  <a:tcPr marL="91425" marR="91425" marT="91425" marB="91425"/>
                </a:tc>
                <a:tc>
                  <a:txBody>
                    <a:bodyPr/>
                    <a:lstStyle/>
                    <a:p>
                      <a:pPr marL="0" lvl="0" indent="0" algn="l" rtl="0">
                        <a:spcBef>
                          <a:spcPts val="0"/>
                        </a:spcBef>
                        <a:spcAft>
                          <a:spcPts val="0"/>
                        </a:spcAft>
                        <a:buNone/>
                      </a:pPr>
                      <a:r>
                        <a:rPr lang="en-US" sz="1200" dirty="0"/>
                        <a:t>Genomic</a:t>
                      </a:r>
                      <a:endParaRPr sz="1200" dirty="0"/>
                    </a:p>
                  </a:txBody>
                  <a:tcPr marL="91425" marR="91425" marT="91425" marB="91425"/>
                </a:tc>
                <a:extLst>
                  <a:ext uri="{0D108BD9-81ED-4DB2-BD59-A6C34878D82A}">
                    <a16:rowId xmlns:a16="http://schemas.microsoft.com/office/drawing/2014/main" val="10003"/>
                  </a:ext>
                </a:extLst>
              </a:tr>
              <a:tr h="372260">
                <a:tc>
                  <a:txBody>
                    <a:bodyPr/>
                    <a:lstStyle/>
                    <a:p>
                      <a:pPr marL="0" lvl="0" indent="0" algn="l" rtl="0">
                        <a:spcBef>
                          <a:spcPts val="0"/>
                        </a:spcBef>
                        <a:spcAft>
                          <a:spcPts val="0"/>
                        </a:spcAft>
                        <a:buNone/>
                      </a:pPr>
                      <a:r>
                        <a:rPr lang="en" sz="1200" err="1">
                          <a:solidFill>
                            <a:schemeClr val="dk1"/>
                          </a:solidFill>
                        </a:rPr>
                        <a:t>Vocabulary_id</a:t>
                      </a:r>
                      <a:endParaRPr sz="1200" err="1"/>
                    </a:p>
                  </a:txBody>
                  <a:tcPr marL="91425" marR="91425" marT="91425" marB="91425"/>
                </a:tc>
                <a:tc>
                  <a:txBody>
                    <a:bodyPr/>
                    <a:lstStyle/>
                    <a:p>
                      <a:pPr marL="0" lvl="0" indent="0" algn="l" rtl="0">
                        <a:spcBef>
                          <a:spcPts val="0"/>
                        </a:spcBef>
                        <a:spcAft>
                          <a:spcPts val="0"/>
                        </a:spcAft>
                        <a:buNone/>
                      </a:pPr>
                      <a:endParaRPr sz="1200"/>
                    </a:p>
                  </a:txBody>
                  <a:tcPr marL="91425" marR="91425" marT="91425" marB="91425"/>
                </a:tc>
                <a:tc>
                  <a:txBody>
                    <a:bodyPr/>
                    <a:lstStyle/>
                    <a:p>
                      <a:pPr marL="0" lvl="0" indent="0" algn="l" rtl="0">
                        <a:spcBef>
                          <a:spcPts val="0"/>
                        </a:spcBef>
                        <a:spcAft>
                          <a:spcPts val="0"/>
                        </a:spcAft>
                        <a:buNone/>
                      </a:pPr>
                      <a:r>
                        <a:rPr lang="en-US" sz="1200" dirty="0" err="1"/>
                        <a:t>ClinVar</a:t>
                      </a:r>
                      <a:endParaRPr sz="1200" dirty="0"/>
                    </a:p>
                  </a:txBody>
                  <a:tcPr marL="91425" marR="91425" marT="91425" marB="91425"/>
                </a:tc>
                <a:extLst>
                  <a:ext uri="{0D108BD9-81ED-4DB2-BD59-A6C34878D82A}">
                    <a16:rowId xmlns:a16="http://schemas.microsoft.com/office/drawing/2014/main" val="10004"/>
                  </a:ext>
                </a:extLst>
              </a:tr>
              <a:tr h="357968">
                <a:tc>
                  <a:txBody>
                    <a:bodyPr/>
                    <a:lstStyle/>
                    <a:p>
                      <a:pPr marL="0" lvl="0" indent="0" algn="l" rtl="0">
                        <a:spcBef>
                          <a:spcPts val="0"/>
                        </a:spcBef>
                        <a:spcAft>
                          <a:spcPts val="0"/>
                        </a:spcAft>
                        <a:buNone/>
                      </a:pPr>
                      <a:r>
                        <a:rPr lang="en" sz="1200" err="1">
                          <a:solidFill>
                            <a:schemeClr val="dk1"/>
                          </a:solidFill>
                        </a:rPr>
                        <a:t>Concept_class_id</a:t>
                      </a:r>
                      <a:endParaRPr sz="1200" err="1"/>
                    </a:p>
                  </a:txBody>
                  <a:tcPr marL="91425" marR="91425" marT="91425" marB="91425"/>
                </a:tc>
                <a:tc>
                  <a:txBody>
                    <a:bodyPr/>
                    <a:lstStyle/>
                    <a:p>
                      <a:pPr marL="0" lvl="0" indent="0" algn="l" rtl="0">
                        <a:spcBef>
                          <a:spcPts val="0"/>
                        </a:spcBef>
                        <a:spcAft>
                          <a:spcPts val="0"/>
                        </a:spcAft>
                        <a:buNone/>
                      </a:pPr>
                      <a:endParaRPr sz="1200"/>
                    </a:p>
                  </a:txBody>
                  <a:tcPr marL="91425" marR="91425" marT="91425" marB="91425"/>
                </a:tc>
                <a:tc>
                  <a:txBody>
                    <a:bodyPr/>
                    <a:lstStyle/>
                    <a:p>
                      <a:pPr marL="0" lvl="0" indent="0" algn="l" rtl="0">
                        <a:spcBef>
                          <a:spcPts val="0"/>
                        </a:spcBef>
                        <a:spcAft>
                          <a:spcPts val="0"/>
                        </a:spcAft>
                        <a:buNone/>
                      </a:pPr>
                      <a:r>
                        <a:rPr lang="en-US" sz="1200" dirty="0"/>
                        <a:t>Structural type</a:t>
                      </a:r>
                    </a:p>
                  </a:txBody>
                  <a:tcPr marL="91425" marR="91425" marT="91425" marB="91425"/>
                </a:tc>
                <a:extLst>
                  <a:ext uri="{0D108BD9-81ED-4DB2-BD59-A6C34878D82A}">
                    <a16:rowId xmlns:a16="http://schemas.microsoft.com/office/drawing/2014/main" val="10005"/>
                  </a:ext>
                </a:extLst>
              </a:tr>
              <a:tr h="357968">
                <a:tc>
                  <a:txBody>
                    <a:bodyPr/>
                    <a:lstStyle/>
                    <a:p>
                      <a:pPr marL="0" lvl="0" indent="0" algn="l" rtl="0">
                        <a:spcBef>
                          <a:spcPts val="0"/>
                        </a:spcBef>
                        <a:spcAft>
                          <a:spcPts val="0"/>
                        </a:spcAft>
                        <a:buNone/>
                      </a:pPr>
                      <a:r>
                        <a:rPr lang="en" sz="1200" err="1">
                          <a:solidFill>
                            <a:schemeClr val="dk1"/>
                          </a:solidFill>
                        </a:rPr>
                        <a:t>Standard_concept</a:t>
                      </a:r>
                      <a:endParaRPr sz="1200" err="1"/>
                    </a:p>
                  </a:txBody>
                  <a:tcPr marL="91425" marR="91425" marT="91425" marB="91425"/>
                </a:tc>
                <a:tc>
                  <a:txBody>
                    <a:bodyPr/>
                    <a:lstStyle/>
                    <a:p>
                      <a:pPr marL="0" lvl="0" indent="0" algn="l" rtl="0">
                        <a:spcBef>
                          <a:spcPts val="0"/>
                        </a:spcBef>
                        <a:spcAft>
                          <a:spcPts val="0"/>
                        </a:spcAft>
                        <a:buNone/>
                      </a:pPr>
                      <a:endParaRPr sz="1200"/>
                    </a:p>
                  </a:txBody>
                  <a:tcPr marL="91425" marR="91425" marT="91425" marB="91425"/>
                </a:tc>
                <a:tc>
                  <a:txBody>
                    <a:bodyPr/>
                    <a:lstStyle/>
                    <a:p>
                      <a:pPr marL="0" lvl="0" indent="0" algn="l" rtl="0">
                        <a:spcBef>
                          <a:spcPts val="0"/>
                        </a:spcBef>
                        <a:spcAft>
                          <a:spcPts val="0"/>
                        </a:spcAft>
                        <a:buNone/>
                      </a:pPr>
                      <a:r>
                        <a:rPr lang="en" sz="1200" dirty="0"/>
                        <a:t>S</a:t>
                      </a:r>
                      <a:endParaRPr sz="1200" dirty="0"/>
                    </a:p>
                  </a:txBody>
                  <a:tcPr marL="91425" marR="91425" marT="91425" marB="91425"/>
                </a:tc>
                <a:extLst>
                  <a:ext uri="{0D108BD9-81ED-4DB2-BD59-A6C34878D82A}">
                    <a16:rowId xmlns:a16="http://schemas.microsoft.com/office/drawing/2014/main" val="10006"/>
                  </a:ext>
                </a:extLst>
              </a:tr>
              <a:tr h="357968">
                <a:tc>
                  <a:txBody>
                    <a:bodyPr/>
                    <a:lstStyle/>
                    <a:p>
                      <a:pPr marL="0" lvl="0" indent="0" algn="l" rtl="0">
                        <a:spcBef>
                          <a:spcPts val="0"/>
                        </a:spcBef>
                        <a:spcAft>
                          <a:spcPts val="0"/>
                        </a:spcAft>
                        <a:buNone/>
                      </a:pPr>
                      <a:r>
                        <a:rPr lang="en" sz="1200" dirty="0">
                          <a:solidFill>
                            <a:schemeClr val="dk1"/>
                          </a:solidFill>
                        </a:rPr>
                        <a:t>Concept_code</a:t>
                      </a:r>
                      <a:endParaRPr sz="1200" dirty="0"/>
                    </a:p>
                  </a:txBody>
                  <a:tcPr marL="91425" marR="91425" marT="91425" marB="91425"/>
                </a:tc>
                <a:tc>
                  <a:txBody>
                    <a:bodyPr/>
                    <a:lstStyle/>
                    <a:p>
                      <a:pPr marL="0" lvl="0" indent="0" algn="l" rtl="0">
                        <a:spcBef>
                          <a:spcPts val="0"/>
                        </a:spcBef>
                        <a:spcAft>
                          <a:spcPts val="0"/>
                        </a:spcAft>
                        <a:buNone/>
                      </a:pPr>
                      <a:r>
                        <a:rPr lang="en-US" sz="1200" b="0" i="0" u="none" strike="noStrike" baseline="0" noProof="0" dirty="0">
                          <a:solidFill>
                            <a:schemeClr val="dk1"/>
                          </a:solidFill>
                          <a:latin typeface="Arial" panose="020B0604020202020204" pitchFamily="34" charset="0"/>
                          <a:cs typeface="Arial" panose="020B0604020202020204" pitchFamily="34" charset="0"/>
                        </a:rPr>
                        <a:t>OMOP Generated code </a:t>
                      </a:r>
                      <a:endParaRPr lang="en-US" sz="1200" b="0" i="0" u="none" strike="noStrike" baseline="0" noProof="0" dirty="0">
                        <a:latin typeface="Arial" panose="020B0604020202020204" pitchFamily="34" charset="0"/>
                        <a:cs typeface="Arial" panose="020B0604020202020204" pitchFamily="34" charset="0"/>
                      </a:endParaRPr>
                    </a:p>
                  </a:txBody>
                  <a:tcPr marL="91425" marR="91425" marT="91425" marB="91425"/>
                </a:tc>
                <a:tc>
                  <a:txBody>
                    <a:bodyPr/>
                    <a:lstStyle/>
                    <a:p>
                      <a:pPr algn="l"/>
                      <a:r>
                        <a:rPr lang="en-US" sz="1200" dirty="0">
                          <a:solidFill>
                            <a:schemeClr val="tx1"/>
                          </a:solidFill>
                        </a:rPr>
                        <a:t> </a:t>
                      </a:r>
                    </a:p>
                  </a:txBody>
                  <a:tcPr marL="91425" marR="91425" marT="91425" marB="91425"/>
                </a:tc>
                <a:extLst>
                  <a:ext uri="{0D108BD9-81ED-4DB2-BD59-A6C34878D82A}">
                    <a16:rowId xmlns:a16="http://schemas.microsoft.com/office/drawing/2014/main" val="10007"/>
                  </a:ext>
                </a:extLst>
              </a:tr>
              <a:tr h="357968">
                <a:tc>
                  <a:txBody>
                    <a:bodyPr/>
                    <a:lstStyle/>
                    <a:p>
                      <a:pPr marL="0" lvl="0" indent="0" algn="l" rtl="0">
                        <a:spcBef>
                          <a:spcPts val="0"/>
                        </a:spcBef>
                        <a:spcAft>
                          <a:spcPts val="0"/>
                        </a:spcAft>
                        <a:buNone/>
                      </a:pPr>
                      <a:r>
                        <a:rPr lang="en" sz="1200" err="1">
                          <a:solidFill>
                            <a:schemeClr val="dk1"/>
                          </a:solidFill>
                        </a:rPr>
                        <a:t>Valid_start_date</a:t>
                      </a:r>
                      <a:endParaRPr sz="1200" err="1"/>
                    </a:p>
                  </a:txBody>
                  <a:tcPr marL="91425" marR="91425" marT="91425" marB="91425"/>
                </a:tc>
                <a:tc>
                  <a:txBody>
                    <a:bodyPr/>
                    <a:lstStyle/>
                    <a:p>
                      <a:pPr marL="0" lvl="0" indent="0" algn="l" rtl="0">
                        <a:spcBef>
                          <a:spcPts val="0"/>
                        </a:spcBef>
                        <a:spcAft>
                          <a:spcPts val="0"/>
                        </a:spcAft>
                        <a:buNone/>
                      </a:pPr>
                      <a:endParaRPr lang="en" sz="1200" dirty="0">
                        <a:solidFill>
                          <a:schemeClr val="dk1"/>
                        </a:solidFill>
                      </a:endParaRPr>
                    </a:p>
                  </a:txBody>
                  <a:tcPr marL="91425" marR="91425" marT="91425" marB="91425"/>
                </a:tc>
                <a:tc>
                  <a:txBody>
                    <a:bodyPr/>
                    <a:lstStyle/>
                    <a:p>
                      <a:pPr marL="0" lvl="0" indent="0" algn="l" rtl="0">
                        <a:spcBef>
                          <a:spcPts val="0"/>
                        </a:spcBef>
                        <a:spcAft>
                          <a:spcPts val="0"/>
                        </a:spcAft>
                        <a:buNone/>
                      </a:pPr>
                      <a:r>
                        <a:rPr lang="en" sz="1200"/>
                        <a:t>1986-01-01</a:t>
                      </a:r>
                      <a:endParaRPr sz="1200"/>
                    </a:p>
                  </a:txBody>
                  <a:tcPr marL="91425" marR="91425" marT="91425" marB="91425"/>
                </a:tc>
                <a:extLst>
                  <a:ext uri="{0D108BD9-81ED-4DB2-BD59-A6C34878D82A}">
                    <a16:rowId xmlns:a16="http://schemas.microsoft.com/office/drawing/2014/main" val="10008"/>
                  </a:ext>
                </a:extLst>
              </a:tr>
              <a:tr h="357968">
                <a:tc>
                  <a:txBody>
                    <a:bodyPr/>
                    <a:lstStyle/>
                    <a:p>
                      <a:pPr marL="0" lvl="0" indent="0" algn="l" rtl="0">
                        <a:spcBef>
                          <a:spcPts val="0"/>
                        </a:spcBef>
                        <a:spcAft>
                          <a:spcPts val="0"/>
                        </a:spcAft>
                        <a:buNone/>
                      </a:pPr>
                      <a:r>
                        <a:rPr lang="en" sz="1200" err="1">
                          <a:solidFill>
                            <a:schemeClr val="dk1"/>
                          </a:solidFill>
                        </a:rPr>
                        <a:t>Valid_end_date</a:t>
                      </a:r>
                      <a:endParaRPr sz="1200" err="1">
                        <a:solidFill>
                          <a:schemeClr val="dk1"/>
                        </a:solidFill>
                      </a:endParaRPr>
                    </a:p>
                  </a:txBody>
                  <a:tcPr marL="91425" marR="91425" marT="91425" marB="91425"/>
                </a:tc>
                <a:tc>
                  <a:txBody>
                    <a:bodyPr/>
                    <a:lstStyle/>
                    <a:p>
                      <a:pPr marL="0" lvl="0" indent="0" algn="l" rtl="0">
                        <a:spcBef>
                          <a:spcPts val="0"/>
                        </a:spcBef>
                        <a:spcAft>
                          <a:spcPts val="0"/>
                        </a:spcAft>
                        <a:buNone/>
                      </a:pPr>
                      <a:endParaRPr sz="1200"/>
                    </a:p>
                  </a:txBody>
                  <a:tcPr marL="91425" marR="91425" marT="91425" marB="91425"/>
                </a:tc>
                <a:tc>
                  <a:txBody>
                    <a:bodyPr/>
                    <a:lstStyle/>
                    <a:p>
                      <a:pPr marL="0" lvl="0" indent="0" algn="l" rtl="0">
                        <a:spcBef>
                          <a:spcPts val="0"/>
                        </a:spcBef>
                        <a:spcAft>
                          <a:spcPts val="0"/>
                        </a:spcAft>
                        <a:buNone/>
                      </a:pPr>
                      <a:r>
                        <a:rPr lang="en" sz="1200" dirty="0"/>
                        <a:t>2099-12-31</a:t>
                      </a:r>
                      <a:endParaRPr sz="1200" dirty="0"/>
                    </a:p>
                  </a:txBody>
                  <a:tcPr marL="91425" marR="91425" marT="91425" marB="91425"/>
                </a:tc>
                <a:extLst>
                  <a:ext uri="{0D108BD9-81ED-4DB2-BD59-A6C34878D82A}">
                    <a16:rowId xmlns:a16="http://schemas.microsoft.com/office/drawing/2014/main" val="10009"/>
                  </a:ext>
                </a:extLst>
              </a:tr>
              <a:tr h="357968">
                <a:tc>
                  <a:txBody>
                    <a:bodyPr/>
                    <a:lstStyle/>
                    <a:p>
                      <a:pPr marL="0" lvl="0" indent="0" algn="l" rtl="0">
                        <a:spcBef>
                          <a:spcPts val="0"/>
                        </a:spcBef>
                        <a:spcAft>
                          <a:spcPts val="0"/>
                        </a:spcAft>
                        <a:buNone/>
                      </a:pPr>
                      <a:r>
                        <a:rPr lang="en" sz="1200" err="1">
                          <a:solidFill>
                            <a:schemeClr val="dk1"/>
                          </a:solidFill>
                        </a:rPr>
                        <a:t>Invalid_reason</a:t>
                      </a:r>
                      <a:endParaRPr sz="1200" err="1">
                        <a:solidFill>
                          <a:schemeClr val="dk1"/>
                        </a:solidFill>
                      </a:endParaRPr>
                    </a:p>
                  </a:txBody>
                  <a:tcPr marL="91425" marR="91425" marT="91425" marB="91425"/>
                </a:tc>
                <a:tc>
                  <a:txBody>
                    <a:bodyPr/>
                    <a:lstStyle/>
                    <a:p>
                      <a:pPr marL="0" lvl="0" indent="0" algn="l" rtl="0">
                        <a:spcBef>
                          <a:spcPts val="0"/>
                        </a:spcBef>
                        <a:spcAft>
                          <a:spcPts val="0"/>
                        </a:spcAft>
                        <a:buNone/>
                      </a:pPr>
                      <a:endParaRPr sz="1200"/>
                    </a:p>
                  </a:txBody>
                  <a:tcPr marL="91425" marR="91425" marT="91425" marB="91425"/>
                </a:tc>
                <a:tc>
                  <a:txBody>
                    <a:bodyPr/>
                    <a:lstStyle/>
                    <a:p>
                      <a:pPr marL="0" lvl="0" indent="0" algn="l" rtl="0">
                        <a:spcBef>
                          <a:spcPts val="0"/>
                        </a:spcBef>
                        <a:spcAft>
                          <a:spcPts val="0"/>
                        </a:spcAft>
                        <a:buNone/>
                      </a:pPr>
                      <a:endParaRPr sz="1200" dirty="0"/>
                    </a:p>
                  </a:txBody>
                  <a:tcPr marL="91425" marR="91425" marT="91425" marB="91425"/>
                </a:tc>
                <a:extLst>
                  <a:ext uri="{0D108BD9-81ED-4DB2-BD59-A6C34878D82A}">
                    <a16:rowId xmlns:a16="http://schemas.microsoft.com/office/drawing/2014/main" val="10010"/>
                  </a:ext>
                </a:extLst>
              </a:tr>
            </a:tbl>
          </a:graphicData>
        </a:graphic>
      </p:graphicFrame>
      <p:sp>
        <p:nvSpPr>
          <p:cNvPr id="104" name="Google Shape;104;p20"/>
          <p:cNvSpPr txBox="1">
            <a:spLocks noGrp="1"/>
          </p:cNvSpPr>
          <p:nvPr>
            <p:ph type="title"/>
          </p:nvPr>
        </p:nvSpPr>
        <p:spPr>
          <a:xfrm>
            <a:off x="463875" y="-1"/>
            <a:ext cx="8393700" cy="36576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000" b="1"/>
              <a:t>ClinVar Concept table</a:t>
            </a:r>
            <a:endParaRPr sz="2000" b="1"/>
          </a:p>
        </p:txBody>
      </p:sp>
    </p:spTree>
    <p:extLst>
      <p:ext uri="{BB962C8B-B14F-4D97-AF65-F5344CB8AC3E}">
        <p14:creationId xmlns:p14="http://schemas.microsoft.com/office/powerpoint/2010/main" val="30996573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graphicFrame>
        <p:nvGraphicFramePr>
          <p:cNvPr id="103" name="Google Shape;103;p20"/>
          <p:cNvGraphicFramePr/>
          <p:nvPr>
            <p:extLst>
              <p:ext uri="{D42A27DB-BD31-4B8C-83A1-F6EECF244321}">
                <p14:modId xmlns:p14="http://schemas.microsoft.com/office/powerpoint/2010/main" val="3857157066"/>
              </p:ext>
            </p:extLst>
          </p:nvPr>
        </p:nvGraphicFramePr>
        <p:xfrm>
          <a:off x="280762" y="370825"/>
          <a:ext cx="8576813" cy="4036090"/>
        </p:xfrm>
        <a:graphic>
          <a:graphicData uri="http://schemas.openxmlformats.org/drawingml/2006/table">
            <a:tbl>
              <a:tblPr>
                <a:noFill/>
                <a:tableStyleId>{42E292DC-4DC9-4369-9E3E-4D5144749313}</a:tableStyleId>
              </a:tblPr>
              <a:tblGrid>
                <a:gridCol w="1572120">
                  <a:extLst>
                    <a:ext uri="{9D8B030D-6E8A-4147-A177-3AD203B41FA5}">
                      <a16:colId xmlns:a16="http://schemas.microsoft.com/office/drawing/2014/main" val="20000"/>
                    </a:ext>
                  </a:extLst>
                </a:gridCol>
                <a:gridCol w="2031883">
                  <a:extLst>
                    <a:ext uri="{9D8B030D-6E8A-4147-A177-3AD203B41FA5}">
                      <a16:colId xmlns:a16="http://schemas.microsoft.com/office/drawing/2014/main" val="20001"/>
                    </a:ext>
                  </a:extLst>
                </a:gridCol>
                <a:gridCol w="4972810">
                  <a:extLst>
                    <a:ext uri="{9D8B030D-6E8A-4147-A177-3AD203B41FA5}">
                      <a16:colId xmlns:a16="http://schemas.microsoft.com/office/drawing/2014/main" val="20002"/>
                    </a:ext>
                  </a:extLst>
                </a:gridCol>
              </a:tblGrid>
              <a:tr h="357968">
                <a:tc>
                  <a:txBody>
                    <a:bodyPr/>
                    <a:lstStyle/>
                    <a:p>
                      <a:pPr marL="0" lvl="0" indent="0" algn="ctr" rtl="0">
                        <a:spcBef>
                          <a:spcPts val="0"/>
                        </a:spcBef>
                        <a:spcAft>
                          <a:spcPts val="0"/>
                        </a:spcAft>
                        <a:buNone/>
                      </a:pPr>
                      <a:r>
                        <a:rPr lang="en" sz="1200" b="1"/>
                        <a:t>Field</a:t>
                      </a:r>
                      <a:endParaRPr sz="1200" b="1"/>
                    </a:p>
                  </a:txBody>
                  <a:tcPr marL="91425" marR="91425" marT="91425" marB="91425"/>
                </a:tc>
                <a:tc>
                  <a:txBody>
                    <a:bodyPr/>
                    <a:lstStyle/>
                    <a:p>
                      <a:pPr marL="0" lvl="0" indent="0" algn="ctr" rtl="0">
                        <a:spcBef>
                          <a:spcPts val="0"/>
                        </a:spcBef>
                        <a:spcAft>
                          <a:spcPts val="0"/>
                        </a:spcAft>
                        <a:buNone/>
                      </a:pPr>
                      <a:r>
                        <a:rPr lang="en" sz="1200" b="1"/>
                        <a:t>Source field</a:t>
                      </a:r>
                      <a:endParaRPr sz="1200" b="1"/>
                    </a:p>
                  </a:txBody>
                  <a:tcPr marL="91425" marR="91425" marT="91425" marB="91425"/>
                </a:tc>
                <a:tc>
                  <a:txBody>
                    <a:bodyPr/>
                    <a:lstStyle/>
                    <a:p>
                      <a:pPr marL="0" lvl="0" indent="0" algn="ctr" rtl="0">
                        <a:spcBef>
                          <a:spcPts val="0"/>
                        </a:spcBef>
                        <a:spcAft>
                          <a:spcPts val="0"/>
                        </a:spcAft>
                        <a:buNone/>
                      </a:pPr>
                      <a:r>
                        <a:rPr lang="en" sz="1200" b="1"/>
                        <a:t>Example</a:t>
                      </a:r>
                      <a:endParaRPr sz="1200" b="1"/>
                    </a:p>
                  </a:txBody>
                  <a:tcPr marL="91425" marR="91425" marT="91425" marB="91425"/>
                </a:tc>
                <a:extLst>
                  <a:ext uri="{0D108BD9-81ED-4DB2-BD59-A6C34878D82A}">
                    <a16:rowId xmlns:a16="http://schemas.microsoft.com/office/drawing/2014/main" val="10000"/>
                  </a:ext>
                </a:extLst>
              </a:tr>
              <a:tr h="372260">
                <a:tc>
                  <a:txBody>
                    <a:bodyPr/>
                    <a:lstStyle/>
                    <a:p>
                      <a:pPr marL="0" lvl="0" indent="0" algn="l" rtl="0">
                        <a:spcBef>
                          <a:spcPts val="0"/>
                        </a:spcBef>
                        <a:spcAft>
                          <a:spcPts val="0"/>
                        </a:spcAft>
                        <a:buNone/>
                      </a:pPr>
                      <a:r>
                        <a:rPr lang="en" sz="1200"/>
                        <a:t>Concept_id </a:t>
                      </a:r>
                      <a:endParaRPr sz="1200"/>
                    </a:p>
                  </a:txBody>
                  <a:tcPr marL="91425" marR="91425" marT="91425" marB="91425"/>
                </a:tc>
                <a:tc>
                  <a:txBody>
                    <a:bodyPr/>
                    <a:lstStyle/>
                    <a:p>
                      <a:pPr marL="0" lvl="0" indent="0" algn="l" rtl="0">
                        <a:spcBef>
                          <a:spcPts val="0"/>
                        </a:spcBef>
                        <a:spcAft>
                          <a:spcPts val="0"/>
                        </a:spcAft>
                        <a:buNone/>
                      </a:pPr>
                      <a:endParaRPr sz="1200"/>
                    </a:p>
                  </a:txBody>
                  <a:tcPr marL="91425" marR="91425" marT="91425" marB="91425"/>
                </a:tc>
                <a:tc>
                  <a:txBody>
                    <a:bodyPr/>
                    <a:lstStyle/>
                    <a:p>
                      <a:pPr marL="0" lvl="0" indent="0" algn="l" rtl="0">
                        <a:spcBef>
                          <a:spcPts val="0"/>
                        </a:spcBef>
                        <a:spcAft>
                          <a:spcPts val="0"/>
                        </a:spcAft>
                        <a:buNone/>
                      </a:pPr>
                      <a:r>
                        <a:rPr lang="en-US" sz="1200" dirty="0"/>
                        <a:t>54432234</a:t>
                      </a:r>
                      <a:endParaRPr sz="1200" dirty="0"/>
                    </a:p>
                  </a:txBody>
                  <a:tcPr marL="91425" marR="91425" marT="91425" marB="91425"/>
                </a:tc>
                <a:extLst>
                  <a:ext uri="{0D108BD9-81ED-4DB2-BD59-A6C34878D82A}">
                    <a16:rowId xmlns:a16="http://schemas.microsoft.com/office/drawing/2014/main" val="10001"/>
                  </a:ext>
                </a:extLst>
              </a:tr>
              <a:tr h="354225">
                <a:tc>
                  <a:txBody>
                    <a:bodyPr/>
                    <a:lstStyle/>
                    <a:p>
                      <a:pPr marL="0" lvl="0" indent="0" algn="l" rtl="0">
                        <a:spcBef>
                          <a:spcPts val="0"/>
                        </a:spcBef>
                        <a:spcAft>
                          <a:spcPts val="0"/>
                        </a:spcAft>
                        <a:buNone/>
                      </a:pPr>
                      <a:r>
                        <a:rPr lang="en" sz="1200">
                          <a:solidFill>
                            <a:schemeClr val="dk1"/>
                          </a:solidFill>
                        </a:rPr>
                        <a:t>Concept_name</a:t>
                      </a:r>
                      <a:endParaRPr sz="1200" err="1"/>
                    </a:p>
                  </a:txBody>
                  <a:tcPr marL="91425" marR="91425" marT="91425" marB="91425"/>
                </a:tc>
                <a:tc>
                  <a:txBody>
                    <a:bodyPr/>
                    <a:lstStyle/>
                    <a:p>
                      <a:pPr marL="0" lvl="0" indent="0" algn="l" rtl="0">
                        <a:spcBef>
                          <a:spcPts val="0"/>
                        </a:spcBef>
                        <a:spcAft>
                          <a:spcPts val="0"/>
                        </a:spcAft>
                        <a:buNone/>
                      </a:pPr>
                      <a:r>
                        <a:rPr lang="en-US" sz="1200" baseline="0" dirty="0"/>
                        <a:t>clinicalsignificance</a:t>
                      </a:r>
                      <a:endParaRPr sz="1200" baseline="0" dirty="0"/>
                    </a:p>
                  </a:txBody>
                  <a:tcPr marL="91425" marR="91425" marT="91425" marB="91425"/>
                </a:tc>
                <a:tc>
                  <a:txBody>
                    <a:bodyPr/>
                    <a:lstStyle/>
                    <a:p>
                      <a:pPr marL="0" lvl="0" indent="0" algn="l" rtl="0">
                        <a:spcBef>
                          <a:spcPts val="0"/>
                        </a:spcBef>
                        <a:spcAft>
                          <a:spcPts val="0"/>
                        </a:spcAft>
                        <a:buNone/>
                      </a:pPr>
                      <a:r>
                        <a:rPr lang="en-US" sz="1200" dirty="0"/>
                        <a:t>Pathogenic</a:t>
                      </a:r>
                    </a:p>
                  </a:txBody>
                  <a:tcPr marL="91425" marR="91425" marT="91425" marB="91425"/>
                </a:tc>
                <a:extLst>
                  <a:ext uri="{0D108BD9-81ED-4DB2-BD59-A6C34878D82A}">
                    <a16:rowId xmlns:a16="http://schemas.microsoft.com/office/drawing/2014/main" val="10002"/>
                  </a:ext>
                </a:extLst>
              </a:tr>
              <a:tr h="357968">
                <a:tc>
                  <a:txBody>
                    <a:bodyPr/>
                    <a:lstStyle/>
                    <a:p>
                      <a:pPr marL="0" lvl="0" indent="0" algn="l" rtl="0">
                        <a:spcBef>
                          <a:spcPts val="0"/>
                        </a:spcBef>
                        <a:spcAft>
                          <a:spcPts val="0"/>
                        </a:spcAft>
                        <a:buNone/>
                      </a:pPr>
                      <a:r>
                        <a:rPr lang="en" sz="1200">
                          <a:solidFill>
                            <a:schemeClr val="dk1"/>
                          </a:solidFill>
                        </a:rPr>
                        <a:t>Domain_id</a:t>
                      </a:r>
                      <a:endParaRPr sz="1200" err="1"/>
                    </a:p>
                  </a:txBody>
                  <a:tcPr marL="91425" marR="91425" marT="91425" marB="91425"/>
                </a:tc>
                <a:tc>
                  <a:txBody>
                    <a:bodyPr/>
                    <a:lstStyle/>
                    <a:p>
                      <a:pPr marL="0" lvl="0" indent="0" algn="l" rtl="0">
                        <a:spcBef>
                          <a:spcPts val="0"/>
                        </a:spcBef>
                        <a:spcAft>
                          <a:spcPts val="0"/>
                        </a:spcAft>
                        <a:buNone/>
                      </a:pPr>
                      <a:endParaRPr sz="1200"/>
                    </a:p>
                  </a:txBody>
                  <a:tcPr marL="91425" marR="91425" marT="91425" marB="91425"/>
                </a:tc>
                <a:tc>
                  <a:txBody>
                    <a:bodyPr/>
                    <a:lstStyle/>
                    <a:p>
                      <a:pPr marL="0" lvl="0" indent="0" algn="l" rtl="0">
                        <a:spcBef>
                          <a:spcPts val="0"/>
                        </a:spcBef>
                        <a:spcAft>
                          <a:spcPts val="0"/>
                        </a:spcAft>
                        <a:buNone/>
                      </a:pPr>
                      <a:r>
                        <a:rPr lang="en-US" sz="1200"/>
                        <a:t>Genomic</a:t>
                      </a:r>
                      <a:endParaRPr sz="1200" dirty="0"/>
                    </a:p>
                  </a:txBody>
                  <a:tcPr marL="91425" marR="91425" marT="91425" marB="91425"/>
                </a:tc>
                <a:extLst>
                  <a:ext uri="{0D108BD9-81ED-4DB2-BD59-A6C34878D82A}">
                    <a16:rowId xmlns:a16="http://schemas.microsoft.com/office/drawing/2014/main" val="10003"/>
                  </a:ext>
                </a:extLst>
              </a:tr>
              <a:tr h="372260">
                <a:tc>
                  <a:txBody>
                    <a:bodyPr/>
                    <a:lstStyle/>
                    <a:p>
                      <a:pPr marL="0" lvl="0" indent="0" algn="l" rtl="0">
                        <a:spcBef>
                          <a:spcPts val="0"/>
                        </a:spcBef>
                        <a:spcAft>
                          <a:spcPts val="0"/>
                        </a:spcAft>
                        <a:buNone/>
                      </a:pPr>
                      <a:r>
                        <a:rPr lang="en" sz="1200">
                          <a:solidFill>
                            <a:schemeClr val="dk1"/>
                          </a:solidFill>
                        </a:rPr>
                        <a:t>Vocabulary_id</a:t>
                      </a:r>
                      <a:endParaRPr sz="1200" err="1"/>
                    </a:p>
                  </a:txBody>
                  <a:tcPr marL="91425" marR="91425" marT="91425" marB="91425"/>
                </a:tc>
                <a:tc>
                  <a:txBody>
                    <a:bodyPr/>
                    <a:lstStyle/>
                    <a:p>
                      <a:pPr marL="0" lvl="0" indent="0" algn="l" rtl="0">
                        <a:spcBef>
                          <a:spcPts val="0"/>
                        </a:spcBef>
                        <a:spcAft>
                          <a:spcPts val="0"/>
                        </a:spcAft>
                        <a:buNone/>
                      </a:pPr>
                      <a:endParaRPr sz="1200"/>
                    </a:p>
                  </a:txBody>
                  <a:tcPr marL="91425" marR="91425" marT="91425" marB="91425"/>
                </a:tc>
                <a:tc>
                  <a:txBody>
                    <a:bodyPr/>
                    <a:lstStyle/>
                    <a:p>
                      <a:pPr marL="0" lvl="0" indent="0" algn="l" rtl="0">
                        <a:spcBef>
                          <a:spcPts val="0"/>
                        </a:spcBef>
                        <a:spcAft>
                          <a:spcPts val="0"/>
                        </a:spcAft>
                        <a:buNone/>
                      </a:pPr>
                      <a:r>
                        <a:rPr lang="en-US" sz="1200" dirty="0" err="1"/>
                        <a:t>ClinVar</a:t>
                      </a:r>
                      <a:endParaRPr sz="1200" dirty="0"/>
                    </a:p>
                  </a:txBody>
                  <a:tcPr marL="91425" marR="91425" marT="91425" marB="91425"/>
                </a:tc>
                <a:extLst>
                  <a:ext uri="{0D108BD9-81ED-4DB2-BD59-A6C34878D82A}">
                    <a16:rowId xmlns:a16="http://schemas.microsoft.com/office/drawing/2014/main" val="10004"/>
                  </a:ext>
                </a:extLst>
              </a:tr>
              <a:tr h="357968">
                <a:tc>
                  <a:txBody>
                    <a:bodyPr/>
                    <a:lstStyle/>
                    <a:p>
                      <a:pPr marL="0" lvl="0" indent="0" algn="l" rtl="0">
                        <a:spcBef>
                          <a:spcPts val="0"/>
                        </a:spcBef>
                        <a:spcAft>
                          <a:spcPts val="0"/>
                        </a:spcAft>
                        <a:buNone/>
                      </a:pPr>
                      <a:r>
                        <a:rPr lang="en" sz="1200">
                          <a:solidFill>
                            <a:schemeClr val="dk1"/>
                          </a:solidFill>
                        </a:rPr>
                        <a:t>Concept_class_id</a:t>
                      </a:r>
                      <a:endParaRPr sz="1200" err="1"/>
                    </a:p>
                  </a:txBody>
                  <a:tcPr marL="91425" marR="91425" marT="91425" marB="91425"/>
                </a:tc>
                <a:tc>
                  <a:txBody>
                    <a:bodyPr/>
                    <a:lstStyle/>
                    <a:p>
                      <a:pPr marL="0" lvl="0" indent="0" algn="l" rtl="0">
                        <a:spcBef>
                          <a:spcPts val="0"/>
                        </a:spcBef>
                        <a:spcAft>
                          <a:spcPts val="0"/>
                        </a:spcAft>
                        <a:buNone/>
                      </a:pPr>
                      <a:endParaRPr sz="1200"/>
                    </a:p>
                  </a:txBody>
                  <a:tcPr marL="91425" marR="91425" marT="91425" marB="91425"/>
                </a:tc>
                <a:tc>
                  <a:txBody>
                    <a:bodyPr/>
                    <a:lstStyle/>
                    <a:p>
                      <a:pPr marL="0" lvl="0" indent="0" algn="l" rtl="0">
                        <a:spcBef>
                          <a:spcPts val="0"/>
                        </a:spcBef>
                        <a:spcAft>
                          <a:spcPts val="0"/>
                        </a:spcAft>
                        <a:buNone/>
                      </a:pPr>
                      <a:r>
                        <a:rPr lang="en-US" sz="1200" baseline="0" dirty="0"/>
                        <a:t>Clinical Significance</a:t>
                      </a:r>
                    </a:p>
                  </a:txBody>
                  <a:tcPr marL="91425" marR="91425" marT="91425" marB="91425"/>
                </a:tc>
                <a:extLst>
                  <a:ext uri="{0D108BD9-81ED-4DB2-BD59-A6C34878D82A}">
                    <a16:rowId xmlns:a16="http://schemas.microsoft.com/office/drawing/2014/main" val="10005"/>
                  </a:ext>
                </a:extLst>
              </a:tr>
              <a:tr h="357968">
                <a:tc>
                  <a:txBody>
                    <a:bodyPr/>
                    <a:lstStyle/>
                    <a:p>
                      <a:pPr marL="0" lvl="0" indent="0" algn="l" rtl="0">
                        <a:spcBef>
                          <a:spcPts val="0"/>
                        </a:spcBef>
                        <a:spcAft>
                          <a:spcPts val="0"/>
                        </a:spcAft>
                        <a:buNone/>
                      </a:pPr>
                      <a:r>
                        <a:rPr lang="en" sz="1200">
                          <a:solidFill>
                            <a:schemeClr val="dk1"/>
                          </a:solidFill>
                        </a:rPr>
                        <a:t>Standard_concept</a:t>
                      </a:r>
                      <a:endParaRPr sz="1200" err="1"/>
                    </a:p>
                  </a:txBody>
                  <a:tcPr marL="91425" marR="91425" marT="91425" marB="91425"/>
                </a:tc>
                <a:tc>
                  <a:txBody>
                    <a:bodyPr/>
                    <a:lstStyle/>
                    <a:p>
                      <a:pPr marL="0" lvl="0" indent="0" algn="l" rtl="0">
                        <a:spcBef>
                          <a:spcPts val="0"/>
                        </a:spcBef>
                        <a:spcAft>
                          <a:spcPts val="0"/>
                        </a:spcAft>
                        <a:buNone/>
                      </a:pPr>
                      <a:endParaRPr sz="1200"/>
                    </a:p>
                  </a:txBody>
                  <a:tcPr marL="91425" marR="91425" marT="91425" marB="91425"/>
                </a:tc>
                <a:tc>
                  <a:txBody>
                    <a:bodyPr/>
                    <a:lstStyle/>
                    <a:p>
                      <a:pPr marL="0" lvl="0" indent="0" algn="l" rtl="0">
                        <a:spcBef>
                          <a:spcPts val="0"/>
                        </a:spcBef>
                        <a:spcAft>
                          <a:spcPts val="0"/>
                        </a:spcAft>
                        <a:buNone/>
                      </a:pPr>
                      <a:r>
                        <a:rPr lang="en" sz="1200"/>
                        <a:t>S</a:t>
                      </a:r>
                      <a:endParaRPr sz="1200" dirty="0"/>
                    </a:p>
                  </a:txBody>
                  <a:tcPr marL="91425" marR="91425" marT="91425" marB="91425"/>
                </a:tc>
                <a:extLst>
                  <a:ext uri="{0D108BD9-81ED-4DB2-BD59-A6C34878D82A}">
                    <a16:rowId xmlns:a16="http://schemas.microsoft.com/office/drawing/2014/main" val="10006"/>
                  </a:ext>
                </a:extLst>
              </a:tr>
              <a:tr h="357968">
                <a:tc>
                  <a:txBody>
                    <a:bodyPr/>
                    <a:lstStyle/>
                    <a:p>
                      <a:pPr marL="0" lvl="0" indent="0" algn="l" rtl="0">
                        <a:spcBef>
                          <a:spcPts val="0"/>
                        </a:spcBef>
                        <a:spcAft>
                          <a:spcPts val="0"/>
                        </a:spcAft>
                        <a:buNone/>
                      </a:pPr>
                      <a:r>
                        <a:rPr lang="en" sz="1200">
                          <a:solidFill>
                            <a:schemeClr val="dk1"/>
                          </a:solidFill>
                        </a:rPr>
                        <a:t>Concept_code</a:t>
                      </a:r>
                      <a:endParaRPr sz="1200" dirty="0"/>
                    </a:p>
                  </a:txBody>
                  <a:tcPr marL="91425" marR="91425" marT="91425" marB="91425"/>
                </a:tc>
                <a:tc>
                  <a:txBody>
                    <a:bodyPr/>
                    <a:lstStyle/>
                    <a:p>
                      <a:pPr marL="0" lvl="0" indent="0" algn="l" rtl="0">
                        <a:spcBef>
                          <a:spcPts val="0"/>
                        </a:spcBef>
                        <a:spcAft>
                          <a:spcPts val="0"/>
                        </a:spcAft>
                        <a:buNone/>
                      </a:pPr>
                      <a:r>
                        <a:rPr lang="en-US" sz="1200" b="0" i="0" u="none" strike="noStrike" baseline="0" noProof="0" dirty="0">
                          <a:solidFill>
                            <a:schemeClr val="dk1"/>
                          </a:solidFill>
                          <a:latin typeface="Arial" panose="020B0604020202020204" pitchFamily="34" charset="0"/>
                          <a:cs typeface="Arial" panose="020B0604020202020204" pitchFamily="34" charset="0"/>
                        </a:rPr>
                        <a:t>OMOP Generated code </a:t>
                      </a:r>
                      <a:endParaRPr lang="en-US" sz="1200" b="0" i="0" u="none" strike="noStrike" baseline="0" noProof="0" dirty="0">
                        <a:latin typeface="Arial" panose="020B0604020202020204" pitchFamily="34" charset="0"/>
                        <a:cs typeface="Arial" panose="020B0604020202020204" pitchFamily="34" charset="0"/>
                      </a:endParaRPr>
                    </a:p>
                  </a:txBody>
                  <a:tcPr marL="91425" marR="91425" marT="91425" marB="91425"/>
                </a:tc>
                <a:tc>
                  <a:txBody>
                    <a:bodyPr/>
                    <a:lstStyle/>
                    <a:p>
                      <a:pPr algn="l"/>
                      <a:endParaRPr lang="en-US" sz="1200" dirty="0">
                        <a:solidFill>
                          <a:schemeClr val="tx1"/>
                        </a:solidFill>
                      </a:endParaRPr>
                    </a:p>
                  </a:txBody>
                  <a:tcPr marL="91425" marR="91425" marT="91425" marB="91425"/>
                </a:tc>
                <a:extLst>
                  <a:ext uri="{0D108BD9-81ED-4DB2-BD59-A6C34878D82A}">
                    <a16:rowId xmlns:a16="http://schemas.microsoft.com/office/drawing/2014/main" val="10007"/>
                  </a:ext>
                </a:extLst>
              </a:tr>
              <a:tr h="357968">
                <a:tc>
                  <a:txBody>
                    <a:bodyPr/>
                    <a:lstStyle/>
                    <a:p>
                      <a:pPr marL="0" lvl="0" indent="0" algn="l" rtl="0">
                        <a:spcBef>
                          <a:spcPts val="0"/>
                        </a:spcBef>
                        <a:spcAft>
                          <a:spcPts val="0"/>
                        </a:spcAft>
                        <a:buNone/>
                      </a:pPr>
                      <a:r>
                        <a:rPr lang="en" sz="1200">
                          <a:solidFill>
                            <a:schemeClr val="dk1"/>
                          </a:solidFill>
                        </a:rPr>
                        <a:t>Valid_start_date</a:t>
                      </a:r>
                      <a:endParaRPr sz="1200" err="1"/>
                    </a:p>
                  </a:txBody>
                  <a:tcPr marL="91425" marR="91425" marT="91425" marB="91425"/>
                </a:tc>
                <a:tc>
                  <a:txBody>
                    <a:bodyPr/>
                    <a:lstStyle/>
                    <a:p>
                      <a:pPr marL="0" lvl="0" indent="0" algn="l" rtl="0">
                        <a:spcBef>
                          <a:spcPts val="0"/>
                        </a:spcBef>
                        <a:spcAft>
                          <a:spcPts val="0"/>
                        </a:spcAft>
                        <a:buNone/>
                      </a:pPr>
                      <a:endParaRPr lang="en" sz="1200" dirty="0">
                        <a:solidFill>
                          <a:schemeClr val="dk1"/>
                        </a:solidFill>
                      </a:endParaRPr>
                    </a:p>
                  </a:txBody>
                  <a:tcPr marL="91425" marR="91425" marT="91425" marB="91425"/>
                </a:tc>
                <a:tc>
                  <a:txBody>
                    <a:bodyPr/>
                    <a:lstStyle/>
                    <a:p>
                      <a:pPr marL="0" lvl="0" indent="0" algn="l" rtl="0">
                        <a:spcBef>
                          <a:spcPts val="0"/>
                        </a:spcBef>
                        <a:spcAft>
                          <a:spcPts val="0"/>
                        </a:spcAft>
                        <a:buNone/>
                      </a:pPr>
                      <a:r>
                        <a:rPr lang="en" sz="1200"/>
                        <a:t>1986-01-01</a:t>
                      </a:r>
                      <a:endParaRPr sz="1200"/>
                    </a:p>
                  </a:txBody>
                  <a:tcPr marL="91425" marR="91425" marT="91425" marB="91425"/>
                </a:tc>
                <a:extLst>
                  <a:ext uri="{0D108BD9-81ED-4DB2-BD59-A6C34878D82A}">
                    <a16:rowId xmlns:a16="http://schemas.microsoft.com/office/drawing/2014/main" val="10008"/>
                  </a:ext>
                </a:extLst>
              </a:tr>
              <a:tr h="357968">
                <a:tc>
                  <a:txBody>
                    <a:bodyPr/>
                    <a:lstStyle/>
                    <a:p>
                      <a:pPr marL="0" lvl="0" indent="0" algn="l" rtl="0">
                        <a:spcBef>
                          <a:spcPts val="0"/>
                        </a:spcBef>
                        <a:spcAft>
                          <a:spcPts val="0"/>
                        </a:spcAft>
                        <a:buNone/>
                      </a:pPr>
                      <a:r>
                        <a:rPr lang="en" sz="1200">
                          <a:solidFill>
                            <a:schemeClr val="dk1"/>
                          </a:solidFill>
                        </a:rPr>
                        <a:t>Valid_end_date</a:t>
                      </a:r>
                      <a:endParaRPr sz="1200" err="1">
                        <a:solidFill>
                          <a:schemeClr val="dk1"/>
                        </a:solidFill>
                      </a:endParaRPr>
                    </a:p>
                  </a:txBody>
                  <a:tcPr marL="91425" marR="91425" marT="91425" marB="91425"/>
                </a:tc>
                <a:tc>
                  <a:txBody>
                    <a:bodyPr/>
                    <a:lstStyle/>
                    <a:p>
                      <a:pPr marL="0" lvl="0" indent="0" algn="l" rtl="0">
                        <a:spcBef>
                          <a:spcPts val="0"/>
                        </a:spcBef>
                        <a:spcAft>
                          <a:spcPts val="0"/>
                        </a:spcAft>
                        <a:buNone/>
                      </a:pPr>
                      <a:endParaRPr sz="1200"/>
                    </a:p>
                  </a:txBody>
                  <a:tcPr marL="91425" marR="91425" marT="91425" marB="91425"/>
                </a:tc>
                <a:tc>
                  <a:txBody>
                    <a:bodyPr/>
                    <a:lstStyle/>
                    <a:p>
                      <a:pPr marL="0" lvl="0" indent="0" algn="l" rtl="0">
                        <a:spcBef>
                          <a:spcPts val="0"/>
                        </a:spcBef>
                        <a:spcAft>
                          <a:spcPts val="0"/>
                        </a:spcAft>
                        <a:buNone/>
                      </a:pPr>
                      <a:r>
                        <a:rPr lang="en" sz="1200"/>
                        <a:t>2099-12-31</a:t>
                      </a:r>
                      <a:endParaRPr sz="1200" dirty="0"/>
                    </a:p>
                  </a:txBody>
                  <a:tcPr marL="91425" marR="91425" marT="91425" marB="91425"/>
                </a:tc>
                <a:extLst>
                  <a:ext uri="{0D108BD9-81ED-4DB2-BD59-A6C34878D82A}">
                    <a16:rowId xmlns:a16="http://schemas.microsoft.com/office/drawing/2014/main" val="10009"/>
                  </a:ext>
                </a:extLst>
              </a:tr>
              <a:tr h="357968">
                <a:tc>
                  <a:txBody>
                    <a:bodyPr/>
                    <a:lstStyle/>
                    <a:p>
                      <a:pPr marL="0" lvl="0" indent="0" algn="l" rtl="0">
                        <a:spcBef>
                          <a:spcPts val="0"/>
                        </a:spcBef>
                        <a:spcAft>
                          <a:spcPts val="0"/>
                        </a:spcAft>
                        <a:buNone/>
                      </a:pPr>
                      <a:r>
                        <a:rPr lang="en" sz="1200">
                          <a:solidFill>
                            <a:schemeClr val="dk1"/>
                          </a:solidFill>
                        </a:rPr>
                        <a:t>Invalid_reason</a:t>
                      </a:r>
                      <a:endParaRPr sz="1200" err="1">
                        <a:solidFill>
                          <a:schemeClr val="dk1"/>
                        </a:solidFill>
                      </a:endParaRPr>
                    </a:p>
                  </a:txBody>
                  <a:tcPr marL="91425" marR="91425" marT="91425" marB="91425"/>
                </a:tc>
                <a:tc>
                  <a:txBody>
                    <a:bodyPr/>
                    <a:lstStyle/>
                    <a:p>
                      <a:pPr marL="0" lvl="0" indent="0" algn="l" rtl="0">
                        <a:spcBef>
                          <a:spcPts val="0"/>
                        </a:spcBef>
                        <a:spcAft>
                          <a:spcPts val="0"/>
                        </a:spcAft>
                        <a:buNone/>
                      </a:pPr>
                      <a:endParaRPr sz="1200"/>
                    </a:p>
                  </a:txBody>
                  <a:tcPr marL="91425" marR="91425" marT="91425" marB="91425"/>
                </a:tc>
                <a:tc>
                  <a:txBody>
                    <a:bodyPr/>
                    <a:lstStyle/>
                    <a:p>
                      <a:pPr marL="0" lvl="0" indent="0" algn="l" rtl="0">
                        <a:spcBef>
                          <a:spcPts val="0"/>
                        </a:spcBef>
                        <a:spcAft>
                          <a:spcPts val="0"/>
                        </a:spcAft>
                        <a:buNone/>
                      </a:pPr>
                      <a:endParaRPr sz="1200" dirty="0"/>
                    </a:p>
                  </a:txBody>
                  <a:tcPr marL="91425" marR="91425" marT="91425" marB="91425"/>
                </a:tc>
                <a:extLst>
                  <a:ext uri="{0D108BD9-81ED-4DB2-BD59-A6C34878D82A}">
                    <a16:rowId xmlns:a16="http://schemas.microsoft.com/office/drawing/2014/main" val="10010"/>
                  </a:ext>
                </a:extLst>
              </a:tr>
            </a:tbl>
          </a:graphicData>
        </a:graphic>
      </p:graphicFrame>
      <p:sp>
        <p:nvSpPr>
          <p:cNvPr id="104" name="Google Shape;104;p20"/>
          <p:cNvSpPr txBox="1">
            <a:spLocks noGrp="1"/>
          </p:cNvSpPr>
          <p:nvPr>
            <p:ph type="title"/>
          </p:nvPr>
        </p:nvSpPr>
        <p:spPr>
          <a:xfrm>
            <a:off x="463875" y="-1"/>
            <a:ext cx="8393700" cy="36576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000" b="1"/>
              <a:t>ClinVar Concept table</a:t>
            </a:r>
            <a:endParaRPr sz="2000" b="1"/>
          </a:p>
        </p:txBody>
      </p:sp>
    </p:spTree>
    <p:extLst>
      <p:ext uri="{BB962C8B-B14F-4D97-AF65-F5344CB8AC3E}">
        <p14:creationId xmlns:p14="http://schemas.microsoft.com/office/powerpoint/2010/main" val="9185679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graphicFrame>
        <p:nvGraphicFramePr>
          <p:cNvPr id="103" name="Google Shape;103;p20"/>
          <p:cNvGraphicFramePr/>
          <p:nvPr>
            <p:extLst>
              <p:ext uri="{D42A27DB-BD31-4B8C-83A1-F6EECF244321}">
                <p14:modId xmlns:p14="http://schemas.microsoft.com/office/powerpoint/2010/main" val="1510114131"/>
              </p:ext>
            </p:extLst>
          </p:nvPr>
        </p:nvGraphicFramePr>
        <p:xfrm>
          <a:off x="280762" y="370825"/>
          <a:ext cx="8576813" cy="4045679"/>
        </p:xfrm>
        <a:graphic>
          <a:graphicData uri="http://schemas.openxmlformats.org/drawingml/2006/table">
            <a:tbl>
              <a:tblPr>
                <a:noFill/>
                <a:tableStyleId>{42E292DC-4DC9-4369-9E3E-4D5144749313}</a:tableStyleId>
              </a:tblPr>
              <a:tblGrid>
                <a:gridCol w="1572120">
                  <a:extLst>
                    <a:ext uri="{9D8B030D-6E8A-4147-A177-3AD203B41FA5}">
                      <a16:colId xmlns:a16="http://schemas.microsoft.com/office/drawing/2014/main" val="20000"/>
                    </a:ext>
                  </a:extLst>
                </a:gridCol>
                <a:gridCol w="2031883">
                  <a:extLst>
                    <a:ext uri="{9D8B030D-6E8A-4147-A177-3AD203B41FA5}">
                      <a16:colId xmlns:a16="http://schemas.microsoft.com/office/drawing/2014/main" val="20001"/>
                    </a:ext>
                  </a:extLst>
                </a:gridCol>
                <a:gridCol w="4972810">
                  <a:extLst>
                    <a:ext uri="{9D8B030D-6E8A-4147-A177-3AD203B41FA5}">
                      <a16:colId xmlns:a16="http://schemas.microsoft.com/office/drawing/2014/main" val="20002"/>
                    </a:ext>
                  </a:extLst>
                </a:gridCol>
              </a:tblGrid>
              <a:tr h="357968">
                <a:tc>
                  <a:txBody>
                    <a:bodyPr/>
                    <a:lstStyle/>
                    <a:p>
                      <a:pPr marL="0" lvl="0" indent="0" algn="ctr" rtl="0">
                        <a:spcBef>
                          <a:spcPts val="0"/>
                        </a:spcBef>
                        <a:spcAft>
                          <a:spcPts val="0"/>
                        </a:spcAft>
                        <a:buNone/>
                      </a:pPr>
                      <a:r>
                        <a:rPr lang="en" sz="1200" b="1"/>
                        <a:t>Field</a:t>
                      </a:r>
                      <a:endParaRPr sz="1200" b="1"/>
                    </a:p>
                  </a:txBody>
                  <a:tcPr marL="91425" marR="91425" marT="91425" marB="91425"/>
                </a:tc>
                <a:tc>
                  <a:txBody>
                    <a:bodyPr/>
                    <a:lstStyle/>
                    <a:p>
                      <a:pPr marL="0" lvl="0" indent="0" algn="ctr" rtl="0">
                        <a:spcBef>
                          <a:spcPts val="0"/>
                        </a:spcBef>
                        <a:spcAft>
                          <a:spcPts val="0"/>
                        </a:spcAft>
                        <a:buNone/>
                      </a:pPr>
                      <a:r>
                        <a:rPr lang="en" sz="1200" b="1"/>
                        <a:t>Source field</a:t>
                      </a:r>
                      <a:endParaRPr sz="1200" b="1"/>
                    </a:p>
                  </a:txBody>
                  <a:tcPr marL="91425" marR="91425" marT="91425" marB="91425"/>
                </a:tc>
                <a:tc>
                  <a:txBody>
                    <a:bodyPr/>
                    <a:lstStyle/>
                    <a:p>
                      <a:pPr marL="0" lvl="0" indent="0" algn="ctr" rtl="0">
                        <a:spcBef>
                          <a:spcPts val="0"/>
                        </a:spcBef>
                        <a:spcAft>
                          <a:spcPts val="0"/>
                        </a:spcAft>
                        <a:buNone/>
                      </a:pPr>
                      <a:r>
                        <a:rPr lang="en" sz="1200" b="1"/>
                        <a:t>Example</a:t>
                      </a:r>
                      <a:endParaRPr sz="1200" b="1"/>
                    </a:p>
                  </a:txBody>
                  <a:tcPr marL="91425" marR="91425" marT="91425" marB="91425"/>
                </a:tc>
                <a:extLst>
                  <a:ext uri="{0D108BD9-81ED-4DB2-BD59-A6C34878D82A}">
                    <a16:rowId xmlns:a16="http://schemas.microsoft.com/office/drawing/2014/main" val="10000"/>
                  </a:ext>
                </a:extLst>
              </a:tr>
              <a:tr h="372260">
                <a:tc>
                  <a:txBody>
                    <a:bodyPr/>
                    <a:lstStyle/>
                    <a:p>
                      <a:pPr marL="0" lvl="0" indent="0" algn="l" rtl="0">
                        <a:spcBef>
                          <a:spcPts val="0"/>
                        </a:spcBef>
                        <a:spcAft>
                          <a:spcPts val="0"/>
                        </a:spcAft>
                        <a:buNone/>
                      </a:pPr>
                      <a:r>
                        <a:rPr lang="en" sz="1200"/>
                        <a:t>Concept_id </a:t>
                      </a:r>
                      <a:endParaRPr sz="1200"/>
                    </a:p>
                  </a:txBody>
                  <a:tcPr marL="91425" marR="91425" marT="91425" marB="91425"/>
                </a:tc>
                <a:tc>
                  <a:txBody>
                    <a:bodyPr/>
                    <a:lstStyle/>
                    <a:p>
                      <a:pPr marL="0" lvl="0" indent="0" algn="l" rtl="0">
                        <a:spcBef>
                          <a:spcPts val="0"/>
                        </a:spcBef>
                        <a:spcAft>
                          <a:spcPts val="0"/>
                        </a:spcAft>
                        <a:buNone/>
                      </a:pPr>
                      <a:endParaRPr sz="1200"/>
                    </a:p>
                  </a:txBody>
                  <a:tcPr marL="91425" marR="91425" marT="91425" marB="91425"/>
                </a:tc>
                <a:tc>
                  <a:txBody>
                    <a:bodyPr/>
                    <a:lstStyle/>
                    <a:p>
                      <a:pPr marL="0" lvl="0" indent="0" algn="l" rtl="0">
                        <a:spcBef>
                          <a:spcPts val="0"/>
                        </a:spcBef>
                        <a:spcAft>
                          <a:spcPts val="0"/>
                        </a:spcAft>
                        <a:buNone/>
                      </a:pPr>
                      <a:r>
                        <a:rPr lang="en-US" sz="1200" dirty="0"/>
                        <a:t>5443434</a:t>
                      </a:r>
                      <a:endParaRPr sz="1200" dirty="0"/>
                    </a:p>
                  </a:txBody>
                  <a:tcPr marL="91425" marR="91425" marT="91425" marB="91425"/>
                </a:tc>
                <a:extLst>
                  <a:ext uri="{0D108BD9-81ED-4DB2-BD59-A6C34878D82A}">
                    <a16:rowId xmlns:a16="http://schemas.microsoft.com/office/drawing/2014/main" val="10001"/>
                  </a:ext>
                </a:extLst>
              </a:tr>
              <a:tr h="354225">
                <a:tc>
                  <a:txBody>
                    <a:bodyPr/>
                    <a:lstStyle/>
                    <a:p>
                      <a:pPr marL="0" lvl="0" indent="0" algn="l" rtl="0">
                        <a:spcBef>
                          <a:spcPts val="0"/>
                        </a:spcBef>
                        <a:spcAft>
                          <a:spcPts val="0"/>
                        </a:spcAft>
                        <a:buNone/>
                      </a:pPr>
                      <a:r>
                        <a:rPr lang="en" sz="1200">
                          <a:solidFill>
                            <a:schemeClr val="dk1"/>
                          </a:solidFill>
                        </a:rPr>
                        <a:t>Concept_name</a:t>
                      </a:r>
                      <a:endParaRPr sz="1200" err="1"/>
                    </a:p>
                  </a:txBody>
                  <a:tcPr marL="91425" marR="91425" marT="91425" marB="91425"/>
                </a:tc>
                <a:tc>
                  <a:txBody>
                    <a:bodyPr/>
                    <a:lstStyle/>
                    <a:p>
                      <a:pPr marL="0" lvl="0" indent="0" algn="l" rtl="0">
                        <a:spcBef>
                          <a:spcPts val="0"/>
                        </a:spcBef>
                        <a:spcAft>
                          <a:spcPts val="0"/>
                        </a:spcAft>
                        <a:buNone/>
                      </a:pPr>
                      <a:endParaRPr sz="1200" baseline="0" dirty="0"/>
                    </a:p>
                  </a:txBody>
                  <a:tcPr marL="91425" marR="91425" marT="91425" marB="91425"/>
                </a:tc>
                <a:tc>
                  <a:txBody>
                    <a:bodyPr/>
                    <a:lstStyle/>
                    <a:p>
                      <a:pPr marL="0" lvl="0" indent="0" algn="l" rtl="0">
                        <a:spcBef>
                          <a:spcPts val="0"/>
                        </a:spcBef>
                        <a:spcAft>
                          <a:spcPts val="0"/>
                        </a:spcAft>
                        <a:buNone/>
                      </a:pPr>
                      <a:r>
                        <a:rPr lang="en-US" sz="1200" dirty="0">
                          <a:solidFill>
                            <a:schemeClr val="tx1"/>
                          </a:solidFill>
                        </a:rPr>
                        <a:t>Missense</a:t>
                      </a:r>
                      <a:endParaRPr lang="en-US" sz="1200" dirty="0"/>
                    </a:p>
                  </a:txBody>
                  <a:tcPr marL="91425" marR="91425" marT="91425" marB="91425"/>
                </a:tc>
                <a:extLst>
                  <a:ext uri="{0D108BD9-81ED-4DB2-BD59-A6C34878D82A}">
                    <a16:rowId xmlns:a16="http://schemas.microsoft.com/office/drawing/2014/main" val="10002"/>
                  </a:ext>
                </a:extLst>
              </a:tr>
              <a:tr h="357968">
                <a:tc>
                  <a:txBody>
                    <a:bodyPr/>
                    <a:lstStyle/>
                    <a:p>
                      <a:pPr marL="0" lvl="0" indent="0" algn="l" rtl="0">
                        <a:spcBef>
                          <a:spcPts val="0"/>
                        </a:spcBef>
                        <a:spcAft>
                          <a:spcPts val="0"/>
                        </a:spcAft>
                        <a:buNone/>
                      </a:pPr>
                      <a:r>
                        <a:rPr lang="en" sz="1200">
                          <a:solidFill>
                            <a:schemeClr val="dk1"/>
                          </a:solidFill>
                        </a:rPr>
                        <a:t>Domain_id</a:t>
                      </a:r>
                      <a:endParaRPr sz="1200" err="1"/>
                    </a:p>
                  </a:txBody>
                  <a:tcPr marL="91425" marR="91425" marT="91425" marB="91425"/>
                </a:tc>
                <a:tc>
                  <a:txBody>
                    <a:bodyPr/>
                    <a:lstStyle/>
                    <a:p>
                      <a:pPr marL="0" lvl="0" indent="0" algn="l" rtl="0">
                        <a:spcBef>
                          <a:spcPts val="0"/>
                        </a:spcBef>
                        <a:spcAft>
                          <a:spcPts val="0"/>
                        </a:spcAft>
                        <a:buNone/>
                      </a:pPr>
                      <a:endParaRPr sz="1200"/>
                    </a:p>
                  </a:txBody>
                  <a:tcPr marL="91425" marR="91425" marT="91425" marB="91425"/>
                </a:tc>
                <a:tc>
                  <a:txBody>
                    <a:bodyPr/>
                    <a:lstStyle/>
                    <a:p>
                      <a:pPr marL="0" lvl="0" indent="0" algn="l" rtl="0">
                        <a:spcBef>
                          <a:spcPts val="0"/>
                        </a:spcBef>
                        <a:spcAft>
                          <a:spcPts val="0"/>
                        </a:spcAft>
                        <a:buNone/>
                      </a:pPr>
                      <a:r>
                        <a:rPr lang="en-US" sz="1200"/>
                        <a:t>Genomic</a:t>
                      </a:r>
                      <a:endParaRPr sz="1200" dirty="0"/>
                    </a:p>
                  </a:txBody>
                  <a:tcPr marL="91425" marR="91425" marT="91425" marB="91425"/>
                </a:tc>
                <a:extLst>
                  <a:ext uri="{0D108BD9-81ED-4DB2-BD59-A6C34878D82A}">
                    <a16:rowId xmlns:a16="http://schemas.microsoft.com/office/drawing/2014/main" val="10003"/>
                  </a:ext>
                </a:extLst>
              </a:tr>
              <a:tr h="372260">
                <a:tc>
                  <a:txBody>
                    <a:bodyPr/>
                    <a:lstStyle/>
                    <a:p>
                      <a:pPr marL="0" lvl="0" indent="0" algn="l" rtl="0">
                        <a:spcBef>
                          <a:spcPts val="0"/>
                        </a:spcBef>
                        <a:spcAft>
                          <a:spcPts val="0"/>
                        </a:spcAft>
                        <a:buNone/>
                      </a:pPr>
                      <a:r>
                        <a:rPr lang="en" sz="1200">
                          <a:solidFill>
                            <a:schemeClr val="dk1"/>
                          </a:solidFill>
                        </a:rPr>
                        <a:t>Vocabulary_id</a:t>
                      </a:r>
                      <a:endParaRPr sz="1200" err="1"/>
                    </a:p>
                  </a:txBody>
                  <a:tcPr marL="91425" marR="91425" marT="91425" marB="91425"/>
                </a:tc>
                <a:tc>
                  <a:txBody>
                    <a:bodyPr/>
                    <a:lstStyle/>
                    <a:p>
                      <a:pPr marL="0" lvl="0" indent="0" algn="l" rtl="0">
                        <a:spcBef>
                          <a:spcPts val="0"/>
                        </a:spcBef>
                        <a:spcAft>
                          <a:spcPts val="0"/>
                        </a:spcAft>
                        <a:buNone/>
                      </a:pPr>
                      <a:endParaRPr sz="1200" dirty="0"/>
                    </a:p>
                  </a:txBody>
                  <a:tcPr marL="91425" marR="91425" marT="91425" marB="91425"/>
                </a:tc>
                <a:tc>
                  <a:txBody>
                    <a:bodyPr/>
                    <a:lstStyle/>
                    <a:p>
                      <a:pPr marL="0" lvl="0" indent="0" algn="l" rtl="0">
                        <a:spcBef>
                          <a:spcPts val="0"/>
                        </a:spcBef>
                        <a:spcAft>
                          <a:spcPts val="0"/>
                        </a:spcAft>
                        <a:buNone/>
                      </a:pPr>
                      <a:r>
                        <a:rPr lang="en" sz="1200" b="0" dirty="0"/>
                        <a:t>C</a:t>
                      </a:r>
                      <a:r>
                        <a:rPr lang="en-US" sz="1200" b="0" dirty="0" err="1"/>
                        <a:t>IViC</a:t>
                      </a:r>
                      <a:r>
                        <a:rPr lang="en" sz="1200" b="0" dirty="0"/>
                        <a:t> </a:t>
                      </a:r>
                      <a:endParaRPr sz="1200" b="0" dirty="0"/>
                    </a:p>
                  </a:txBody>
                  <a:tcPr marL="91425" marR="91425" marT="91425" marB="91425"/>
                </a:tc>
                <a:extLst>
                  <a:ext uri="{0D108BD9-81ED-4DB2-BD59-A6C34878D82A}">
                    <a16:rowId xmlns:a16="http://schemas.microsoft.com/office/drawing/2014/main" val="10004"/>
                  </a:ext>
                </a:extLst>
              </a:tr>
              <a:tr h="357968">
                <a:tc>
                  <a:txBody>
                    <a:bodyPr/>
                    <a:lstStyle/>
                    <a:p>
                      <a:pPr marL="0" lvl="0" indent="0" algn="l" rtl="0">
                        <a:spcBef>
                          <a:spcPts val="0"/>
                        </a:spcBef>
                        <a:spcAft>
                          <a:spcPts val="0"/>
                        </a:spcAft>
                        <a:buNone/>
                      </a:pPr>
                      <a:r>
                        <a:rPr lang="en" sz="1200" dirty="0">
                          <a:solidFill>
                            <a:schemeClr val="dk1"/>
                          </a:solidFill>
                        </a:rPr>
                        <a:t>Concept_class_id</a:t>
                      </a:r>
                      <a:endParaRPr sz="1200" dirty="0"/>
                    </a:p>
                  </a:txBody>
                  <a:tcPr marL="91425" marR="91425" marT="91425" marB="91425"/>
                </a:tc>
                <a:tc>
                  <a:txBody>
                    <a:bodyPr/>
                    <a:lstStyle/>
                    <a:p>
                      <a:pPr marL="0" lvl="0" indent="0" algn="l" rtl="0">
                        <a:spcBef>
                          <a:spcPts val="0"/>
                        </a:spcBef>
                        <a:spcAft>
                          <a:spcPts val="0"/>
                        </a:spcAft>
                        <a:buNone/>
                      </a:pPr>
                      <a:endParaRPr sz="1200" dirty="0"/>
                    </a:p>
                  </a:txBody>
                  <a:tcPr marL="91425" marR="91425" marT="91425" marB="91425"/>
                </a:tc>
                <a:tc>
                  <a:txBody>
                    <a:bodyPr/>
                    <a:lstStyle/>
                    <a:p>
                      <a:pPr lvl="0" algn="l"/>
                      <a:r>
                        <a:rPr lang="en-US" sz="1200" dirty="0"/>
                        <a:t>Functional type</a:t>
                      </a:r>
                    </a:p>
                  </a:txBody>
                  <a:tcPr marL="91425" marR="91425" marT="91425" marB="91425"/>
                </a:tc>
                <a:extLst>
                  <a:ext uri="{0D108BD9-81ED-4DB2-BD59-A6C34878D82A}">
                    <a16:rowId xmlns:a16="http://schemas.microsoft.com/office/drawing/2014/main" val="10005"/>
                  </a:ext>
                </a:extLst>
              </a:tr>
              <a:tr h="357968">
                <a:tc>
                  <a:txBody>
                    <a:bodyPr/>
                    <a:lstStyle/>
                    <a:p>
                      <a:pPr marL="0" lvl="0" indent="0" algn="l" rtl="0">
                        <a:spcBef>
                          <a:spcPts val="0"/>
                        </a:spcBef>
                        <a:spcAft>
                          <a:spcPts val="0"/>
                        </a:spcAft>
                        <a:buNone/>
                      </a:pPr>
                      <a:r>
                        <a:rPr lang="en" sz="1200">
                          <a:solidFill>
                            <a:schemeClr val="dk1"/>
                          </a:solidFill>
                        </a:rPr>
                        <a:t>Standard_concept</a:t>
                      </a:r>
                      <a:endParaRPr sz="1200" err="1"/>
                    </a:p>
                  </a:txBody>
                  <a:tcPr marL="91425" marR="91425" marT="91425" marB="91425"/>
                </a:tc>
                <a:tc>
                  <a:txBody>
                    <a:bodyPr/>
                    <a:lstStyle/>
                    <a:p>
                      <a:pPr marL="0" lvl="0" indent="0" algn="l" rtl="0">
                        <a:spcBef>
                          <a:spcPts val="0"/>
                        </a:spcBef>
                        <a:spcAft>
                          <a:spcPts val="0"/>
                        </a:spcAft>
                        <a:buNone/>
                      </a:pPr>
                      <a:endParaRPr sz="1200"/>
                    </a:p>
                  </a:txBody>
                  <a:tcPr marL="91425" marR="91425" marT="91425" marB="91425"/>
                </a:tc>
                <a:tc>
                  <a:txBody>
                    <a:bodyPr/>
                    <a:lstStyle/>
                    <a:p>
                      <a:pPr marL="0" lvl="0" indent="0" algn="l" rtl="0">
                        <a:spcBef>
                          <a:spcPts val="0"/>
                        </a:spcBef>
                        <a:spcAft>
                          <a:spcPts val="0"/>
                        </a:spcAft>
                        <a:buNone/>
                      </a:pPr>
                      <a:r>
                        <a:rPr lang="en" sz="1200"/>
                        <a:t>S</a:t>
                      </a:r>
                      <a:endParaRPr sz="1200" dirty="0"/>
                    </a:p>
                  </a:txBody>
                  <a:tcPr marL="91425" marR="91425" marT="91425" marB="91425"/>
                </a:tc>
                <a:extLst>
                  <a:ext uri="{0D108BD9-81ED-4DB2-BD59-A6C34878D82A}">
                    <a16:rowId xmlns:a16="http://schemas.microsoft.com/office/drawing/2014/main" val="10006"/>
                  </a:ext>
                </a:extLst>
              </a:tr>
              <a:tr h="357968">
                <a:tc>
                  <a:txBody>
                    <a:bodyPr/>
                    <a:lstStyle/>
                    <a:p>
                      <a:pPr marL="0" lvl="0" indent="0" algn="l" rtl="0">
                        <a:spcBef>
                          <a:spcPts val="0"/>
                        </a:spcBef>
                        <a:spcAft>
                          <a:spcPts val="0"/>
                        </a:spcAft>
                        <a:buNone/>
                      </a:pPr>
                      <a:r>
                        <a:rPr lang="en" sz="1200">
                          <a:solidFill>
                            <a:schemeClr val="dk1"/>
                          </a:solidFill>
                        </a:rPr>
                        <a:t>Concept_code</a:t>
                      </a:r>
                      <a:endParaRPr sz="1200" dirty="0"/>
                    </a:p>
                  </a:txBody>
                  <a:tcPr marL="91425" marR="91425" marT="91425" marB="91425"/>
                </a:tc>
                <a:tc>
                  <a:txBody>
                    <a:bodyPr/>
                    <a:lstStyle/>
                    <a:p>
                      <a:pPr marL="0" lvl="0" indent="0" algn="l" rtl="0">
                        <a:lnSpc>
                          <a:spcPct val="115000"/>
                        </a:lnSpc>
                        <a:spcBef>
                          <a:spcPts val="0"/>
                        </a:spcBef>
                        <a:spcAft>
                          <a:spcPts val="0"/>
                        </a:spcAft>
                        <a:buNone/>
                      </a:pPr>
                      <a:r>
                        <a:rPr lang="en-US" sz="1200" dirty="0">
                          <a:solidFill>
                            <a:schemeClr val="tx1"/>
                          </a:solidFill>
                        </a:rPr>
                        <a:t>variant_types</a:t>
                      </a:r>
                    </a:p>
                  </a:txBody>
                  <a:tcPr marL="91425" marR="91425" marT="91425" marB="91425"/>
                </a:tc>
                <a:tc>
                  <a:txBody>
                    <a:bodyPr/>
                    <a:lstStyle/>
                    <a:p>
                      <a:pPr algn="l"/>
                      <a:r>
                        <a:rPr lang="en-US" sz="1200" dirty="0" err="1">
                          <a:solidFill>
                            <a:schemeClr val="tx1"/>
                          </a:solidFill>
                        </a:rPr>
                        <a:t>missense_variant</a:t>
                      </a:r>
                      <a:endParaRPr lang="en-US" sz="1200" dirty="0">
                        <a:solidFill>
                          <a:schemeClr val="tx1"/>
                        </a:solidFill>
                      </a:endParaRPr>
                    </a:p>
                  </a:txBody>
                  <a:tcPr marL="91425" marR="91425" marT="91425" marB="91425"/>
                </a:tc>
                <a:extLst>
                  <a:ext uri="{0D108BD9-81ED-4DB2-BD59-A6C34878D82A}">
                    <a16:rowId xmlns:a16="http://schemas.microsoft.com/office/drawing/2014/main" val="10007"/>
                  </a:ext>
                </a:extLst>
              </a:tr>
              <a:tr h="357968">
                <a:tc>
                  <a:txBody>
                    <a:bodyPr/>
                    <a:lstStyle/>
                    <a:p>
                      <a:pPr marL="0" lvl="0" indent="0" algn="l" rtl="0">
                        <a:spcBef>
                          <a:spcPts val="0"/>
                        </a:spcBef>
                        <a:spcAft>
                          <a:spcPts val="0"/>
                        </a:spcAft>
                        <a:buNone/>
                      </a:pPr>
                      <a:r>
                        <a:rPr lang="en" sz="1200">
                          <a:solidFill>
                            <a:schemeClr val="dk1"/>
                          </a:solidFill>
                        </a:rPr>
                        <a:t>Valid_start_date</a:t>
                      </a:r>
                      <a:endParaRPr sz="1200" err="1"/>
                    </a:p>
                  </a:txBody>
                  <a:tcPr marL="91425" marR="91425" marT="91425" marB="91425"/>
                </a:tc>
                <a:tc>
                  <a:txBody>
                    <a:bodyPr/>
                    <a:lstStyle/>
                    <a:p>
                      <a:pPr marL="0" lvl="0" indent="0" algn="l" rtl="0">
                        <a:spcBef>
                          <a:spcPts val="0"/>
                        </a:spcBef>
                        <a:spcAft>
                          <a:spcPts val="0"/>
                        </a:spcAft>
                        <a:buNone/>
                      </a:pPr>
                      <a:endParaRPr lang="en" sz="1200" dirty="0">
                        <a:solidFill>
                          <a:schemeClr val="dk1"/>
                        </a:solidFill>
                      </a:endParaRPr>
                    </a:p>
                  </a:txBody>
                  <a:tcPr marL="91425" marR="91425" marT="91425" marB="91425"/>
                </a:tc>
                <a:tc>
                  <a:txBody>
                    <a:bodyPr/>
                    <a:lstStyle/>
                    <a:p>
                      <a:pPr marL="0" lvl="0" indent="0" algn="l" rtl="0">
                        <a:spcBef>
                          <a:spcPts val="0"/>
                        </a:spcBef>
                        <a:spcAft>
                          <a:spcPts val="0"/>
                        </a:spcAft>
                        <a:buNone/>
                      </a:pPr>
                      <a:r>
                        <a:rPr lang="en" sz="1200"/>
                        <a:t>1986-01-01</a:t>
                      </a:r>
                      <a:endParaRPr sz="1200"/>
                    </a:p>
                  </a:txBody>
                  <a:tcPr marL="91425" marR="91425" marT="91425" marB="91425"/>
                </a:tc>
                <a:extLst>
                  <a:ext uri="{0D108BD9-81ED-4DB2-BD59-A6C34878D82A}">
                    <a16:rowId xmlns:a16="http://schemas.microsoft.com/office/drawing/2014/main" val="10008"/>
                  </a:ext>
                </a:extLst>
              </a:tr>
              <a:tr h="357968">
                <a:tc>
                  <a:txBody>
                    <a:bodyPr/>
                    <a:lstStyle/>
                    <a:p>
                      <a:pPr marL="0" lvl="0" indent="0" algn="l" rtl="0">
                        <a:spcBef>
                          <a:spcPts val="0"/>
                        </a:spcBef>
                        <a:spcAft>
                          <a:spcPts val="0"/>
                        </a:spcAft>
                        <a:buNone/>
                      </a:pPr>
                      <a:r>
                        <a:rPr lang="en" sz="1200">
                          <a:solidFill>
                            <a:schemeClr val="dk1"/>
                          </a:solidFill>
                        </a:rPr>
                        <a:t>Valid_end_date</a:t>
                      </a:r>
                      <a:endParaRPr sz="1200" err="1">
                        <a:solidFill>
                          <a:schemeClr val="dk1"/>
                        </a:solidFill>
                      </a:endParaRPr>
                    </a:p>
                  </a:txBody>
                  <a:tcPr marL="91425" marR="91425" marT="91425" marB="91425"/>
                </a:tc>
                <a:tc>
                  <a:txBody>
                    <a:bodyPr/>
                    <a:lstStyle/>
                    <a:p>
                      <a:pPr marL="0" lvl="0" indent="0" algn="l" rtl="0">
                        <a:spcBef>
                          <a:spcPts val="0"/>
                        </a:spcBef>
                        <a:spcAft>
                          <a:spcPts val="0"/>
                        </a:spcAft>
                        <a:buNone/>
                      </a:pPr>
                      <a:endParaRPr sz="1200"/>
                    </a:p>
                  </a:txBody>
                  <a:tcPr marL="91425" marR="91425" marT="91425" marB="91425"/>
                </a:tc>
                <a:tc>
                  <a:txBody>
                    <a:bodyPr/>
                    <a:lstStyle/>
                    <a:p>
                      <a:pPr marL="0" lvl="0" indent="0" algn="l" rtl="0">
                        <a:spcBef>
                          <a:spcPts val="0"/>
                        </a:spcBef>
                        <a:spcAft>
                          <a:spcPts val="0"/>
                        </a:spcAft>
                        <a:buNone/>
                      </a:pPr>
                      <a:r>
                        <a:rPr lang="en" sz="1200"/>
                        <a:t>2099-12-31</a:t>
                      </a:r>
                      <a:endParaRPr sz="1200" dirty="0"/>
                    </a:p>
                  </a:txBody>
                  <a:tcPr marL="91425" marR="91425" marT="91425" marB="91425"/>
                </a:tc>
                <a:extLst>
                  <a:ext uri="{0D108BD9-81ED-4DB2-BD59-A6C34878D82A}">
                    <a16:rowId xmlns:a16="http://schemas.microsoft.com/office/drawing/2014/main" val="10009"/>
                  </a:ext>
                </a:extLst>
              </a:tr>
              <a:tr h="357968">
                <a:tc>
                  <a:txBody>
                    <a:bodyPr/>
                    <a:lstStyle/>
                    <a:p>
                      <a:pPr marL="0" lvl="0" indent="0" algn="l" rtl="0">
                        <a:spcBef>
                          <a:spcPts val="0"/>
                        </a:spcBef>
                        <a:spcAft>
                          <a:spcPts val="0"/>
                        </a:spcAft>
                        <a:buNone/>
                      </a:pPr>
                      <a:r>
                        <a:rPr lang="en" sz="1200">
                          <a:solidFill>
                            <a:schemeClr val="dk1"/>
                          </a:solidFill>
                        </a:rPr>
                        <a:t>Invalid_reason</a:t>
                      </a:r>
                      <a:endParaRPr sz="1200" err="1">
                        <a:solidFill>
                          <a:schemeClr val="dk1"/>
                        </a:solidFill>
                      </a:endParaRPr>
                    </a:p>
                  </a:txBody>
                  <a:tcPr marL="91425" marR="91425" marT="91425" marB="91425"/>
                </a:tc>
                <a:tc>
                  <a:txBody>
                    <a:bodyPr/>
                    <a:lstStyle/>
                    <a:p>
                      <a:pPr marL="0" lvl="0" indent="0" algn="l" rtl="0">
                        <a:spcBef>
                          <a:spcPts val="0"/>
                        </a:spcBef>
                        <a:spcAft>
                          <a:spcPts val="0"/>
                        </a:spcAft>
                        <a:buNone/>
                      </a:pPr>
                      <a:endParaRPr sz="1200"/>
                    </a:p>
                  </a:txBody>
                  <a:tcPr marL="91425" marR="91425" marT="91425" marB="91425"/>
                </a:tc>
                <a:tc>
                  <a:txBody>
                    <a:bodyPr/>
                    <a:lstStyle/>
                    <a:p>
                      <a:pPr marL="0" lvl="0" indent="0" algn="l" rtl="0">
                        <a:spcBef>
                          <a:spcPts val="0"/>
                        </a:spcBef>
                        <a:spcAft>
                          <a:spcPts val="0"/>
                        </a:spcAft>
                        <a:buNone/>
                      </a:pPr>
                      <a:endParaRPr sz="1200" dirty="0"/>
                    </a:p>
                  </a:txBody>
                  <a:tcPr marL="91425" marR="91425" marT="91425" marB="91425"/>
                </a:tc>
                <a:extLst>
                  <a:ext uri="{0D108BD9-81ED-4DB2-BD59-A6C34878D82A}">
                    <a16:rowId xmlns:a16="http://schemas.microsoft.com/office/drawing/2014/main" val="10010"/>
                  </a:ext>
                </a:extLst>
              </a:tr>
            </a:tbl>
          </a:graphicData>
        </a:graphic>
      </p:graphicFrame>
      <p:sp>
        <p:nvSpPr>
          <p:cNvPr id="104" name="Google Shape;104;p20"/>
          <p:cNvSpPr txBox="1">
            <a:spLocks noGrp="1"/>
          </p:cNvSpPr>
          <p:nvPr>
            <p:ph type="title"/>
          </p:nvPr>
        </p:nvSpPr>
        <p:spPr>
          <a:xfrm>
            <a:off x="463875" y="-1"/>
            <a:ext cx="8393700" cy="36576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000" b="1" dirty="0"/>
              <a:t>C</a:t>
            </a:r>
            <a:r>
              <a:rPr lang="en-US" sz="2000" b="1" dirty="0" err="1"/>
              <a:t>IViC</a:t>
            </a:r>
            <a:r>
              <a:rPr lang="en" sz="2000" b="1" dirty="0"/>
              <a:t> Concept table</a:t>
            </a:r>
            <a:endParaRPr sz="2000" b="1" dirty="0"/>
          </a:p>
        </p:txBody>
      </p:sp>
    </p:spTree>
    <p:extLst>
      <p:ext uri="{BB962C8B-B14F-4D97-AF65-F5344CB8AC3E}">
        <p14:creationId xmlns:p14="http://schemas.microsoft.com/office/powerpoint/2010/main" val="11869586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кутник 3">
            <a:extLst>
              <a:ext uri="{FF2B5EF4-FFF2-40B4-BE49-F238E27FC236}">
                <a16:creationId xmlns:a16="http://schemas.microsoft.com/office/drawing/2014/main" id="{D08BD7B1-A0CB-4130-86B6-6ADD21BB000E}"/>
              </a:ext>
            </a:extLst>
          </p:cNvPr>
          <p:cNvSpPr/>
          <p:nvPr/>
        </p:nvSpPr>
        <p:spPr>
          <a:xfrm>
            <a:off x="0" y="257900"/>
            <a:ext cx="2356338" cy="1041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err="1"/>
              <a:t>Concept_name</a:t>
            </a:r>
            <a:r>
              <a:rPr lang="en-US" sz="1200" dirty="0"/>
              <a:t>:</a:t>
            </a:r>
            <a:r>
              <a:rPr lang="ru-RU" sz="1200" dirty="0"/>
              <a:t> </a:t>
            </a:r>
            <a:r>
              <a:rPr lang="en-US" sz="1200" dirty="0"/>
              <a:t>epidermal growth factor receptor (EGFR)</a:t>
            </a:r>
          </a:p>
          <a:p>
            <a:pPr algn="ctr"/>
            <a:r>
              <a:rPr lang="en-US" sz="1200" b="1" dirty="0" err="1"/>
              <a:t>Concept_class_id</a:t>
            </a:r>
            <a:r>
              <a:rPr lang="en-US" sz="1200" dirty="0"/>
              <a:t>:</a:t>
            </a:r>
            <a:r>
              <a:rPr lang="ru-RU" sz="1200" dirty="0"/>
              <a:t> </a:t>
            </a:r>
            <a:r>
              <a:rPr lang="en-US" sz="1200" dirty="0"/>
              <a:t>Gene</a:t>
            </a:r>
          </a:p>
          <a:p>
            <a:pPr algn="ctr"/>
            <a:r>
              <a:rPr lang="en-US" sz="1200" b="1" dirty="0" err="1"/>
              <a:t>Vocabulary_id</a:t>
            </a:r>
            <a:r>
              <a:rPr lang="en-US" sz="1200" dirty="0"/>
              <a:t>: HGNC</a:t>
            </a:r>
          </a:p>
        </p:txBody>
      </p:sp>
      <p:sp>
        <p:nvSpPr>
          <p:cNvPr id="5" name="Прямокутник 4">
            <a:extLst>
              <a:ext uri="{FF2B5EF4-FFF2-40B4-BE49-F238E27FC236}">
                <a16:creationId xmlns:a16="http://schemas.microsoft.com/office/drawing/2014/main" id="{66239F18-60C6-4131-BFDC-7140E53DC6F3}"/>
              </a:ext>
            </a:extLst>
          </p:cNvPr>
          <p:cNvSpPr/>
          <p:nvPr/>
        </p:nvSpPr>
        <p:spPr>
          <a:xfrm>
            <a:off x="0" y="1606933"/>
            <a:ext cx="2356338" cy="13247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err="1"/>
              <a:t>Concept_name</a:t>
            </a:r>
            <a:r>
              <a:rPr lang="en-US" sz="1200" dirty="0"/>
              <a:t>:</a:t>
            </a:r>
            <a:r>
              <a:rPr lang="ru-RU" sz="1200" dirty="0"/>
              <a:t> </a:t>
            </a:r>
            <a:r>
              <a:rPr lang="en-US" sz="1200" dirty="0" err="1"/>
              <a:t>Substition</a:t>
            </a:r>
            <a:r>
              <a:rPr lang="en-US" sz="1200" dirty="0"/>
              <a:t> of amino acids Arginine to Histidine in position 831</a:t>
            </a:r>
          </a:p>
          <a:p>
            <a:pPr algn="ctr"/>
            <a:r>
              <a:rPr lang="en-US" sz="1200" b="1" dirty="0" err="1"/>
              <a:t>Concept_class_id</a:t>
            </a:r>
            <a:r>
              <a:rPr lang="en-US" sz="1200" dirty="0"/>
              <a:t>:</a:t>
            </a:r>
            <a:r>
              <a:rPr lang="ru-RU" sz="1200" dirty="0"/>
              <a:t> </a:t>
            </a:r>
            <a:r>
              <a:rPr lang="en-US" sz="1200" dirty="0"/>
              <a:t>Protein Sequence</a:t>
            </a:r>
          </a:p>
          <a:p>
            <a:pPr algn="ctr"/>
            <a:r>
              <a:rPr lang="en-US" sz="1200" b="1" dirty="0" err="1"/>
              <a:t>Vocabulary_id</a:t>
            </a:r>
            <a:r>
              <a:rPr lang="en-US" sz="1200" dirty="0"/>
              <a:t>: </a:t>
            </a:r>
            <a:r>
              <a:rPr lang="en-US" sz="1200" dirty="0" err="1"/>
              <a:t>ClinVar</a:t>
            </a:r>
            <a:endParaRPr lang="en-US" sz="1200" dirty="0"/>
          </a:p>
        </p:txBody>
      </p:sp>
      <p:sp>
        <p:nvSpPr>
          <p:cNvPr id="6" name="Прямокутник 5">
            <a:extLst>
              <a:ext uri="{FF2B5EF4-FFF2-40B4-BE49-F238E27FC236}">
                <a16:creationId xmlns:a16="http://schemas.microsoft.com/office/drawing/2014/main" id="{90FEB50B-EC91-46B9-8AAB-56671AA0828E}"/>
              </a:ext>
            </a:extLst>
          </p:cNvPr>
          <p:cNvSpPr/>
          <p:nvPr/>
        </p:nvSpPr>
        <p:spPr>
          <a:xfrm>
            <a:off x="-1" y="3204418"/>
            <a:ext cx="2356338" cy="10850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685800">
              <a:defRPr/>
            </a:pPr>
            <a:r>
              <a:rPr lang="en-US" sz="1200" b="1" dirty="0" err="1"/>
              <a:t>Concept_name</a:t>
            </a:r>
            <a:r>
              <a:rPr lang="en-US" sz="1200" dirty="0"/>
              <a:t>:</a:t>
            </a:r>
            <a:r>
              <a:rPr lang="ru-RU" sz="1200" dirty="0"/>
              <a:t> </a:t>
            </a:r>
            <a:r>
              <a:rPr lang="en-US" sz="1200" dirty="0" err="1"/>
              <a:t>Substition</a:t>
            </a:r>
            <a:r>
              <a:rPr lang="en-US" sz="1200" dirty="0"/>
              <a:t> of Guanine to Adenosine in position 2492</a:t>
            </a:r>
          </a:p>
          <a:p>
            <a:pPr algn="ctr"/>
            <a:r>
              <a:rPr lang="en-US" sz="1200" b="1" dirty="0" err="1"/>
              <a:t>Concept_class_id</a:t>
            </a:r>
            <a:r>
              <a:rPr lang="en-US" sz="1200" dirty="0"/>
              <a:t>:</a:t>
            </a:r>
            <a:r>
              <a:rPr lang="ru-RU" sz="1200" dirty="0"/>
              <a:t> </a:t>
            </a:r>
            <a:r>
              <a:rPr lang="en-US" sz="1200" dirty="0"/>
              <a:t>Coding DNA sequence</a:t>
            </a:r>
          </a:p>
          <a:p>
            <a:pPr algn="ctr"/>
            <a:r>
              <a:rPr lang="en-US" sz="1200" b="1" dirty="0" err="1"/>
              <a:t>Vocabulary_id</a:t>
            </a:r>
            <a:r>
              <a:rPr lang="en-US" sz="1200" dirty="0"/>
              <a:t>: </a:t>
            </a:r>
            <a:r>
              <a:rPr lang="en-US" sz="1200" dirty="0" err="1"/>
              <a:t>ClinVar</a:t>
            </a:r>
            <a:endParaRPr lang="en-US" sz="1200" dirty="0"/>
          </a:p>
        </p:txBody>
      </p:sp>
      <p:sp>
        <p:nvSpPr>
          <p:cNvPr id="7" name="Прямокутник 6">
            <a:extLst>
              <a:ext uri="{FF2B5EF4-FFF2-40B4-BE49-F238E27FC236}">
                <a16:creationId xmlns:a16="http://schemas.microsoft.com/office/drawing/2014/main" id="{FD896C83-EDAB-4419-B25E-C15FC9577278}"/>
              </a:ext>
            </a:extLst>
          </p:cNvPr>
          <p:cNvSpPr/>
          <p:nvPr/>
        </p:nvSpPr>
        <p:spPr>
          <a:xfrm>
            <a:off x="2820571" y="1606932"/>
            <a:ext cx="3151163" cy="13247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err="1"/>
              <a:t>Concept_name</a:t>
            </a:r>
            <a:r>
              <a:rPr lang="en-US" sz="1200" dirty="0"/>
              <a:t>:</a:t>
            </a:r>
            <a:r>
              <a:rPr lang="ru-RU" sz="1200" dirty="0"/>
              <a:t> </a:t>
            </a:r>
            <a:r>
              <a:rPr lang="en-US" sz="1200" dirty="0"/>
              <a:t>Epidermal growth factor receptor (EGFR), Variant R831H</a:t>
            </a:r>
          </a:p>
          <a:p>
            <a:pPr algn="ctr"/>
            <a:r>
              <a:rPr lang="en-US" sz="1200" b="1" dirty="0" err="1"/>
              <a:t>Concept_class_id</a:t>
            </a:r>
            <a:r>
              <a:rPr lang="en-US" sz="1200" dirty="0"/>
              <a:t>:</a:t>
            </a:r>
            <a:r>
              <a:rPr lang="ru-RU" sz="1200" dirty="0"/>
              <a:t> </a:t>
            </a:r>
            <a:r>
              <a:rPr lang="en-US" sz="1200" dirty="0"/>
              <a:t>Variant</a:t>
            </a:r>
          </a:p>
          <a:p>
            <a:pPr algn="ctr"/>
            <a:r>
              <a:rPr lang="en-US" sz="1200" b="1" dirty="0" err="1"/>
              <a:t>Vocabulary_id</a:t>
            </a:r>
            <a:r>
              <a:rPr lang="en-US" sz="1200" dirty="0"/>
              <a:t>: </a:t>
            </a:r>
            <a:r>
              <a:rPr lang="en-US" sz="1200" dirty="0" err="1"/>
              <a:t>ClinVar</a:t>
            </a:r>
            <a:endParaRPr lang="en-US" sz="1200" dirty="0"/>
          </a:p>
        </p:txBody>
      </p:sp>
      <p:sp>
        <p:nvSpPr>
          <p:cNvPr id="8" name="Прямокутник 7">
            <a:extLst>
              <a:ext uri="{FF2B5EF4-FFF2-40B4-BE49-F238E27FC236}">
                <a16:creationId xmlns:a16="http://schemas.microsoft.com/office/drawing/2014/main" id="{CE22512B-3AF7-401C-8914-65AAFEE7C8B9}"/>
              </a:ext>
            </a:extLst>
          </p:cNvPr>
          <p:cNvSpPr/>
          <p:nvPr/>
        </p:nvSpPr>
        <p:spPr>
          <a:xfrm>
            <a:off x="5971734" y="221700"/>
            <a:ext cx="2630657" cy="9243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err="1"/>
              <a:t>Concept_name</a:t>
            </a:r>
            <a:r>
              <a:rPr lang="en-US" sz="1200" dirty="0"/>
              <a:t>:</a:t>
            </a:r>
            <a:r>
              <a:rPr lang="ru-RU" sz="1200" dirty="0"/>
              <a:t> </a:t>
            </a:r>
            <a:r>
              <a:rPr lang="en-US" sz="1200" dirty="0"/>
              <a:t>Pathogenic</a:t>
            </a:r>
          </a:p>
          <a:p>
            <a:pPr algn="ctr"/>
            <a:r>
              <a:rPr lang="en-US" sz="1200" b="1" dirty="0" err="1"/>
              <a:t>Concept_class_id</a:t>
            </a:r>
            <a:r>
              <a:rPr lang="en-US" sz="1200" dirty="0"/>
              <a:t>:</a:t>
            </a:r>
            <a:r>
              <a:rPr lang="ru-RU" sz="1200" dirty="0"/>
              <a:t> </a:t>
            </a:r>
            <a:r>
              <a:rPr lang="en-US" sz="1200" dirty="0"/>
              <a:t>Clinical Significance</a:t>
            </a:r>
          </a:p>
          <a:p>
            <a:pPr algn="ctr"/>
            <a:r>
              <a:rPr lang="en-US" sz="1200" b="1" dirty="0" err="1"/>
              <a:t>Vocabulary_id</a:t>
            </a:r>
            <a:r>
              <a:rPr lang="en-US" sz="1200" dirty="0"/>
              <a:t>: </a:t>
            </a:r>
            <a:r>
              <a:rPr lang="en-US" sz="1200" dirty="0" err="1"/>
              <a:t>ClinVar</a:t>
            </a:r>
            <a:endParaRPr lang="en-US" sz="1200" dirty="0"/>
          </a:p>
        </p:txBody>
      </p:sp>
      <p:sp>
        <p:nvSpPr>
          <p:cNvPr id="9" name="Прямокутник 8">
            <a:extLst>
              <a:ext uri="{FF2B5EF4-FFF2-40B4-BE49-F238E27FC236}">
                <a16:creationId xmlns:a16="http://schemas.microsoft.com/office/drawing/2014/main" id="{306D4ADF-9FDC-474C-B839-A0D0EF4E7433}"/>
              </a:ext>
            </a:extLst>
          </p:cNvPr>
          <p:cNvSpPr/>
          <p:nvPr/>
        </p:nvSpPr>
        <p:spPr>
          <a:xfrm>
            <a:off x="2986869" y="224545"/>
            <a:ext cx="2567355" cy="1041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err="1"/>
              <a:t>Concept_name</a:t>
            </a:r>
            <a:r>
              <a:rPr lang="en-US" sz="1200" dirty="0"/>
              <a:t>:</a:t>
            </a:r>
            <a:r>
              <a:rPr lang="ru-RU" sz="1200" dirty="0"/>
              <a:t> </a:t>
            </a:r>
            <a:r>
              <a:rPr lang="en-US" sz="1200" dirty="0"/>
              <a:t>Chromosome 7 has band in p-arm region 1 band 1 sub-band 2</a:t>
            </a:r>
          </a:p>
          <a:p>
            <a:pPr algn="ctr"/>
            <a:r>
              <a:rPr lang="en-US" sz="1200" b="1" dirty="0" err="1"/>
              <a:t>Concept_class_id</a:t>
            </a:r>
            <a:r>
              <a:rPr lang="en-US" sz="1200" dirty="0"/>
              <a:t>:</a:t>
            </a:r>
            <a:r>
              <a:rPr lang="ru-RU" sz="1200" dirty="0"/>
              <a:t> </a:t>
            </a:r>
            <a:r>
              <a:rPr lang="en-US" sz="1200" dirty="0"/>
              <a:t>Cytogenic Location</a:t>
            </a:r>
          </a:p>
          <a:p>
            <a:pPr algn="ctr"/>
            <a:r>
              <a:rPr lang="en-US" sz="1200" b="1" dirty="0" err="1"/>
              <a:t>Vocabulary_id</a:t>
            </a:r>
            <a:r>
              <a:rPr lang="en-US" sz="1200" dirty="0"/>
              <a:t>: HGNC</a:t>
            </a:r>
          </a:p>
        </p:txBody>
      </p:sp>
      <p:cxnSp>
        <p:nvCxnSpPr>
          <p:cNvPr id="11" name="Пряма зі стрілкою 10">
            <a:extLst>
              <a:ext uri="{FF2B5EF4-FFF2-40B4-BE49-F238E27FC236}">
                <a16:creationId xmlns:a16="http://schemas.microsoft.com/office/drawing/2014/main" id="{C2A83E81-2D16-4E75-88B0-56C79D68794D}"/>
              </a:ext>
            </a:extLst>
          </p:cNvPr>
          <p:cNvCxnSpPr>
            <a:stCxn id="4" idx="3"/>
            <a:endCxn id="9" idx="1"/>
          </p:cNvCxnSpPr>
          <p:nvPr/>
        </p:nvCxnSpPr>
        <p:spPr>
          <a:xfrm flipV="1">
            <a:off x="2356338" y="745050"/>
            <a:ext cx="630531" cy="33355"/>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3" name="Пряма зі стрілкою 12">
            <a:extLst>
              <a:ext uri="{FF2B5EF4-FFF2-40B4-BE49-F238E27FC236}">
                <a16:creationId xmlns:a16="http://schemas.microsoft.com/office/drawing/2014/main" id="{4D19310D-EA73-4B9E-BD2F-F061C105E117}"/>
              </a:ext>
            </a:extLst>
          </p:cNvPr>
          <p:cNvCxnSpPr>
            <a:stCxn id="4" idx="3"/>
            <a:endCxn id="7" idx="1"/>
          </p:cNvCxnSpPr>
          <p:nvPr/>
        </p:nvCxnSpPr>
        <p:spPr>
          <a:xfrm>
            <a:off x="2356338" y="778405"/>
            <a:ext cx="464233" cy="149088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6" name="Пряма зі стрілкою 15">
            <a:extLst>
              <a:ext uri="{FF2B5EF4-FFF2-40B4-BE49-F238E27FC236}">
                <a16:creationId xmlns:a16="http://schemas.microsoft.com/office/drawing/2014/main" id="{338F467B-4338-465B-870E-278414E96228}"/>
              </a:ext>
            </a:extLst>
          </p:cNvPr>
          <p:cNvCxnSpPr>
            <a:stCxn id="5" idx="3"/>
            <a:endCxn id="7" idx="1"/>
          </p:cNvCxnSpPr>
          <p:nvPr/>
        </p:nvCxnSpPr>
        <p:spPr>
          <a:xfrm flipV="1">
            <a:off x="2356338" y="2269286"/>
            <a:ext cx="464233" cy="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8" name="Пряма зі стрілкою 17">
            <a:extLst>
              <a:ext uri="{FF2B5EF4-FFF2-40B4-BE49-F238E27FC236}">
                <a16:creationId xmlns:a16="http://schemas.microsoft.com/office/drawing/2014/main" id="{56DAED14-56D4-4830-96D7-76930177E37F}"/>
              </a:ext>
            </a:extLst>
          </p:cNvPr>
          <p:cNvCxnSpPr>
            <a:cxnSpLocks/>
            <a:stCxn id="6" idx="3"/>
            <a:endCxn id="7" idx="1"/>
          </p:cNvCxnSpPr>
          <p:nvPr/>
        </p:nvCxnSpPr>
        <p:spPr>
          <a:xfrm flipV="1">
            <a:off x="2356337" y="2269286"/>
            <a:ext cx="464234" cy="1477657"/>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0" name="Пряма зі стрілкою 19">
            <a:extLst>
              <a:ext uri="{FF2B5EF4-FFF2-40B4-BE49-F238E27FC236}">
                <a16:creationId xmlns:a16="http://schemas.microsoft.com/office/drawing/2014/main" id="{B08A7FFF-49D8-4FDD-B4E0-565E1DD8097A}"/>
              </a:ext>
            </a:extLst>
          </p:cNvPr>
          <p:cNvCxnSpPr>
            <a:stCxn id="7" idx="0"/>
            <a:endCxn id="9" idx="2"/>
          </p:cNvCxnSpPr>
          <p:nvPr/>
        </p:nvCxnSpPr>
        <p:spPr>
          <a:xfrm flipH="1" flipV="1">
            <a:off x="4270547" y="1265554"/>
            <a:ext cx="125606" cy="341378"/>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2" name="Пряма зі стрілкою 21">
            <a:extLst>
              <a:ext uri="{FF2B5EF4-FFF2-40B4-BE49-F238E27FC236}">
                <a16:creationId xmlns:a16="http://schemas.microsoft.com/office/drawing/2014/main" id="{E6B84772-D280-4064-B9B5-CE43B32407CE}"/>
              </a:ext>
            </a:extLst>
          </p:cNvPr>
          <p:cNvCxnSpPr>
            <a:cxnSpLocks/>
            <a:stCxn id="7" idx="3"/>
            <a:endCxn id="8" idx="2"/>
          </p:cNvCxnSpPr>
          <p:nvPr/>
        </p:nvCxnSpPr>
        <p:spPr>
          <a:xfrm flipV="1">
            <a:off x="5971734" y="1146063"/>
            <a:ext cx="1315329" cy="1123223"/>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26" name="Прямокутник 25">
            <a:extLst>
              <a:ext uri="{FF2B5EF4-FFF2-40B4-BE49-F238E27FC236}">
                <a16:creationId xmlns:a16="http://schemas.microsoft.com/office/drawing/2014/main" id="{363EEA2F-5B90-48A1-AEA7-B521C9ED2EA5}"/>
              </a:ext>
            </a:extLst>
          </p:cNvPr>
          <p:cNvSpPr/>
          <p:nvPr/>
        </p:nvSpPr>
        <p:spPr>
          <a:xfrm>
            <a:off x="6435967" y="2001705"/>
            <a:ext cx="2708033" cy="9243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err="1"/>
              <a:t>Concept_name</a:t>
            </a:r>
            <a:r>
              <a:rPr lang="en-US" sz="1200" dirty="0"/>
              <a:t>:</a:t>
            </a:r>
            <a:r>
              <a:rPr lang="ru-RU" sz="1200" dirty="0"/>
              <a:t> </a:t>
            </a:r>
            <a:r>
              <a:rPr lang="en-US" sz="1200" dirty="0"/>
              <a:t>Non-small cell lung cancer</a:t>
            </a:r>
          </a:p>
          <a:p>
            <a:pPr algn="ctr"/>
            <a:r>
              <a:rPr lang="en-US" sz="1200" b="1" dirty="0" err="1"/>
              <a:t>Concept_class_id</a:t>
            </a:r>
            <a:r>
              <a:rPr lang="en-US" sz="1200" dirty="0"/>
              <a:t>:</a:t>
            </a:r>
            <a:r>
              <a:rPr lang="ru-RU" sz="1200" dirty="0"/>
              <a:t> </a:t>
            </a:r>
            <a:r>
              <a:rPr lang="en-US" sz="1200" dirty="0"/>
              <a:t>Clinical Finding</a:t>
            </a:r>
          </a:p>
          <a:p>
            <a:pPr algn="ctr"/>
            <a:r>
              <a:rPr lang="en-US" sz="1200" b="1" dirty="0" err="1"/>
              <a:t>Vocabulary_id</a:t>
            </a:r>
            <a:r>
              <a:rPr lang="en-US" sz="1200" dirty="0"/>
              <a:t>: SNOMED</a:t>
            </a:r>
          </a:p>
        </p:txBody>
      </p:sp>
      <p:cxnSp>
        <p:nvCxnSpPr>
          <p:cNvPr id="28" name="Пряма зі стрілкою 27">
            <a:extLst>
              <a:ext uri="{FF2B5EF4-FFF2-40B4-BE49-F238E27FC236}">
                <a16:creationId xmlns:a16="http://schemas.microsoft.com/office/drawing/2014/main" id="{FE16DF0A-0F78-45C2-A6B3-37B3F3885DFC}"/>
              </a:ext>
            </a:extLst>
          </p:cNvPr>
          <p:cNvCxnSpPr>
            <a:cxnSpLocks/>
            <a:stCxn id="7" idx="3"/>
            <a:endCxn id="26" idx="1"/>
          </p:cNvCxnSpPr>
          <p:nvPr/>
        </p:nvCxnSpPr>
        <p:spPr>
          <a:xfrm>
            <a:off x="5971734" y="2269286"/>
            <a:ext cx="464233" cy="19460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31" name="Прямокутник 30">
            <a:extLst>
              <a:ext uri="{FF2B5EF4-FFF2-40B4-BE49-F238E27FC236}">
                <a16:creationId xmlns:a16="http://schemas.microsoft.com/office/drawing/2014/main" id="{C6BF3F3D-9E33-4487-91F5-D982167ACE48}"/>
              </a:ext>
            </a:extLst>
          </p:cNvPr>
          <p:cNvSpPr/>
          <p:nvPr/>
        </p:nvSpPr>
        <p:spPr>
          <a:xfrm>
            <a:off x="2577151" y="344940"/>
            <a:ext cx="314510" cy="400110"/>
          </a:xfrm>
          <a:prstGeom prst="rect">
            <a:avLst/>
          </a:prstGeom>
          <a:noFill/>
        </p:spPr>
        <p:txBody>
          <a:bodyPr wrap="none" lIns="91440" tIns="45720" rIns="91440" bIns="45720">
            <a:spAutoFit/>
          </a:bodyPr>
          <a:lstStyle/>
          <a:p>
            <a:pPr algn="ctr"/>
            <a:r>
              <a:rPr lang="en-US" sz="2000" dirty="0">
                <a:ln w="0"/>
                <a:effectLst>
                  <a:outerShdw blurRad="38100" dist="19050" dir="2700000" algn="tl" rotWithShape="0">
                    <a:schemeClr val="dk1">
                      <a:alpha val="40000"/>
                    </a:schemeClr>
                  </a:outerShdw>
                </a:effectLst>
              </a:rPr>
              <a:t>1</a:t>
            </a:r>
            <a:endParaRPr lang="uk-UA" sz="2000" b="0" cap="none" spc="0" dirty="0">
              <a:ln w="0"/>
              <a:solidFill>
                <a:schemeClr val="tx1"/>
              </a:solidFill>
              <a:effectLst>
                <a:outerShdw blurRad="38100" dist="19050" dir="2700000" algn="tl" rotWithShape="0">
                  <a:schemeClr val="dk1">
                    <a:alpha val="40000"/>
                  </a:schemeClr>
                </a:outerShdw>
              </a:effectLst>
            </a:endParaRPr>
          </a:p>
        </p:txBody>
      </p:sp>
      <p:sp>
        <p:nvSpPr>
          <p:cNvPr id="32" name="Прямокутник 31">
            <a:extLst>
              <a:ext uri="{FF2B5EF4-FFF2-40B4-BE49-F238E27FC236}">
                <a16:creationId xmlns:a16="http://schemas.microsoft.com/office/drawing/2014/main" id="{1DBFCCCF-1621-42F1-A19C-EC90FB849200}"/>
              </a:ext>
            </a:extLst>
          </p:cNvPr>
          <p:cNvSpPr/>
          <p:nvPr/>
        </p:nvSpPr>
        <p:spPr>
          <a:xfrm>
            <a:off x="4270547" y="1123915"/>
            <a:ext cx="314510" cy="400110"/>
          </a:xfrm>
          <a:prstGeom prst="rect">
            <a:avLst/>
          </a:prstGeom>
          <a:noFill/>
        </p:spPr>
        <p:txBody>
          <a:bodyPr wrap="none" lIns="91440" tIns="45720" rIns="91440" bIns="45720">
            <a:spAutoFit/>
          </a:bodyPr>
          <a:lstStyle/>
          <a:p>
            <a:pPr algn="ctr"/>
            <a:r>
              <a:rPr lang="en-US" sz="2000" dirty="0">
                <a:ln w="0"/>
                <a:effectLst>
                  <a:outerShdw blurRad="38100" dist="19050" dir="2700000" algn="tl" rotWithShape="0">
                    <a:schemeClr val="dk1">
                      <a:alpha val="40000"/>
                    </a:schemeClr>
                  </a:outerShdw>
                </a:effectLst>
              </a:rPr>
              <a:t>1</a:t>
            </a:r>
            <a:endParaRPr lang="uk-UA" sz="2000" b="0" cap="none" spc="0" dirty="0">
              <a:ln w="0"/>
              <a:solidFill>
                <a:schemeClr val="tx1"/>
              </a:solidFill>
              <a:effectLst>
                <a:outerShdw blurRad="38100" dist="19050" dir="2700000" algn="tl" rotWithShape="0">
                  <a:schemeClr val="dk1">
                    <a:alpha val="40000"/>
                  </a:schemeClr>
                </a:outerShdw>
              </a:effectLst>
            </a:endParaRPr>
          </a:p>
        </p:txBody>
      </p:sp>
      <p:sp>
        <p:nvSpPr>
          <p:cNvPr id="33" name="Прямокутник 32">
            <a:extLst>
              <a:ext uri="{FF2B5EF4-FFF2-40B4-BE49-F238E27FC236}">
                <a16:creationId xmlns:a16="http://schemas.microsoft.com/office/drawing/2014/main" id="{2BA926DD-023A-4C4D-A11C-83F621617260}"/>
              </a:ext>
            </a:extLst>
          </p:cNvPr>
          <p:cNvSpPr/>
          <p:nvPr/>
        </p:nvSpPr>
        <p:spPr>
          <a:xfrm>
            <a:off x="2356338" y="1203188"/>
            <a:ext cx="314510" cy="400110"/>
          </a:xfrm>
          <a:prstGeom prst="rect">
            <a:avLst/>
          </a:prstGeom>
          <a:noFill/>
        </p:spPr>
        <p:txBody>
          <a:bodyPr wrap="none" lIns="91440" tIns="45720" rIns="91440" bIns="45720">
            <a:spAutoFit/>
          </a:bodyPr>
          <a:lstStyle/>
          <a:p>
            <a:pPr algn="ctr"/>
            <a:r>
              <a:rPr lang="en-US" sz="2000" b="0" cap="none" spc="0" dirty="0">
                <a:ln w="0"/>
                <a:solidFill>
                  <a:schemeClr val="tx1"/>
                </a:solidFill>
                <a:effectLst>
                  <a:outerShdw blurRad="38100" dist="19050" dir="2700000" algn="tl" rotWithShape="0">
                    <a:schemeClr val="dk1">
                      <a:alpha val="40000"/>
                    </a:schemeClr>
                  </a:outerShdw>
                </a:effectLst>
              </a:rPr>
              <a:t>2</a:t>
            </a:r>
            <a:endParaRPr lang="uk-UA" sz="2000" b="0" cap="none" spc="0" dirty="0">
              <a:ln w="0"/>
              <a:solidFill>
                <a:schemeClr val="tx1"/>
              </a:solidFill>
              <a:effectLst>
                <a:outerShdw blurRad="38100" dist="19050" dir="2700000" algn="tl" rotWithShape="0">
                  <a:schemeClr val="dk1">
                    <a:alpha val="40000"/>
                  </a:schemeClr>
                </a:outerShdw>
              </a:effectLst>
            </a:endParaRPr>
          </a:p>
        </p:txBody>
      </p:sp>
      <p:sp>
        <p:nvSpPr>
          <p:cNvPr id="34" name="Прямокутник 33">
            <a:extLst>
              <a:ext uri="{FF2B5EF4-FFF2-40B4-BE49-F238E27FC236}">
                <a16:creationId xmlns:a16="http://schemas.microsoft.com/office/drawing/2014/main" id="{484C27EB-3693-4311-95BD-CA417C0EE43A}"/>
              </a:ext>
            </a:extLst>
          </p:cNvPr>
          <p:cNvSpPr/>
          <p:nvPr/>
        </p:nvSpPr>
        <p:spPr>
          <a:xfrm>
            <a:off x="2371413" y="1996508"/>
            <a:ext cx="314510" cy="400110"/>
          </a:xfrm>
          <a:prstGeom prst="rect">
            <a:avLst/>
          </a:prstGeom>
          <a:noFill/>
        </p:spPr>
        <p:txBody>
          <a:bodyPr wrap="none" lIns="91440" tIns="45720" rIns="91440" bIns="45720">
            <a:spAutoFit/>
          </a:bodyPr>
          <a:lstStyle/>
          <a:p>
            <a:pPr algn="ctr"/>
            <a:r>
              <a:rPr lang="en-US" sz="2000" b="0" cap="none" spc="0" dirty="0">
                <a:ln w="0"/>
                <a:solidFill>
                  <a:schemeClr val="tx1"/>
                </a:solidFill>
                <a:effectLst>
                  <a:outerShdw blurRad="38100" dist="19050" dir="2700000" algn="tl" rotWithShape="0">
                    <a:schemeClr val="dk1">
                      <a:alpha val="40000"/>
                    </a:schemeClr>
                  </a:outerShdw>
                </a:effectLst>
              </a:rPr>
              <a:t>2</a:t>
            </a:r>
            <a:endParaRPr lang="uk-UA" sz="2000" b="0" cap="none" spc="0" dirty="0">
              <a:ln w="0"/>
              <a:solidFill>
                <a:schemeClr val="tx1"/>
              </a:solidFill>
              <a:effectLst>
                <a:outerShdw blurRad="38100" dist="19050" dir="2700000" algn="tl" rotWithShape="0">
                  <a:schemeClr val="dk1">
                    <a:alpha val="40000"/>
                  </a:schemeClr>
                </a:outerShdw>
              </a:effectLst>
            </a:endParaRPr>
          </a:p>
        </p:txBody>
      </p:sp>
      <p:sp>
        <p:nvSpPr>
          <p:cNvPr id="35" name="Прямокутник 34">
            <a:extLst>
              <a:ext uri="{FF2B5EF4-FFF2-40B4-BE49-F238E27FC236}">
                <a16:creationId xmlns:a16="http://schemas.microsoft.com/office/drawing/2014/main" id="{9BB51131-E69E-42FC-8EF4-0DDF2DE5DF91}"/>
              </a:ext>
            </a:extLst>
          </p:cNvPr>
          <p:cNvSpPr/>
          <p:nvPr/>
        </p:nvSpPr>
        <p:spPr>
          <a:xfrm>
            <a:off x="2431199" y="3058788"/>
            <a:ext cx="314510" cy="400110"/>
          </a:xfrm>
          <a:prstGeom prst="rect">
            <a:avLst/>
          </a:prstGeom>
          <a:noFill/>
        </p:spPr>
        <p:txBody>
          <a:bodyPr wrap="none" lIns="91440" tIns="45720" rIns="91440" bIns="45720">
            <a:spAutoFit/>
          </a:bodyPr>
          <a:lstStyle/>
          <a:p>
            <a:pPr algn="ctr"/>
            <a:r>
              <a:rPr lang="en-US" sz="2000" dirty="0">
                <a:ln w="0"/>
                <a:effectLst>
                  <a:outerShdw blurRad="38100" dist="19050" dir="2700000" algn="tl" rotWithShape="0">
                    <a:schemeClr val="dk1">
                      <a:alpha val="40000"/>
                    </a:schemeClr>
                  </a:outerShdw>
                </a:effectLst>
              </a:rPr>
              <a:t>2</a:t>
            </a:r>
            <a:endParaRPr lang="uk-UA" sz="2000" b="0" cap="none" spc="0" dirty="0">
              <a:ln w="0"/>
              <a:solidFill>
                <a:schemeClr val="tx1"/>
              </a:solidFill>
              <a:effectLst>
                <a:outerShdw blurRad="38100" dist="19050" dir="2700000" algn="tl" rotWithShape="0">
                  <a:schemeClr val="dk1">
                    <a:alpha val="40000"/>
                  </a:schemeClr>
                </a:outerShdw>
              </a:effectLst>
            </a:endParaRPr>
          </a:p>
        </p:txBody>
      </p:sp>
      <p:sp>
        <p:nvSpPr>
          <p:cNvPr id="36" name="Прямокутник 35">
            <a:extLst>
              <a:ext uri="{FF2B5EF4-FFF2-40B4-BE49-F238E27FC236}">
                <a16:creationId xmlns:a16="http://schemas.microsoft.com/office/drawing/2014/main" id="{13F62249-9F6F-4586-9330-6A6F05D77E0C}"/>
              </a:ext>
            </a:extLst>
          </p:cNvPr>
          <p:cNvSpPr/>
          <p:nvPr/>
        </p:nvSpPr>
        <p:spPr>
          <a:xfrm>
            <a:off x="7043901" y="1206892"/>
            <a:ext cx="314510" cy="400110"/>
          </a:xfrm>
          <a:prstGeom prst="rect">
            <a:avLst/>
          </a:prstGeom>
          <a:noFill/>
        </p:spPr>
        <p:txBody>
          <a:bodyPr wrap="none" lIns="91440" tIns="45720" rIns="91440" bIns="45720">
            <a:spAutoFit/>
          </a:bodyPr>
          <a:lstStyle/>
          <a:p>
            <a:pPr algn="ctr"/>
            <a:r>
              <a:rPr lang="en-US" sz="2000" dirty="0">
                <a:ln w="0"/>
                <a:effectLst>
                  <a:outerShdw blurRad="38100" dist="19050" dir="2700000" algn="tl" rotWithShape="0">
                    <a:schemeClr val="dk1">
                      <a:alpha val="40000"/>
                    </a:schemeClr>
                  </a:outerShdw>
                </a:effectLst>
              </a:rPr>
              <a:t>3</a:t>
            </a:r>
            <a:endParaRPr lang="uk-UA" sz="2000" b="0" cap="none" spc="0" dirty="0">
              <a:ln w="0"/>
              <a:solidFill>
                <a:schemeClr val="tx1"/>
              </a:solidFill>
              <a:effectLst>
                <a:outerShdw blurRad="38100" dist="19050" dir="2700000" algn="tl" rotWithShape="0">
                  <a:schemeClr val="dk1">
                    <a:alpha val="40000"/>
                  </a:schemeClr>
                </a:outerShdw>
              </a:effectLst>
            </a:endParaRPr>
          </a:p>
        </p:txBody>
      </p:sp>
      <p:sp>
        <p:nvSpPr>
          <p:cNvPr id="37" name="Прямокутник 36">
            <a:extLst>
              <a:ext uri="{FF2B5EF4-FFF2-40B4-BE49-F238E27FC236}">
                <a16:creationId xmlns:a16="http://schemas.microsoft.com/office/drawing/2014/main" id="{2AF8DF13-827F-440D-A791-60702B811DF3}"/>
              </a:ext>
            </a:extLst>
          </p:cNvPr>
          <p:cNvSpPr/>
          <p:nvPr/>
        </p:nvSpPr>
        <p:spPr>
          <a:xfrm>
            <a:off x="6038807" y="2305445"/>
            <a:ext cx="314510" cy="400110"/>
          </a:xfrm>
          <a:prstGeom prst="rect">
            <a:avLst/>
          </a:prstGeom>
          <a:noFill/>
        </p:spPr>
        <p:txBody>
          <a:bodyPr wrap="none" lIns="91440" tIns="45720" rIns="91440" bIns="45720">
            <a:spAutoFit/>
          </a:bodyPr>
          <a:lstStyle/>
          <a:p>
            <a:pPr algn="ctr"/>
            <a:r>
              <a:rPr lang="en-US" sz="2000" b="0" cap="none" spc="0" dirty="0">
                <a:ln w="0"/>
                <a:solidFill>
                  <a:schemeClr val="tx1"/>
                </a:solidFill>
                <a:effectLst>
                  <a:outerShdw blurRad="38100" dist="19050" dir="2700000" algn="tl" rotWithShape="0">
                    <a:schemeClr val="dk1">
                      <a:alpha val="40000"/>
                    </a:schemeClr>
                  </a:outerShdw>
                </a:effectLst>
              </a:rPr>
              <a:t>4</a:t>
            </a:r>
            <a:endParaRPr lang="uk-UA" sz="2000" b="0" cap="none" spc="0" dirty="0">
              <a:ln w="0"/>
              <a:solidFill>
                <a:schemeClr val="tx1"/>
              </a:solidFill>
              <a:effectLst>
                <a:outerShdw blurRad="38100" dist="19050" dir="2700000" algn="tl" rotWithShape="0">
                  <a:schemeClr val="dk1">
                    <a:alpha val="40000"/>
                  </a:schemeClr>
                </a:outerShdw>
              </a:effectLst>
            </a:endParaRPr>
          </a:p>
        </p:txBody>
      </p:sp>
      <p:sp>
        <p:nvSpPr>
          <p:cNvPr id="38" name="TextBox 37">
            <a:extLst>
              <a:ext uri="{FF2B5EF4-FFF2-40B4-BE49-F238E27FC236}">
                <a16:creationId xmlns:a16="http://schemas.microsoft.com/office/drawing/2014/main" id="{A21FCF8B-4CBC-46C7-AAEA-F8C5F372107C}"/>
              </a:ext>
            </a:extLst>
          </p:cNvPr>
          <p:cNvSpPr txBox="1"/>
          <p:nvPr/>
        </p:nvSpPr>
        <p:spPr>
          <a:xfrm>
            <a:off x="126609" y="4515729"/>
            <a:ext cx="7987508" cy="646331"/>
          </a:xfrm>
          <a:prstGeom prst="rect">
            <a:avLst/>
          </a:prstGeom>
          <a:noFill/>
        </p:spPr>
        <p:txBody>
          <a:bodyPr wrap="none" rtlCol="0">
            <a:spAutoFit/>
          </a:bodyPr>
          <a:lstStyle/>
          <a:p>
            <a:r>
              <a:rPr lang="en-US" dirty="0"/>
              <a:t>Relationships: </a:t>
            </a:r>
          </a:p>
          <a:p>
            <a:r>
              <a:rPr lang="ru-RU" dirty="0"/>
              <a:t>1 – </a:t>
            </a:r>
            <a:r>
              <a:rPr lang="en-US" dirty="0"/>
              <a:t>Has Location; 2 – Has Variant; 3 – Has Significance; 4 – Association; 5 – Has type</a:t>
            </a:r>
          </a:p>
        </p:txBody>
      </p:sp>
      <p:cxnSp>
        <p:nvCxnSpPr>
          <p:cNvPr id="39" name="Пряма зі стрілкою 38">
            <a:extLst>
              <a:ext uri="{FF2B5EF4-FFF2-40B4-BE49-F238E27FC236}">
                <a16:creationId xmlns:a16="http://schemas.microsoft.com/office/drawing/2014/main" id="{73582D22-3F8A-468F-8DF6-859D14F4B823}"/>
              </a:ext>
            </a:extLst>
          </p:cNvPr>
          <p:cNvCxnSpPr>
            <a:cxnSpLocks/>
            <a:stCxn id="9" idx="3"/>
            <a:endCxn id="8" idx="1"/>
          </p:cNvCxnSpPr>
          <p:nvPr/>
        </p:nvCxnSpPr>
        <p:spPr>
          <a:xfrm flipV="1">
            <a:off x="5554224" y="683882"/>
            <a:ext cx="417510" cy="61168"/>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41" name="Прямокутник 40">
            <a:extLst>
              <a:ext uri="{FF2B5EF4-FFF2-40B4-BE49-F238E27FC236}">
                <a16:creationId xmlns:a16="http://schemas.microsoft.com/office/drawing/2014/main" id="{6C3F5858-E933-469D-A32E-B8AE36E1B5AF}"/>
              </a:ext>
            </a:extLst>
          </p:cNvPr>
          <p:cNvSpPr/>
          <p:nvPr/>
        </p:nvSpPr>
        <p:spPr>
          <a:xfrm>
            <a:off x="5584487" y="391518"/>
            <a:ext cx="314510" cy="400110"/>
          </a:xfrm>
          <a:prstGeom prst="rect">
            <a:avLst/>
          </a:prstGeom>
          <a:noFill/>
        </p:spPr>
        <p:txBody>
          <a:bodyPr wrap="none" lIns="91440" tIns="45720" rIns="91440" bIns="45720">
            <a:spAutoFit/>
          </a:bodyPr>
          <a:lstStyle/>
          <a:p>
            <a:pPr algn="ctr"/>
            <a:r>
              <a:rPr lang="en-US" sz="2000" dirty="0">
                <a:ln w="0"/>
                <a:effectLst>
                  <a:outerShdw blurRad="38100" dist="19050" dir="2700000" algn="tl" rotWithShape="0">
                    <a:schemeClr val="dk1">
                      <a:alpha val="40000"/>
                    </a:schemeClr>
                  </a:outerShdw>
                </a:effectLst>
              </a:rPr>
              <a:t>3</a:t>
            </a:r>
            <a:endParaRPr lang="uk-UA" sz="2000" b="0" cap="none" spc="0" dirty="0">
              <a:ln w="0"/>
              <a:solidFill>
                <a:schemeClr val="tx1"/>
              </a:solidFill>
              <a:effectLst>
                <a:outerShdw blurRad="38100" dist="19050" dir="2700000" algn="tl" rotWithShape="0">
                  <a:schemeClr val="dk1">
                    <a:alpha val="40000"/>
                  </a:schemeClr>
                </a:outerShdw>
              </a:effectLst>
            </a:endParaRPr>
          </a:p>
        </p:txBody>
      </p:sp>
      <p:sp>
        <p:nvSpPr>
          <p:cNvPr id="42" name="Прямокутник 41">
            <a:extLst>
              <a:ext uri="{FF2B5EF4-FFF2-40B4-BE49-F238E27FC236}">
                <a16:creationId xmlns:a16="http://schemas.microsoft.com/office/drawing/2014/main" id="{F3325EFC-AF66-4F93-A3E1-EF83C17391F9}"/>
              </a:ext>
            </a:extLst>
          </p:cNvPr>
          <p:cNvSpPr/>
          <p:nvPr/>
        </p:nvSpPr>
        <p:spPr>
          <a:xfrm>
            <a:off x="2891661" y="3258843"/>
            <a:ext cx="3007336" cy="10850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200" b="1" dirty="0" err="1"/>
              <a:t>Concept_name</a:t>
            </a:r>
            <a:r>
              <a:rPr lang="en-US" sz="1200" dirty="0"/>
              <a:t>:</a:t>
            </a:r>
            <a:r>
              <a:rPr lang="ru-RU" sz="1200" dirty="0"/>
              <a:t> </a:t>
            </a:r>
            <a:r>
              <a:rPr lang="en-US" sz="1200" dirty="0"/>
              <a:t>Single nucleotide variant</a:t>
            </a:r>
          </a:p>
          <a:p>
            <a:pPr lvl="0" algn="ctr"/>
            <a:r>
              <a:rPr lang="en-US" sz="1200" b="1" dirty="0" err="1"/>
              <a:t>Concept_class_id</a:t>
            </a:r>
            <a:r>
              <a:rPr lang="en-US" sz="1200" dirty="0"/>
              <a:t>:</a:t>
            </a:r>
            <a:r>
              <a:rPr lang="ru-RU" sz="1200" dirty="0"/>
              <a:t> </a:t>
            </a:r>
            <a:r>
              <a:rPr lang="en-US" sz="1200" dirty="0"/>
              <a:t>Structural type</a:t>
            </a:r>
          </a:p>
          <a:p>
            <a:pPr algn="ctr"/>
            <a:r>
              <a:rPr lang="en-US" sz="1200" b="1" dirty="0" err="1"/>
              <a:t>Vocabulary_id</a:t>
            </a:r>
            <a:r>
              <a:rPr lang="en-US" sz="1200" dirty="0"/>
              <a:t>: </a:t>
            </a:r>
            <a:r>
              <a:rPr lang="en-US" sz="1200" dirty="0" err="1"/>
              <a:t>ClinVar</a:t>
            </a:r>
            <a:endParaRPr lang="en-US" sz="1200" dirty="0"/>
          </a:p>
        </p:txBody>
      </p:sp>
      <p:cxnSp>
        <p:nvCxnSpPr>
          <p:cNvPr id="43" name="Пряма зі стрілкою 42">
            <a:extLst>
              <a:ext uri="{FF2B5EF4-FFF2-40B4-BE49-F238E27FC236}">
                <a16:creationId xmlns:a16="http://schemas.microsoft.com/office/drawing/2014/main" id="{A2DE2331-38C8-47A8-A26A-0B3632B0FEC6}"/>
              </a:ext>
            </a:extLst>
          </p:cNvPr>
          <p:cNvCxnSpPr>
            <a:cxnSpLocks/>
            <a:stCxn id="7" idx="2"/>
            <a:endCxn id="42" idx="0"/>
          </p:cNvCxnSpPr>
          <p:nvPr/>
        </p:nvCxnSpPr>
        <p:spPr>
          <a:xfrm flipH="1">
            <a:off x="4395329" y="2931639"/>
            <a:ext cx="824" cy="32720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46" name="Прямокутник 45">
            <a:extLst>
              <a:ext uri="{FF2B5EF4-FFF2-40B4-BE49-F238E27FC236}">
                <a16:creationId xmlns:a16="http://schemas.microsoft.com/office/drawing/2014/main" id="{8B881FA2-66FA-4AEB-9646-91DEADA260C4}"/>
              </a:ext>
            </a:extLst>
          </p:cNvPr>
          <p:cNvSpPr/>
          <p:nvPr/>
        </p:nvSpPr>
        <p:spPr>
          <a:xfrm>
            <a:off x="4099773" y="2915337"/>
            <a:ext cx="314510" cy="400110"/>
          </a:xfrm>
          <a:prstGeom prst="rect">
            <a:avLst/>
          </a:prstGeom>
          <a:noFill/>
        </p:spPr>
        <p:txBody>
          <a:bodyPr wrap="none" lIns="91440" tIns="45720" rIns="91440" bIns="45720">
            <a:spAutoFit/>
          </a:bodyPr>
          <a:lstStyle/>
          <a:p>
            <a:pPr algn="ctr"/>
            <a:r>
              <a:rPr lang="en-US" sz="2000" b="0" cap="none" spc="0" dirty="0">
                <a:ln w="0"/>
                <a:solidFill>
                  <a:schemeClr val="tx1"/>
                </a:solidFill>
                <a:effectLst>
                  <a:outerShdw blurRad="38100" dist="19050" dir="2700000" algn="tl" rotWithShape="0">
                    <a:schemeClr val="dk1">
                      <a:alpha val="40000"/>
                    </a:schemeClr>
                  </a:outerShdw>
                </a:effectLst>
              </a:rPr>
              <a:t>5</a:t>
            </a:r>
            <a:endParaRPr lang="uk-UA" sz="2000" b="0" cap="none" spc="0" dirty="0">
              <a:ln w="0"/>
              <a:solidFill>
                <a:schemeClr val="tx1"/>
              </a:solidFill>
              <a:effectLst>
                <a:outerShdw blurRad="38100" dist="19050" dir="2700000" algn="tl" rotWithShape="0">
                  <a:schemeClr val="dk1">
                    <a:alpha val="40000"/>
                  </a:schemeClr>
                </a:outerShdw>
              </a:effectLst>
            </a:endParaRPr>
          </a:p>
        </p:txBody>
      </p:sp>
      <p:sp>
        <p:nvSpPr>
          <p:cNvPr id="49" name="Прямокутник 48">
            <a:extLst>
              <a:ext uri="{FF2B5EF4-FFF2-40B4-BE49-F238E27FC236}">
                <a16:creationId xmlns:a16="http://schemas.microsoft.com/office/drawing/2014/main" id="{C8BB29CE-1BD9-4842-A83E-7BE137CC89F9}"/>
              </a:ext>
            </a:extLst>
          </p:cNvPr>
          <p:cNvSpPr/>
          <p:nvPr/>
        </p:nvSpPr>
        <p:spPr>
          <a:xfrm>
            <a:off x="6136664" y="3282017"/>
            <a:ext cx="2940101" cy="10850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200" b="1" dirty="0" err="1"/>
              <a:t>Concept_name</a:t>
            </a:r>
            <a:r>
              <a:rPr lang="en-US" sz="1200" dirty="0"/>
              <a:t>:</a:t>
            </a:r>
            <a:r>
              <a:rPr lang="ru-RU" sz="1200" dirty="0"/>
              <a:t> </a:t>
            </a:r>
            <a:r>
              <a:rPr lang="en-US" sz="1200" dirty="0"/>
              <a:t>Missense</a:t>
            </a:r>
          </a:p>
          <a:p>
            <a:pPr lvl="0" algn="ctr"/>
            <a:r>
              <a:rPr lang="en-US" sz="1200" b="1" dirty="0" err="1"/>
              <a:t>Concept_class_id</a:t>
            </a:r>
            <a:r>
              <a:rPr lang="en-US" sz="1200" dirty="0"/>
              <a:t>:</a:t>
            </a:r>
            <a:r>
              <a:rPr lang="ru-RU" sz="1200" dirty="0"/>
              <a:t> </a:t>
            </a:r>
            <a:r>
              <a:rPr lang="en-US" sz="1200" dirty="0"/>
              <a:t>Functional type</a:t>
            </a:r>
          </a:p>
          <a:p>
            <a:pPr algn="ctr"/>
            <a:r>
              <a:rPr lang="en-US" sz="1200" b="1" dirty="0" err="1"/>
              <a:t>Vocabulary_id</a:t>
            </a:r>
            <a:r>
              <a:rPr lang="en-US" sz="1200" dirty="0"/>
              <a:t>: </a:t>
            </a:r>
            <a:r>
              <a:rPr lang="en-US" sz="1200" dirty="0" err="1"/>
              <a:t>CIViC</a:t>
            </a:r>
            <a:endParaRPr lang="en-US" sz="1200" dirty="0"/>
          </a:p>
        </p:txBody>
      </p:sp>
      <p:sp>
        <p:nvSpPr>
          <p:cNvPr id="50" name="Прямокутник 49">
            <a:extLst>
              <a:ext uri="{FF2B5EF4-FFF2-40B4-BE49-F238E27FC236}">
                <a16:creationId xmlns:a16="http://schemas.microsoft.com/office/drawing/2014/main" id="{168651FF-1F42-4E49-843A-4D23E56643A4}"/>
              </a:ext>
            </a:extLst>
          </p:cNvPr>
          <p:cNvSpPr/>
          <p:nvPr/>
        </p:nvSpPr>
        <p:spPr>
          <a:xfrm>
            <a:off x="5889340" y="3014546"/>
            <a:ext cx="314510" cy="400110"/>
          </a:xfrm>
          <a:prstGeom prst="rect">
            <a:avLst/>
          </a:prstGeom>
          <a:noFill/>
        </p:spPr>
        <p:txBody>
          <a:bodyPr wrap="none" lIns="91440" tIns="45720" rIns="91440" bIns="45720">
            <a:spAutoFit/>
          </a:bodyPr>
          <a:lstStyle/>
          <a:p>
            <a:pPr algn="ctr"/>
            <a:r>
              <a:rPr lang="en-US" sz="2000" b="0" cap="none" spc="0" dirty="0">
                <a:ln w="0"/>
                <a:solidFill>
                  <a:schemeClr val="tx1"/>
                </a:solidFill>
                <a:effectLst>
                  <a:outerShdw blurRad="38100" dist="19050" dir="2700000" algn="tl" rotWithShape="0">
                    <a:schemeClr val="dk1">
                      <a:alpha val="40000"/>
                    </a:schemeClr>
                  </a:outerShdw>
                </a:effectLst>
              </a:rPr>
              <a:t>5</a:t>
            </a:r>
            <a:endParaRPr lang="uk-UA" sz="2000" b="0" cap="none" spc="0" dirty="0">
              <a:ln w="0"/>
              <a:solidFill>
                <a:schemeClr val="tx1"/>
              </a:solidFill>
              <a:effectLst>
                <a:outerShdw blurRad="38100" dist="19050" dir="2700000" algn="tl" rotWithShape="0">
                  <a:schemeClr val="dk1">
                    <a:alpha val="40000"/>
                  </a:schemeClr>
                </a:outerShdw>
              </a:effectLst>
            </a:endParaRPr>
          </a:p>
        </p:txBody>
      </p:sp>
      <p:cxnSp>
        <p:nvCxnSpPr>
          <p:cNvPr id="51" name="Пряма зі стрілкою 50">
            <a:extLst>
              <a:ext uri="{FF2B5EF4-FFF2-40B4-BE49-F238E27FC236}">
                <a16:creationId xmlns:a16="http://schemas.microsoft.com/office/drawing/2014/main" id="{CF856E92-A354-49C1-A7EA-9D4BD70FCB4B}"/>
              </a:ext>
            </a:extLst>
          </p:cNvPr>
          <p:cNvCxnSpPr>
            <a:cxnSpLocks/>
            <a:stCxn id="7" idx="2"/>
            <a:endCxn id="49" idx="0"/>
          </p:cNvCxnSpPr>
          <p:nvPr/>
        </p:nvCxnSpPr>
        <p:spPr>
          <a:xfrm>
            <a:off x="4396153" y="2931639"/>
            <a:ext cx="3210562" cy="350378"/>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8086411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graphicFrame>
        <p:nvGraphicFramePr>
          <p:cNvPr id="61" name="Google Shape;61;p14"/>
          <p:cNvGraphicFramePr/>
          <p:nvPr>
            <p:extLst>
              <p:ext uri="{D42A27DB-BD31-4B8C-83A1-F6EECF244321}">
                <p14:modId xmlns:p14="http://schemas.microsoft.com/office/powerpoint/2010/main" val="2069703200"/>
              </p:ext>
            </p:extLst>
          </p:nvPr>
        </p:nvGraphicFramePr>
        <p:xfrm>
          <a:off x="0" y="0"/>
          <a:ext cx="9143999" cy="5120100"/>
        </p:xfrm>
        <a:graphic>
          <a:graphicData uri="http://schemas.openxmlformats.org/drawingml/2006/table">
            <a:tbl>
              <a:tblPr>
                <a:noFill/>
                <a:tableStyleId>{42E292DC-4DC9-4369-9E3E-4D5144749313}</a:tableStyleId>
              </a:tblPr>
              <a:tblGrid>
                <a:gridCol w="1553135">
                  <a:extLst>
                    <a:ext uri="{9D8B030D-6E8A-4147-A177-3AD203B41FA5}">
                      <a16:colId xmlns:a16="http://schemas.microsoft.com/office/drawing/2014/main" val="20000"/>
                    </a:ext>
                  </a:extLst>
                </a:gridCol>
                <a:gridCol w="2111189">
                  <a:extLst>
                    <a:ext uri="{9D8B030D-6E8A-4147-A177-3AD203B41FA5}">
                      <a16:colId xmlns:a16="http://schemas.microsoft.com/office/drawing/2014/main" val="20001"/>
                    </a:ext>
                  </a:extLst>
                </a:gridCol>
                <a:gridCol w="5479675">
                  <a:extLst>
                    <a:ext uri="{9D8B030D-6E8A-4147-A177-3AD203B41FA5}">
                      <a16:colId xmlns:a16="http://schemas.microsoft.com/office/drawing/2014/main" val="2605113123"/>
                    </a:ext>
                  </a:extLst>
                </a:gridCol>
              </a:tblGrid>
              <a:tr h="264524">
                <a:tc>
                  <a:txBody>
                    <a:bodyPr/>
                    <a:lstStyle/>
                    <a:p>
                      <a:pPr marL="0" lvl="0" indent="0" algn="ctr" rtl="0">
                        <a:spcBef>
                          <a:spcPts val="0"/>
                        </a:spcBef>
                        <a:spcAft>
                          <a:spcPts val="0"/>
                        </a:spcAft>
                        <a:buNone/>
                      </a:pPr>
                      <a:r>
                        <a:rPr lang="en" sz="600" b="1" dirty="0"/>
                        <a:t>Source field</a:t>
                      </a:r>
                      <a:endParaRPr sz="600" b="1" dirty="0"/>
                    </a:p>
                  </a:txBody>
                  <a:tcPr marL="91425" marR="91425" marT="91425" marB="91425"/>
                </a:tc>
                <a:tc>
                  <a:txBody>
                    <a:bodyPr/>
                    <a:lstStyle/>
                    <a:p>
                      <a:pPr marL="0" lvl="0" indent="0" algn="ctr" rtl="0">
                        <a:spcBef>
                          <a:spcPts val="0"/>
                        </a:spcBef>
                        <a:spcAft>
                          <a:spcPts val="0"/>
                        </a:spcAft>
                        <a:buNone/>
                      </a:pPr>
                      <a:r>
                        <a:rPr lang="en" sz="600" b="1"/>
                        <a:t>Example</a:t>
                      </a:r>
                      <a:endParaRPr sz="600" b="1"/>
                    </a:p>
                  </a:txBody>
                  <a:tcPr marL="91425" marR="91425" marT="91425" marB="91425"/>
                </a:tc>
                <a:tc>
                  <a:txBody>
                    <a:bodyPr/>
                    <a:lstStyle/>
                    <a:p>
                      <a:pPr marL="0" lvl="0" indent="0" algn="ctr" rtl="0">
                        <a:spcBef>
                          <a:spcPts val="0"/>
                        </a:spcBef>
                        <a:spcAft>
                          <a:spcPts val="0"/>
                        </a:spcAft>
                        <a:buNone/>
                      </a:pPr>
                      <a:r>
                        <a:rPr lang="en-US" sz="600" b="1" dirty="0"/>
                        <a:t>Comments</a:t>
                      </a:r>
                      <a:endParaRPr sz="600" b="1" dirty="0"/>
                    </a:p>
                  </a:txBody>
                  <a:tcPr marL="91425" marR="91425" marT="91425" marB="91425"/>
                </a:tc>
                <a:extLst>
                  <a:ext uri="{0D108BD9-81ED-4DB2-BD59-A6C34878D82A}">
                    <a16:rowId xmlns:a16="http://schemas.microsoft.com/office/drawing/2014/main" val="10000"/>
                  </a:ext>
                </a:extLst>
              </a:tr>
              <a:tr h="264524">
                <a:tc>
                  <a:txBody>
                    <a:bodyPr/>
                    <a:lstStyle/>
                    <a:p>
                      <a:pPr marL="0" lvl="0" indent="0" algn="l" rtl="0">
                        <a:spcBef>
                          <a:spcPts val="0"/>
                        </a:spcBef>
                        <a:spcAft>
                          <a:spcPts val="0"/>
                        </a:spcAft>
                        <a:buNone/>
                      </a:pPr>
                      <a:r>
                        <a:rPr lang="en" sz="600" dirty="0">
                          <a:solidFill>
                            <a:srgbClr val="C00000"/>
                          </a:solidFill>
                        </a:rPr>
                        <a:t>hgnc_id </a:t>
                      </a:r>
                      <a:endParaRPr sz="600" dirty="0">
                        <a:solidFill>
                          <a:srgbClr val="C00000"/>
                        </a:solidFill>
                      </a:endParaRPr>
                    </a:p>
                  </a:txBody>
                  <a:tcPr marL="91425" marR="91425" marT="91425" marB="91425"/>
                </a:tc>
                <a:tc>
                  <a:txBody>
                    <a:bodyPr/>
                    <a:lstStyle/>
                    <a:p>
                      <a:pPr marL="0" lvl="0" indent="0" algn="l" rtl="0">
                        <a:spcBef>
                          <a:spcPts val="0"/>
                        </a:spcBef>
                        <a:spcAft>
                          <a:spcPts val="0"/>
                        </a:spcAft>
                        <a:buNone/>
                      </a:pPr>
                      <a:r>
                        <a:rPr lang="en" sz="600" dirty="0">
                          <a:solidFill>
                            <a:srgbClr val="C00000"/>
                          </a:solidFill>
                        </a:rPr>
                        <a:t>HGNC:3236</a:t>
                      </a:r>
                      <a:endParaRPr sz="600" dirty="0">
                        <a:solidFill>
                          <a:srgbClr val="C00000"/>
                        </a:solidFill>
                      </a:endParaRPr>
                    </a:p>
                  </a:txBody>
                  <a:tcPr marL="91425" marR="91425" marT="91425" marB="91425"/>
                </a:tc>
                <a:tc>
                  <a:txBody>
                    <a:bodyPr/>
                    <a:lstStyle/>
                    <a:p>
                      <a:pPr marL="0" lvl="0" indent="0" algn="l" rtl="0">
                        <a:spcBef>
                          <a:spcPts val="0"/>
                        </a:spcBef>
                        <a:spcAft>
                          <a:spcPts val="0"/>
                        </a:spcAft>
                        <a:buNone/>
                      </a:pPr>
                      <a:r>
                        <a:rPr lang="en-US" sz="600" dirty="0">
                          <a:solidFill>
                            <a:srgbClr val="C00000"/>
                          </a:solidFill>
                        </a:rPr>
                        <a:t>A unique ID provided by the HGNC for each gene with an approved symbol.</a:t>
                      </a:r>
                      <a:endParaRPr sz="600" dirty="0">
                        <a:solidFill>
                          <a:srgbClr val="C00000"/>
                        </a:solidFill>
                      </a:endParaRPr>
                    </a:p>
                  </a:txBody>
                  <a:tcPr marL="91425" marR="91425" marT="91425" marB="91425"/>
                </a:tc>
                <a:extLst>
                  <a:ext uri="{0D108BD9-81ED-4DB2-BD59-A6C34878D82A}">
                    <a16:rowId xmlns:a16="http://schemas.microsoft.com/office/drawing/2014/main" val="10001"/>
                  </a:ext>
                </a:extLst>
              </a:tr>
              <a:tr h="264524">
                <a:tc>
                  <a:txBody>
                    <a:bodyPr/>
                    <a:lstStyle/>
                    <a:p>
                      <a:pPr marL="0" lvl="0" indent="0" algn="l" rtl="0">
                        <a:spcBef>
                          <a:spcPts val="0"/>
                        </a:spcBef>
                        <a:spcAft>
                          <a:spcPts val="0"/>
                        </a:spcAft>
                        <a:buNone/>
                      </a:pPr>
                      <a:r>
                        <a:rPr lang="en" sz="600" dirty="0">
                          <a:solidFill>
                            <a:srgbClr val="C00000"/>
                          </a:solidFill>
                        </a:rPr>
                        <a:t>symbol </a:t>
                      </a:r>
                      <a:endParaRPr sz="600" dirty="0">
                        <a:solidFill>
                          <a:srgbClr val="C00000"/>
                        </a:solidFill>
                      </a:endParaRPr>
                    </a:p>
                  </a:txBody>
                  <a:tcPr marL="91425" marR="91425" marT="91425" marB="91425"/>
                </a:tc>
                <a:tc>
                  <a:txBody>
                    <a:bodyPr/>
                    <a:lstStyle/>
                    <a:p>
                      <a:pPr marL="0" lvl="0" indent="0" algn="l" rtl="0">
                        <a:spcBef>
                          <a:spcPts val="0"/>
                        </a:spcBef>
                        <a:spcAft>
                          <a:spcPts val="0"/>
                        </a:spcAft>
                        <a:buNone/>
                      </a:pPr>
                      <a:r>
                        <a:rPr lang="en" sz="600" dirty="0">
                          <a:solidFill>
                            <a:srgbClr val="C00000"/>
                          </a:solidFill>
                        </a:rPr>
                        <a:t>EGFR</a:t>
                      </a:r>
                      <a:endParaRPr sz="600" dirty="0">
                        <a:solidFill>
                          <a:srgbClr val="C00000"/>
                        </a:solidFill>
                      </a:endParaRPr>
                    </a:p>
                  </a:txBody>
                  <a:tcPr marL="91425" marR="91425" marT="91425" marB="91425"/>
                </a:tc>
                <a:tc>
                  <a:txBody>
                    <a:bodyPr/>
                    <a:lstStyle/>
                    <a:p>
                      <a:pPr marL="0" lvl="0" indent="0" algn="l" rtl="0">
                        <a:spcBef>
                          <a:spcPts val="0"/>
                        </a:spcBef>
                        <a:spcAft>
                          <a:spcPts val="0"/>
                        </a:spcAft>
                        <a:buNone/>
                      </a:pPr>
                      <a:r>
                        <a:rPr lang="en-US" sz="600" dirty="0">
                          <a:solidFill>
                            <a:srgbClr val="C00000"/>
                          </a:solidFill>
                        </a:rPr>
                        <a:t>The official gene symbol approved by the HGNC, which is typically a short form of the gene name</a:t>
                      </a:r>
                      <a:endParaRPr sz="600" dirty="0">
                        <a:solidFill>
                          <a:srgbClr val="C00000"/>
                        </a:solidFill>
                      </a:endParaRPr>
                    </a:p>
                  </a:txBody>
                  <a:tcPr marL="91425" marR="91425" marT="91425" marB="91425"/>
                </a:tc>
                <a:extLst>
                  <a:ext uri="{0D108BD9-81ED-4DB2-BD59-A6C34878D82A}">
                    <a16:rowId xmlns:a16="http://schemas.microsoft.com/office/drawing/2014/main" val="2595244323"/>
                  </a:ext>
                </a:extLst>
              </a:tr>
              <a:tr h="264524">
                <a:tc>
                  <a:txBody>
                    <a:bodyPr/>
                    <a:lstStyle/>
                    <a:p>
                      <a:pPr marL="0" lvl="0" indent="0" algn="l" rtl="0">
                        <a:spcBef>
                          <a:spcPts val="0"/>
                        </a:spcBef>
                        <a:spcAft>
                          <a:spcPts val="0"/>
                        </a:spcAft>
                        <a:buNone/>
                      </a:pPr>
                      <a:r>
                        <a:rPr lang="en" sz="600" dirty="0">
                          <a:solidFill>
                            <a:srgbClr val="C00000"/>
                          </a:solidFill>
                        </a:rPr>
                        <a:t>f_name</a:t>
                      </a:r>
                      <a:endParaRPr sz="600" dirty="0">
                        <a:solidFill>
                          <a:srgbClr val="C00000"/>
                        </a:solidFill>
                      </a:endParaRPr>
                    </a:p>
                  </a:txBody>
                  <a:tcPr marL="91425" marR="91425" marT="91425" marB="91425"/>
                </a:tc>
                <a:tc>
                  <a:txBody>
                    <a:bodyPr/>
                    <a:lstStyle/>
                    <a:p>
                      <a:pPr marL="0" lvl="0" indent="0" algn="l" rtl="0">
                        <a:spcBef>
                          <a:spcPts val="0"/>
                        </a:spcBef>
                        <a:spcAft>
                          <a:spcPts val="0"/>
                        </a:spcAft>
                        <a:buNone/>
                      </a:pPr>
                      <a:r>
                        <a:rPr lang="en" sz="600" dirty="0">
                          <a:solidFill>
                            <a:srgbClr val="C00000"/>
                          </a:solidFill>
                        </a:rPr>
                        <a:t>epidermal growth factor receptor</a:t>
                      </a:r>
                      <a:endParaRPr sz="600" dirty="0">
                        <a:solidFill>
                          <a:srgbClr val="C00000"/>
                        </a:solidFill>
                      </a:endParaRPr>
                    </a:p>
                  </a:txBody>
                  <a:tcPr marL="91425" marR="91425" marT="91425" marB="91425"/>
                </a:tc>
                <a:tc>
                  <a:txBody>
                    <a:bodyPr/>
                    <a:lstStyle/>
                    <a:p>
                      <a:pPr marL="0" lvl="0" indent="0" algn="l" rtl="0">
                        <a:spcBef>
                          <a:spcPts val="0"/>
                        </a:spcBef>
                        <a:spcAft>
                          <a:spcPts val="0"/>
                        </a:spcAft>
                        <a:buNone/>
                      </a:pPr>
                      <a:r>
                        <a:rPr lang="en-US" sz="600" dirty="0">
                          <a:solidFill>
                            <a:srgbClr val="C00000"/>
                          </a:solidFill>
                        </a:rPr>
                        <a:t>The full gene name approved by the HGNC; corresponds to the approved symbol above.</a:t>
                      </a:r>
                      <a:endParaRPr sz="600" dirty="0">
                        <a:solidFill>
                          <a:srgbClr val="C00000"/>
                        </a:solidFill>
                      </a:endParaRPr>
                    </a:p>
                  </a:txBody>
                  <a:tcPr marL="91425" marR="91425" marT="91425" marB="91425"/>
                </a:tc>
                <a:extLst>
                  <a:ext uri="{0D108BD9-81ED-4DB2-BD59-A6C34878D82A}">
                    <a16:rowId xmlns:a16="http://schemas.microsoft.com/office/drawing/2014/main" val="877595751"/>
                  </a:ext>
                </a:extLst>
              </a:tr>
              <a:tr h="264524">
                <a:tc>
                  <a:txBody>
                    <a:bodyPr/>
                    <a:lstStyle/>
                    <a:p>
                      <a:pPr marL="0" lvl="0" indent="0" algn="l" rtl="0">
                        <a:spcBef>
                          <a:spcPts val="0"/>
                        </a:spcBef>
                        <a:spcAft>
                          <a:spcPts val="0"/>
                        </a:spcAft>
                        <a:buNone/>
                      </a:pPr>
                      <a:r>
                        <a:rPr lang="en-US" sz="600" dirty="0" err="1"/>
                        <a:t>locus_group</a:t>
                      </a:r>
                      <a:endParaRPr sz="600" dirty="0"/>
                    </a:p>
                  </a:txBody>
                  <a:tcPr marL="91425" marR="91425" marT="91425" marB="91425"/>
                </a:tc>
                <a:tc>
                  <a:txBody>
                    <a:bodyPr/>
                    <a:lstStyle/>
                    <a:p>
                      <a:pPr marL="0" lvl="0" indent="0" algn="l" rtl="0">
                        <a:spcBef>
                          <a:spcPts val="0"/>
                        </a:spcBef>
                        <a:spcAft>
                          <a:spcPts val="0"/>
                        </a:spcAft>
                        <a:buNone/>
                      </a:pPr>
                      <a:r>
                        <a:rPr lang="en-US" sz="600" dirty="0"/>
                        <a:t>protein-coding gene</a:t>
                      </a:r>
                      <a:endParaRPr sz="600" dirty="0"/>
                    </a:p>
                  </a:txBody>
                  <a:tcPr marL="91425" marR="91425" marT="91425" marB="91425"/>
                </a:tc>
                <a:tc>
                  <a:txBody>
                    <a:bodyPr/>
                    <a:lstStyle/>
                    <a:p>
                      <a:pPr marL="0" lvl="0" indent="0" algn="l" rtl="0">
                        <a:spcBef>
                          <a:spcPts val="0"/>
                        </a:spcBef>
                        <a:spcAft>
                          <a:spcPts val="0"/>
                        </a:spcAft>
                        <a:buNone/>
                      </a:pPr>
                      <a:r>
                        <a:rPr lang="en-US" sz="600" dirty="0"/>
                        <a:t>Specifies the genetic class of each gene entry</a:t>
                      </a:r>
                      <a:endParaRPr sz="600" dirty="0"/>
                    </a:p>
                  </a:txBody>
                  <a:tcPr marL="91425" marR="91425" marT="91425" marB="91425"/>
                </a:tc>
                <a:extLst>
                  <a:ext uri="{0D108BD9-81ED-4DB2-BD59-A6C34878D82A}">
                    <a16:rowId xmlns:a16="http://schemas.microsoft.com/office/drawing/2014/main" val="3484206602"/>
                  </a:ext>
                </a:extLst>
              </a:tr>
              <a:tr h="264524">
                <a:tc>
                  <a:txBody>
                    <a:bodyPr/>
                    <a:lstStyle/>
                    <a:p>
                      <a:pPr marL="0" lvl="0" indent="0" algn="l" rtl="0">
                        <a:spcBef>
                          <a:spcPts val="0"/>
                        </a:spcBef>
                        <a:spcAft>
                          <a:spcPts val="0"/>
                        </a:spcAft>
                        <a:buNone/>
                      </a:pPr>
                      <a:r>
                        <a:rPr lang="en-US" sz="600" dirty="0" err="1"/>
                        <a:t>locus_type</a:t>
                      </a:r>
                      <a:endParaRPr sz="600" dirty="0"/>
                    </a:p>
                  </a:txBody>
                  <a:tcPr marL="91425" marR="91425" marT="91425" marB="91425"/>
                </a:tc>
                <a:tc>
                  <a:txBody>
                    <a:bodyPr/>
                    <a:lstStyle/>
                    <a:p>
                      <a:pPr marL="0" lvl="0" indent="0" algn="l" rtl="0">
                        <a:spcBef>
                          <a:spcPts val="0"/>
                        </a:spcBef>
                        <a:spcAft>
                          <a:spcPts val="0"/>
                        </a:spcAft>
                        <a:buNone/>
                      </a:pPr>
                      <a:r>
                        <a:rPr lang="en-US" sz="600" dirty="0"/>
                        <a:t>gene with protein product</a:t>
                      </a:r>
                      <a:endParaRPr sz="600" dirty="0"/>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600" dirty="0"/>
                        <a:t>protein-coding genes (the protein may be predicted and of unknown function)</a:t>
                      </a:r>
                    </a:p>
                  </a:txBody>
                  <a:tcPr marL="91425" marR="91425" marT="91425" marB="91425"/>
                </a:tc>
                <a:extLst>
                  <a:ext uri="{0D108BD9-81ED-4DB2-BD59-A6C34878D82A}">
                    <a16:rowId xmlns:a16="http://schemas.microsoft.com/office/drawing/2014/main" val="3386517038"/>
                  </a:ext>
                </a:extLst>
              </a:tr>
              <a:tr h="264524">
                <a:tc>
                  <a:txBody>
                    <a:bodyPr/>
                    <a:lstStyle/>
                    <a:p>
                      <a:pPr marL="0" lvl="0" indent="0" algn="l" rtl="0">
                        <a:spcBef>
                          <a:spcPts val="0"/>
                        </a:spcBef>
                        <a:spcAft>
                          <a:spcPts val="0"/>
                        </a:spcAft>
                        <a:buNone/>
                      </a:pPr>
                      <a:r>
                        <a:rPr lang="en-US" sz="600" dirty="0"/>
                        <a:t>status</a:t>
                      </a:r>
                      <a:endParaRPr sz="600" dirty="0"/>
                    </a:p>
                  </a:txBody>
                  <a:tcPr marL="91425" marR="91425" marT="91425" marB="91425"/>
                </a:tc>
                <a:tc>
                  <a:txBody>
                    <a:bodyPr/>
                    <a:lstStyle/>
                    <a:p>
                      <a:pPr marL="0" lvl="0" indent="0" algn="l" rtl="0">
                        <a:spcBef>
                          <a:spcPts val="0"/>
                        </a:spcBef>
                        <a:spcAft>
                          <a:spcPts val="0"/>
                        </a:spcAft>
                        <a:buNone/>
                      </a:pPr>
                      <a:r>
                        <a:rPr lang="en-US" sz="600" dirty="0"/>
                        <a:t>Approved</a:t>
                      </a:r>
                      <a:endParaRPr sz="600" dirty="0"/>
                    </a:p>
                  </a:txBody>
                  <a:tcPr marL="91425" marR="91425" marT="91425" marB="91425"/>
                </a:tc>
                <a:tc>
                  <a:txBody>
                    <a:bodyPr/>
                    <a:lstStyle/>
                    <a:p>
                      <a:pPr marL="0" lvl="0" indent="0" algn="l" rtl="0">
                        <a:spcBef>
                          <a:spcPts val="0"/>
                        </a:spcBef>
                        <a:spcAft>
                          <a:spcPts val="0"/>
                        </a:spcAft>
                        <a:buNone/>
                      </a:pPr>
                      <a:r>
                        <a:rPr lang="en-US" sz="600" dirty="0"/>
                        <a:t>Status of the symbol report, which can be either "Approved" or "Entry Withdrawn".</a:t>
                      </a:r>
                      <a:endParaRPr sz="600" dirty="0"/>
                    </a:p>
                  </a:txBody>
                  <a:tcPr marL="91425" marR="91425" marT="91425" marB="91425"/>
                </a:tc>
                <a:extLst>
                  <a:ext uri="{0D108BD9-81ED-4DB2-BD59-A6C34878D82A}">
                    <a16:rowId xmlns:a16="http://schemas.microsoft.com/office/drawing/2014/main" val="2033610722"/>
                  </a:ext>
                </a:extLst>
              </a:tr>
              <a:tr h="264524">
                <a:tc>
                  <a:txBody>
                    <a:bodyPr/>
                    <a:lstStyle/>
                    <a:p>
                      <a:pPr marL="0" lvl="0" indent="0" algn="l" rtl="0">
                        <a:spcBef>
                          <a:spcPts val="0"/>
                        </a:spcBef>
                        <a:spcAft>
                          <a:spcPts val="0"/>
                        </a:spcAft>
                        <a:buNone/>
                      </a:pPr>
                      <a:r>
                        <a:rPr lang="en" sz="600" dirty="0">
                          <a:solidFill>
                            <a:srgbClr val="C00000"/>
                          </a:solidFill>
                        </a:rPr>
                        <a:t>f_location</a:t>
                      </a:r>
                      <a:endParaRPr sz="600" dirty="0">
                        <a:solidFill>
                          <a:srgbClr val="C00000"/>
                        </a:solidFill>
                      </a:endParaRPr>
                    </a:p>
                  </a:txBody>
                  <a:tcPr marL="91425" marR="91425" marT="91425" marB="91425"/>
                </a:tc>
                <a:tc>
                  <a:txBody>
                    <a:bodyPr/>
                    <a:lstStyle/>
                    <a:p>
                      <a:pPr marL="0" lvl="0" indent="0" algn="l" rtl="0">
                        <a:spcBef>
                          <a:spcPts val="0"/>
                        </a:spcBef>
                        <a:spcAft>
                          <a:spcPts val="0"/>
                        </a:spcAft>
                        <a:buNone/>
                      </a:pPr>
                      <a:r>
                        <a:rPr lang="en" sz="600" dirty="0">
                          <a:solidFill>
                            <a:srgbClr val="C00000"/>
                          </a:solidFill>
                        </a:rPr>
                        <a:t>7p11.2</a:t>
                      </a:r>
                      <a:endParaRPr sz="600" dirty="0">
                        <a:solidFill>
                          <a:srgbClr val="C00000"/>
                        </a:solidFill>
                      </a:endParaRPr>
                    </a:p>
                  </a:txBody>
                  <a:tcPr marL="91425" marR="91425" marT="91425" marB="91425"/>
                </a:tc>
                <a:tc>
                  <a:txBody>
                    <a:bodyPr/>
                    <a:lstStyle/>
                    <a:p>
                      <a:pPr marL="0" lvl="0" indent="0" algn="l" rtl="0">
                        <a:spcBef>
                          <a:spcPts val="0"/>
                        </a:spcBef>
                        <a:spcAft>
                          <a:spcPts val="0"/>
                        </a:spcAft>
                        <a:buNone/>
                      </a:pPr>
                      <a:r>
                        <a:rPr lang="en-US" sz="600" dirty="0">
                          <a:solidFill>
                            <a:srgbClr val="C00000"/>
                          </a:solidFill>
                        </a:rPr>
                        <a:t>Indicates the cytogenetic location of the gene or region on the chromosome.</a:t>
                      </a:r>
                      <a:endParaRPr sz="600" dirty="0">
                        <a:solidFill>
                          <a:srgbClr val="C00000"/>
                        </a:solidFill>
                      </a:endParaRPr>
                    </a:p>
                  </a:txBody>
                  <a:tcPr marL="91425" marR="91425" marT="91425" marB="91425"/>
                </a:tc>
                <a:extLst>
                  <a:ext uri="{0D108BD9-81ED-4DB2-BD59-A6C34878D82A}">
                    <a16:rowId xmlns:a16="http://schemas.microsoft.com/office/drawing/2014/main" val="10004"/>
                  </a:ext>
                </a:extLst>
              </a:tr>
              <a:tr h="264524">
                <a:tc>
                  <a:txBody>
                    <a:bodyPr/>
                    <a:lstStyle/>
                    <a:p>
                      <a:pPr marL="0" lvl="0" indent="0" algn="l" rtl="0">
                        <a:spcBef>
                          <a:spcPts val="0"/>
                        </a:spcBef>
                        <a:spcAft>
                          <a:spcPts val="0"/>
                        </a:spcAft>
                        <a:buNone/>
                      </a:pPr>
                      <a:r>
                        <a:rPr lang="en-US" sz="600" dirty="0" err="1"/>
                        <a:t>location_sortable</a:t>
                      </a:r>
                      <a:endParaRPr sz="600" dirty="0"/>
                    </a:p>
                  </a:txBody>
                  <a:tcPr marL="91425" marR="91425" marT="91425" marB="91425"/>
                </a:tc>
                <a:tc>
                  <a:txBody>
                    <a:bodyPr/>
                    <a:lstStyle/>
                    <a:p>
                      <a:pPr marL="0" lvl="0" indent="0" algn="l" rtl="0">
                        <a:spcBef>
                          <a:spcPts val="0"/>
                        </a:spcBef>
                        <a:spcAft>
                          <a:spcPts val="0"/>
                        </a:spcAft>
                        <a:buNone/>
                      </a:pPr>
                      <a:r>
                        <a:rPr lang="en-US" sz="600" dirty="0"/>
                        <a:t>07p11.2</a:t>
                      </a:r>
                      <a:endParaRPr sz="600" dirty="0"/>
                    </a:p>
                  </a:txBody>
                  <a:tcPr marL="91425" marR="91425" marT="91425" marB="91425"/>
                </a:tc>
                <a:tc>
                  <a:txBody>
                    <a:bodyPr/>
                    <a:lstStyle/>
                    <a:p>
                      <a:pPr marL="0" lvl="0" indent="0" algn="l" rtl="0">
                        <a:spcBef>
                          <a:spcPts val="0"/>
                        </a:spcBef>
                        <a:spcAft>
                          <a:spcPts val="0"/>
                        </a:spcAft>
                        <a:buNone/>
                      </a:pPr>
                      <a:r>
                        <a:rPr lang="en-US" sz="600" dirty="0"/>
                        <a:t>Indicates the cytogenetic location of the gene or region on the chromosome.</a:t>
                      </a:r>
                      <a:endParaRPr sz="600" dirty="0"/>
                    </a:p>
                  </a:txBody>
                  <a:tcPr marL="91425" marR="91425" marT="91425" marB="91425"/>
                </a:tc>
                <a:extLst>
                  <a:ext uri="{0D108BD9-81ED-4DB2-BD59-A6C34878D82A}">
                    <a16:rowId xmlns:a16="http://schemas.microsoft.com/office/drawing/2014/main" val="1196805069"/>
                  </a:ext>
                </a:extLst>
              </a:tr>
              <a:tr h="264524">
                <a:tc>
                  <a:txBody>
                    <a:bodyPr/>
                    <a:lstStyle/>
                    <a:p>
                      <a:pPr marL="0" lvl="0" indent="0" algn="l" rtl="0">
                        <a:spcBef>
                          <a:spcPts val="0"/>
                        </a:spcBef>
                        <a:spcAft>
                          <a:spcPts val="0"/>
                        </a:spcAft>
                        <a:buNone/>
                      </a:pPr>
                      <a:r>
                        <a:rPr lang="en" sz="600" dirty="0">
                          <a:solidFill>
                            <a:srgbClr val="C00000"/>
                          </a:solidFill>
                        </a:rPr>
                        <a:t>alias_symbol</a:t>
                      </a:r>
                      <a:endParaRPr sz="600" dirty="0">
                        <a:solidFill>
                          <a:srgbClr val="C00000"/>
                        </a:solidFill>
                      </a:endParaRPr>
                    </a:p>
                  </a:txBody>
                  <a:tcPr marL="91425" marR="91425" marT="91425" marB="91425"/>
                </a:tc>
                <a:tc>
                  <a:txBody>
                    <a:bodyPr/>
                    <a:lstStyle/>
                    <a:p>
                      <a:pPr marL="0" lvl="0" indent="0" algn="l" rtl="0">
                        <a:spcBef>
                          <a:spcPts val="0"/>
                        </a:spcBef>
                        <a:spcAft>
                          <a:spcPts val="0"/>
                        </a:spcAft>
                        <a:buNone/>
                      </a:pPr>
                      <a:r>
                        <a:rPr lang="en" sz="600" dirty="0">
                          <a:solidFill>
                            <a:srgbClr val="C00000"/>
                          </a:solidFill>
                        </a:rPr>
                        <a:t>ERBB1</a:t>
                      </a:r>
                      <a:endParaRPr sz="600" dirty="0">
                        <a:solidFill>
                          <a:srgbClr val="C00000"/>
                        </a:solidFill>
                      </a:endParaRPr>
                    </a:p>
                  </a:txBody>
                  <a:tcPr marL="91425" marR="91425" marT="91425" marB="91425"/>
                </a:tc>
                <a:tc>
                  <a:txBody>
                    <a:bodyPr/>
                    <a:lstStyle/>
                    <a:p>
                      <a:pPr marL="0" lvl="0" indent="0" algn="l" rtl="0">
                        <a:spcBef>
                          <a:spcPts val="0"/>
                        </a:spcBef>
                        <a:spcAft>
                          <a:spcPts val="0"/>
                        </a:spcAft>
                        <a:buNone/>
                      </a:pPr>
                      <a:r>
                        <a:rPr lang="en-US" sz="600" dirty="0">
                          <a:solidFill>
                            <a:srgbClr val="C00000"/>
                          </a:solidFill>
                        </a:rPr>
                        <a:t>Alternative symbols that have been used to refer to the gene</a:t>
                      </a:r>
                      <a:endParaRPr sz="600" dirty="0">
                        <a:solidFill>
                          <a:srgbClr val="C00000"/>
                        </a:solidFill>
                      </a:endParaRPr>
                    </a:p>
                  </a:txBody>
                  <a:tcPr marL="91425" marR="91425" marT="91425" marB="91425"/>
                </a:tc>
                <a:extLst>
                  <a:ext uri="{0D108BD9-81ED-4DB2-BD59-A6C34878D82A}">
                    <a16:rowId xmlns:a16="http://schemas.microsoft.com/office/drawing/2014/main" val="10005"/>
                  </a:ext>
                </a:extLst>
              </a:tr>
              <a:tr h="343200">
                <a:tc>
                  <a:txBody>
                    <a:bodyPr/>
                    <a:lstStyle/>
                    <a:p>
                      <a:pPr marL="0" lvl="0" indent="0" algn="l" rtl="0">
                        <a:spcBef>
                          <a:spcPts val="0"/>
                        </a:spcBef>
                        <a:spcAft>
                          <a:spcPts val="0"/>
                        </a:spcAft>
                        <a:buNone/>
                      </a:pPr>
                      <a:r>
                        <a:rPr lang="en" sz="600" dirty="0">
                          <a:solidFill>
                            <a:srgbClr val="C00000"/>
                          </a:solidFill>
                        </a:rPr>
                        <a:t>alias_name</a:t>
                      </a:r>
                      <a:endParaRPr sz="600" dirty="0">
                        <a:solidFill>
                          <a:srgbClr val="C00000"/>
                        </a:solidFill>
                      </a:endParaRPr>
                    </a:p>
                  </a:txBody>
                  <a:tcPr marL="91425" marR="91425" marT="91425" marB="91425"/>
                </a:tc>
                <a:tc>
                  <a:txBody>
                    <a:bodyPr/>
                    <a:lstStyle/>
                    <a:p>
                      <a:pPr marL="0" lvl="0" indent="0" algn="l" rtl="0">
                        <a:spcBef>
                          <a:spcPts val="0"/>
                        </a:spcBef>
                        <a:spcAft>
                          <a:spcPts val="0"/>
                        </a:spcAft>
                        <a:buNone/>
                      </a:pPr>
                      <a:r>
                        <a:rPr lang="en" sz="600" dirty="0">
                          <a:solidFill>
                            <a:srgbClr val="C00000"/>
                          </a:solidFill>
                        </a:rPr>
                        <a:t>erythroblastic leukemia viral (v-erb-b) oncogene homolog (avian)|erb-b2 receptor tyrosine kinase 1</a:t>
                      </a:r>
                      <a:endParaRPr sz="600" dirty="0">
                        <a:solidFill>
                          <a:srgbClr val="C00000"/>
                        </a:solidFill>
                      </a:endParaRPr>
                    </a:p>
                  </a:txBody>
                  <a:tcPr marL="91425" marR="91425" marT="91425" marB="91425"/>
                </a:tc>
                <a:tc>
                  <a:txBody>
                    <a:bodyPr/>
                    <a:lstStyle/>
                    <a:p>
                      <a:pPr marL="0" lvl="0" indent="0" algn="l" rtl="0">
                        <a:spcBef>
                          <a:spcPts val="0"/>
                        </a:spcBef>
                        <a:spcAft>
                          <a:spcPts val="0"/>
                        </a:spcAft>
                        <a:buNone/>
                      </a:pPr>
                      <a:r>
                        <a:rPr lang="en-US" sz="600" dirty="0">
                          <a:solidFill>
                            <a:srgbClr val="C00000"/>
                          </a:solidFill>
                        </a:rPr>
                        <a:t>Alternative names for the gene. Aliases may be from literature, from other databases or may be added to represent membership of a gene group.</a:t>
                      </a:r>
                      <a:endParaRPr sz="600" dirty="0">
                        <a:solidFill>
                          <a:srgbClr val="C00000"/>
                        </a:solidFill>
                      </a:endParaRPr>
                    </a:p>
                  </a:txBody>
                  <a:tcPr marL="91425" marR="91425" marT="91425" marB="91425"/>
                </a:tc>
                <a:extLst>
                  <a:ext uri="{0D108BD9-81ED-4DB2-BD59-A6C34878D82A}">
                    <a16:rowId xmlns:a16="http://schemas.microsoft.com/office/drawing/2014/main" val="10006"/>
                  </a:ext>
                </a:extLst>
              </a:tr>
              <a:tr h="264524">
                <a:tc>
                  <a:txBody>
                    <a:bodyPr/>
                    <a:lstStyle/>
                    <a:p>
                      <a:pPr marL="0" lvl="0" indent="0" algn="l" rtl="0">
                        <a:spcBef>
                          <a:spcPts val="0"/>
                        </a:spcBef>
                        <a:spcAft>
                          <a:spcPts val="0"/>
                        </a:spcAft>
                        <a:buNone/>
                      </a:pPr>
                      <a:r>
                        <a:rPr lang="en" sz="600" dirty="0">
                          <a:solidFill>
                            <a:srgbClr val="C00000"/>
                          </a:solidFill>
                        </a:rPr>
                        <a:t>prev_symbol</a:t>
                      </a:r>
                      <a:endParaRPr sz="600" dirty="0">
                        <a:solidFill>
                          <a:srgbClr val="C00000"/>
                        </a:solidFill>
                      </a:endParaRPr>
                    </a:p>
                  </a:txBody>
                  <a:tcPr marL="91425" marR="91425" marT="91425" marB="91425"/>
                </a:tc>
                <a:tc>
                  <a:txBody>
                    <a:bodyPr/>
                    <a:lstStyle/>
                    <a:p>
                      <a:pPr marL="0" lvl="0" indent="0" algn="l" rtl="0">
                        <a:spcBef>
                          <a:spcPts val="0"/>
                        </a:spcBef>
                        <a:spcAft>
                          <a:spcPts val="0"/>
                        </a:spcAft>
                        <a:buNone/>
                      </a:pPr>
                      <a:r>
                        <a:rPr lang="en" sz="600" dirty="0">
                          <a:solidFill>
                            <a:srgbClr val="C00000"/>
                          </a:solidFill>
                        </a:rPr>
                        <a:t>ERBB</a:t>
                      </a:r>
                      <a:endParaRPr sz="600" dirty="0">
                        <a:solidFill>
                          <a:srgbClr val="C00000"/>
                        </a:solidFill>
                      </a:endParaRPr>
                    </a:p>
                  </a:txBody>
                  <a:tcPr marL="91425" marR="91425" marT="91425" marB="91425"/>
                </a:tc>
                <a:tc>
                  <a:txBody>
                    <a:bodyPr/>
                    <a:lstStyle/>
                    <a:p>
                      <a:pPr marL="0" lvl="0" indent="0" algn="l" rtl="0">
                        <a:spcBef>
                          <a:spcPts val="0"/>
                        </a:spcBef>
                        <a:spcAft>
                          <a:spcPts val="0"/>
                        </a:spcAft>
                        <a:buNone/>
                      </a:pPr>
                      <a:r>
                        <a:rPr lang="en-US" sz="600" dirty="0">
                          <a:solidFill>
                            <a:srgbClr val="C00000"/>
                          </a:solidFill>
                        </a:rPr>
                        <a:t>This field displays any symbols that were previously HGNC-approved nomenclature.</a:t>
                      </a:r>
                      <a:endParaRPr sz="600" dirty="0">
                        <a:solidFill>
                          <a:srgbClr val="C00000"/>
                        </a:solidFill>
                      </a:endParaRPr>
                    </a:p>
                  </a:txBody>
                  <a:tcPr marL="91425" marR="91425" marT="91425" marB="91425"/>
                </a:tc>
                <a:extLst>
                  <a:ext uri="{0D108BD9-81ED-4DB2-BD59-A6C34878D82A}">
                    <a16:rowId xmlns:a16="http://schemas.microsoft.com/office/drawing/2014/main" val="10007"/>
                  </a:ext>
                </a:extLst>
              </a:tr>
              <a:tr h="328468">
                <a:tc>
                  <a:txBody>
                    <a:bodyPr/>
                    <a:lstStyle/>
                    <a:p>
                      <a:pPr marL="0" lvl="0" indent="0" algn="l" rtl="0">
                        <a:spcBef>
                          <a:spcPts val="0"/>
                        </a:spcBef>
                        <a:spcAft>
                          <a:spcPts val="0"/>
                        </a:spcAft>
                        <a:buNone/>
                      </a:pPr>
                      <a:r>
                        <a:rPr lang="en" sz="600" dirty="0">
                          <a:solidFill>
                            <a:srgbClr val="C00000"/>
                          </a:solidFill>
                        </a:rPr>
                        <a:t>prev_name</a:t>
                      </a:r>
                      <a:endParaRPr sz="600" dirty="0">
                        <a:solidFill>
                          <a:srgbClr val="C00000"/>
                        </a:solidFill>
                      </a:endParaRPr>
                    </a:p>
                  </a:txBody>
                  <a:tcPr marL="91425" marR="91425" marT="91425" marB="91425"/>
                </a:tc>
                <a:tc>
                  <a:txBody>
                    <a:bodyPr/>
                    <a:lstStyle/>
                    <a:p>
                      <a:pPr marL="0" lvl="0" indent="0" algn="l" rtl="0">
                        <a:spcBef>
                          <a:spcPts val="0"/>
                        </a:spcBef>
                        <a:spcAft>
                          <a:spcPts val="0"/>
                        </a:spcAft>
                        <a:buNone/>
                      </a:pPr>
                      <a:r>
                        <a:rPr lang="en" sz="600" dirty="0">
                          <a:solidFill>
                            <a:srgbClr val="C00000"/>
                          </a:solidFill>
                        </a:rPr>
                        <a:t>epidermal growth factor receptor (avian erythroblastic leukemia viral (v-erb-b) oncogene homolog)</a:t>
                      </a:r>
                      <a:endParaRPr sz="600" dirty="0">
                        <a:solidFill>
                          <a:srgbClr val="C00000"/>
                        </a:solidFill>
                      </a:endParaRPr>
                    </a:p>
                  </a:txBody>
                  <a:tcPr marL="91425" marR="91425" marT="91425" marB="91425"/>
                </a:tc>
                <a:tc>
                  <a:txBody>
                    <a:bodyPr/>
                    <a:lstStyle/>
                    <a:p>
                      <a:pPr marL="0" lvl="0" indent="0" algn="l" rtl="0">
                        <a:spcBef>
                          <a:spcPts val="0"/>
                        </a:spcBef>
                        <a:spcAft>
                          <a:spcPts val="0"/>
                        </a:spcAft>
                        <a:buNone/>
                      </a:pPr>
                      <a:r>
                        <a:rPr lang="en-US" sz="600" dirty="0">
                          <a:solidFill>
                            <a:srgbClr val="C00000"/>
                          </a:solidFill>
                        </a:rPr>
                        <a:t>This field displays any names that were previously HGNC-approved nomenclature.</a:t>
                      </a:r>
                      <a:endParaRPr sz="600" dirty="0">
                        <a:solidFill>
                          <a:srgbClr val="C00000"/>
                        </a:solidFill>
                      </a:endParaRPr>
                    </a:p>
                  </a:txBody>
                  <a:tcPr marL="91425" marR="91425" marT="91425" marB="91425"/>
                </a:tc>
                <a:extLst>
                  <a:ext uri="{0D108BD9-81ED-4DB2-BD59-A6C34878D82A}">
                    <a16:rowId xmlns:a16="http://schemas.microsoft.com/office/drawing/2014/main" val="10008"/>
                  </a:ext>
                </a:extLst>
              </a:tr>
              <a:tr h="264524">
                <a:tc>
                  <a:txBody>
                    <a:bodyPr/>
                    <a:lstStyle/>
                    <a:p>
                      <a:pPr marL="0" lvl="0" indent="0" algn="l" rtl="0">
                        <a:spcBef>
                          <a:spcPts val="0"/>
                        </a:spcBef>
                        <a:spcAft>
                          <a:spcPts val="0"/>
                        </a:spcAft>
                        <a:buNone/>
                      </a:pPr>
                      <a:r>
                        <a:rPr lang="en-US" sz="600" dirty="0" err="1"/>
                        <a:t>gene_family</a:t>
                      </a:r>
                      <a:endParaRPr sz="600" dirty="0"/>
                    </a:p>
                  </a:txBody>
                  <a:tcPr marL="91425" marR="91425" marT="91425" marB="91425"/>
                </a:tc>
                <a:tc>
                  <a:txBody>
                    <a:bodyPr/>
                    <a:lstStyle/>
                    <a:p>
                      <a:pPr marL="0" lvl="0" indent="0" algn="l" rtl="0">
                        <a:spcBef>
                          <a:spcPts val="0"/>
                        </a:spcBef>
                        <a:spcAft>
                          <a:spcPts val="0"/>
                        </a:spcAft>
                        <a:buNone/>
                      </a:pPr>
                      <a:r>
                        <a:rPr lang="en-US" sz="600" dirty="0"/>
                        <a:t>NULL</a:t>
                      </a:r>
                      <a:endParaRPr sz="600" dirty="0"/>
                    </a:p>
                  </a:txBody>
                  <a:tcPr marL="91425" marR="91425" marT="91425" marB="91425"/>
                </a:tc>
                <a:tc>
                  <a:txBody>
                    <a:bodyPr/>
                    <a:lstStyle/>
                    <a:p>
                      <a:pPr marL="0" lvl="0" indent="0" algn="l" rtl="0">
                        <a:spcBef>
                          <a:spcPts val="0"/>
                        </a:spcBef>
                        <a:spcAft>
                          <a:spcPts val="0"/>
                        </a:spcAft>
                        <a:buNone/>
                      </a:pPr>
                      <a:endParaRPr sz="600" dirty="0"/>
                    </a:p>
                  </a:txBody>
                  <a:tcPr marL="91425" marR="91425" marT="91425" marB="91425"/>
                </a:tc>
                <a:extLst>
                  <a:ext uri="{0D108BD9-81ED-4DB2-BD59-A6C34878D82A}">
                    <a16:rowId xmlns:a16="http://schemas.microsoft.com/office/drawing/2014/main" val="699384499"/>
                  </a:ext>
                </a:extLst>
              </a:tr>
              <a:tr h="264524">
                <a:tc>
                  <a:txBody>
                    <a:bodyPr/>
                    <a:lstStyle/>
                    <a:p>
                      <a:pPr marL="0" lvl="0" indent="0" algn="l" rtl="0">
                        <a:spcBef>
                          <a:spcPts val="0"/>
                        </a:spcBef>
                        <a:spcAft>
                          <a:spcPts val="0"/>
                        </a:spcAft>
                        <a:buNone/>
                      </a:pPr>
                      <a:r>
                        <a:rPr lang="en-US" sz="600" dirty="0" err="1"/>
                        <a:t>gene_family_id</a:t>
                      </a:r>
                      <a:endParaRPr sz="600" dirty="0"/>
                    </a:p>
                  </a:txBody>
                  <a:tcPr marL="91425" marR="91425" marT="91425" marB="91425"/>
                </a:tc>
                <a:tc>
                  <a:txBody>
                    <a:bodyPr/>
                    <a:lstStyle/>
                    <a:p>
                      <a:pPr marL="0" lvl="0" indent="0" algn="l" rtl="0">
                        <a:spcBef>
                          <a:spcPts val="0"/>
                        </a:spcBef>
                        <a:spcAft>
                          <a:spcPts val="0"/>
                        </a:spcAft>
                        <a:buNone/>
                      </a:pPr>
                      <a:r>
                        <a:rPr lang="en-US" sz="600" dirty="0"/>
                        <a:t>NULL</a:t>
                      </a:r>
                      <a:endParaRPr sz="600" dirty="0"/>
                    </a:p>
                  </a:txBody>
                  <a:tcPr marL="91425" marR="91425" marT="91425" marB="91425"/>
                </a:tc>
                <a:tc>
                  <a:txBody>
                    <a:bodyPr/>
                    <a:lstStyle/>
                    <a:p>
                      <a:pPr marL="0" lvl="0" indent="0" algn="l" rtl="0">
                        <a:spcBef>
                          <a:spcPts val="0"/>
                        </a:spcBef>
                        <a:spcAft>
                          <a:spcPts val="0"/>
                        </a:spcAft>
                        <a:buNone/>
                      </a:pPr>
                      <a:endParaRPr sz="600" dirty="0"/>
                    </a:p>
                  </a:txBody>
                  <a:tcPr marL="91425" marR="91425" marT="91425" marB="91425"/>
                </a:tc>
                <a:extLst>
                  <a:ext uri="{0D108BD9-81ED-4DB2-BD59-A6C34878D82A}">
                    <a16:rowId xmlns:a16="http://schemas.microsoft.com/office/drawing/2014/main" val="1244923677"/>
                  </a:ext>
                </a:extLst>
              </a:tr>
              <a:tr h="264524">
                <a:tc>
                  <a:txBody>
                    <a:bodyPr/>
                    <a:lstStyle/>
                    <a:p>
                      <a:pPr marL="0" lvl="0" indent="0" algn="l" rtl="0">
                        <a:spcBef>
                          <a:spcPts val="0"/>
                        </a:spcBef>
                        <a:spcAft>
                          <a:spcPts val="0"/>
                        </a:spcAft>
                        <a:buNone/>
                      </a:pPr>
                      <a:r>
                        <a:rPr lang="en" sz="600" dirty="0">
                          <a:solidFill>
                            <a:srgbClr val="C00000"/>
                          </a:solidFill>
                        </a:rPr>
                        <a:t>date_approved_reserved</a:t>
                      </a:r>
                      <a:endParaRPr sz="600" dirty="0">
                        <a:solidFill>
                          <a:srgbClr val="C00000"/>
                        </a:solidFill>
                      </a:endParaRPr>
                    </a:p>
                  </a:txBody>
                  <a:tcPr marL="91425" marR="91425" marT="91425" marB="91425"/>
                </a:tc>
                <a:tc>
                  <a:txBody>
                    <a:bodyPr/>
                    <a:lstStyle/>
                    <a:p>
                      <a:pPr marL="0" lvl="0" indent="0" algn="l" rtl="0">
                        <a:spcBef>
                          <a:spcPts val="0"/>
                        </a:spcBef>
                        <a:spcAft>
                          <a:spcPts val="0"/>
                        </a:spcAft>
                        <a:buNone/>
                      </a:pPr>
                      <a:r>
                        <a:rPr lang="en" sz="600" dirty="0">
                          <a:solidFill>
                            <a:srgbClr val="C00000"/>
                          </a:solidFill>
                        </a:rPr>
                        <a:t>1986-01-01</a:t>
                      </a:r>
                      <a:endParaRPr sz="600" dirty="0">
                        <a:solidFill>
                          <a:srgbClr val="C00000"/>
                        </a:solidFill>
                      </a:endParaRPr>
                    </a:p>
                  </a:txBody>
                  <a:tcPr marL="91425" marR="91425" marT="91425" marB="91425"/>
                </a:tc>
                <a:tc>
                  <a:txBody>
                    <a:bodyPr/>
                    <a:lstStyle/>
                    <a:p>
                      <a:pPr marL="0" lvl="0" indent="0" algn="l" rtl="0">
                        <a:spcBef>
                          <a:spcPts val="0"/>
                        </a:spcBef>
                        <a:spcAft>
                          <a:spcPts val="0"/>
                        </a:spcAft>
                        <a:buNone/>
                      </a:pPr>
                      <a:endParaRPr sz="600" dirty="0">
                        <a:solidFill>
                          <a:srgbClr val="C00000"/>
                        </a:solidFill>
                      </a:endParaRPr>
                    </a:p>
                  </a:txBody>
                  <a:tcPr marL="91425" marR="91425" marT="91425" marB="91425"/>
                </a:tc>
                <a:extLst>
                  <a:ext uri="{0D108BD9-81ED-4DB2-BD59-A6C34878D82A}">
                    <a16:rowId xmlns:a16="http://schemas.microsoft.com/office/drawing/2014/main" val="2665152074"/>
                  </a:ext>
                </a:extLst>
              </a:tr>
              <a:tr h="264524">
                <a:tc>
                  <a:txBody>
                    <a:bodyPr/>
                    <a:lstStyle/>
                    <a:p>
                      <a:pPr marL="0" lvl="0" indent="0" algn="l" rtl="0">
                        <a:spcBef>
                          <a:spcPts val="0"/>
                        </a:spcBef>
                        <a:spcAft>
                          <a:spcPts val="0"/>
                        </a:spcAft>
                        <a:buNone/>
                      </a:pPr>
                      <a:r>
                        <a:rPr lang="en-US" sz="600" dirty="0" err="1"/>
                        <a:t>date_symbol_changed</a:t>
                      </a:r>
                      <a:endParaRPr sz="600" dirty="0"/>
                    </a:p>
                  </a:txBody>
                  <a:tcPr marL="91425" marR="91425" marT="91425" marB="91425"/>
                </a:tc>
                <a:tc>
                  <a:txBody>
                    <a:bodyPr/>
                    <a:lstStyle/>
                    <a:p>
                      <a:pPr marL="0" lvl="0" indent="0" algn="l" rtl="0">
                        <a:spcBef>
                          <a:spcPts val="0"/>
                        </a:spcBef>
                        <a:spcAft>
                          <a:spcPts val="0"/>
                        </a:spcAft>
                        <a:buNone/>
                      </a:pPr>
                      <a:r>
                        <a:rPr lang="en-US" sz="600" dirty="0"/>
                        <a:t>NULL</a:t>
                      </a:r>
                      <a:endParaRPr sz="600" dirty="0"/>
                    </a:p>
                  </a:txBody>
                  <a:tcPr marL="91425" marR="91425" marT="91425" marB="91425"/>
                </a:tc>
                <a:tc>
                  <a:txBody>
                    <a:bodyPr/>
                    <a:lstStyle/>
                    <a:p>
                      <a:pPr marL="0" lvl="0" indent="0" algn="l" rtl="0">
                        <a:spcBef>
                          <a:spcPts val="0"/>
                        </a:spcBef>
                        <a:spcAft>
                          <a:spcPts val="0"/>
                        </a:spcAft>
                        <a:buNone/>
                      </a:pPr>
                      <a:endParaRPr sz="600" dirty="0"/>
                    </a:p>
                  </a:txBody>
                  <a:tcPr marL="91425" marR="91425" marT="91425" marB="91425"/>
                </a:tc>
                <a:extLst>
                  <a:ext uri="{0D108BD9-81ED-4DB2-BD59-A6C34878D82A}">
                    <a16:rowId xmlns:a16="http://schemas.microsoft.com/office/drawing/2014/main" val="3194921422"/>
                  </a:ext>
                </a:extLst>
              </a:tr>
              <a:tr h="264524">
                <a:tc>
                  <a:txBody>
                    <a:bodyPr/>
                    <a:lstStyle/>
                    <a:p>
                      <a:pPr marL="0" lvl="0" indent="0" algn="l" rtl="0">
                        <a:spcBef>
                          <a:spcPts val="0"/>
                        </a:spcBef>
                        <a:spcAft>
                          <a:spcPts val="0"/>
                        </a:spcAft>
                        <a:buNone/>
                      </a:pPr>
                      <a:r>
                        <a:rPr lang="en-US" sz="600" dirty="0" err="1">
                          <a:solidFill>
                            <a:schemeClr val="dk2"/>
                          </a:solidFill>
                        </a:rPr>
                        <a:t>date_name_changed</a:t>
                      </a:r>
                      <a:endParaRPr sz="600" dirty="0">
                        <a:solidFill>
                          <a:schemeClr val="dk2"/>
                        </a:solidFill>
                      </a:endParaRPr>
                    </a:p>
                  </a:txBody>
                  <a:tcPr marL="91425" marR="91425" marT="91425" marB="91425"/>
                </a:tc>
                <a:tc>
                  <a:txBody>
                    <a:bodyPr/>
                    <a:lstStyle/>
                    <a:p>
                      <a:pPr marL="0" lvl="0" indent="0" algn="l" rtl="0">
                        <a:spcBef>
                          <a:spcPts val="0"/>
                        </a:spcBef>
                        <a:spcAft>
                          <a:spcPts val="0"/>
                        </a:spcAft>
                        <a:buNone/>
                      </a:pPr>
                      <a:r>
                        <a:rPr lang="en" sz="600" dirty="0">
                          <a:solidFill>
                            <a:schemeClr val="dk2"/>
                          </a:solidFill>
                        </a:rPr>
                        <a:t>2010-06-25</a:t>
                      </a:r>
                      <a:endParaRPr sz="600" dirty="0">
                        <a:solidFill>
                          <a:schemeClr val="dk2"/>
                        </a:solidFill>
                      </a:endParaRPr>
                    </a:p>
                  </a:txBody>
                  <a:tcPr marL="91425" marR="91425" marT="91425" marB="91425"/>
                </a:tc>
                <a:tc>
                  <a:txBody>
                    <a:bodyPr/>
                    <a:lstStyle/>
                    <a:p>
                      <a:pPr marL="0" lvl="0" indent="0" algn="l" rtl="0">
                        <a:spcBef>
                          <a:spcPts val="0"/>
                        </a:spcBef>
                        <a:spcAft>
                          <a:spcPts val="0"/>
                        </a:spcAft>
                        <a:buNone/>
                      </a:pPr>
                      <a:endParaRPr sz="600" dirty="0">
                        <a:solidFill>
                          <a:schemeClr val="dk2"/>
                        </a:solidFill>
                      </a:endParaRPr>
                    </a:p>
                  </a:txBody>
                  <a:tcPr marL="91425" marR="91425" marT="91425" marB="91425"/>
                </a:tc>
                <a:extLst>
                  <a:ext uri="{0D108BD9-81ED-4DB2-BD59-A6C34878D82A}">
                    <a16:rowId xmlns:a16="http://schemas.microsoft.com/office/drawing/2014/main" val="2295590756"/>
                  </a:ext>
                </a:extLst>
              </a:tr>
            </a:tbl>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FA88B5E-41E2-47EE-A5CA-16EF81BFCD64}"/>
              </a:ext>
            </a:extLst>
          </p:cNvPr>
          <p:cNvSpPr txBox="1"/>
          <p:nvPr/>
        </p:nvSpPr>
        <p:spPr>
          <a:xfrm>
            <a:off x="121426" y="142875"/>
            <a:ext cx="2262158" cy="300082"/>
          </a:xfrm>
          <a:prstGeom prst="rect">
            <a:avLst/>
          </a:prstGeom>
          <a:noFill/>
        </p:spPr>
        <p:txBody>
          <a:bodyPr wrap="none" rtlCol="0">
            <a:spAutoFit/>
          </a:bodyPr>
          <a:lstStyle/>
          <a:p>
            <a:r>
              <a:rPr lang="en-US" altLang="ko-KR" sz="1350" b="1" dirty="0">
                <a:latin typeface="Arial" panose="020B0604020202020204" pitchFamily="34" charset="0"/>
                <a:cs typeface="Arial" panose="020B0604020202020204" pitchFamily="34" charset="0"/>
              </a:rPr>
              <a:t>Minimized Genomic-CDM</a:t>
            </a:r>
            <a:endParaRPr lang="ko-KR" altLang="en-US" sz="1350" b="1" dirty="0">
              <a:latin typeface="Arial" panose="020B0604020202020204" pitchFamily="34" charset="0"/>
              <a:cs typeface="Arial" panose="020B0604020202020204" pitchFamily="34" charset="0"/>
            </a:endParaRPr>
          </a:p>
        </p:txBody>
      </p:sp>
      <p:graphicFrame>
        <p:nvGraphicFramePr>
          <p:cNvPr id="5" name="표 4">
            <a:extLst>
              <a:ext uri="{FF2B5EF4-FFF2-40B4-BE49-F238E27FC236}">
                <a16:creationId xmlns:a16="http://schemas.microsoft.com/office/drawing/2014/main" id="{AC434C44-EDF6-423C-9593-63EAE0B45308}"/>
              </a:ext>
            </a:extLst>
          </p:cNvPr>
          <p:cNvGraphicFramePr>
            <a:graphicFrameLocks noGrp="1"/>
          </p:cNvGraphicFramePr>
          <p:nvPr>
            <p:extLst>
              <p:ext uri="{D42A27DB-BD31-4B8C-83A1-F6EECF244321}">
                <p14:modId xmlns:p14="http://schemas.microsoft.com/office/powerpoint/2010/main" val="1431334697"/>
              </p:ext>
            </p:extLst>
          </p:nvPr>
        </p:nvGraphicFramePr>
        <p:xfrm>
          <a:off x="225029" y="578644"/>
          <a:ext cx="8697906" cy="4467965"/>
        </p:xfrm>
        <a:graphic>
          <a:graphicData uri="http://schemas.openxmlformats.org/drawingml/2006/table">
            <a:tbl>
              <a:tblPr/>
              <a:tblGrid>
                <a:gridCol w="198553">
                  <a:extLst>
                    <a:ext uri="{9D8B030D-6E8A-4147-A177-3AD203B41FA5}">
                      <a16:colId xmlns:a16="http://schemas.microsoft.com/office/drawing/2014/main" val="2124555475"/>
                    </a:ext>
                  </a:extLst>
                </a:gridCol>
                <a:gridCol w="1066841">
                  <a:extLst>
                    <a:ext uri="{9D8B030D-6E8A-4147-A177-3AD203B41FA5}">
                      <a16:colId xmlns:a16="http://schemas.microsoft.com/office/drawing/2014/main" val="340012051"/>
                    </a:ext>
                  </a:extLst>
                </a:gridCol>
                <a:gridCol w="2711320">
                  <a:extLst>
                    <a:ext uri="{9D8B030D-6E8A-4147-A177-3AD203B41FA5}">
                      <a16:colId xmlns:a16="http://schemas.microsoft.com/office/drawing/2014/main" val="485309124"/>
                    </a:ext>
                  </a:extLst>
                </a:gridCol>
                <a:gridCol w="1180298">
                  <a:extLst>
                    <a:ext uri="{9D8B030D-6E8A-4147-A177-3AD203B41FA5}">
                      <a16:colId xmlns:a16="http://schemas.microsoft.com/office/drawing/2014/main" val="2439674691"/>
                    </a:ext>
                  </a:extLst>
                </a:gridCol>
                <a:gridCol w="1180298">
                  <a:extLst>
                    <a:ext uri="{9D8B030D-6E8A-4147-A177-3AD203B41FA5}">
                      <a16:colId xmlns:a16="http://schemas.microsoft.com/office/drawing/2014/main" val="2077512755"/>
                    </a:ext>
                  </a:extLst>
                </a:gridCol>
                <a:gridCol w="1180298">
                  <a:extLst>
                    <a:ext uri="{9D8B030D-6E8A-4147-A177-3AD203B41FA5}">
                      <a16:colId xmlns:a16="http://schemas.microsoft.com/office/drawing/2014/main" val="720438735"/>
                    </a:ext>
                  </a:extLst>
                </a:gridCol>
                <a:gridCol w="1180298">
                  <a:extLst>
                    <a:ext uri="{9D8B030D-6E8A-4147-A177-3AD203B41FA5}">
                      <a16:colId xmlns:a16="http://schemas.microsoft.com/office/drawing/2014/main" val="87592994"/>
                    </a:ext>
                  </a:extLst>
                </a:gridCol>
              </a:tblGrid>
              <a:tr h="214640">
                <a:tc>
                  <a:txBody>
                    <a:bodyPr/>
                    <a:lstStyle/>
                    <a:p>
                      <a:pPr algn="l" fontAlgn="ctr"/>
                      <a:r>
                        <a:rPr lang="ko-KR" alt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13500" marR="13500" marT="13500" marB="1350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l" fontAlgn="ctr"/>
                      <a:r>
                        <a:rPr lang="ko-KR" altLang="en-US"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13500" marR="13500" marT="13500" marB="1350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l" fontAlgn="ctr"/>
                      <a:r>
                        <a:rPr lang="ko-KR" altLang="en-US"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13500" marR="13500" marT="13500" marB="1350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r" fontAlgn="ctr"/>
                      <a:r>
                        <a:rPr lang="en-US" sz="1100" b="1" i="0" u="none" strike="noStrike" dirty="0">
                          <a:solidFill>
                            <a:srgbClr val="24292E"/>
                          </a:solidFill>
                          <a:effectLst/>
                          <a:latin typeface="Arial" panose="020B0604020202020204" pitchFamily="34" charset="0"/>
                          <a:ea typeface="맑은 고딕" panose="020B0503020000020004" pitchFamily="50" charset="-127"/>
                          <a:cs typeface="Arial" panose="020B0604020202020204" pitchFamily="34" charset="0"/>
                        </a:rPr>
                        <a:t>SNP</a:t>
                      </a:r>
                    </a:p>
                  </a:txBody>
                  <a:tcPr marL="13500" marR="13500" marT="13500" marB="1350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FF2CC"/>
                    </a:solidFill>
                  </a:tcPr>
                </a:tc>
                <a:tc>
                  <a:txBody>
                    <a:bodyPr/>
                    <a:lstStyle/>
                    <a:p>
                      <a:pPr algn="r" fontAlgn="ctr"/>
                      <a:r>
                        <a:rPr lang="en-US" sz="1100" b="1" i="0" u="none" strike="noStrike" dirty="0">
                          <a:solidFill>
                            <a:srgbClr val="24292E"/>
                          </a:solidFill>
                          <a:effectLst/>
                          <a:latin typeface="Arial" panose="020B0604020202020204" pitchFamily="34" charset="0"/>
                          <a:ea typeface="맑은 고딕" panose="020B0503020000020004" pitchFamily="50" charset="-127"/>
                          <a:cs typeface="Arial" panose="020B0604020202020204" pitchFamily="34" charset="0"/>
                        </a:rPr>
                        <a:t>CNV</a:t>
                      </a:r>
                    </a:p>
                  </a:txBody>
                  <a:tcPr marL="13500" marR="13500" marT="13500" marB="1350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DDEBF7"/>
                    </a:solidFill>
                  </a:tcPr>
                </a:tc>
                <a:tc>
                  <a:txBody>
                    <a:bodyPr/>
                    <a:lstStyle/>
                    <a:p>
                      <a:pPr algn="r" fontAlgn="ctr"/>
                      <a:r>
                        <a:rPr lang="en-US" sz="1100" b="1" i="0" u="none" strike="noStrike" dirty="0">
                          <a:solidFill>
                            <a:srgbClr val="24292E"/>
                          </a:solidFill>
                          <a:effectLst/>
                          <a:latin typeface="Arial" panose="020B0604020202020204" pitchFamily="34" charset="0"/>
                          <a:ea typeface="맑은 고딕" panose="020B0503020000020004" pitchFamily="50" charset="-127"/>
                          <a:cs typeface="Arial" panose="020B0604020202020204" pitchFamily="34" charset="0"/>
                        </a:rPr>
                        <a:t>TRA</a:t>
                      </a:r>
                    </a:p>
                  </a:txBody>
                  <a:tcPr marL="13500" marR="13500" marT="13500" marB="1350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E2EFDA"/>
                    </a:solidFill>
                  </a:tcPr>
                </a:tc>
                <a:tc>
                  <a:txBody>
                    <a:bodyPr/>
                    <a:lstStyle/>
                    <a:p>
                      <a:pPr algn="r" fontAlgn="ctr"/>
                      <a:r>
                        <a:rPr lang="en-US" sz="1100" b="1" i="0" u="none" strike="noStrike" dirty="0">
                          <a:solidFill>
                            <a:srgbClr val="24292E"/>
                          </a:solidFill>
                          <a:effectLst/>
                          <a:latin typeface="Arial" panose="020B0604020202020204" pitchFamily="34" charset="0"/>
                          <a:ea typeface="맑은 고딕" panose="020B0503020000020004" pitchFamily="50" charset="-127"/>
                          <a:cs typeface="Arial" panose="020B0604020202020204" pitchFamily="34" charset="0"/>
                        </a:rPr>
                        <a:t>Negative</a:t>
                      </a:r>
                    </a:p>
                  </a:txBody>
                  <a:tcPr marL="13500" marR="13500" marT="13500" marB="1350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3969095511"/>
                  </a:ext>
                </a:extLst>
              </a:tr>
              <a:tr h="214640">
                <a:tc>
                  <a:txBody>
                    <a:bodyPr/>
                    <a:lstStyle/>
                    <a:p>
                      <a:pPr algn="ctr" fontAlgn="ctr"/>
                      <a:r>
                        <a:rPr lang="en-US" altLang="ko-KR" sz="900" b="1" i="0" u="none" strike="noStrike">
                          <a:solidFill>
                            <a:srgbClr val="24292E"/>
                          </a:solidFill>
                          <a:effectLst/>
                          <a:latin typeface="Arial" panose="020B0604020202020204" pitchFamily="34" charset="0"/>
                          <a:ea typeface="맑은 고딕" panose="020B0503020000020004" pitchFamily="50" charset="-127"/>
                          <a:cs typeface="Arial" panose="020B0604020202020204" pitchFamily="34" charset="0"/>
                        </a:rPr>
                        <a:t>#</a:t>
                      </a:r>
                    </a:p>
                  </a:txBody>
                  <a:tcPr marL="13500" marR="13500" marT="13500" marB="1350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D9D9D9"/>
                    </a:solidFill>
                  </a:tcPr>
                </a:tc>
                <a:tc>
                  <a:txBody>
                    <a:bodyPr/>
                    <a:lstStyle/>
                    <a:p>
                      <a:pPr algn="l" fontAlgn="ctr"/>
                      <a:r>
                        <a:rPr lang="en-US" sz="900" b="1" i="0" u="none" strike="noStrike" dirty="0">
                          <a:solidFill>
                            <a:srgbClr val="24292E"/>
                          </a:solidFill>
                          <a:effectLst/>
                          <a:latin typeface="Arial" panose="020B0604020202020204" pitchFamily="34" charset="0"/>
                          <a:ea typeface="맑은 고딕" panose="020B0503020000020004" pitchFamily="50" charset="-127"/>
                          <a:cs typeface="Arial" panose="020B0604020202020204" pitchFamily="34" charset="0"/>
                        </a:rPr>
                        <a:t>Field</a:t>
                      </a:r>
                    </a:p>
                  </a:txBody>
                  <a:tcPr marL="13500" marR="13500" marT="13500" marB="1350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D9D9D9"/>
                    </a:solidFill>
                  </a:tcPr>
                </a:tc>
                <a:tc>
                  <a:txBody>
                    <a:bodyPr/>
                    <a:lstStyle/>
                    <a:p>
                      <a:pPr algn="l" fontAlgn="ctr"/>
                      <a:r>
                        <a:rPr lang="en-US" sz="900" b="1" i="0" u="none" strike="noStrike" dirty="0">
                          <a:solidFill>
                            <a:srgbClr val="24292E"/>
                          </a:solidFill>
                          <a:effectLst/>
                          <a:latin typeface="Arial" panose="020B0604020202020204" pitchFamily="34" charset="0"/>
                          <a:ea typeface="맑은 고딕" panose="020B0503020000020004" pitchFamily="50" charset="-127"/>
                          <a:cs typeface="Arial" panose="020B0604020202020204" pitchFamily="34" charset="0"/>
                        </a:rPr>
                        <a:t>Description</a:t>
                      </a:r>
                    </a:p>
                  </a:txBody>
                  <a:tcPr marL="13500" marR="13500" marT="13500" marB="1350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D9D9D9"/>
                    </a:solidFill>
                  </a:tcPr>
                </a:tc>
                <a:tc>
                  <a:txBody>
                    <a:bodyPr/>
                    <a:lstStyle/>
                    <a:p>
                      <a:pPr algn="r" fontAlgn="ctr"/>
                      <a:r>
                        <a:rPr lang="en-US" sz="900" b="1" i="0" u="none" strike="noStrike">
                          <a:solidFill>
                            <a:srgbClr val="24292E"/>
                          </a:solidFill>
                          <a:effectLst/>
                          <a:latin typeface="Arial" panose="020B0604020202020204" pitchFamily="34" charset="0"/>
                          <a:ea typeface="맑은 고딕" panose="020B0503020000020004" pitchFamily="50" charset="-127"/>
                          <a:cs typeface="Arial" panose="020B0604020202020204" pitchFamily="34" charset="0"/>
                        </a:rPr>
                        <a:t>Example</a:t>
                      </a:r>
                    </a:p>
                  </a:txBody>
                  <a:tcPr marL="13500" marR="13500" marT="13500" marB="1350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D9D9D9"/>
                    </a:solidFill>
                  </a:tcPr>
                </a:tc>
                <a:tc>
                  <a:txBody>
                    <a:bodyPr/>
                    <a:lstStyle/>
                    <a:p>
                      <a:pPr algn="r" fontAlgn="ctr"/>
                      <a:r>
                        <a:rPr lang="en-US" sz="900" b="1" i="0" u="none" strike="noStrike" dirty="0">
                          <a:solidFill>
                            <a:srgbClr val="24292E"/>
                          </a:solidFill>
                          <a:effectLst/>
                          <a:latin typeface="Arial" panose="020B0604020202020204" pitchFamily="34" charset="0"/>
                          <a:ea typeface="맑은 고딕" panose="020B0503020000020004" pitchFamily="50" charset="-127"/>
                          <a:cs typeface="Arial" panose="020B0604020202020204" pitchFamily="34" charset="0"/>
                        </a:rPr>
                        <a:t>Example</a:t>
                      </a:r>
                    </a:p>
                  </a:txBody>
                  <a:tcPr marL="13500" marR="13500" marT="13500" marB="1350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D9D9D9"/>
                    </a:solidFill>
                  </a:tcPr>
                </a:tc>
                <a:tc>
                  <a:txBody>
                    <a:bodyPr/>
                    <a:lstStyle/>
                    <a:p>
                      <a:pPr algn="r" fontAlgn="ctr"/>
                      <a:r>
                        <a:rPr lang="en-US" sz="900" b="1" i="0" u="none" strike="noStrike" dirty="0">
                          <a:solidFill>
                            <a:srgbClr val="24292E"/>
                          </a:solidFill>
                          <a:effectLst/>
                          <a:latin typeface="Arial" panose="020B0604020202020204" pitchFamily="34" charset="0"/>
                          <a:ea typeface="맑은 고딕" panose="020B0503020000020004" pitchFamily="50" charset="-127"/>
                          <a:cs typeface="Arial" panose="020B0604020202020204" pitchFamily="34" charset="0"/>
                        </a:rPr>
                        <a:t>Example</a:t>
                      </a:r>
                    </a:p>
                  </a:txBody>
                  <a:tcPr marL="13500" marR="13500" marT="13500" marB="1350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D9D9D9"/>
                    </a:solidFill>
                  </a:tcPr>
                </a:tc>
                <a:tc>
                  <a:txBody>
                    <a:bodyPr/>
                    <a:lstStyle/>
                    <a:p>
                      <a:pPr algn="r" fontAlgn="ctr"/>
                      <a:r>
                        <a:rPr lang="en-US" sz="900" b="1" i="0" u="none" strike="noStrike" dirty="0">
                          <a:solidFill>
                            <a:srgbClr val="24292E"/>
                          </a:solidFill>
                          <a:effectLst/>
                          <a:latin typeface="Arial" panose="020B0604020202020204" pitchFamily="34" charset="0"/>
                          <a:ea typeface="맑은 고딕" panose="020B0503020000020004" pitchFamily="50" charset="-127"/>
                          <a:cs typeface="Arial" panose="020B0604020202020204" pitchFamily="34" charset="0"/>
                        </a:rPr>
                        <a:t>Example</a:t>
                      </a:r>
                    </a:p>
                  </a:txBody>
                  <a:tcPr marL="13500" marR="13500" marT="13500" marB="1350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867697897"/>
                  </a:ext>
                </a:extLst>
              </a:tr>
              <a:tr h="214640">
                <a:tc>
                  <a:txBody>
                    <a:bodyPr/>
                    <a:lstStyle/>
                    <a:p>
                      <a:pPr algn="ctr" fontAlgn="ctr"/>
                      <a:r>
                        <a:rPr lang="en-US" altLang="ko-KR" sz="900" b="0" i="0" u="none" strike="noStrike">
                          <a:solidFill>
                            <a:srgbClr val="24292E"/>
                          </a:solidFill>
                          <a:effectLst/>
                          <a:latin typeface="Arial" panose="020B0604020202020204" pitchFamily="34" charset="0"/>
                          <a:ea typeface="맑은 고딕" panose="020B0503020000020004" pitchFamily="50" charset="-127"/>
                          <a:cs typeface="Arial" panose="020B0604020202020204" pitchFamily="34" charset="0"/>
                        </a:rPr>
                        <a:t>1</a:t>
                      </a:r>
                    </a:p>
                  </a:txBody>
                  <a:tcPr marL="13500" marR="13500" marT="13500" marB="1350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FFFFF"/>
                    </a:solidFill>
                  </a:tcPr>
                </a:tc>
                <a:tc>
                  <a:txBody>
                    <a:bodyPr/>
                    <a:lstStyle/>
                    <a:p>
                      <a:pPr algn="l" fontAlgn="ctr"/>
                      <a:r>
                        <a:rPr lang="en-US" sz="900" b="0" i="0" u="none" strike="noStrike" dirty="0" err="1">
                          <a:solidFill>
                            <a:srgbClr val="24292E"/>
                          </a:solidFill>
                          <a:effectLst/>
                          <a:latin typeface="Arial" panose="020B0604020202020204" pitchFamily="34" charset="0"/>
                          <a:ea typeface="맑은 고딕" panose="020B0503020000020004" pitchFamily="50" charset="-127"/>
                          <a:cs typeface="Arial" panose="020B0604020202020204" pitchFamily="34" charset="0"/>
                        </a:rPr>
                        <a:t>genomic_id</a:t>
                      </a:r>
                      <a:endParaRPr lang="en-US" sz="900" b="0" i="0" u="none" strike="noStrike" dirty="0">
                        <a:solidFill>
                          <a:srgbClr val="24292E"/>
                        </a:solidFill>
                        <a:effectLst/>
                        <a:latin typeface="Arial" panose="020B0604020202020204" pitchFamily="34" charset="0"/>
                        <a:ea typeface="맑은 고딕" panose="020B0503020000020004" pitchFamily="50" charset="-127"/>
                        <a:cs typeface="Arial" panose="020B0604020202020204" pitchFamily="34" charset="0"/>
                      </a:endParaRPr>
                    </a:p>
                  </a:txBody>
                  <a:tcPr marL="13500" marR="13500" marT="13500" marB="1350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l" fontAlgn="ctr"/>
                      <a:r>
                        <a:rPr lang="en-US" sz="900" b="0" i="0" u="none" strike="noStrike" dirty="0">
                          <a:solidFill>
                            <a:srgbClr val="24292E"/>
                          </a:solidFill>
                          <a:effectLst/>
                          <a:latin typeface="Arial" panose="020B0604020202020204" pitchFamily="34" charset="0"/>
                          <a:ea typeface="맑은 고딕" panose="020B0503020000020004" pitchFamily="50" charset="-127"/>
                          <a:cs typeface="Arial" panose="020B0604020202020204" pitchFamily="34" charset="0"/>
                        </a:rPr>
                        <a:t>A unique identifier for each variant occurrence event</a:t>
                      </a:r>
                    </a:p>
                  </a:txBody>
                  <a:tcPr marL="13500" marR="13500" marT="13500" marB="1350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r" fontAlgn="ctr"/>
                      <a:r>
                        <a:rPr lang="en-US" altLang="ko-KR" sz="900" b="0" i="0" u="none" strike="noStrike" dirty="0">
                          <a:solidFill>
                            <a:srgbClr val="24292E"/>
                          </a:solidFill>
                          <a:effectLst/>
                          <a:latin typeface="Arial" panose="020B0604020202020204" pitchFamily="34" charset="0"/>
                          <a:ea typeface="맑은 고딕" panose="020B0503020000020004" pitchFamily="50" charset="-127"/>
                          <a:cs typeface="Arial" panose="020B0604020202020204" pitchFamily="34" charset="0"/>
                        </a:rPr>
                        <a:t>7</a:t>
                      </a:r>
                    </a:p>
                  </a:txBody>
                  <a:tcPr marL="13500" marR="13500" marT="13500" marB="1350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D9D9D9"/>
                    </a:solidFill>
                  </a:tcPr>
                </a:tc>
                <a:tc>
                  <a:txBody>
                    <a:bodyPr/>
                    <a:lstStyle/>
                    <a:p>
                      <a:pPr algn="r" fontAlgn="ctr"/>
                      <a:r>
                        <a:rPr lang="en-US" altLang="ko-KR" sz="900" b="0" i="0" u="none" strike="noStrike" dirty="0">
                          <a:solidFill>
                            <a:srgbClr val="24292E"/>
                          </a:solidFill>
                          <a:effectLst/>
                          <a:latin typeface="Arial" panose="020B0604020202020204" pitchFamily="34" charset="0"/>
                          <a:ea typeface="맑은 고딕" panose="020B0503020000020004" pitchFamily="50" charset="-127"/>
                          <a:cs typeface="Arial" panose="020B0604020202020204" pitchFamily="34" charset="0"/>
                        </a:rPr>
                        <a:t>8</a:t>
                      </a:r>
                    </a:p>
                  </a:txBody>
                  <a:tcPr marL="13500" marR="13500" marT="13500" marB="1350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D9D9D9"/>
                    </a:solidFill>
                  </a:tcPr>
                </a:tc>
                <a:tc>
                  <a:txBody>
                    <a:bodyPr/>
                    <a:lstStyle/>
                    <a:p>
                      <a:pPr algn="r" fontAlgn="ctr"/>
                      <a:r>
                        <a:rPr lang="en-US" altLang="ko-KR" sz="900" b="0" i="0" u="none" strike="noStrike" dirty="0">
                          <a:solidFill>
                            <a:srgbClr val="24292E"/>
                          </a:solidFill>
                          <a:effectLst/>
                          <a:latin typeface="Arial" panose="020B0604020202020204" pitchFamily="34" charset="0"/>
                          <a:ea typeface="맑은 고딕" panose="020B0503020000020004" pitchFamily="50" charset="-127"/>
                          <a:cs typeface="Arial" panose="020B0604020202020204" pitchFamily="34" charset="0"/>
                        </a:rPr>
                        <a:t>9</a:t>
                      </a:r>
                    </a:p>
                  </a:txBody>
                  <a:tcPr marL="13500" marR="13500" marT="13500" marB="1350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D9D9D9"/>
                    </a:solidFill>
                  </a:tcPr>
                </a:tc>
                <a:tc>
                  <a:txBody>
                    <a:bodyPr/>
                    <a:lstStyle/>
                    <a:p>
                      <a:pPr algn="r" fontAlgn="ctr"/>
                      <a:r>
                        <a:rPr lang="en-US" altLang="ko-KR" sz="900" b="0" i="0" u="none" strike="noStrike" dirty="0">
                          <a:solidFill>
                            <a:srgbClr val="24292E"/>
                          </a:solidFill>
                          <a:effectLst/>
                          <a:latin typeface="Arial" panose="020B0604020202020204" pitchFamily="34" charset="0"/>
                          <a:ea typeface="맑은 고딕" panose="020B0503020000020004" pitchFamily="50" charset="-127"/>
                          <a:cs typeface="Arial" panose="020B0604020202020204" pitchFamily="34" charset="0"/>
                        </a:rPr>
                        <a:t>10</a:t>
                      </a:r>
                    </a:p>
                  </a:txBody>
                  <a:tcPr marL="13500" marR="13500" marT="13500" marB="1350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532243780"/>
                  </a:ext>
                </a:extLst>
              </a:tr>
              <a:tr h="214640">
                <a:tc>
                  <a:txBody>
                    <a:bodyPr/>
                    <a:lstStyle/>
                    <a:p>
                      <a:pPr algn="ctr" fontAlgn="ctr"/>
                      <a:r>
                        <a:rPr lang="ko-KR" altLang="en-US" sz="900" b="0" i="0" u="none" strike="noStrike">
                          <a:solidFill>
                            <a:srgbClr val="24292E"/>
                          </a:solidFill>
                          <a:effectLst/>
                          <a:latin typeface="Arial" panose="020B0604020202020204" pitchFamily="34" charset="0"/>
                          <a:ea typeface="맑은 고딕" panose="020B0503020000020004" pitchFamily="50" charset="-127"/>
                          <a:cs typeface="Arial" panose="020B0604020202020204" pitchFamily="34" charset="0"/>
                        </a:rPr>
                        <a:t>　</a:t>
                      </a:r>
                    </a:p>
                  </a:txBody>
                  <a:tcPr marL="13500" marR="13500" marT="13500" marB="1350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FFFFF"/>
                    </a:solidFill>
                  </a:tcPr>
                </a:tc>
                <a:tc>
                  <a:txBody>
                    <a:bodyPr/>
                    <a:lstStyle/>
                    <a:p>
                      <a:pPr algn="l" fontAlgn="ctr"/>
                      <a:r>
                        <a:rPr lang="en-US" sz="900" b="0" i="0" u="none" strike="noStrike" dirty="0" err="1">
                          <a:solidFill>
                            <a:srgbClr val="24292E"/>
                          </a:solidFill>
                          <a:effectLst/>
                          <a:latin typeface="Arial" panose="020B0604020202020204" pitchFamily="34" charset="0"/>
                          <a:ea typeface="맑은 고딕" panose="020B0503020000020004" pitchFamily="50" charset="-127"/>
                          <a:cs typeface="Arial" panose="020B0604020202020204" pitchFamily="34" charset="0"/>
                        </a:rPr>
                        <a:t>person_id</a:t>
                      </a:r>
                      <a:endParaRPr lang="en-US" sz="900" b="0" i="0" u="none" strike="noStrike" dirty="0">
                        <a:solidFill>
                          <a:srgbClr val="24292E"/>
                        </a:solidFill>
                        <a:effectLst/>
                        <a:latin typeface="Arial" panose="020B0604020202020204" pitchFamily="34" charset="0"/>
                        <a:ea typeface="맑은 고딕" panose="020B0503020000020004" pitchFamily="50" charset="-127"/>
                        <a:cs typeface="Arial" panose="020B0604020202020204" pitchFamily="34" charset="0"/>
                      </a:endParaRPr>
                    </a:p>
                  </a:txBody>
                  <a:tcPr marL="13500" marR="13500" marT="13500" marB="1350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l" fontAlgn="ctr"/>
                      <a:r>
                        <a:rPr lang="ko-KR" altLang="en-US" sz="900" b="0" i="0" u="none" strike="noStrike" dirty="0">
                          <a:solidFill>
                            <a:srgbClr val="24292E"/>
                          </a:solidFill>
                          <a:effectLst/>
                          <a:latin typeface="Arial" panose="020B0604020202020204" pitchFamily="34" charset="0"/>
                          <a:ea typeface="맑은 고딕" panose="020B0503020000020004" pitchFamily="50" charset="-127"/>
                          <a:cs typeface="Arial" panose="020B0604020202020204" pitchFamily="34" charset="0"/>
                        </a:rPr>
                        <a:t>　</a:t>
                      </a:r>
                    </a:p>
                  </a:txBody>
                  <a:tcPr marL="13500" marR="13500" marT="13500" marB="1350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r" fontAlgn="ctr"/>
                      <a:r>
                        <a:rPr lang="en-US" altLang="ko-KR" sz="900" b="0" i="0" u="none" strike="noStrike" dirty="0">
                          <a:solidFill>
                            <a:srgbClr val="24292E"/>
                          </a:solidFill>
                          <a:effectLst/>
                          <a:latin typeface="Arial" panose="020B0604020202020204" pitchFamily="34" charset="0"/>
                          <a:ea typeface="맑은 고딕" panose="020B0503020000020004" pitchFamily="50" charset="-127"/>
                          <a:cs typeface="Arial" panose="020B0604020202020204" pitchFamily="34" charset="0"/>
                        </a:rPr>
                        <a:t>10561</a:t>
                      </a:r>
                    </a:p>
                  </a:txBody>
                  <a:tcPr marL="13500" marR="13500" marT="13500" marB="1350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D9D9D9"/>
                    </a:solidFill>
                  </a:tcPr>
                </a:tc>
                <a:tc>
                  <a:txBody>
                    <a:bodyPr/>
                    <a:lstStyle/>
                    <a:p>
                      <a:pPr algn="r" fontAlgn="ctr"/>
                      <a:r>
                        <a:rPr lang="en-US" altLang="ko-KR" sz="900" b="0" i="0" u="none" strike="noStrike" dirty="0">
                          <a:solidFill>
                            <a:srgbClr val="24292E"/>
                          </a:solidFill>
                          <a:effectLst/>
                          <a:latin typeface="Arial" panose="020B0604020202020204" pitchFamily="34" charset="0"/>
                          <a:ea typeface="맑은 고딕" panose="020B0503020000020004" pitchFamily="50" charset="-127"/>
                          <a:cs typeface="Arial" panose="020B0604020202020204" pitchFamily="34" charset="0"/>
                        </a:rPr>
                        <a:t>10561</a:t>
                      </a:r>
                    </a:p>
                  </a:txBody>
                  <a:tcPr marL="13500" marR="13500" marT="13500" marB="1350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D9D9D9"/>
                    </a:solidFill>
                  </a:tcPr>
                </a:tc>
                <a:tc>
                  <a:txBody>
                    <a:bodyPr/>
                    <a:lstStyle/>
                    <a:p>
                      <a:pPr algn="r" fontAlgn="ctr"/>
                      <a:r>
                        <a:rPr lang="en-US" altLang="ko-KR" sz="900" b="0" i="0" u="none" strike="noStrike" dirty="0">
                          <a:solidFill>
                            <a:srgbClr val="24292E"/>
                          </a:solidFill>
                          <a:effectLst/>
                          <a:latin typeface="Arial" panose="020B0604020202020204" pitchFamily="34" charset="0"/>
                          <a:ea typeface="맑은 고딕" panose="020B0503020000020004" pitchFamily="50" charset="-127"/>
                          <a:cs typeface="Arial" panose="020B0604020202020204" pitchFamily="34" charset="0"/>
                        </a:rPr>
                        <a:t>10561</a:t>
                      </a:r>
                    </a:p>
                  </a:txBody>
                  <a:tcPr marL="13500" marR="13500" marT="13500" marB="1350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D9D9D9"/>
                    </a:solidFill>
                  </a:tcPr>
                </a:tc>
                <a:tc>
                  <a:txBody>
                    <a:bodyPr/>
                    <a:lstStyle/>
                    <a:p>
                      <a:pPr algn="r" fontAlgn="ctr"/>
                      <a:r>
                        <a:rPr lang="en-US" altLang="ko-KR" sz="900" b="0" i="0" u="none" strike="noStrike" dirty="0">
                          <a:solidFill>
                            <a:srgbClr val="24292E"/>
                          </a:solidFill>
                          <a:effectLst/>
                          <a:latin typeface="Arial" panose="020B0604020202020204" pitchFamily="34" charset="0"/>
                          <a:ea typeface="맑은 고딕" panose="020B0503020000020004" pitchFamily="50" charset="-127"/>
                          <a:cs typeface="Arial" panose="020B0604020202020204" pitchFamily="34" charset="0"/>
                        </a:rPr>
                        <a:t>10561</a:t>
                      </a:r>
                    </a:p>
                  </a:txBody>
                  <a:tcPr marL="13500" marR="13500" marT="13500" marB="1350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949089573"/>
                  </a:ext>
                </a:extLst>
              </a:tr>
              <a:tr h="393977">
                <a:tc>
                  <a:txBody>
                    <a:bodyPr/>
                    <a:lstStyle/>
                    <a:p>
                      <a:pPr algn="ctr" fontAlgn="ctr"/>
                      <a:r>
                        <a:rPr lang="en-US" altLang="ko-KR" sz="900" b="0" i="0" u="none" strike="noStrike">
                          <a:solidFill>
                            <a:srgbClr val="24292E"/>
                          </a:solidFill>
                          <a:effectLst/>
                          <a:latin typeface="Arial" panose="020B0604020202020204" pitchFamily="34" charset="0"/>
                          <a:ea typeface="맑은 고딕" panose="020B0503020000020004" pitchFamily="50" charset="-127"/>
                          <a:cs typeface="Arial" panose="020B0604020202020204" pitchFamily="34" charset="0"/>
                        </a:rPr>
                        <a:t>2</a:t>
                      </a:r>
                    </a:p>
                  </a:txBody>
                  <a:tcPr marL="13500" marR="13500" marT="13500" marB="1350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FFFFF"/>
                    </a:solidFill>
                  </a:tcPr>
                </a:tc>
                <a:tc>
                  <a:txBody>
                    <a:bodyPr/>
                    <a:lstStyle/>
                    <a:p>
                      <a:pPr algn="l" fontAlgn="ctr"/>
                      <a:r>
                        <a:rPr lang="en-US" sz="900" b="0" i="0" u="none" strike="noStrike" dirty="0" err="1">
                          <a:solidFill>
                            <a:srgbClr val="24292E"/>
                          </a:solidFill>
                          <a:effectLst/>
                          <a:latin typeface="Arial" panose="020B0604020202020204" pitchFamily="34" charset="0"/>
                          <a:ea typeface="맑은 고딕" panose="020B0503020000020004" pitchFamily="50" charset="-127"/>
                          <a:cs typeface="Arial" panose="020B0604020202020204" pitchFamily="34" charset="0"/>
                        </a:rPr>
                        <a:t>procedure_id</a:t>
                      </a:r>
                      <a:endParaRPr lang="en-US" sz="900" b="0" i="0" u="none" strike="noStrike" dirty="0">
                        <a:solidFill>
                          <a:srgbClr val="24292E"/>
                        </a:solidFill>
                        <a:effectLst/>
                        <a:latin typeface="Arial" panose="020B0604020202020204" pitchFamily="34" charset="0"/>
                        <a:ea typeface="맑은 고딕" panose="020B0503020000020004" pitchFamily="50" charset="-127"/>
                        <a:cs typeface="Arial" panose="020B0604020202020204" pitchFamily="34" charset="0"/>
                      </a:endParaRPr>
                    </a:p>
                  </a:txBody>
                  <a:tcPr marL="13500" marR="13500" marT="13500" marB="1350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l" fontAlgn="ctr"/>
                      <a:r>
                        <a:rPr lang="en-US" sz="900" b="0" i="0" u="none" strike="noStrike" dirty="0">
                          <a:solidFill>
                            <a:srgbClr val="24292E"/>
                          </a:solidFill>
                          <a:effectLst/>
                          <a:latin typeface="Arial" panose="020B0604020202020204" pitchFamily="34" charset="0"/>
                          <a:ea typeface="맑은 고딕" panose="020B0503020000020004" pitchFamily="50" charset="-127"/>
                          <a:cs typeface="Arial" panose="020B0604020202020204" pitchFamily="34" charset="0"/>
                        </a:rPr>
                        <a:t>A foreign key identifier to the </a:t>
                      </a:r>
                      <a:r>
                        <a:rPr lang="en-US" sz="900" b="0" i="0" u="none" strike="noStrike" dirty="0" err="1">
                          <a:solidFill>
                            <a:srgbClr val="24292E"/>
                          </a:solidFill>
                          <a:effectLst/>
                          <a:latin typeface="Arial" panose="020B0604020202020204" pitchFamily="34" charset="0"/>
                          <a:ea typeface="맑은 고딕" panose="020B0503020000020004" pitchFamily="50" charset="-127"/>
                          <a:cs typeface="Arial" panose="020B0604020202020204" pitchFamily="34" charset="0"/>
                        </a:rPr>
                        <a:t>Procedure_occurrence</a:t>
                      </a:r>
                      <a:r>
                        <a:rPr lang="en-US" sz="900" b="0" i="0" u="none" strike="noStrike" dirty="0">
                          <a:solidFill>
                            <a:srgbClr val="24292E"/>
                          </a:solidFill>
                          <a:effectLst/>
                          <a:latin typeface="Arial" panose="020B0604020202020204" pitchFamily="34" charset="0"/>
                          <a:ea typeface="맑은 고딕" panose="020B0503020000020004" pitchFamily="50" charset="-127"/>
                          <a:cs typeface="Arial" panose="020B0604020202020204" pitchFamily="34" charset="0"/>
                        </a:rPr>
                        <a:t> table for the procedure used to obtain the specimen</a:t>
                      </a:r>
                    </a:p>
                  </a:txBody>
                  <a:tcPr marL="13500" marR="13500" marT="13500" marB="1350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r" fontAlgn="ctr"/>
                      <a:r>
                        <a:rPr lang="en-US" altLang="ko-KR" sz="900" b="0" i="0" u="none" strike="noStrike">
                          <a:solidFill>
                            <a:srgbClr val="24292E"/>
                          </a:solidFill>
                          <a:effectLst/>
                          <a:latin typeface="Arial" panose="020B0604020202020204" pitchFamily="34" charset="0"/>
                          <a:ea typeface="맑은 고딕" panose="020B0503020000020004" pitchFamily="50" charset="-127"/>
                          <a:cs typeface="Arial" panose="020B0604020202020204" pitchFamily="34" charset="0"/>
                        </a:rPr>
                        <a:t>468137</a:t>
                      </a:r>
                    </a:p>
                  </a:txBody>
                  <a:tcPr marL="13500" marR="13500" marT="13500" marB="1350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D9D9D9"/>
                    </a:solidFill>
                  </a:tcPr>
                </a:tc>
                <a:tc>
                  <a:txBody>
                    <a:bodyPr/>
                    <a:lstStyle/>
                    <a:p>
                      <a:pPr algn="r" fontAlgn="ctr"/>
                      <a:r>
                        <a:rPr lang="en-US" altLang="ko-KR" sz="900" b="0" i="0" u="none" strike="noStrike" dirty="0">
                          <a:solidFill>
                            <a:srgbClr val="24292E"/>
                          </a:solidFill>
                          <a:effectLst/>
                          <a:latin typeface="Arial" panose="020B0604020202020204" pitchFamily="34" charset="0"/>
                          <a:ea typeface="맑은 고딕" panose="020B0503020000020004" pitchFamily="50" charset="-127"/>
                          <a:cs typeface="Arial" panose="020B0604020202020204" pitchFamily="34" charset="0"/>
                        </a:rPr>
                        <a:t>468137</a:t>
                      </a:r>
                    </a:p>
                  </a:txBody>
                  <a:tcPr marL="13500" marR="13500" marT="13500" marB="1350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D9D9D9"/>
                    </a:solidFill>
                  </a:tcPr>
                </a:tc>
                <a:tc>
                  <a:txBody>
                    <a:bodyPr/>
                    <a:lstStyle/>
                    <a:p>
                      <a:pPr algn="r" fontAlgn="ctr"/>
                      <a:r>
                        <a:rPr lang="en-US" altLang="ko-KR" sz="900" b="0" i="0" u="none" strike="noStrike" dirty="0">
                          <a:solidFill>
                            <a:srgbClr val="24292E"/>
                          </a:solidFill>
                          <a:effectLst/>
                          <a:latin typeface="Arial" panose="020B0604020202020204" pitchFamily="34" charset="0"/>
                          <a:ea typeface="맑은 고딕" panose="020B0503020000020004" pitchFamily="50" charset="-127"/>
                          <a:cs typeface="Arial" panose="020B0604020202020204" pitchFamily="34" charset="0"/>
                        </a:rPr>
                        <a:t>468137</a:t>
                      </a:r>
                    </a:p>
                  </a:txBody>
                  <a:tcPr marL="13500" marR="13500" marT="13500" marB="1350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D9D9D9"/>
                    </a:solidFill>
                  </a:tcPr>
                </a:tc>
                <a:tc>
                  <a:txBody>
                    <a:bodyPr/>
                    <a:lstStyle/>
                    <a:p>
                      <a:pPr marL="0" marR="0" lvl="0" indent="0" algn="r" defTabSz="914400" rtl="0" eaLnBrk="1" fontAlgn="ctr" latinLnBrk="1" hangingPunct="1">
                        <a:lnSpc>
                          <a:spcPct val="100000"/>
                        </a:lnSpc>
                        <a:spcBef>
                          <a:spcPts val="0"/>
                        </a:spcBef>
                        <a:spcAft>
                          <a:spcPts val="0"/>
                        </a:spcAft>
                        <a:buClrTx/>
                        <a:buSzTx/>
                        <a:buFontTx/>
                        <a:buNone/>
                        <a:tabLst/>
                        <a:defRPr/>
                      </a:pPr>
                      <a:r>
                        <a:rPr lang="en-US" altLang="ko-KR" sz="900" b="0" i="0" u="none" strike="noStrike" dirty="0">
                          <a:solidFill>
                            <a:srgbClr val="24292E"/>
                          </a:solidFill>
                          <a:effectLst/>
                          <a:latin typeface="Arial" panose="020B0604020202020204" pitchFamily="34" charset="0"/>
                          <a:ea typeface="+mn-ea"/>
                          <a:cs typeface="Arial" panose="020B0604020202020204" pitchFamily="34" charset="0"/>
                        </a:rPr>
                        <a:t>468137</a:t>
                      </a:r>
                    </a:p>
                  </a:txBody>
                  <a:tcPr marL="13500" marR="13500" marT="13500" marB="1350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834139636"/>
                  </a:ext>
                </a:extLst>
              </a:tr>
              <a:tr h="214640">
                <a:tc>
                  <a:txBody>
                    <a:bodyPr/>
                    <a:lstStyle/>
                    <a:p>
                      <a:pPr algn="ctr" fontAlgn="ctr"/>
                      <a:r>
                        <a:rPr lang="en-US" altLang="ko-KR" sz="900" b="0" i="0" u="none" strike="noStrike">
                          <a:solidFill>
                            <a:srgbClr val="24292E"/>
                          </a:solidFill>
                          <a:effectLst/>
                          <a:latin typeface="Arial" panose="020B0604020202020204" pitchFamily="34" charset="0"/>
                          <a:ea typeface="맑은 고딕" panose="020B0503020000020004" pitchFamily="50" charset="-127"/>
                          <a:cs typeface="Arial" panose="020B0604020202020204" pitchFamily="34" charset="0"/>
                        </a:rPr>
                        <a:t>3</a:t>
                      </a:r>
                    </a:p>
                  </a:txBody>
                  <a:tcPr marL="13500" marR="13500" marT="13500" marB="1350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FFFFF"/>
                    </a:solidFill>
                  </a:tcPr>
                </a:tc>
                <a:tc>
                  <a:txBody>
                    <a:bodyPr/>
                    <a:lstStyle/>
                    <a:p>
                      <a:pPr algn="l" fontAlgn="ctr"/>
                      <a:r>
                        <a:rPr lang="en-US" sz="900" b="0" i="0" u="none" strike="noStrike">
                          <a:solidFill>
                            <a:srgbClr val="24292E"/>
                          </a:solidFill>
                          <a:effectLst/>
                          <a:latin typeface="Arial" panose="020B0604020202020204" pitchFamily="34" charset="0"/>
                          <a:ea typeface="맑은 고딕" panose="020B0503020000020004" pitchFamily="50" charset="-127"/>
                          <a:cs typeface="Arial" panose="020B0604020202020204" pitchFamily="34" charset="0"/>
                        </a:rPr>
                        <a:t>specimen_id</a:t>
                      </a:r>
                    </a:p>
                  </a:txBody>
                  <a:tcPr marL="13500" marR="13500" marT="13500" marB="1350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l" fontAlgn="ctr"/>
                      <a:r>
                        <a:rPr lang="en-US" sz="900" b="0" i="0" u="none" strike="noStrike" dirty="0">
                          <a:solidFill>
                            <a:srgbClr val="24292E"/>
                          </a:solidFill>
                          <a:effectLst/>
                          <a:latin typeface="Arial" panose="020B0604020202020204" pitchFamily="34" charset="0"/>
                          <a:ea typeface="맑은 고딕" panose="020B0503020000020004" pitchFamily="50" charset="-127"/>
                          <a:cs typeface="Arial" panose="020B0604020202020204" pitchFamily="34" charset="0"/>
                        </a:rPr>
                        <a:t>Tumor specimen ID</a:t>
                      </a:r>
                    </a:p>
                  </a:txBody>
                  <a:tcPr marL="13500" marR="13500" marT="13500" marB="1350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r" fontAlgn="ctr"/>
                      <a:r>
                        <a:rPr lang="en-US" altLang="ko-KR" sz="900" b="0" i="0" u="none" strike="noStrike">
                          <a:solidFill>
                            <a:srgbClr val="24292E"/>
                          </a:solidFill>
                          <a:effectLst/>
                          <a:latin typeface="Arial" panose="020B0604020202020204" pitchFamily="34" charset="0"/>
                          <a:ea typeface="맑은 고딕" panose="020B0503020000020004" pitchFamily="50" charset="-127"/>
                          <a:cs typeface="Arial" panose="020B0604020202020204" pitchFamily="34" charset="0"/>
                        </a:rPr>
                        <a:t>1356798</a:t>
                      </a:r>
                    </a:p>
                  </a:txBody>
                  <a:tcPr marL="13500" marR="13500" marT="13500" marB="1350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D9D9D9"/>
                    </a:solidFill>
                  </a:tcPr>
                </a:tc>
                <a:tc>
                  <a:txBody>
                    <a:bodyPr/>
                    <a:lstStyle/>
                    <a:p>
                      <a:pPr algn="r" fontAlgn="ctr"/>
                      <a:r>
                        <a:rPr lang="en-US" altLang="ko-KR" sz="900" b="0" i="0" u="none" strike="noStrike" dirty="0">
                          <a:solidFill>
                            <a:srgbClr val="24292E"/>
                          </a:solidFill>
                          <a:effectLst/>
                          <a:latin typeface="Arial" panose="020B0604020202020204" pitchFamily="34" charset="0"/>
                          <a:ea typeface="맑은 고딕" panose="020B0503020000020004" pitchFamily="50" charset="-127"/>
                          <a:cs typeface="Arial" panose="020B0604020202020204" pitchFamily="34" charset="0"/>
                        </a:rPr>
                        <a:t>1356798</a:t>
                      </a:r>
                    </a:p>
                  </a:txBody>
                  <a:tcPr marL="13500" marR="13500" marT="13500" marB="1350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D9D9D9"/>
                    </a:solidFill>
                  </a:tcPr>
                </a:tc>
                <a:tc>
                  <a:txBody>
                    <a:bodyPr/>
                    <a:lstStyle/>
                    <a:p>
                      <a:pPr algn="r" fontAlgn="ctr"/>
                      <a:r>
                        <a:rPr lang="en-US" altLang="ko-KR" sz="900" b="0" i="0" u="none" strike="noStrike" dirty="0">
                          <a:solidFill>
                            <a:srgbClr val="24292E"/>
                          </a:solidFill>
                          <a:effectLst/>
                          <a:latin typeface="Arial" panose="020B0604020202020204" pitchFamily="34" charset="0"/>
                          <a:ea typeface="맑은 고딕" panose="020B0503020000020004" pitchFamily="50" charset="-127"/>
                          <a:cs typeface="Arial" panose="020B0604020202020204" pitchFamily="34" charset="0"/>
                        </a:rPr>
                        <a:t>1356798</a:t>
                      </a:r>
                    </a:p>
                  </a:txBody>
                  <a:tcPr marL="13500" marR="13500" marT="13500" marB="1350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D9D9D9"/>
                    </a:solidFill>
                  </a:tcPr>
                </a:tc>
                <a:tc>
                  <a:txBody>
                    <a:bodyPr/>
                    <a:lstStyle/>
                    <a:p>
                      <a:pPr algn="r" fontAlgn="ctr"/>
                      <a:r>
                        <a:rPr lang="en-US" altLang="ko-KR" sz="900" b="0" i="0" u="none" strike="noStrike" dirty="0">
                          <a:solidFill>
                            <a:srgbClr val="24292E"/>
                          </a:solidFill>
                          <a:effectLst/>
                          <a:latin typeface="Arial" panose="020B0604020202020204" pitchFamily="34" charset="0"/>
                          <a:ea typeface="+mn-ea"/>
                          <a:cs typeface="Arial" panose="020B0604020202020204" pitchFamily="34" charset="0"/>
                        </a:rPr>
                        <a:t>1356798</a:t>
                      </a:r>
                      <a:endParaRPr lang="en-US" altLang="ko-KR" sz="900" b="0" i="0" u="none" strike="noStrike" dirty="0">
                        <a:solidFill>
                          <a:srgbClr val="24292E"/>
                        </a:solidFill>
                        <a:effectLst/>
                        <a:latin typeface="Arial" panose="020B0604020202020204" pitchFamily="34" charset="0"/>
                        <a:ea typeface="맑은 고딕" panose="020B0503020000020004" pitchFamily="50" charset="-127"/>
                        <a:cs typeface="Arial" panose="020B0604020202020204" pitchFamily="34" charset="0"/>
                      </a:endParaRPr>
                    </a:p>
                  </a:txBody>
                  <a:tcPr marL="13500" marR="13500" marT="13500" marB="1350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4014297795"/>
                  </a:ext>
                </a:extLst>
              </a:tr>
              <a:tr h="393977">
                <a:tc>
                  <a:txBody>
                    <a:bodyPr/>
                    <a:lstStyle/>
                    <a:p>
                      <a:pPr algn="ctr" fontAlgn="ctr"/>
                      <a:r>
                        <a:rPr lang="en-US" altLang="ko-KR" sz="900" b="0" i="0" u="none" strike="noStrike">
                          <a:solidFill>
                            <a:srgbClr val="24292E"/>
                          </a:solidFill>
                          <a:effectLst/>
                          <a:latin typeface="Arial" panose="020B0604020202020204" pitchFamily="34" charset="0"/>
                          <a:ea typeface="맑은 고딕" panose="020B0503020000020004" pitchFamily="50" charset="-127"/>
                          <a:cs typeface="Arial" panose="020B0604020202020204" pitchFamily="34" charset="0"/>
                        </a:rPr>
                        <a:t>5</a:t>
                      </a:r>
                    </a:p>
                  </a:txBody>
                  <a:tcPr marL="13500" marR="13500" marT="13500" marB="1350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FFFFF"/>
                    </a:solidFill>
                  </a:tcPr>
                </a:tc>
                <a:tc>
                  <a:txBody>
                    <a:bodyPr/>
                    <a:lstStyle/>
                    <a:p>
                      <a:pPr algn="l" fontAlgn="ctr"/>
                      <a:r>
                        <a:rPr lang="en-US" sz="900" b="0" i="0" u="none" strike="noStrike">
                          <a:solidFill>
                            <a:srgbClr val="24292E"/>
                          </a:solidFill>
                          <a:effectLst/>
                          <a:latin typeface="Arial" panose="020B0604020202020204" pitchFamily="34" charset="0"/>
                          <a:ea typeface="맑은 고딕" panose="020B0503020000020004" pitchFamily="50" charset="-127"/>
                          <a:cs typeface="Arial" panose="020B0604020202020204" pitchFamily="34" charset="0"/>
                        </a:rPr>
                        <a:t>gene1</a:t>
                      </a:r>
                    </a:p>
                  </a:txBody>
                  <a:tcPr marL="13500" marR="13500" marT="13500" marB="1350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l" fontAlgn="ctr"/>
                      <a:r>
                        <a:rPr lang="en-US" sz="900" b="0" i="0" u="none" strike="noStrike" dirty="0">
                          <a:solidFill>
                            <a:srgbClr val="24292E"/>
                          </a:solidFill>
                          <a:effectLst/>
                          <a:latin typeface="Arial" panose="020B0604020202020204" pitchFamily="34" charset="0"/>
                          <a:ea typeface="맑은 고딕" panose="020B0503020000020004" pitchFamily="50" charset="-127"/>
                          <a:cs typeface="Arial" panose="020B0604020202020204" pitchFamily="34" charset="0"/>
                        </a:rPr>
                        <a:t>A foreign key identifier to the </a:t>
                      </a:r>
                      <a:r>
                        <a:rPr lang="en-US" sz="900" b="0" i="0" u="none" strike="noStrike" dirty="0" err="1">
                          <a:solidFill>
                            <a:srgbClr val="24292E"/>
                          </a:solidFill>
                          <a:effectLst/>
                          <a:latin typeface="Arial" panose="020B0604020202020204" pitchFamily="34" charset="0"/>
                          <a:ea typeface="맑은 고딕" panose="020B0503020000020004" pitchFamily="50" charset="-127"/>
                          <a:cs typeface="Arial" panose="020B0604020202020204" pitchFamily="34" charset="0"/>
                        </a:rPr>
                        <a:t>Target_gene</a:t>
                      </a:r>
                      <a:r>
                        <a:rPr lang="en-US" sz="900" b="0" i="0" u="none" strike="noStrike" dirty="0">
                          <a:solidFill>
                            <a:srgbClr val="24292E"/>
                          </a:solidFill>
                          <a:effectLst/>
                          <a:latin typeface="Arial" panose="020B0604020202020204" pitchFamily="34" charset="0"/>
                          <a:ea typeface="맑은 고딕" panose="020B0503020000020004" pitchFamily="50" charset="-127"/>
                          <a:cs typeface="Arial" panose="020B0604020202020204" pitchFamily="34" charset="0"/>
                        </a:rPr>
                        <a:t> table for which the variant information is recorded</a:t>
                      </a:r>
                    </a:p>
                  </a:txBody>
                  <a:tcPr marL="13500" marR="13500" marT="13500" marB="1350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r" fontAlgn="ctr"/>
                      <a:r>
                        <a:rPr lang="en-US" sz="900" b="0" i="0" u="none" strike="noStrike" dirty="0">
                          <a:solidFill>
                            <a:srgbClr val="24292E"/>
                          </a:solidFill>
                          <a:effectLst/>
                          <a:latin typeface="Arial" panose="020B0604020202020204" pitchFamily="34" charset="0"/>
                          <a:ea typeface="맑은 고딕" panose="020B0503020000020004" pitchFamily="50" charset="-127"/>
                          <a:cs typeface="Arial" panose="020B0604020202020204" pitchFamily="34" charset="0"/>
                        </a:rPr>
                        <a:t>HGNC:3236</a:t>
                      </a:r>
                    </a:p>
                  </a:txBody>
                  <a:tcPr marL="13500" marR="13500" marT="13500" marB="1350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D9D9D9"/>
                    </a:solidFill>
                  </a:tcPr>
                </a:tc>
                <a:tc>
                  <a:txBody>
                    <a:bodyPr/>
                    <a:lstStyle/>
                    <a:p>
                      <a:pPr algn="r" fontAlgn="ctr"/>
                      <a:r>
                        <a:rPr lang="en-US" sz="900" b="0" i="0" u="none" strike="noStrike">
                          <a:solidFill>
                            <a:srgbClr val="24292E"/>
                          </a:solidFill>
                          <a:effectLst/>
                          <a:latin typeface="Arial" panose="020B0604020202020204" pitchFamily="34" charset="0"/>
                          <a:ea typeface="맑은 고딕" panose="020B0503020000020004" pitchFamily="50" charset="-127"/>
                          <a:cs typeface="Arial" panose="020B0604020202020204" pitchFamily="34" charset="0"/>
                        </a:rPr>
                        <a:t>HGNC:3236</a:t>
                      </a:r>
                    </a:p>
                  </a:txBody>
                  <a:tcPr marL="13500" marR="13500" marT="13500" marB="1350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D9D9D9"/>
                    </a:solidFill>
                  </a:tcPr>
                </a:tc>
                <a:tc>
                  <a:txBody>
                    <a:bodyPr/>
                    <a:lstStyle/>
                    <a:p>
                      <a:pPr algn="r" fontAlgn="ctr"/>
                      <a:r>
                        <a:rPr lang="en-US" sz="900" b="0" i="0" u="none" strike="noStrike" dirty="0">
                          <a:solidFill>
                            <a:srgbClr val="24292E"/>
                          </a:solidFill>
                          <a:effectLst/>
                          <a:latin typeface="Arial" panose="020B0604020202020204" pitchFamily="34" charset="0"/>
                          <a:ea typeface="맑은 고딕" panose="020B0503020000020004" pitchFamily="50" charset="-127"/>
                          <a:cs typeface="Arial" panose="020B0604020202020204" pitchFamily="34" charset="0"/>
                        </a:rPr>
                        <a:t>HGNC:3236</a:t>
                      </a:r>
                    </a:p>
                  </a:txBody>
                  <a:tcPr marL="13500" marR="13500" marT="13500" marB="1350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D9D9D9"/>
                    </a:solidFill>
                  </a:tcPr>
                </a:tc>
                <a:tc>
                  <a:txBody>
                    <a:bodyPr/>
                    <a:lstStyle/>
                    <a:p>
                      <a:pPr marL="0" marR="0" lvl="0" indent="0" algn="r" defTabSz="914400" rtl="0" eaLnBrk="1" fontAlgn="ctr" latinLnBrk="1" hangingPunct="1">
                        <a:lnSpc>
                          <a:spcPct val="100000"/>
                        </a:lnSpc>
                        <a:spcBef>
                          <a:spcPts val="0"/>
                        </a:spcBef>
                        <a:spcAft>
                          <a:spcPts val="0"/>
                        </a:spcAft>
                        <a:buClrTx/>
                        <a:buSzTx/>
                        <a:buFontTx/>
                        <a:buNone/>
                        <a:tabLst/>
                        <a:defRPr/>
                      </a:pPr>
                      <a:r>
                        <a:rPr lang="en-US" altLang="ko-KR" sz="900" b="0" i="0" u="none" strike="noStrike" dirty="0">
                          <a:solidFill>
                            <a:srgbClr val="24292E"/>
                          </a:solidFill>
                          <a:effectLst/>
                          <a:latin typeface="Arial" panose="020B0604020202020204" pitchFamily="34" charset="0"/>
                          <a:ea typeface="+mn-ea"/>
                          <a:cs typeface="Arial" panose="020B0604020202020204" pitchFamily="34" charset="0"/>
                        </a:rPr>
                        <a:t>HGNC:6915</a:t>
                      </a:r>
                    </a:p>
                  </a:txBody>
                  <a:tcPr marL="13500" marR="13500" marT="13500" marB="1350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038780377"/>
                  </a:ext>
                </a:extLst>
              </a:tr>
              <a:tr h="438480">
                <a:tc>
                  <a:txBody>
                    <a:bodyPr/>
                    <a:lstStyle/>
                    <a:p>
                      <a:pPr algn="ctr" fontAlgn="ctr"/>
                      <a:r>
                        <a:rPr lang="en-US" altLang="ko-KR" sz="900" b="0" i="0" u="none" strike="noStrike">
                          <a:solidFill>
                            <a:srgbClr val="24292E"/>
                          </a:solidFill>
                          <a:effectLst/>
                          <a:latin typeface="Arial" panose="020B0604020202020204" pitchFamily="34" charset="0"/>
                          <a:ea typeface="맑은 고딕" panose="020B0503020000020004" pitchFamily="50" charset="-127"/>
                          <a:cs typeface="Arial" panose="020B0604020202020204" pitchFamily="34" charset="0"/>
                        </a:rPr>
                        <a:t>7</a:t>
                      </a:r>
                    </a:p>
                  </a:txBody>
                  <a:tcPr marL="13500" marR="13500" marT="13500" marB="1350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FFFFF"/>
                    </a:solidFill>
                  </a:tcPr>
                </a:tc>
                <a:tc>
                  <a:txBody>
                    <a:bodyPr/>
                    <a:lstStyle/>
                    <a:p>
                      <a:pPr algn="l" fontAlgn="ctr"/>
                      <a:r>
                        <a:rPr lang="en-US" sz="900" b="0" i="0" u="none" strike="noStrike">
                          <a:solidFill>
                            <a:srgbClr val="24292E"/>
                          </a:solidFill>
                          <a:effectLst/>
                          <a:latin typeface="Arial" panose="020B0604020202020204" pitchFamily="34" charset="0"/>
                          <a:ea typeface="맑은 고딕" panose="020B0503020000020004" pitchFamily="50" charset="-127"/>
                          <a:cs typeface="Arial" panose="020B0604020202020204" pitchFamily="34" charset="0"/>
                        </a:rPr>
                        <a:t>gene2</a:t>
                      </a:r>
                    </a:p>
                  </a:txBody>
                  <a:tcPr marL="13500" marR="13500" marT="13500" marB="1350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l" fontAlgn="ctr"/>
                      <a:r>
                        <a:rPr lang="en-US" sz="900" b="0" i="0" u="none" strike="noStrike" dirty="0">
                          <a:solidFill>
                            <a:srgbClr val="24292E"/>
                          </a:solidFill>
                          <a:effectLst/>
                          <a:latin typeface="Arial" panose="020B0604020202020204" pitchFamily="34" charset="0"/>
                          <a:ea typeface="맑은 고딕" panose="020B0503020000020004" pitchFamily="50" charset="-127"/>
                          <a:cs typeface="Arial" panose="020B0604020202020204" pitchFamily="34" charset="0"/>
                        </a:rPr>
                        <a:t>A foreign key identifier to the </a:t>
                      </a:r>
                      <a:r>
                        <a:rPr lang="en-US" sz="900" b="0" i="0" u="none" strike="noStrike" dirty="0" err="1">
                          <a:solidFill>
                            <a:srgbClr val="24292E"/>
                          </a:solidFill>
                          <a:effectLst/>
                          <a:latin typeface="Arial" panose="020B0604020202020204" pitchFamily="34" charset="0"/>
                          <a:ea typeface="맑은 고딕" panose="020B0503020000020004" pitchFamily="50" charset="-127"/>
                          <a:cs typeface="Arial" panose="020B0604020202020204" pitchFamily="34" charset="0"/>
                        </a:rPr>
                        <a:t>Target_gene</a:t>
                      </a:r>
                      <a:r>
                        <a:rPr lang="en-US" sz="900" b="0" i="0" u="none" strike="noStrike" dirty="0">
                          <a:solidFill>
                            <a:srgbClr val="24292E"/>
                          </a:solidFill>
                          <a:effectLst/>
                          <a:latin typeface="Arial" panose="020B0604020202020204" pitchFamily="34" charset="0"/>
                          <a:ea typeface="맑은 고딕" panose="020B0503020000020004" pitchFamily="50" charset="-127"/>
                          <a:cs typeface="Arial" panose="020B0604020202020204" pitchFamily="34" charset="0"/>
                        </a:rPr>
                        <a:t> table for which the variant information is recorded when a translocation variant occurs</a:t>
                      </a:r>
                    </a:p>
                  </a:txBody>
                  <a:tcPr marL="13500" marR="13500" marT="13500" marB="1350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r" fontAlgn="ctr"/>
                      <a:r>
                        <a:rPr lang="en-US" sz="900" b="0" i="0" u="none" strike="noStrike">
                          <a:solidFill>
                            <a:srgbClr val="24292E"/>
                          </a:solidFill>
                          <a:effectLst/>
                          <a:latin typeface="Arial" panose="020B0604020202020204" pitchFamily="34" charset="0"/>
                          <a:ea typeface="맑은 고딕" panose="020B0503020000020004" pitchFamily="50" charset="-127"/>
                          <a:cs typeface="Arial" panose="020B0604020202020204" pitchFamily="34" charset="0"/>
                        </a:rPr>
                        <a:t>NA</a:t>
                      </a:r>
                    </a:p>
                  </a:txBody>
                  <a:tcPr marL="13500" marR="13500" marT="13500" marB="1350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r" fontAlgn="ctr"/>
                      <a:r>
                        <a:rPr lang="en-US" sz="900" b="0" i="0" u="none" strike="noStrike">
                          <a:solidFill>
                            <a:srgbClr val="24292E"/>
                          </a:solidFill>
                          <a:effectLst/>
                          <a:latin typeface="Arial" panose="020B0604020202020204" pitchFamily="34" charset="0"/>
                          <a:ea typeface="맑은 고딕" panose="020B0503020000020004" pitchFamily="50" charset="-127"/>
                          <a:cs typeface="Arial" panose="020B0604020202020204" pitchFamily="34" charset="0"/>
                        </a:rPr>
                        <a:t>NA</a:t>
                      </a:r>
                    </a:p>
                  </a:txBody>
                  <a:tcPr marL="13500" marR="13500" marT="13500" marB="1350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r" fontAlgn="ctr"/>
                      <a:r>
                        <a:rPr lang="en-US" sz="900" b="0" i="0" u="none" strike="noStrike" dirty="0">
                          <a:solidFill>
                            <a:srgbClr val="24292E"/>
                          </a:solidFill>
                          <a:effectLst/>
                          <a:latin typeface="Arial" panose="020B0604020202020204" pitchFamily="34" charset="0"/>
                          <a:ea typeface="맑은 고딕" panose="020B0503020000020004" pitchFamily="50" charset="-127"/>
                          <a:cs typeface="Arial" panose="020B0604020202020204" pitchFamily="34" charset="0"/>
                        </a:rPr>
                        <a:t>HGNC:6407</a:t>
                      </a:r>
                    </a:p>
                  </a:txBody>
                  <a:tcPr marL="13500" marR="13500" marT="13500" marB="1350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E2EFDA"/>
                    </a:solidFill>
                  </a:tcPr>
                </a:tc>
                <a:tc>
                  <a:txBody>
                    <a:bodyPr/>
                    <a:lstStyle/>
                    <a:p>
                      <a:pPr algn="r" fontAlgn="ctr"/>
                      <a:r>
                        <a:rPr lang="en-US" sz="900" b="0" i="0" u="none" strike="noStrike" dirty="0">
                          <a:solidFill>
                            <a:srgbClr val="24292E"/>
                          </a:solidFill>
                          <a:effectLst/>
                          <a:latin typeface="Arial" panose="020B0604020202020204" pitchFamily="34" charset="0"/>
                          <a:ea typeface="맑은 고딕" panose="020B0503020000020004" pitchFamily="50" charset="-127"/>
                          <a:cs typeface="Arial" panose="020B0604020202020204" pitchFamily="34" charset="0"/>
                        </a:rPr>
                        <a:t>NA</a:t>
                      </a:r>
                    </a:p>
                  </a:txBody>
                  <a:tcPr marL="13500" marR="13500" marT="13500" marB="1350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noFill/>
                  </a:tcPr>
                </a:tc>
                <a:extLst>
                  <a:ext uri="{0D108BD9-81ED-4DB2-BD59-A6C34878D82A}">
                    <a16:rowId xmlns:a16="http://schemas.microsoft.com/office/drawing/2014/main" val="681433883"/>
                  </a:ext>
                </a:extLst>
              </a:tr>
              <a:tr h="301320">
                <a:tc>
                  <a:txBody>
                    <a:bodyPr/>
                    <a:lstStyle/>
                    <a:p>
                      <a:pPr algn="ctr" fontAlgn="ctr"/>
                      <a:r>
                        <a:rPr lang="en-US" altLang="ko-KR" sz="900" b="0" i="0" u="none" strike="noStrike">
                          <a:solidFill>
                            <a:srgbClr val="24292E"/>
                          </a:solidFill>
                          <a:effectLst/>
                          <a:latin typeface="Arial" panose="020B0604020202020204" pitchFamily="34" charset="0"/>
                          <a:ea typeface="맑은 고딕" panose="020B0503020000020004" pitchFamily="50" charset="-127"/>
                          <a:cs typeface="Arial" panose="020B0604020202020204" pitchFamily="34" charset="0"/>
                        </a:rPr>
                        <a:t>13</a:t>
                      </a:r>
                    </a:p>
                  </a:txBody>
                  <a:tcPr marL="13500" marR="13500" marT="13500" marB="1350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FFFFF"/>
                    </a:solidFill>
                  </a:tcPr>
                </a:tc>
                <a:tc>
                  <a:txBody>
                    <a:bodyPr/>
                    <a:lstStyle/>
                    <a:p>
                      <a:pPr algn="l" fontAlgn="ctr"/>
                      <a:r>
                        <a:rPr lang="en-US" sz="900" b="0" i="0" u="none" strike="noStrike" dirty="0" err="1">
                          <a:solidFill>
                            <a:srgbClr val="24292E"/>
                          </a:solidFill>
                          <a:effectLst/>
                          <a:latin typeface="Arial" panose="020B0604020202020204" pitchFamily="34" charset="0"/>
                          <a:ea typeface="맑은 고딕" panose="020B0503020000020004" pitchFamily="50" charset="-127"/>
                          <a:cs typeface="Arial" panose="020B0604020202020204" pitchFamily="34" charset="0"/>
                        </a:rPr>
                        <a:t>HGVSc</a:t>
                      </a:r>
                      <a:endParaRPr lang="en-US" sz="900" b="0" i="0" u="none" strike="noStrike" dirty="0">
                        <a:solidFill>
                          <a:srgbClr val="24292E"/>
                        </a:solidFill>
                        <a:effectLst/>
                        <a:latin typeface="Arial" panose="020B0604020202020204" pitchFamily="34" charset="0"/>
                        <a:ea typeface="맑은 고딕" panose="020B0503020000020004" pitchFamily="50" charset="-127"/>
                        <a:cs typeface="Arial" panose="020B0604020202020204" pitchFamily="34" charset="0"/>
                      </a:endParaRPr>
                    </a:p>
                  </a:txBody>
                  <a:tcPr marL="13500" marR="13500" marT="13500" marB="1350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l" fontAlgn="ctr"/>
                      <a:r>
                        <a:rPr lang="en-US" sz="900" b="0" i="0" u="none" strike="noStrike" dirty="0">
                          <a:solidFill>
                            <a:srgbClr val="24292E"/>
                          </a:solidFill>
                          <a:effectLst/>
                          <a:latin typeface="Arial" panose="020B0604020202020204" pitchFamily="34" charset="0"/>
                          <a:ea typeface="맑은 고딕" panose="020B0503020000020004" pitchFamily="50" charset="-127"/>
                          <a:cs typeface="Arial" panose="020B0604020202020204" pitchFamily="34" charset="0"/>
                        </a:rPr>
                        <a:t>Nomenclature for the sequence variant at the DNA level</a:t>
                      </a:r>
                    </a:p>
                  </a:txBody>
                  <a:tcPr marL="13500" marR="13500" marT="13500" marB="1350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r" fontAlgn="ctr"/>
                      <a:r>
                        <a:rPr lang="en-US" sz="900" b="0" i="0" u="none" strike="noStrike" dirty="0">
                          <a:solidFill>
                            <a:srgbClr val="24292E"/>
                          </a:solidFill>
                          <a:effectLst/>
                          <a:latin typeface="Arial" panose="020B0604020202020204" pitchFamily="34" charset="0"/>
                          <a:ea typeface="맑은 고딕" panose="020B0503020000020004" pitchFamily="50" charset="-127"/>
                          <a:cs typeface="Arial" panose="020B0604020202020204" pitchFamily="34" charset="0"/>
                        </a:rPr>
                        <a:t>c.34G&gt;C</a:t>
                      </a:r>
                    </a:p>
                  </a:txBody>
                  <a:tcPr marL="13500" marR="13500" marT="13500" marB="1350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FF2CC"/>
                    </a:solidFill>
                  </a:tcPr>
                </a:tc>
                <a:tc>
                  <a:txBody>
                    <a:bodyPr/>
                    <a:lstStyle/>
                    <a:p>
                      <a:pPr algn="r" fontAlgn="ctr"/>
                      <a:r>
                        <a:rPr lang="en-US" sz="900" b="0" i="0" u="none" strike="noStrike">
                          <a:solidFill>
                            <a:srgbClr val="24292E"/>
                          </a:solidFill>
                          <a:effectLst/>
                          <a:latin typeface="Arial" panose="020B0604020202020204" pitchFamily="34" charset="0"/>
                          <a:ea typeface="맑은 고딕" panose="020B0503020000020004" pitchFamily="50" charset="-127"/>
                          <a:cs typeface="Arial" panose="020B0604020202020204" pitchFamily="34" charset="0"/>
                        </a:rPr>
                        <a:t>NA</a:t>
                      </a:r>
                    </a:p>
                  </a:txBody>
                  <a:tcPr marL="13500" marR="13500" marT="13500" marB="1350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r" fontAlgn="ctr"/>
                      <a:r>
                        <a:rPr lang="en-US" sz="900" b="0" i="0" u="none" strike="noStrike" dirty="0">
                          <a:solidFill>
                            <a:srgbClr val="24292E"/>
                          </a:solidFill>
                          <a:effectLst/>
                          <a:latin typeface="Arial" panose="020B0604020202020204" pitchFamily="34" charset="0"/>
                          <a:ea typeface="맑은 고딕" panose="020B0503020000020004" pitchFamily="50" charset="-127"/>
                          <a:cs typeface="Arial" panose="020B0604020202020204" pitchFamily="34" charset="0"/>
                        </a:rPr>
                        <a:t>NA</a:t>
                      </a:r>
                    </a:p>
                  </a:txBody>
                  <a:tcPr marL="13500" marR="13500" marT="13500" marB="1350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r" fontAlgn="ctr"/>
                      <a:r>
                        <a:rPr lang="en-US" altLang="ko-KR" sz="900" b="0" i="0" u="none" strike="noStrike" dirty="0">
                          <a:solidFill>
                            <a:srgbClr val="24292E"/>
                          </a:solidFill>
                          <a:effectLst/>
                          <a:latin typeface="Arial" panose="020B0604020202020204" pitchFamily="34" charset="0"/>
                          <a:ea typeface="+mn-ea"/>
                          <a:cs typeface="Arial" panose="020B0604020202020204" pitchFamily="34" charset="0"/>
                        </a:rPr>
                        <a:t>NA</a:t>
                      </a:r>
                      <a:endParaRPr lang="en-US" sz="900" b="0" i="0" u="none" strike="noStrike" dirty="0">
                        <a:solidFill>
                          <a:srgbClr val="24292E"/>
                        </a:solidFill>
                        <a:effectLst/>
                        <a:latin typeface="Arial" panose="020B0604020202020204" pitchFamily="34" charset="0"/>
                        <a:ea typeface="맑은 고딕" panose="020B0503020000020004" pitchFamily="50" charset="-127"/>
                        <a:cs typeface="Arial" panose="020B0604020202020204" pitchFamily="34" charset="0"/>
                      </a:endParaRPr>
                    </a:p>
                  </a:txBody>
                  <a:tcPr marL="13500" marR="13500" marT="13500" marB="1350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noFill/>
                  </a:tcPr>
                </a:tc>
                <a:extLst>
                  <a:ext uri="{0D108BD9-81ED-4DB2-BD59-A6C34878D82A}">
                    <a16:rowId xmlns:a16="http://schemas.microsoft.com/office/drawing/2014/main" val="3401441800"/>
                  </a:ext>
                </a:extLst>
              </a:tr>
              <a:tr h="419117">
                <a:tc>
                  <a:txBody>
                    <a:bodyPr/>
                    <a:lstStyle/>
                    <a:p>
                      <a:pPr algn="ctr" fontAlgn="ctr"/>
                      <a:r>
                        <a:rPr lang="en-US" altLang="ko-KR" sz="900" b="0" i="0" u="none" strike="noStrike">
                          <a:solidFill>
                            <a:srgbClr val="24292E"/>
                          </a:solidFill>
                          <a:effectLst/>
                          <a:latin typeface="Arial" panose="020B0604020202020204" pitchFamily="34" charset="0"/>
                          <a:ea typeface="맑은 고딕" panose="020B0503020000020004" pitchFamily="50" charset="-127"/>
                          <a:cs typeface="Arial" panose="020B0604020202020204" pitchFamily="34" charset="0"/>
                        </a:rPr>
                        <a:t>14</a:t>
                      </a:r>
                    </a:p>
                  </a:txBody>
                  <a:tcPr marL="13500" marR="13500" marT="13500" marB="1350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FFFFF"/>
                    </a:solidFill>
                  </a:tcPr>
                </a:tc>
                <a:tc>
                  <a:txBody>
                    <a:bodyPr/>
                    <a:lstStyle/>
                    <a:p>
                      <a:pPr algn="l" fontAlgn="ctr"/>
                      <a:r>
                        <a:rPr lang="en-US" sz="900" b="0" i="0" u="none" strike="noStrike" dirty="0">
                          <a:solidFill>
                            <a:srgbClr val="24292E"/>
                          </a:solidFill>
                          <a:effectLst/>
                          <a:latin typeface="Arial" panose="020B0604020202020204" pitchFamily="34" charset="0"/>
                          <a:ea typeface="맑은 고딕" panose="020B0503020000020004" pitchFamily="50" charset="-127"/>
                          <a:cs typeface="Arial" panose="020B0604020202020204" pitchFamily="34" charset="0"/>
                        </a:rPr>
                        <a:t>Protein change</a:t>
                      </a:r>
                    </a:p>
                  </a:txBody>
                  <a:tcPr marL="13500" marR="13500" marT="13500" marB="1350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l" fontAlgn="ctr"/>
                      <a:r>
                        <a:rPr lang="en-US" sz="900" b="0" i="0" u="none" strike="noStrike" dirty="0">
                          <a:solidFill>
                            <a:srgbClr val="24292E"/>
                          </a:solidFill>
                          <a:effectLst/>
                          <a:latin typeface="Arial" panose="020B0604020202020204" pitchFamily="34" charset="0"/>
                          <a:ea typeface="맑은 고딕" panose="020B0503020000020004" pitchFamily="50" charset="-127"/>
                          <a:cs typeface="Arial" panose="020B0604020202020204" pitchFamily="34" charset="0"/>
                        </a:rPr>
                        <a:t>Nomenclature for the sequence variant at the protein level</a:t>
                      </a:r>
                    </a:p>
                  </a:txBody>
                  <a:tcPr marL="13500" marR="13500" marT="13500" marB="1350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r" fontAlgn="ctr"/>
                      <a:r>
                        <a:rPr lang="en-US" sz="900" b="0" i="0" u="none" strike="noStrike" dirty="0">
                          <a:solidFill>
                            <a:srgbClr val="24292E"/>
                          </a:solidFill>
                          <a:effectLst/>
                          <a:latin typeface="Arial" panose="020B0604020202020204" pitchFamily="34" charset="0"/>
                          <a:ea typeface="맑은 고딕" panose="020B0503020000020004" pitchFamily="50" charset="-127"/>
                          <a:cs typeface="Arial" panose="020B0604020202020204" pitchFamily="34" charset="0"/>
                        </a:rPr>
                        <a:t>p.Gly12Arg</a:t>
                      </a:r>
                    </a:p>
                  </a:txBody>
                  <a:tcPr marL="13500" marR="13500" marT="13500" marB="1350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FF2CC"/>
                    </a:solidFill>
                  </a:tcPr>
                </a:tc>
                <a:tc>
                  <a:txBody>
                    <a:bodyPr/>
                    <a:lstStyle/>
                    <a:p>
                      <a:pPr algn="r" fontAlgn="ctr"/>
                      <a:r>
                        <a:rPr lang="en-US" sz="900" b="0" i="0" u="none" strike="noStrike" dirty="0">
                          <a:solidFill>
                            <a:srgbClr val="24292E"/>
                          </a:solidFill>
                          <a:effectLst/>
                          <a:latin typeface="Arial" panose="020B0604020202020204" pitchFamily="34" charset="0"/>
                          <a:ea typeface="맑은 고딕" panose="020B0503020000020004" pitchFamily="50" charset="-127"/>
                          <a:cs typeface="Arial" panose="020B0604020202020204" pitchFamily="34" charset="0"/>
                        </a:rPr>
                        <a:t>NA</a:t>
                      </a:r>
                    </a:p>
                  </a:txBody>
                  <a:tcPr marL="13500" marR="13500" marT="13500" marB="1350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r" fontAlgn="ctr"/>
                      <a:r>
                        <a:rPr lang="nl-NL" sz="800" b="0" i="0" u="none" strike="noStrike" dirty="0">
                          <a:solidFill>
                            <a:srgbClr val="24292E"/>
                          </a:solidFill>
                          <a:effectLst/>
                          <a:latin typeface="Arial" panose="020B0604020202020204" pitchFamily="34" charset="0"/>
                          <a:ea typeface="맑은 고딕" panose="020B0503020000020004" pitchFamily="50" charset="-127"/>
                          <a:cs typeface="Arial" panose="020B0604020202020204" pitchFamily="34" charset="0"/>
                        </a:rPr>
                        <a:t>t(1;20)(NM_002022.2:Met1_Arg417;NM_003286.2:Ile651_Ter766)</a:t>
                      </a:r>
                    </a:p>
                  </a:txBody>
                  <a:tcPr marL="13500" marR="13500" marT="13500" marB="1350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E2EFDA"/>
                    </a:solidFill>
                  </a:tcPr>
                </a:tc>
                <a:tc>
                  <a:txBody>
                    <a:bodyPr/>
                    <a:lstStyle/>
                    <a:p>
                      <a:pPr algn="r" fontAlgn="ctr"/>
                      <a:r>
                        <a:rPr lang="en-US" altLang="ko-KR" sz="900" b="0" i="0" u="none" strike="noStrike" dirty="0">
                          <a:solidFill>
                            <a:srgbClr val="24292E"/>
                          </a:solidFill>
                          <a:effectLst/>
                          <a:latin typeface="Arial" panose="020B0604020202020204" pitchFamily="34" charset="0"/>
                          <a:ea typeface="+mn-ea"/>
                          <a:cs typeface="Arial" panose="020B0604020202020204" pitchFamily="34" charset="0"/>
                        </a:rPr>
                        <a:t>NA</a:t>
                      </a:r>
                      <a:endParaRPr lang="nl-NL" sz="900" b="0" i="0" u="none" strike="noStrike" dirty="0">
                        <a:solidFill>
                          <a:srgbClr val="24292E"/>
                        </a:solidFill>
                        <a:effectLst/>
                        <a:latin typeface="Arial" panose="020B0604020202020204" pitchFamily="34" charset="0"/>
                        <a:ea typeface="맑은 고딕" panose="020B0503020000020004" pitchFamily="50" charset="-127"/>
                        <a:cs typeface="Arial" panose="020B0604020202020204" pitchFamily="34" charset="0"/>
                      </a:endParaRPr>
                    </a:p>
                  </a:txBody>
                  <a:tcPr marL="13500" marR="13500" marT="13500" marB="1350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noFill/>
                  </a:tcPr>
                </a:tc>
                <a:extLst>
                  <a:ext uri="{0D108BD9-81ED-4DB2-BD59-A6C34878D82A}">
                    <a16:rowId xmlns:a16="http://schemas.microsoft.com/office/drawing/2014/main" val="1482740050"/>
                  </a:ext>
                </a:extLst>
              </a:tr>
              <a:tr h="214640">
                <a:tc>
                  <a:txBody>
                    <a:bodyPr/>
                    <a:lstStyle/>
                    <a:p>
                      <a:pPr algn="ctr" fontAlgn="ctr"/>
                      <a:r>
                        <a:rPr lang="en-US" altLang="ko-KR" sz="900" b="0" i="0" u="none" strike="noStrike">
                          <a:solidFill>
                            <a:srgbClr val="24292E"/>
                          </a:solidFill>
                          <a:effectLst/>
                          <a:latin typeface="Arial" panose="020B0604020202020204" pitchFamily="34" charset="0"/>
                          <a:ea typeface="맑은 고딕" panose="020B0503020000020004" pitchFamily="50" charset="-127"/>
                          <a:cs typeface="Arial" panose="020B0604020202020204" pitchFamily="34" charset="0"/>
                        </a:rPr>
                        <a:t>17</a:t>
                      </a:r>
                    </a:p>
                  </a:txBody>
                  <a:tcPr marL="13500" marR="13500" marT="13500" marB="1350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FFFFF"/>
                    </a:solidFill>
                  </a:tcPr>
                </a:tc>
                <a:tc>
                  <a:txBody>
                    <a:bodyPr/>
                    <a:lstStyle/>
                    <a:p>
                      <a:pPr algn="l" fontAlgn="ctr"/>
                      <a:r>
                        <a:rPr lang="en-US" sz="900" b="0" i="0" u="none" strike="noStrike">
                          <a:solidFill>
                            <a:srgbClr val="24292E"/>
                          </a:solidFill>
                          <a:effectLst/>
                          <a:latin typeface="Arial" panose="020B0604020202020204" pitchFamily="34" charset="0"/>
                          <a:ea typeface="맑은 고딕" panose="020B0503020000020004" pitchFamily="50" charset="-127"/>
                          <a:cs typeface="Arial" panose="020B0604020202020204" pitchFamily="34" charset="0"/>
                        </a:rPr>
                        <a:t>copy_number</a:t>
                      </a:r>
                    </a:p>
                  </a:txBody>
                  <a:tcPr marL="13500" marR="13500" marT="13500" marB="1350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l" fontAlgn="ctr"/>
                      <a:r>
                        <a:rPr lang="en-US" sz="900" b="0" i="0" u="none" strike="noStrike">
                          <a:solidFill>
                            <a:srgbClr val="24292E"/>
                          </a:solidFill>
                          <a:effectLst/>
                          <a:latin typeface="Arial" panose="020B0604020202020204" pitchFamily="34" charset="0"/>
                          <a:ea typeface="맑은 고딕" panose="020B0503020000020004" pitchFamily="50" charset="-127"/>
                          <a:cs typeface="Arial" panose="020B0604020202020204" pitchFamily="34" charset="0"/>
                        </a:rPr>
                        <a:t>Copy number value for CNV data</a:t>
                      </a:r>
                    </a:p>
                  </a:txBody>
                  <a:tcPr marL="13500" marR="13500" marT="13500" marB="1350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r" fontAlgn="ctr"/>
                      <a:r>
                        <a:rPr lang="en-US" sz="900" b="0" i="0" u="none" strike="noStrike" dirty="0">
                          <a:solidFill>
                            <a:srgbClr val="24292E"/>
                          </a:solidFill>
                          <a:effectLst/>
                          <a:latin typeface="Arial" panose="020B0604020202020204" pitchFamily="34" charset="0"/>
                          <a:ea typeface="맑은 고딕" panose="020B0503020000020004" pitchFamily="50" charset="-127"/>
                          <a:cs typeface="Arial" panose="020B0604020202020204" pitchFamily="34" charset="0"/>
                        </a:rPr>
                        <a:t>NA</a:t>
                      </a:r>
                    </a:p>
                  </a:txBody>
                  <a:tcPr marL="13500" marR="13500" marT="13500" marB="1350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r" fontAlgn="ctr"/>
                      <a:r>
                        <a:rPr lang="en-US" altLang="ko-KR" sz="900" b="0" i="0" u="none" strike="noStrike">
                          <a:solidFill>
                            <a:srgbClr val="24292E"/>
                          </a:solidFill>
                          <a:effectLst/>
                          <a:latin typeface="Arial" panose="020B0604020202020204" pitchFamily="34" charset="0"/>
                          <a:ea typeface="맑은 고딕" panose="020B0503020000020004" pitchFamily="50" charset="-127"/>
                          <a:cs typeface="Arial" panose="020B0604020202020204" pitchFamily="34" charset="0"/>
                        </a:rPr>
                        <a:t>3</a:t>
                      </a:r>
                    </a:p>
                  </a:txBody>
                  <a:tcPr marL="13500" marR="13500" marT="13500" marB="1350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DDEBF7"/>
                    </a:solidFill>
                  </a:tcPr>
                </a:tc>
                <a:tc>
                  <a:txBody>
                    <a:bodyPr/>
                    <a:lstStyle/>
                    <a:p>
                      <a:pPr algn="r" fontAlgn="ctr"/>
                      <a:r>
                        <a:rPr lang="en-US" sz="900" b="0" i="0" u="none" strike="noStrike" dirty="0">
                          <a:solidFill>
                            <a:srgbClr val="24292E"/>
                          </a:solidFill>
                          <a:effectLst/>
                          <a:latin typeface="Arial" panose="020B0604020202020204" pitchFamily="34" charset="0"/>
                          <a:ea typeface="맑은 고딕" panose="020B0503020000020004" pitchFamily="50" charset="-127"/>
                          <a:cs typeface="Arial" panose="020B0604020202020204" pitchFamily="34" charset="0"/>
                        </a:rPr>
                        <a:t>NA</a:t>
                      </a:r>
                    </a:p>
                  </a:txBody>
                  <a:tcPr marL="13500" marR="13500" marT="13500" marB="1350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r" fontAlgn="ctr"/>
                      <a:r>
                        <a:rPr lang="en-US" altLang="ko-KR" sz="900" b="0" i="0" u="none" strike="noStrike" dirty="0">
                          <a:solidFill>
                            <a:srgbClr val="24292E"/>
                          </a:solidFill>
                          <a:effectLst/>
                          <a:latin typeface="Arial" panose="020B0604020202020204" pitchFamily="34" charset="0"/>
                          <a:ea typeface="+mn-ea"/>
                          <a:cs typeface="Arial" panose="020B0604020202020204" pitchFamily="34" charset="0"/>
                        </a:rPr>
                        <a:t>NA</a:t>
                      </a:r>
                      <a:endParaRPr lang="en-US" sz="900" b="0" i="0" u="none" strike="noStrike" dirty="0">
                        <a:solidFill>
                          <a:srgbClr val="24292E"/>
                        </a:solidFill>
                        <a:effectLst/>
                        <a:latin typeface="Arial" panose="020B0604020202020204" pitchFamily="34" charset="0"/>
                        <a:ea typeface="맑은 고딕" panose="020B0503020000020004" pitchFamily="50" charset="-127"/>
                        <a:cs typeface="Arial" panose="020B0604020202020204" pitchFamily="34" charset="0"/>
                      </a:endParaRPr>
                    </a:p>
                  </a:txBody>
                  <a:tcPr marL="13500" marR="13500" marT="13500" marB="1350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noFill/>
                  </a:tcPr>
                </a:tc>
                <a:extLst>
                  <a:ext uri="{0D108BD9-81ED-4DB2-BD59-A6C34878D82A}">
                    <a16:rowId xmlns:a16="http://schemas.microsoft.com/office/drawing/2014/main" val="3092403436"/>
                  </a:ext>
                </a:extLst>
              </a:tr>
              <a:tr h="214640">
                <a:tc>
                  <a:txBody>
                    <a:bodyPr/>
                    <a:lstStyle/>
                    <a:p>
                      <a:pPr algn="ctr" fontAlgn="ctr"/>
                      <a:r>
                        <a:rPr lang="en-US" altLang="ko-KR" sz="900" b="0" i="0" u="none" strike="noStrike">
                          <a:solidFill>
                            <a:srgbClr val="24292E"/>
                          </a:solidFill>
                          <a:effectLst/>
                          <a:latin typeface="Arial" panose="020B0604020202020204" pitchFamily="34" charset="0"/>
                          <a:ea typeface="맑은 고딕" panose="020B0503020000020004" pitchFamily="50" charset="-127"/>
                          <a:cs typeface="Arial" panose="020B0604020202020204" pitchFamily="34" charset="0"/>
                        </a:rPr>
                        <a:t>18</a:t>
                      </a:r>
                    </a:p>
                  </a:txBody>
                  <a:tcPr marL="13500" marR="13500" marT="13500" marB="1350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FFFFF"/>
                    </a:solidFill>
                  </a:tcPr>
                </a:tc>
                <a:tc>
                  <a:txBody>
                    <a:bodyPr/>
                    <a:lstStyle/>
                    <a:p>
                      <a:pPr algn="l" fontAlgn="ctr"/>
                      <a:r>
                        <a:rPr lang="en-US" sz="900" b="0" i="0" u="none" strike="noStrike" dirty="0" err="1">
                          <a:solidFill>
                            <a:srgbClr val="24292E"/>
                          </a:solidFill>
                          <a:effectLst/>
                          <a:latin typeface="Arial" panose="020B0604020202020204" pitchFamily="34" charset="0"/>
                          <a:ea typeface="맑은 고딕" panose="020B0503020000020004" pitchFamily="50" charset="-127"/>
                          <a:cs typeface="Arial" panose="020B0604020202020204" pitchFamily="34" charset="0"/>
                        </a:rPr>
                        <a:t>fusion_breakpoint</a:t>
                      </a:r>
                      <a:endParaRPr lang="en-US" sz="900" b="0" i="0" u="none" strike="noStrike" dirty="0">
                        <a:solidFill>
                          <a:srgbClr val="24292E"/>
                        </a:solidFill>
                        <a:effectLst/>
                        <a:latin typeface="Arial" panose="020B0604020202020204" pitchFamily="34" charset="0"/>
                        <a:ea typeface="맑은 고딕" panose="020B0503020000020004" pitchFamily="50" charset="-127"/>
                        <a:cs typeface="Arial" panose="020B0604020202020204" pitchFamily="34" charset="0"/>
                      </a:endParaRPr>
                    </a:p>
                  </a:txBody>
                  <a:tcPr marL="13500" marR="13500" marT="13500" marB="1350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l" fontAlgn="ctr"/>
                      <a:r>
                        <a:rPr lang="en-US" sz="900" b="0" i="0" u="none" strike="noStrike" dirty="0">
                          <a:solidFill>
                            <a:srgbClr val="24292E"/>
                          </a:solidFill>
                          <a:effectLst/>
                          <a:latin typeface="Arial" panose="020B0604020202020204" pitchFamily="34" charset="0"/>
                          <a:ea typeface="맑은 고딕" panose="020B0503020000020004" pitchFamily="50" charset="-127"/>
                          <a:cs typeface="Arial" panose="020B0604020202020204" pitchFamily="34" charset="0"/>
                        </a:rPr>
                        <a:t>sequential position that fusion variant occurred</a:t>
                      </a:r>
                    </a:p>
                  </a:txBody>
                  <a:tcPr marL="13500" marR="13500" marT="13500" marB="1350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r" fontAlgn="ctr"/>
                      <a:r>
                        <a:rPr lang="en-US" sz="900" b="0" i="0" u="none" strike="noStrike" dirty="0">
                          <a:solidFill>
                            <a:srgbClr val="24292E"/>
                          </a:solidFill>
                          <a:effectLst/>
                          <a:latin typeface="Arial" panose="020B0604020202020204" pitchFamily="34" charset="0"/>
                          <a:ea typeface="맑은 고딕" panose="020B0503020000020004" pitchFamily="50" charset="-127"/>
                          <a:cs typeface="Arial" panose="020B0604020202020204" pitchFamily="34" charset="0"/>
                        </a:rPr>
                        <a:t>NA</a:t>
                      </a:r>
                    </a:p>
                  </a:txBody>
                  <a:tcPr marL="13500" marR="13500" marT="13500" marB="1350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r" fontAlgn="ctr"/>
                      <a:r>
                        <a:rPr lang="en-US" sz="900" b="0" i="0" u="none" strike="noStrike">
                          <a:solidFill>
                            <a:srgbClr val="24292E"/>
                          </a:solidFill>
                          <a:effectLst/>
                          <a:latin typeface="Arial" panose="020B0604020202020204" pitchFamily="34" charset="0"/>
                          <a:ea typeface="맑은 고딕" panose="020B0503020000020004" pitchFamily="50" charset="-127"/>
                          <a:cs typeface="Arial" panose="020B0604020202020204" pitchFamily="34" charset="0"/>
                        </a:rPr>
                        <a:t>NA</a:t>
                      </a:r>
                    </a:p>
                  </a:txBody>
                  <a:tcPr marL="13500" marR="13500" marT="13500" marB="1350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r" fontAlgn="ctr"/>
                      <a:r>
                        <a:rPr lang="en-US" sz="900" b="0" i="0" u="none" strike="noStrike" dirty="0">
                          <a:solidFill>
                            <a:srgbClr val="24292E"/>
                          </a:solidFill>
                          <a:effectLst/>
                          <a:latin typeface="Arial" panose="020B0604020202020204" pitchFamily="34" charset="0"/>
                          <a:ea typeface="맑은 고딕" panose="020B0503020000020004" pitchFamily="50" charset="-127"/>
                          <a:cs typeface="Arial" panose="020B0604020202020204" pitchFamily="34" charset="0"/>
                        </a:rPr>
                        <a:t>Chr7:17130882</a:t>
                      </a:r>
                    </a:p>
                  </a:txBody>
                  <a:tcPr marL="13500" marR="13500" marT="13500" marB="1350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E2EFDA"/>
                    </a:solidFill>
                  </a:tcPr>
                </a:tc>
                <a:tc>
                  <a:txBody>
                    <a:bodyPr/>
                    <a:lstStyle/>
                    <a:p>
                      <a:pPr algn="r" fontAlgn="ctr"/>
                      <a:r>
                        <a:rPr lang="en-US" altLang="ko-KR" sz="900" b="0" i="0" u="none" strike="noStrike" dirty="0">
                          <a:solidFill>
                            <a:srgbClr val="24292E"/>
                          </a:solidFill>
                          <a:effectLst/>
                          <a:latin typeface="Arial" panose="020B0604020202020204" pitchFamily="34" charset="0"/>
                          <a:ea typeface="+mn-ea"/>
                          <a:cs typeface="Arial" panose="020B0604020202020204" pitchFamily="34" charset="0"/>
                        </a:rPr>
                        <a:t>NA</a:t>
                      </a:r>
                      <a:endParaRPr lang="en-US" sz="900" b="0" i="0" u="none" strike="noStrike" dirty="0">
                        <a:solidFill>
                          <a:srgbClr val="24292E"/>
                        </a:solidFill>
                        <a:effectLst/>
                        <a:latin typeface="Arial" panose="020B0604020202020204" pitchFamily="34" charset="0"/>
                        <a:ea typeface="맑은 고딕" panose="020B0503020000020004" pitchFamily="50" charset="-127"/>
                        <a:cs typeface="Arial" panose="020B0604020202020204" pitchFamily="34" charset="0"/>
                      </a:endParaRPr>
                    </a:p>
                  </a:txBody>
                  <a:tcPr marL="13500" marR="13500" marT="13500" marB="1350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noFill/>
                  </a:tcPr>
                </a:tc>
                <a:extLst>
                  <a:ext uri="{0D108BD9-81ED-4DB2-BD59-A6C34878D82A}">
                    <a16:rowId xmlns:a16="http://schemas.microsoft.com/office/drawing/2014/main" val="2030996253"/>
                  </a:ext>
                </a:extLst>
              </a:tr>
              <a:tr h="301320">
                <a:tc>
                  <a:txBody>
                    <a:bodyPr/>
                    <a:lstStyle/>
                    <a:p>
                      <a:pPr algn="ctr" fontAlgn="ctr"/>
                      <a:r>
                        <a:rPr lang="en-US" altLang="ko-KR" sz="900" b="0" i="0" u="none" strike="noStrike">
                          <a:solidFill>
                            <a:srgbClr val="24292E"/>
                          </a:solidFill>
                          <a:effectLst/>
                          <a:latin typeface="Arial" panose="020B0604020202020204" pitchFamily="34" charset="0"/>
                          <a:ea typeface="맑은 고딕" panose="020B0503020000020004" pitchFamily="50" charset="-127"/>
                          <a:cs typeface="Arial" panose="020B0604020202020204" pitchFamily="34" charset="0"/>
                        </a:rPr>
                        <a:t>19</a:t>
                      </a:r>
                    </a:p>
                  </a:txBody>
                  <a:tcPr marL="13500" marR="13500" marT="13500" marB="1350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FFFFF"/>
                    </a:solidFill>
                  </a:tcPr>
                </a:tc>
                <a:tc>
                  <a:txBody>
                    <a:bodyPr/>
                    <a:lstStyle/>
                    <a:p>
                      <a:pPr algn="l" fontAlgn="ctr"/>
                      <a:r>
                        <a:rPr lang="en-US" sz="900" b="0" i="0" u="none" strike="noStrike">
                          <a:solidFill>
                            <a:srgbClr val="24292E"/>
                          </a:solidFill>
                          <a:effectLst/>
                          <a:latin typeface="Arial" panose="020B0604020202020204" pitchFamily="34" charset="0"/>
                          <a:ea typeface="맑은 고딕" panose="020B0503020000020004" pitchFamily="50" charset="-127"/>
                          <a:cs typeface="Arial" panose="020B0604020202020204" pitchFamily="34" charset="0"/>
                        </a:rPr>
                        <a:t>fusion_supporting_reads</a:t>
                      </a:r>
                    </a:p>
                  </a:txBody>
                  <a:tcPr marL="13500" marR="13500" marT="13500" marB="1350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l" fontAlgn="ctr"/>
                      <a:r>
                        <a:rPr lang="en-US" sz="900" b="0" i="0" u="none" strike="noStrike" dirty="0">
                          <a:solidFill>
                            <a:srgbClr val="24292E"/>
                          </a:solidFill>
                          <a:effectLst/>
                          <a:latin typeface="Arial" panose="020B0604020202020204" pitchFamily="34" charset="0"/>
                          <a:ea typeface="맑은 고딕" panose="020B0503020000020004" pitchFamily="50" charset="-127"/>
                          <a:cs typeface="Arial" panose="020B0604020202020204" pitchFamily="34" charset="0"/>
                        </a:rPr>
                        <a:t>Supporting read count of the fusion</a:t>
                      </a:r>
                    </a:p>
                  </a:txBody>
                  <a:tcPr marL="13500" marR="13500" marT="13500" marB="1350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r" fontAlgn="ctr"/>
                      <a:r>
                        <a:rPr lang="en-US" sz="900" b="0" i="0" u="none" strike="noStrike" dirty="0">
                          <a:solidFill>
                            <a:srgbClr val="24292E"/>
                          </a:solidFill>
                          <a:effectLst/>
                          <a:latin typeface="Arial" panose="020B0604020202020204" pitchFamily="34" charset="0"/>
                          <a:ea typeface="맑은 고딕" panose="020B0503020000020004" pitchFamily="50" charset="-127"/>
                          <a:cs typeface="Arial" panose="020B0604020202020204" pitchFamily="34" charset="0"/>
                        </a:rPr>
                        <a:t>NA</a:t>
                      </a:r>
                    </a:p>
                  </a:txBody>
                  <a:tcPr marL="13500" marR="13500" marT="13500" marB="1350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r" fontAlgn="ctr"/>
                      <a:r>
                        <a:rPr lang="en-US" sz="900" b="0" i="0" u="none" strike="noStrike" dirty="0">
                          <a:solidFill>
                            <a:srgbClr val="24292E"/>
                          </a:solidFill>
                          <a:effectLst/>
                          <a:latin typeface="Arial" panose="020B0604020202020204" pitchFamily="34" charset="0"/>
                          <a:ea typeface="맑은 고딕" panose="020B0503020000020004" pitchFamily="50" charset="-127"/>
                          <a:cs typeface="Arial" panose="020B0604020202020204" pitchFamily="34" charset="0"/>
                        </a:rPr>
                        <a:t>NA</a:t>
                      </a:r>
                    </a:p>
                  </a:txBody>
                  <a:tcPr marL="13500" marR="13500" marT="13500" marB="1350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r" fontAlgn="ctr"/>
                      <a:r>
                        <a:rPr lang="en-US" sz="900" b="0" i="0" u="none" strike="noStrike" dirty="0">
                          <a:solidFill>
                            <a:srgbClr val="24292E"/>
                          </a:solidFill>
                          <a:effectLst/>
                          <a:latin typeface="Arial" panose="020B0604020202020204" pitchFamily="34" charset="0"/>
                          <a:ea typeface="맑은 고딕" panose="020B0503020000020004" pitchFamily="50" charset="-127"/>
                          <a:cs typeface="Arial" panose="020B0604020202020204" pitchFamily="34" charset="0"/>
                        </a:rPr>
                        <a:t>Chr8:34975033</a:t>
                      </a:r>
                    </a:p>
                  </a:txBody>
                  <a:tcPr marL="13500" marR="13500" marT="13500" marB="1350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E2EFDA"/>
                    </a:solidFill>
                  </a:tcPr>
                </a:tc>
                <a:tc>
                  <a:txBody>
                    <a:bodyPr/>
                    <a:lstStyle/>
                    <a:p>
                      <a:pPr algn="r" fontAlgn="ctr"/>
                      <a:r>
                        <a:rPr lang="en-US" altLang="ko-KR" sz="900" b="0" i="0" u="none" strike="noStrike" dirty="0">
                          <a:solidFill>
                            <a:srgbClr val="24292E"/>
                          </a:solidFill>
                          <a:effectLst/>
                          <a:latin typeface="Arial" panose="020B0604020202020204" pitchFamily="34" charset="0"/>
                          <a:ea typeface="+mn-ea"/>
                          <a:cs typeface="Arial" panose="020B0604020202020204" pitchFamily="34" charset="0"/>
                        </a:rPr>
                        <a:t>NA</a:t>
                      </a:r>
                      <a:endParaRPr lang="en-US" sz="900" b="0" i="0" u="none" strike="noStrike" dirty="0">
                        <a:solidFill>
                          <a:srgbClr val="24292E"/>
                        </a:solidFill>
                        <a:effectLst/>
                        <a:latin typeface="Arial" panose="020B0604020202020204" pitchFamily="34" charset="0"/>
                        <a:ea typeface="맑은 고딕" panose="020B0503020000020004" pitchFamily="50" charset="-127"/>
                        <a:cs typeface="Arial" panose="020B0604020202020204" pitchFamily="34" charset="0"/>
                      </a:endParaRPr>
                    </a:p>
                  </a:txBody>
                  <a:tcPr marL="13500" marR="13500" marT="13500" marB="1350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noFill/>
                  </a:tcPr>
                </a:tc>
                <a:extLst>
                  <a:ext uri="{0D108BD9-81ED-4DB2-BD59-A6C34878D82A}">
                    <a16:rowId xmlns:a16="http://schemas.microsoft.com/office/drawing/2014/main" val="3537911256"/>
                  </a:ext>
                </a:extLst>
              </a:tr>
              <a:tr h="214640">
                <a:tc>
                  <a:txBody>
                    <a:bodyPr/>
                    <a:lstStyle/>
                    <a:p>
                      <a:pPr algn="ctr" fontAlgn="ctr"/>
                      <a:r>
                        <a:rPr lang="en-US" altLang="ko-KR" sz="900" b="0" i="0" u="none" strike="noStrike">
                          <a:solidFill>
                            <a:srgbClr val="24292E"/>
                          </a:solidFill>
                          <a:effectLst/>
                          <a:latin typeface="Arial" panose="020B0604020202020204" pitchFamily="34" charset="0"/>
                          <a:ea typeface="맑은 고딕" panose="020B0503020000020004" pitchFamily="50" charset="-127"/>
                          <a:cs typeface="Arial" panose="020B0604020202020204" pitchFamily="34" charset="0"/>
                        </a:rPr>
                        <a:t>20</a:t>
                      </a:r>
                    </a:p>
                  </a:txBody>
                  <a:tcPr marL="13500" marR="13500" marT="13500" marB="1350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FFFFF"/>
                    </a:solidFill>
                  </a:tcPr>
                </a:tc>
                <a:tc>
                  <a:txBody>
                    <a:bodyPr/>
                    <a:lstStyle/>
                    <a:p>
                      <a:pPr algn="l" fontAlgn="ctr"/>
                      <a:r>
                        <a:rPr lang="en-US" sz="900" b="0" i="0" u="none" strike="noStrike">
                          <a:solidFill>
                            <a:srgbClr val="24292E"/>
                          </a:solidFill>
                          <a:effectLst/>
                          <a:latin typeface="Arial" panose="020B0604020202020204" pitchFamily="34" charset="0"/>
                          <a:ea typeface="맑은 고딕" panose="020B0503020000020004" pitchFamily="50" charset="-127"/>
                          <a:cs typeface="Arial" panose="020B0604020202020204" pitchFamily="34" charset="0"/>
                        </a:rPr>
                        <a:t>consequences</a:t>
                      </a:r>
                    </a:p>
                  </a:txBody>
                  <a:tcPr marL="13500" marR="13500" marT="13500" marB="1350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l" fontAlgn="ctr"/>
                      <a:r>
                        <a:rPr lang="en-US" sz="900" b="0" i="0" u="none" strike="noStrike">
                          <a:solidFill>
                            <a:srgbClr val="24292E"/>
                          </a:solidFill>
                          <a:effectLst/>
                          <a:latin typeface="Arial" panose="020B0604020202020204" pitchFamily="34" charset="0"/>
                          <a:ea typeface="맑은 고딕" panose="020B0503020000020004" pitchFamily="50" charset="-127"/>
                          <a:cs typeface="Arial" panose="020B0604020202020204" pitchFamily="34" charset="0"/>
                        </a:rPr>
                        <a:t>Structural variant type</a:t>
                      </a:r>
                    </a:p>
                  </a:txBody>
                  <a:tcPr marL="13500" marR="13500" marT="13500" marB="1350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r" fontAlgn="ctr"/>
                      <a:r>
                        <a:rPr lang="en-US" sz="900" b="0" i="0" u="none" strike="noStrike" dirty="0">
                          <a:solidFill>
                            <a:srgbClr val="24292E"/>
                          </a:solidFill>
                          <a:effectLst/>
                          <a:latin typeface="Arial" panose="020B0604020202020204" pitchFamily="34" charset="0"/>
                          <a:ea typeface="맑은 고딕" panose="020B0503020000020004" pitchFamily="50" charset="-127"/>
                          <a:cs typeface="Arial" panose="020B0604020202020204" pitchFamily="34" charset="0"/>
                        </a:rPr>
                        <a:t>Insertion</a:t>
                      </a:r>
                    </a:p>
                  </a:txBody>
                  <a:tcPr marL="13500" marR="13500" marT="13500" marB="1350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chemeClr val="accent4">
                        <a:lumMod val="20000"/>
                        <a:lumOff val="80000"/>
                      </a:schemeClr>
                    </a:solidFill>
                  </a:tcPr>
                </a:tc>
                <a:tc>
                  <a:txBody>
                    <a:bodyPr/>
                    <a:lstStyle/>
                    <a:p>
                      <a:pPr algn="r" fontAlgn="ctr"/>
                      <a:r>
                        <a:rPr lang="en-US" sz="900" b="0" i="0" u="none" strike="noStrike" dirty="0">
                          <a:solidFill>
                            <a:srgbClr val="24292E"/>
                          </a:solidFill>
                          <a:effectLst/>
                          <a:latin typeface="Arial" panose="020B0604020202020204" pitchFamily="34" charset="0"/>
                          <a:ea typeface="맑은 고딕" panose="020B0503020000020004" pitchFamily="50" charset="-127"/>
                          <a:cs typeface="Arial" panose="020B0604020202020204" pitchFamily="34" charset="0"/>
                        </a:rPr>
                        <a:t>CNV</a:t>
                      </a:r>
                    </a:p>
                  </a:txBody>
                  <a:tcPr marL="13500" marR="13500" marT="13500" marB="1350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chemeClr val="accent5">
                        <a:lumMod val="20000"/>
                        <a:lumOff val="80000"/>
                      </a:schemeClr>
                    </a:solidFill>
                  </a:tcPr>
                </a:tc>
                <a:tc>
                  <a:txBody>
                    <a:bodyPr/>
                    <a:lstStyle/>
                    <a:p>
                      <a:pPr algn="r" fontAlgn="ctr"/>
                      <a:r>
                        <a:rPr lang="en-US" sz="900" b="0" i="0" u="none" strike="noStrike" dirty="0">
                          <a:solidFill>
                            <a:srgbClr val="24292E"/>
                          </a:solidFill>
                          <a:effectLst/>
                          <a:latin typeface="Arial" panose="020B0604020202020204" pitchFamily="34" charset="0"/>
                          <a:ea typeface="맑은 고딕" panose="020B0503020000020004" pitchFamily="50" charset="-127"/>
                          <a:cs typeface="Arial" panose="020B0604020202020204" pitchFamily="34" charset="0"/>
                        </a:rPr>
                        <a:t>TRA</a:t>
                      </a:r>
                    </a:p>
                  </a:txBody>
                  <a:tcPr marL="13500" marR="13500" marT="13500" marB="1350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chemeClr val="accent6">
                        <a:lumMod val="20000"/>
                        <a:lumOff val="80000"/>
                      </a:schemeClr>
                    </a:solidFill>
                  </a:tcPr>
                </a:tc>
                <a:tc>
                  <a:txBody>
                    <a:bodyPr/>
                    <a:lstStyle/>
                    <a:p>
                      <a:pPr algn="r" fontAlgn="ctr"/>
                      <a:r>
                        <a:rPr lang="en-US" sz="900" b="0" i="0" u="none" strike="noStrike" dirty="0">
                          <a:solidFill>
                            <a:srgbClr val="24292E"/>
                          </a:solidFill>
                          <a:effectLst/>
                          <a:latin typeface="Arial" panose="020B0604020202020204" pitchFamily="34" charset="0"/>
                          <a:ea typeface="맑은 고딕" panose="020B0503020000020004" pitchFamily="50" charset="-127"/>
                          <a:cs typeface="Arial" panose="020B0604020202020204" pitchFamily="34" charset="0"/>
                        </a:rPr>
                        <a:t>Negative</a:t>
                      </a:r>
                    </a:p>
                  </a:txBody>
                  <a:tcPr marL="13500" marR="13500" marT="13500" marB="1350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639961787"/>
                  </a:ext>
                </a:extLst>
              </a:tr>
              <a:tr h="214640">
                <a:tc>
                  <a:txBody>
                    <a:bodyPr/>
                    <a:lstStyle/>
                    <a:p>
                      <a:pPr algn="ctr" fontAlgn="ctr"/>
                      <a:r>
                        <a:rPr lang="en-US" altLang="ko-KR" sz="900" b="0" i="0" u="none" strike="noStrike">
                          <a:solidFill>
                            <a:srgbClr val="24292E"/>
                          </a:solidFill>
                          <a:effectLst/>
                          <a:latin typeface="Arial" panose="020B0604020202020204" pitchFamily="34" charset="0"/>
                          <a:ea typeface="맑은 고딕" panose="020B0503020000020004" pitchFamily="50" charset="-127"/>
                          <a:cs typeface="Arial" panose="020B0604020202020204" pitchFamily="34" charset="0"/>
                        </a:rPr>
                        <a:t>21</a:t>
                      </a:r>
                    </a:p>
                  </a:txBody>
                  <a:tcPr marL="13500" marR="13500" marT="13500" marB="1350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FFFFF"/>
                    </a:solidFill>
                  </a:tcPr>
                </a:tc>
                <a:tc>
                  <a:txBody>
                    <a:bodyPr/>
                    <a:lstStyle/>
                    <a:p>
                      <a:pPr algn="l" fontAlgn="ctr"/>
                      <a:r>
                        <a:rPr lang="en-US" sz="900" b="0" i="0" u="none" strike="noStrike">
                          <a:solidFill>
                            <a:srgbClr val="24292E"/>
                          </a:solidFill>
                          <a:effectLst/>
                          <a:latin typeface="Arial" panose="020B0604020202020204" pitchFamily="34" charset="0"/>
                          <a:ea typeface="맑은 고딕" panose="020B0503020000020004" pitchFamily="50" charset="-127"/>
                          <a:cs typeface="Arial" panose="020B0604020202020204" pitchFamily="34" charset="0"/>
                        </a:rPr>
                        <a:t>variant_type</a:t>
                      </a:r>
                    </a:p>
                  </a:txBody>
                  <a:tcPr marL="13500" marR="13500" marT="13500" marB="1350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l" fontAlgn="ctr"/>
                      <a:r>
                        <a:rPr lang="en-US" sz="900" b="0" i="0" u="none" strike="noStrike">
                          <a:solidFill>
                            <a:srgbClr val="24292E"/>
                          </a:solidFill>
                          <a:effectLst/>
                          <a:latin typeface="Arial" panose="020B0604020202020204" pitchFamily="34" charset="0"/>
                          <a:ea typeface="맑은 고딕" panose="020B0503020000020004" pitchFamily="50" charset="-127"/>
                          <a:cs typeface="Arial" panose="020B0604020202020204" pitchFamily="34" charset="0"/>
                        </a:rPr>
                        <a:t>Functional variant type</a:t>
                      </a:r>
                    </a:p>
                  </a:txBody>
                  <a:tcPr marL="13500" marR="13500" marT="13500" marB="1350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r" fontAlgn="ctr"/>
                      <a:r>
                        <a:rPr lang="en-US" sz="900" b="0" i="0" u="none" strike="noStrike" dirty="0">
                          <a:solidFill>
                            <a:srgbClr val="24292E"/>
                          </a:solidFill>
                          <a:effectLst/>
                          <a:latin typeface="Arial" panose="020B0604020202020204" pitchFamily="34" charset="0"/>
                          <a:ea typeface="맑은 고딕" panose="020B0503020000020004" pitchFamily="50" charset="-127"/>
                          <a:cs typeface="Arial" panose="020B0604020202020204" pitchFamily="34" charset="0"/>
                        </a:rPr>
                        <a:t>Missense</a:t>
                      </a:r>
                    </a:p>
                  </a:txBody>
                  <a:tcPr marL="13500" marR="13500" marT="13500" marB="1350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chemeClr val="accent4">
                        <a:lumMod val="20000"/>
                        <a:lumOff val="80000"/>
                      </a:schemeClr>
                    </a:solidFill>
                  </a:tcPr>
                </a:tc>
                <a:tc>
                  <a:txBody>
                    <a:bodyPr/>
                    <a:lstStyle/>
                    <a:p>
                      <a:pPr algn="r" fontAlgn="ctr"/>
                      <a:r>
                        <a:rPr lang="en-US" sz="900" b="0" i="0" u="none" strike="noStrike" dirty="0">
                          <a:solidFill>
                            <a:srgbClr val="24292E"/>
                          </a:solidFill>
                          <a:effectLst/>
                          <a:latin typeface="Arial" panose="020B0604020202020204" pitchFamily="34" charset="0"/>
                          <a:ea typeface="맑은 고딕" panose="020B0503020000020004" pitchFamily="50" charset="-127"/>
                          <a:cs typeface="Arial" panose="020B0604020202020204" pitchFamily="34" charset="0"/>
                        </a:rPr>
                        <a:t>Amplification</a:t>
                      </a:r>
                    </a:p>
                  </a:txBody>
                  <a:tcPr marL="13500" marR="13500" marT="13500" marB="1350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chemeClr val="accent5">
                        <a:lumMod val="20000"/>
                        <a:lumOff val="80000"/>
                      </a:schemeClr>
                    </a:solidFill>
                  </a:tcPr>
                </a:tc>
                <a:tc>
                  <a:txBody>
                    <a:bodyPr/>
                    <a:lstStyle/>
                    <a:p>
                      <a:pPr algn="r" fontAlgn="ctr"/>
                      <a:r>
                        <a:rPr lang="en-US" sz="900" b="0" i="0" u="none" strike="noStrike" dirty="0">
                          <a:solidFill>
                            <a:srgbClr val="24292E"/>
                          </a:solidFill>
                          <a:effectLst/>
                          <a:latin typeface="Arial" panose="020B0604020202020204" pitchFamily="34" charset="0"/>
                          <a:ea typeface="맑은 고딕" panose="020B0503020000020004" pitchFamily="50" charset="-127"/>
                          <a:cs typeface="Arial" panose="020B0604020202020204" pitchFamily="34" charset="0"/>
                        </a:rPr>
                        <a:t>Fusion</a:t>
                      </a:r>
                    </a:p>
                  </a:txBody>
                  <a:tcPr marL="13500" marR="13500" marT="13500" marB="1350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chemeClr val="accent6">
                        <a:lumMod val="20000"/>
                        <a:lumOff val="80000"/>
                      </a:schemeClr>
                    </a:solidFill>
                  </a:tcPr>
                </a:tc>
                <a:tc>
                  <a:txBody>
                    <a:bodyPr/>
                    <a:lstStyle/>
                    <a:p>
                      <a:pPr algn="r" fontAlgn="ctr"/>
                      <a:r>
                        <a:rPr lang="en-US" altLang="ko-KR" sz="900" b="0" i="0" u="none" strike="noStrike" dirty="0">
                          <a:solidFill>
                            <a:srgbClr val="24292E"/>
                          </a:solidFill>
                          <a:effectLst/>
                          <a:latin typeface="Arial" panose="020B0604020202020204" pitchFamily="34" charset="0"/>
                          <a:ea typeface="+mn-ea"/>
                          <a:cs typeface="Arial" panose="020B0604020202020204" pitchFamily="34" charset="0"/>
                        </a:rPr>
                        <a:t>Negative</a:t>
                      </a:r>
                      <a:endParaRPr lang="en-US" sz="900" b="0" i="0" u="none" strike="noStrike" dirty="0">
                        <a:solidFill>
                          <a:srgbClr val="24292E"/>
                        </a:solidFill>
                        <a:effectLst/>
                        <a:latin typeface="Arial" panose="020B0604020202020204" pitchFamily="34" charset="0"/>
                        <a:ea typeface="맑은 고딕" panose="020B0503020000020004" pitchFamily="50" charset="-127"/>
                        <a:cs typeface="Arial" panose="020B0604020202020204" pitchFamily="34" charset="0"/>
                      </a:endParaRPr>
                    </a:p>
                  </a:txBody>
                  <a:tcPr marL="13500" marR="13500" marT="13500" marB="1350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565731672"/>
                  </a:ext>
                </a:extLst>
              </a:tr>
              <a:tr h="288014">
                <a:tc>
                  <a:txBody>
                    <a:bodyPr/>
                    <a:lstStyle/>
                    <a:p>
                      <a:pPr algn="ctr" fontAlgn="ctr"/>
                      <a:r>
                        <a:rPr lang="en-US" altLang="ko-KR" sz="900" b="0" i="0" u="none" strike="noStrike">
                          <a:solidFill>
                            <a:srgbClr val="24292E"/>
                          </a:solidFill>
                          <a:effectLst/>
                          <a:latin typeface="Arial" panose="020B0604020202020204" pitchFamily="34" charset="0"/>
                          <a:ea typeface="맑은 고딕" panose="020B0503020000020004" pitchFamily="50" charset="-127"/>
                          <a:cs typeface="Arial" panose="020B0604020202020204" pitchFamily="34" charset="0"/>
                        </a:rPr>
                        <a:t>22</a:t>
                      </a:r>
                    </a:p>
                  </a:txBody>
                  <a:tcPr marL="13500" marR="13500" marT="13500" marB="1350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FFFFF"/>
                    </a:solidFill>
                  </a:tcPr>
                </a:tc>
                <a:tc>
                  <a:txBody>
                    <a:bodyPr/>
                    <a:lstStyle/>
                    <a:p>
                      <a:pPr algn="l" fontAlgn="ctr"/>
                      <a:r>
                        <a:rPr lang="en-US" sz="900" b="0" i="0" u="none" strike="noStrike">
                          <a:solidFill>
                            <a:srgbClr val="24292E"/>
                          </a:solidFill>
                          <a:effectLst/>
                          <a:latin typeface="Arial" panose="020B0604020202020204" pitchFamily="34" charset="0"/>
                          <a:ea typeface="맑은 고딕" panose="020B0503020000020004" pitchFamily="50" charset="-127"/>
                          <a:cs typeface="Arial" panose="020B0604020202020204" pitchFamily="34" charset="0"/>
                        </a:rPr>
                        <a:t>clinvar_significant</a:t>
                      </a:r>
                    </a:p>
                  </a:txBody>
                  <a:tcPr marL="13500" marR="13500" marT="13500" marB="1350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l" fontAlgn="ctr"/>
                      <a:r>
                        <a:rPr lang="en-US" sz="900" b="0" i="0" u="none" strike="noStrike">
                          <a:solidFill>
                            <a:srgbClr val="24292E"/>
                          </a:solidFill>
                          <a:effectLst/>
                          <a:latin typeface="Arial" panose="020B0604020202020204" pitchFamily="34" charset="0"/>
                          <a:ea typeface="맑은 고딕" panose="020B0503020000020004" pitchFamily="50" charset="-127"/>
                          <a:cs typeface="Arial" panose="020B0604020202020204" pitchFamily="34" charset="0"/>
                        </a:rPr>
                        <a:t>Categories or database name of annotation</a:t>
                      </a:r>
                    </a:p>
                  </a:txBody>
                  <a:tcPr marL="13500" marR="13500" marT="13500" marB="1350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r" fontAlgn="ctr"/>
                      <a:r>
                        <a:rPr 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Pathogenic</a:t>
                      </a:r>
                    </a:p>
                  </a:txBody>
                  <a:tcPr marL="13500" marR="13500" marT="13500" marB="1350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chemeClr val="accent4">
                        <a:lumMod val="20000"/>
                        <a:lumOff val="80000"/>
                      </a:schemeClr>
                    </a:solidFill>
                  </a:tcPr>
                </a:tc>
                <a:tc>
                  <a:txBody>
                    <a:bodyPr/>
                    <a:lstStyle/>
                    <a:p>
                      <a:pPr algn="r" fontAlgn="ctr"/>
                      <a:r>
                        <a:rPr lang="en-US" sz="900" b="0" i="0" u="none" strike="noStrike" dirty="0" err="1">
                          <a:solidFill>
                            <a:srgbClr val="000000"/>
                          </a:solidFill>
                          <a:effectLst/>
                          <a:latin typeface="Arial" panose="020B0604020202020204" pitchFamily="34" charset="0"/>
                          <a:ea typeface="맑은 고딕" panose="020B0503020000020004" pitchFamily="50" charset="-127"/>
                          <a:cs typeface="Arial" panose="020B0604020202020204" pitchFamily="34" charset="0"/>
                        </a:rPr>
                        <a:t>Likely_pathogenic</a:t>
                      </a:r>
                      <a:endParaRPr 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13500" marR="13500" marT="13500" marB="1350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chemeClr val="accent5">
                        <a:lumMod val="20000"/>
                        <a:lumOff val="80000"/>
                      </a:schemeClr>
                    </a:solidFill>
                  </a:tcPr>
                </a:tc>
                <a:tc>
                  <a:txBody>
                    <a:bodyPr/>
                    <a:lstStyle/>
                    <a:p>
                      <a:pPr algn="r" fontAlgn="ctr"/>
                      <a:r>
                        <a:rPr 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Benign</a:t>
                      </a:r>
                    </a:p>
                  </a:txBody>
                  <a:tcPr marL="13500" marR="13500" marT="13500" marB="1350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chemeClr val="accent6">
                        <a:lumMod val="20000"/>
                        <a:lumOff val="80000"/>
                      </a:schemeClr>
                    </a:solidFill>
                  </a:tcPr>
                </a:tc>
                <a:tc>
                  <a:txBody>
                    <a:bodyPr/>
                    <a:lstStyle/>
                    <a:p>
                      <a:pPr algn="r" fontAlgn="ctr"/>
                      <a:r>
                        <a:rPr lang="en-US" altLang="ko-KR" sz="900" b="0" i="0" u="none" strike="noStrike" dirty="0">
                          <a:solidFill>
                            <a:srgbClr val="24292E"/>
                          </a:solidFill>
                          <a:effectLst/>
                          <a:latin typeface="Arial" panose="020B0604020202020204" pitchFamily="34" charset="0"/>
                          <a:ea typeface="+mn-ea"/>
                          <a:cs typeface="Arial" panose="020B0604020202020204" pitchFamily="34" charset="0"/>
                        </a:rPr>
                        <a:t>NA</a:t>
                      </a:r>
                      <a:endParaRPr 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13500" marR="13500" marT="13500" marB="1350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noFill/>
                  </a:tcPr>
                </a:tc>
                <a:extLst>
                  <a:ext uri="{0D108BD9-81ED-4DB2-BD59-A6C34878D82A}">
                    <a16:rowId xmlns:a16="http://schemas.microsoft.com/office/drawing/2014/main" val="1480305640"/>
                  </a:ext>
                </a:extLst>
              </a:tr>
            </a:tbl>
          </a:graphicData>
        </a:graphic>
      </p:graphicFrame>
      <p:sp>
        <p:nvSpPr>
          <p:cNvPr id="6" name="직사각형 5">
            <a:extLst>
              <a:ext uri="{FF2B5EF4-FFF2-40B4-BE49-F238E27FC236}">
                <a16:creationId xmlns:a16="http://schemas.microsoft.com/office/drawing/2014/main" id="{0AA947CE-F233-4D55-90C3-DA2C8D4925E8}"/>
              </a:ext>
            </a:extLst>
          </p:cNvPr>
          <p:cNvSpPr/>
          <p:nvPr/>
        </p:nvSpPr>
        <p:spPr>
          <a:xfrm>
            <a:off x="7763610" y="578644"/>
            <a:ext cx="1181935" cy="4467960"/>
          </a:xfrm>
          <a:prstGeom prst="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p>
        </p:txBody>
      </p:sp>
    </p:spTree>
    <p:extLst>
      <p:ext uri="{BB962C8B-B14F-4D97-AF65-F5344CB8AC3E}">
        <p14:creationId xmlns:p14="http://schemas.microsoft.com/office/powerpoint/2010/main" val="27566756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Таблиця 3">
            <a:extLst>
              <a:ext uri="{FF2B5EF4-FFF2-40B4-BE49-F238E27FC236}">
                <a16:creationId xmlns:a16="http://schemas.microsoft.com/office/drawing/2014/main" id="{53F553E8-A4E5-49DA-B97B-5E022815DBFB}"/>
              </a:ext>
            </a:extLst>
          </p:cNvPr>
          <p:cNvGraphicFramePr>
            <a:graphicFrameLocks noGrp="1"/>
          </p:cNvGraphicFramePr>
          <p:nvPr>
            <p:extLst>
              <p:ext uri="{D42A27DB-BD31-4B8C-83A1-F6EECF244321}">
                <p14:modId xmlns:p14="http://schemas.microsoft.com/office/powerpoint/2010/main" val="228176768"/>
              </p:ext>
            </p:extLst>
          </p:nvPr>
        </p:nvGraphicFramePr>
        <p:xfrm>
          <a:off x="401126" y="336156"/>
          <a:ext cx="7404892" cy="4253325"/>
        </p:xfrm>
        <a:graphic>
          <a:graphicData uri="http://schemas.openxmlformats.org/drawingml/2006/table">
            <a:tbl>
              <a:tblPr/>
              <a:tblGrid>
                <a:gridCol w="232001">
                  <a:extLst>
                    <a:ext uri="{9D8B030D-6E8A-4147-A177-3AD203B41FA5}">
                      <a16:colId xmlns:a16="http://schemas.microsoft.com/office/drawing/2014/main" val="326194030"/>
                    </a:ext>
                  </a:extLst>
                </a:gridCol>
                <a:gridCol w="1320982">
                  <a:extLst>
                    <a:ext uri="{9D8B030D-6E8A-4147-A177-3AD203B41FA5}">
                      <a16:colId xmlns:a16="http://schemas.microsoft.com/office/drawing/2014/main" val="1280150131"/>
                    </a:ext>
                  </a:extLst>
                </a:gridCol>
                <a:gridCol w="3093647">
                  <a:extLst>
                    <a:ext uri="{9D8B030D-6E8A-4147-A177-3AD203B41FA5}">
                      <a16:colId xmlns:a16="http://schemas.microsoft.com/office/drawing/2014/main" val="2127416953"/>
                    </a:ext>
                  </a:extLst>
                </a:gridCol>
                <a:gridCol w="1379131">
                  <a:extLst>
                    <a:ext uri="{9D8B030D-6E8A-4147-A177-3AD203B41FA5}">
                      <a16:colId xmlns:a16="http://schemas.microsoft.com/office/drawing/2014/main" val="3180552899"/>
                    </a:ext>
                  </a:extLst>
                </a:gridCol>
                <a:gridCol w="1379131">
                  <a:extLst>
                    <a:ext uri="{9D8B030D-6E8A-4147-A177-3AD203B41FA5}">
                      <a16:colId xmlns:a16="http://schemas.microsoft.com/office/drawing/2014/main" val="1184235189"/>
                    </a:ext>
                  </a:extLst>
                </a:gridCol>
              </a:tblGrid>
              <a:tr h="214640">
                <a:tc>
                  <a:txBody>
                    <a:bodyPr/>
                    <a:lstStyle/>
                    <a:p>
                      <a:pPr algn="ctr" fontAlgn="ctr"/>
                      <a:r>
                        <a:rPr lang="en-US" altLang="ko-KR" sz="900" b="1" i="0" u="none" strike="noStrike">
                          <a:solidFill>
                            <a:schemeClr val="tx1"/>
                          </a:solidFill>
                          <a:effectLst/>
                          <a:latin typeface="Arial" panose="020B0604020202020204" pitchFamily="34" charset="0"/>
                          <a:ea typeface="맑은 고딕" panose="020B0503020000020004" pitchFamily="50" charset="-127"/>
                          <a:cs typeface="Arial" panose="020B0604020202020204" pitchFamily="34" charset="0"/>
                        </a:rPr>
                        <a:t>#</a:t>
                      </a:r>
                    </a:p>
                  </a:txBody>
                  <a:tcPr marL="13500" marR="13500" marT="13500" marB="1350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chemeClr val="bg1"/>
                    </a:solidFill>
                  </a:tcPr>
                </a:tc>
                <a:tc>
                  <a:txBody>
                    <a:bodyPr/>
                    <a:lstStyle/>
                    <a:p>
                      <a:pPr algn="l" fontAlgn="ctr"/>
                      <a:r>
                        <a:rPr lang="en-US" sz="900" b="1" i="0" u="none" strike="noStrike" dirty="0">
                          <a:solidFill>
                            <a:schemeClr val="tx1"/>
                          </a:solidFill>
                          <a:effectLst/>
                          <a:latin typeface="Arial" panose="020B0604020202020204" pitchFamily="34" charset="0"/>
                          <a:ea typeface="맑은 고딕" panose="020B0503020000020004" pitchFamily="50" charset="-127"/>
                          <a:cs typeface="Arial" panose="020B0604020202020204" pitchFamily="34" charset="0"/>
                        </a:rPr>
                        <a:t>Field</a:t>
                      </a:r>
                    </a:p>
                  </a:txBody>
                  <a:tcPr marL="13500" marR="13500" marT="13500" marB="1350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chemeClr val="bg1"/>
                    </a:solidFill>
                  </a:tcPr>
                </a:tc>
                <a:tc>
                  <a:txBody>
                    <a:bodyPr/>
                    <a:lstStyle/>
                    <a:p>
                      <a:pPr algn="l" fontAlgn="ctr"/>
                      <a:r>
                        <a:rPr lang="en-US" sz="900" b="1" i="0" u="none" strike="noStrike" dirty="0">
                          <a:solidFill>
                            <a:schemeClr val="tx1"/>
                          </a:solidFill>
                          <a:effectLst/>
                          <a:latin typeface="Arial" panose="020B0604020202020204" pitchFamily="34" charset="0"/>
                          <a:ea typeface="맑은 고딕" panose="020B0503020000020004" pitchFamily="50" charset="-127"/>
                          <a:cs typeface="Arial" panose="020B0604020202020204" pitchFamily="34" charset="0"/>
                        </a:rPr>
                        <a:t>Description</a:t>
                      </a:r>
                    </a:p>
                  </a:txBody>
                  <a:tcPr marL="13500" marR="13500" marT="13500" marB="1350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chemeClr val="bg1"/>
                    </a:solidFill>
                  </a:tcPr>
                </a:tc>
                <a:tc>
                  <a:txBody>
                    <a:bodyPr/>
                    <a:lstStyle/>
                    <a:p>
                      <a:pPr algn="r" fontAlgn="ctr"/>
                      <a:r>
                        <a:rPr lang="en-US" sz="900" b="1" i="0" u="none" strike="noStrike" dirty="0">
                          <a:solidFill>
                            <a:schemeClr val="tx1"/>
                          </a:solidFill>
                          <a:effectLst/>
                          <a:latin typeface="Arial" panose="020B0604020202020204" pitchFamily="34" charset="0"/>
                          <a:ea typeface="맑은 고딕" panose="020B0503020000020004" pitchFamily="50" charset="-127"/>
                          <a:cs typeface="Arial" panose="020B0604020202020204" pitchFamily="34" charset="0"/>
                        </a:rPr>
                        <a:t>Example</a:t>
                      </a:r>
                    </a:p>
                  </a:txBody>
                  <a:tcPr marL="13500" marR="13500" marT="13500" marB="1350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chemeClr val="bg1"/>
                    </a:solidFill>
                  </a:tcPr>
                </a:tc>
                <a:tc>
                  <a:txBody>
                    <a:bodyPr/>
                    <a:lstStyle/>
                    <a:p>
                      <a:pPr algn="r" fontAlgn="ctr"/>
                      <a:r>
                        <a:rPr lang="en-US" sz="900" b="1" i="0" u="none" strike="noStrike" dirty="0">
                          <a:solidFill>
                            <a:schemeClr val="tx1"/>
                          </a:solidFill>
                          <a:effectLst/>
                          <a:latin typeface="Arial" panose="020B0604020202020204" pitchFamily="34" charset="0"/>
                          <a:ea typeface="맑은 고딕" panose="020B0503020000020004" pitchFamily="50" charset="-127"/>
                          <a:cs typeface="Arial" panose="020B0604020202020204" pitchFamily="34" charset="0"/>
                        </a:rPr>
                        <a:t>ID using</a:t>
                      </a:r>
                    </a:p>
                  </a:txBody>
                  <a:tcPr marL="13500" marR="13500" marT="13500" marB="1350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chemeClr val="bg1"/>
                    </a:solidFill>
                  </a:tcPr>
                </a:tc>
                <a:extLst>
                  <a:ext uri="{0D108BD9-81ED-4DB2-BD59-A6C34878D82A}">
                    <a16:rowId xmlns:a16="http://schemas.microsoft.com/office/drawing/2014/main" val="2775402931"/>
                  </a:ext>
                </a:extLst>
              </a:tr>
              <a:tr h="214640">
                <a:tc>
                  <a:txBody>
                    <a:bodyPr/>
                    <a:lstStyle/>
                    <a:p>
                      <a:pPr algn="ctr" fontAlgn="ctr"/>
                      <a:r>
                        <a:rPr lang="en-US" altLang="ko-KR" sz="900" b="0" i="0" u="none" strike="noStrike">
                          <a:solidFill>
                            <a:schemeClr val="tx1"/>
                          </a:solidFill>
                          <a:effectLst/>
                          <a:latin typeface="Arial" panose="020B0604020202020204" pitchFamily="34" charset="0"/>
                          <a:ea typeface="맑은 고딕" panose="020B0503020000020004" pitchFamily="50" charset="-127"/>
                          <a:cs typeface="Arial" panose="020B0604020202020204" pitchFamily="34" charset="0"/>
                        </a:rPr>
                        <a:t>1</a:t>
                      </a:r>
                    </a:p>
                  </a:txBody>
                  <a:tcPr marL="13500" marR="13500" marT="13500" marB="1350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chemeClr val="bg1"/>
                    </a:solidFill>
                  </a:tcPr>
                </a:tc>
                <a:tc>
                  <a:txBody>
                    <a:bodyPr/>
                    <a:lstStyle/>
                    <a:p>
                      <a:pPr algn="l" fontAlgn="ctr"/>
                      <a:r>
                        <a:rPr lang="en-US" sz="900" b="0" i="0" u="none" strike="noStrike" dirty="0" err="1">
                          <a:solidFill>
                            <a:schemeClr val="tx1"/>
                          </a:solidFill>
                          <a:effectLst/>
                          <a:latin typeface="Arial" panose="020B0604020202020204" pitchFamily="34" charset="0"/>
                          <a:ea typeface="맑은 고딕" panose="020B0503020000020004" pitchFamily="50" charset="-127"/>
                          <a:cs typeface="Arial" panose="020B0604020202020204" pitchFamily="34" charset="0"/>
                        </a:rPr>
                        <a:t>genomic_id</a:t>
                      </a:r>
                      <a:endParaRPr lang="en-US" sz="900" b="0" i="0" u="none" strike="noStrike" dirty="0">
                        <a:solidFill>
                          <a:schemeClr val="tx1"/>
                        </a:solidFill>
                        <a:effectLst/>
                        <a:latin typeface="Arial" panose="020B0604020202020204" pitchFamily="34" charset="0"/>
                        <a:ea typeface="맑은 고딕" panose="020B0503020000020004" pitchFamily="50" charset="-127"/>
                        <a:cs typeface="Arial" panose="020B0604020202020204" pitchFamily="34" charset="0"/>
                      </a:endParaRPr>
                    </a:p>
                  </a:txBody>
                  <a:tcPr marL="13500" marR="13500" marT="13500" marB="1350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chemeClr val="bg1"/>
                    </a:solidFill>
                  </a:tcPr>
                </a:tc>
                <a:tc>
                  <a:txBody>
                    <a:bodyPr/>
                    <a:lstStyle/>
                    <a:p>
                      <a:pPr algn="l" fontAlgn="ctr"/>
                      <a:r>
                        <a:rPr lang="en-US" sz="900" b="0" i="0" u="none" strike="noStrike" dirty="0">
                          <a:solidFill>
                            <a:schemeClr val="tx1"/>
                          </a:solidFill>
                          <a:effectLst/>
                          <a:latin typeface="Arial" panose="020B0604020202020204" pitchFamily="34" charset="0"/>
                          <a:ea typeface="맑은 고딕" panose="020B0503020000020004" pitchFamily="50" charset="-127"/>
                          <a:cs typeface="Arial" panose="020B0604020202020204" pitchFamily="34" charset="0"/>
                        </a:rPr>
                        <a:t>A unique identifier for each variant occurrence event</a:t>
                      </a:r>
                    </a:p>
                  </a:txBody>
                  <a:tcPr marL="13500" marR="13500" marT="13500" marB="1350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chemeClr val="bg1"/>
                    </a:solidFill>
                  </a:tcPr>
                </a:tc>
                <a:tc>
                  <a:txBody>
                    <a:bodyPr/>
                    <a:lstStyle/>
                    <a:p>
                      <a:pPr algn="r" fontAlgn="ctr"/>
                      <a:r>
                        <a:rPr lang="en-US" altLang="ko-KR" sz="900" b="0" i="0" u="none" strike="noStrike" dirty="0">
                          <a:solidFill>
                            <a:schemeClr val="tx1"/>
                          </a:solidFill>
                          <a:effectLst/>
                          <a:latin typeface="Arial" panose="020B0604020202020204" pitchFamily="34" charset="0"/>
                          <a:ea typeface="맑은 고딕" panose="020B0503020000020004" pitchFamily="50" charset="-127"/>
                          <a:cs typeface="Arial" panose="020B0604020202020204" pitchFamily="34" charset="0"/>
                        </a:rPr>
                        <a:t>7</a:t>
                      </a:r>
                    </a:p>
                  </a:txBody>
                  <a:tcPr marL="13500" marR="13500" marT="13500" marB="1350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chemeClr val="bg1"/>
                    </a:solidFill>
                  </a:tcPr>
                </a:tc>
                <a:tc>
                  <a:txBody>
                    <a:bodyPr/>
                    <a:lstStyle/>
                    <a:p>
                      <a:pPr algn="r" fontAlgn="ctr"/>
                      <a:r>
                        <a:rPr lang="en-US" altLang="ko-KR" sz="900" b="0" i="0" u="none" strike="noStrike" dirty="0">
                          <a:solidFill>
                            <a:schemeClr val="tx1"/>
                          </a:solidFill>
                          <a:effectLst/>
                          <a:latin typeface="Arial" panose="020B0604020202020204" pitchFamily="34" charset="0"/>
                          <a:ea typeface="맑은 고딕" panose="020B0503020000020004" pitchFamily="50" charset="-127"/>
                          <a:cs typeface="Arial" panose="020B0604020202020204" pitchFamily="34" charset="0"/>
                        </a:rPr>
                        <a:t>7</a:t>
                      </a:r>
                    </a:p>
                  </a:txBody>
                  <a:tcPr marL="13500" marR="13500" marT="13500" marB="1350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chemeClr val="bg1"/>
                    </a:solidFill>
                  </a:tcPr>
                </a:tc>
                <a:extLst>
                  <a:ext uri="{0D108BD9-81ED-4DB2-BD59-A6C34878D82A}">
                    <a16:rowId xmlns:a16="http://schemas.microsoft.com/office/drawing/2014/main" val="1334190732"/>
                  </a:ext>
                </a:extLst>
              </a:tr>
              <a:tr h="214640">
                <a:tc>
                  <a:txBody>
                    <a:bodyPr/>
                    <a:lstStyle/>
                    <a:p>
                      <a:pPr algn="ctr" fontAlgn="ctr"/>
                      <a:r>
                        <a:rPr lang="ko-KR" altLang="en-US" sz="900" b="0" i="0" u="none" strike="noStrike">
                          <a:solidFill>
                            <a:schemeClr val="tx1"/>
                          </a:solidFill>
                          <a:effectLst/>
                          <a:latin typeface="Arial" panose="020B0604020202020204" pitchFamily="34" charset="0"/>
                          <a:ea typeface="맑은 고딕" panose="020B0503020000020004" pitchFamily="50" charset="-127"/>
                          <a:cs typeface="Arial" panose="020B0604020202020204" pitchFamily="34" charset="0"/>
                        </a:rPr>
                        <a:t>　</a:t>
                      </a:r>
                    </a:p>
                  </a:txBody>
                  <a:tcPr marL="13500" marR="13500" marT="13500" marB="1350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chemeClr val="bg1"/>
                    </a:solidFill>
                  </a:tcPr>
                </a:tc>
                <a:tc>
                  <a:txBody>
                    <a:bodyPr/>
                    <a:lstStyle/>
                    <a:p>
                      <a:pPr algn="l" fontAlgn="ctr"/>
                      <a:r>
                        <a:rPr lang="en-US" sz="900" b="0" i="0" u="none" strike="noStrike" dirty="0" err="1">
                          <a:solidFill>
                            <a:schemeClr val="tx1"/>
                          </a:solidFill>
                          <a:effectLst/>
                          <a:latin typeface="Arial" panose="020B0604020202020204" pitchFamily="34" charset="0"/>
                          <a:ea typeface="맑은 고딕" panose="020B0503020000020004" pitchFamily="50" charset="-127"/>
                          <a:cs typeface="Arial" panose="020B0604020202020204" pitchFamily="34" charset="0"/>
                        </a:rPr>
                        <a:t>person_id</a:t>
                      </a:r>
                      <a:endParaRPr lang="en-US" sz="900" b="0" i="0" u="none" strike="noStrike" dirty="0">
                        <a:solidFill>
                          <a:schemeClr val="tx1"/>
                        </a:solidFill>
                        <a:effectLst/>
                        <a:latin typeface="Arial" panose="020B0604020202020204" pitchFamily="34" charset="0"/>
                        <a:ea typeface="맑은 고딕" panose="020B0503020000020004" pitchFamily="50" charset="-127"/>
                        <a:cs typeface="Arial" panose="020B0604020202020204" pitchFamily="34" charset="0"/>
                      </a:endParaRPr>
                    </a:p>
                  </a:txBody>
                  <a:tcPr marL="13500" marR="13500" marT="13500" marB="1350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chemeClr val="bg1"/>
                    </a:solidFill>
                  </a:tcPr>
                </a:tc>
                <a:tc>
                  <a:txBody>
                    <a:bodyPr/>
                    <a:lstStyle/>
                    <a:p>
                      <a:pPr algn="l" fontAlgn="ctr"/>
                      <a:r>
                        <a:rPr lang="ko-KR" altLang="en-US" sz="900" b="0" i="0" u="none" strike="noStrike" dirty="0">
                          <a:solidFill>
                            <a:schemeClr val="tx1"/>
                          </a:solidFill>
                          <a:effectLst/>
                          <a:latin typeface="Arial" panose="020B0604020202020204" pitchFamily="34" charset="0"/>
                          <a:ea typeface="맑은 고딕" panose="020B0503020000020004" pitchFamily="50" charset="-127"/>
                          <a:cs typeface="Arial" panose="020B0604020202020204" pitchFamily="34" charset="0"/>
                        </a:rPr>
                        <a:t>　</a:t>
                      </a:r>
                    </a:p>
                  </a:txBody>
                  <a:tcPr marL="13500" marR="13500" marT="13500" marB="1350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chemeClr val="bg1"/>
                    </a:solidFill>
                  </a:tcPr>
                </a:tc>
                <a:tc>
                  <a:txBody>
                    <a:bodyPr/>
                    <a:lstStyle/>
                    <a:p>
                      <a:pPr algn="r" fontAlgn="ctr"/>
                      <a:r>
                        <a:rPr lang="en-US" altLang="ko-KR" sz="900" b="0" i="0" u="none" strike="noStrike" dirty="0">
                          <a:solidFill>
                            <a:schemeClr val="tx1"/>
                          </a:solidFill>
                          <a:effectLst/>
                          <a:latin typeface="Arial" panose="020B0604020202020204" pitchFamily="34" charset="0"/>
                          <a:ea typeface="맑은 고딕" panose="020B0503020000020004" pitchFamily="50" charset="-127"/>
                          <a:cs typeface="Arial" panose="020B0604020202020204" pitchFamily="34" charset="0"/>
                        </a:rPr>
                        <a:t>10561</a:t>
                      </a:r>
                    </a:p>
                  </a:txBody>
                  <a:tcPr marL="13500" marR="13500" marT="13500" marB="1350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chemeClr val="bg1"/>
                    </a:solidFill>
                  </a:tcPr>
                </a:tc>
                <a:tc>
                  <a:txBody>
                    <a:bodyPr/>
                    <a:lstStyle/>
                    <a:p>
                      <a:pPr algn="r" fontAlgn="ctr"/>
                      <a:r>
                        <a:rPr lang="en-US" altLang="ko-KR" sz="900" b="0" i="0" u="none" strike="noStrike" dirty="0">
                          <a:solidFill>
                            <a:schemeClr val="tx1"/>
                          </a:solidFill>
                          <a:effectLst/>
                          <a:latin typeface="Arial" panose="020B0604020202020204" pitchFamily="34" charset="0"/>
                          <a:ea typeface="맑은 고딕" panose="020B0503020000020004" pitchFamily="50" charset="-127"/>
                          <a:cs typeface="Arial" panose="020B0604020202020204" pitchFamily="34" charset="0"/>
                        </a:rPr>
                        <a:t>10561</a:t>
                      </a:r>
                    </a:p>
                  </a:txBody>
                  <a:tcPr marL="13500" marR="13500" marT="13500" marB="1350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chemeClr val="bg1"/>
                    </a:solidFill>
                  </a:tcPr>
                </a:tc>
                <a:extLst>
                  <a:ext uri="{0D108BD9-81ED-4DB2-BD59-A6C34878D82A}">
                    <a16:rowId xmlns:a16="http://schemas.microsoft.com/office/drawing/2014/main" val="3913474364"/>
                  </a:ext>
                </a:extLst>
              </a:tr>
              <a:tr h="393977">
                <a:tc>
                  <a:txBody>
                    <a:bodyPr/>
                    <a:lstStyle/>
                    <a:p>
                      <a:pPr algn="ctr" fontAlgn="ctr"/>
                      <a:r>
                        <a:rPr lang="en-US" altLang="ko-KR" sz="900" b="0" i="0" u="none" strike="noStrike">
                          <a:solidFill>
                            <a:schemeClr val="tx1"/>
                          </a:solidFill>
                          <a:effectLst/>
                          <a:latin typeface="Arial" panose="020B0604020202020204" pitchFamily="34" charset="0"/>
                          <a:ea typeface="맑은 고딕" panose="020B0503020000020004" pitchFamily="50" charset="-127"/>
                          <a:cs typeface="Arial" panose="020B0604020202020204" pitchFamily="34" charset="0"/>
                        </a:rPr>
                        <a:t>2</a:t>
                      </a:r>
                    </a:p>
                  </a:txBody>
                  <a:tcPr marL="13500" marR="13500" marT="13500" marB="1350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chemeClr val="bg1"/>
                    </a:solidFill>
                  </a:tcPr>
                </a:tc>
                <a:tc>
                  <a:txBody>
                    <a:bodyPr/>
                    <a:lstStyle/>
                    <a:p>
                      <a:pPr algn="l" fontAlgn="ctr"/>
                      <a:r>
                        <a:rPr lang="en-US" sz="900" b="0" i="0" u="none" strike="noStrike" dirty="0" err="1">
                          <a:solidFill>
                            <a:schemeClr val="tx1"/>
                          </a:solidFill>
                          <a:effectLst/>
                          <a:latin typeface="Arial" panose="020B0604020202020204" pitchFamily="34" charset="0"/>
                          <a:ea typeface="맑은 고딕" panose="020B0503020000020004" pitchFamily="50" charset="-127"/>
                          <a:cs typeface="Arial" panose="020B0604020202020204" pitchFamily="34" charset="0"/>
                        </a:rPr>
                        <a:t>procedure_id</a:t>
                      </a:r>
                      <a:endParaRPr lang="en-US" sz="900" b="0" i="0" u="none" strike="noStrike" dirty="0">
                        <a:solidFill>
                          <a:schemeClr val="tx1"/>
                        </a:solidFill>
                        <a:effectLst/>
                        <a:latin typeface="Arial" panose="020B0604020202020204" pitchFamily="34" charset="0"/>
                        <a:ea typeface="맑은 고딕" panose="020B0503020000020004" pitchFamily="50" charset="-127"/>
                        <a:cs typeface="Arial" panose="020B0604020202020204" pitchFamily="34" charset="0"/>
                      </a:endParaRPr>
                    </a:p>
                  </a:txBody>
                  <a:tcPr marL="13500" marR="13500" marT="13500" marB="1350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chemeClr val="bg1"/>
                    </a:solidFill>
                  </a:tcPr>
                </a:tc>
                <a:tc>
                  <a:txBody>
                    <a:bodyPr/>
                    <a:lstStyle/>
                    <a:p>
                      <a:pPr algn="l" fontAlgn="ctr"/>
                      <a:r>
                        <a:rPr lang="en-US" sz="900" b="0" i="0" u="none" strike="noStrike" dirty="0">
                          <a:solidFill>
                            <a:schemeClr val="tx1"/>
                          </a:solidFill>
                          <a:effectLst/>
                          <a:latin typeface="Arial" panose="020B0604020202020204" pitchFamily="34" charset="0"/>
                          <a:ea typeface="맑은 고딕" panose="020B0503020000020004" pitchFamily="50" charset="-127"/>
                          <a:cs typeface="Arial" panose="020B0604020202020204" pitchFamily="34" charset="0"/>
                        </a:rPr>
                        <a:t>A foreign key identifier to the </a:t>
                      </a:r>
                      <a:r>
                        <a:rPr lang="en-US" sz="900" b="0" i="0" u="none" strike="noStrike" dirty="0" err="1">
                          <a:solidFill>
                            <a:schemeClr val="tx1"/>
                          </a:solidFill>
                          <a:effectLst/>
                          <a:latin typeface="Arial" panose="020B0604020202020204" pitchFamily="34" charset="0"/>
                          <a:ea typeface="맑은 고딕" panose="020B0503020000020004" pitchFamily="50" charset="-127"/>
                          <a:cs typeface="Arial" panose="020B0604020202020204" pitchFamily="34" charset="0"/>
                        </a:rPr>
                        <a:t>Procedure_occurrence</a:t>
                      </a:r>
                      <a:r>
                        <a:rPr lang="en-US" sz="900" b="0" i="0" u="none" strike="noStrike" dirty="0">
                          <a:solidFill>
                            <a:schemeClr val="tx1"/>
                          </a:solidFill>
                          <a:effectLst/>
                          <a:latin typeface="Arial" panose="020B0604020202020204" pitchFamily="34" charset="0"/>
                          <a:ea typeface="맑은 고딕" panose="020B0503020000020004" pitchFamily="50" charset="-127"/>
                          <a:cs typeface="Arial" panose="020B0604020202020204" pitchFamily="34" charset="0"/>
                        </a:rPr>
                        <a:t> table for the procedure used to obtain the specimen</a:t>
                      </a:r>
                    </a:p>
                  </a:txBody>
                  <a:tcPr marL="13500" marR="13500" marT="13500" marB="1350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chemeClr val="bg1"/>
                    </a:solidFill>
                  </a:tcPr>
                </a:tc>
                <a:tc>
                  <a:txBody>
                    <a:bodyPr/>
                    <a:lstStyle/>
                    <a:p>
                      <a:pPr algn="r" fontAlgn="ctr"/>
                      <a:r>
                        <a:rPr lang="en-US" altLang="ko-KR" sz="900" b="0" i="0" u="none" strike="noStrike" dirty="0">
                          <a:solidFill>
                            <a:schemeClr val="tx1"/>
                          </a:solidFill>
                          <a:effectLst/>
                          <a:latin typeface="Arial" panose="020B0604020202020204" pitchFamily="34" charset="0"/>
                          <a:ea typeface="맑은 고딕" panose="020B0503020000020004" pitchFamily="50" charset="-127"/>
                          <a:cs typeface="Arial" panose="020B0604020202020204" pitchFamily="34" charset="0"/>
                        </a:rPr>
                        <a:t>468137</a:t>
                      </a:r>
                    </a:p>
                  </a:txBody>
                  <a:tcPr marL="13500" marR="13500" marT="13500" marB="1350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chemeClr val="bg1"/>
                    </a:solidFill>
                  </a:tcPr>
                </a:tc>
                <a:tc>
                  <a:txBody>
                    <a:bodyPr/>
                    <a:lstStyle/>
                    <a:p>
                      <a:pPr algn="r" fontAlgn="ctr"/>
                      <a:r>
                        <a:rPr lang="en-US" altLang="ko-KR" sz="900" b="0" i="0" u="none" strike="noStrike" dirty="0">
                          <a:solidFill>
                            <a:schemeClr val="tx1"/>
                          </a:solidFill>
                          <a:effectLst/>
                          <a:latin typeface="Arial" panose="020B0604020202020204" pitchFamily="34" charset="0"/>
                          <a:ea typeface="맑은 고딕" panose="020B0503020000020004" pitchFamily="50" charset="-127"/>
                          <a:cs typeface="Arial" panose="020B0604020202020204" pitchFamily="34" charset="0"/>
                        </a:rPr>
                        <a:t>468137</a:t>
                      </a:r>
                    </a:p>
                  </a:txBody>
                  <a:tcPr marL="13500" marR="13500" marT="13500" marB="1350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chemeClr val="bg1"/>
                    </a:solidFill>
                  </a:tcPr>
                </a:tc>
                <a:extLst>
                  <a:ext uri="{0D108BD9-81ED-4DB2-BD59-A6C34878D82A}">
                    <a16:rowId xmlns:a16="http://schemas.microsoft.com/office/drawing/2014/main" val="1350192345"/>
                  </a:ext>
                </a:extLst>
              </a:tr>
              <a:tr h="214640">
                <a:tc>
                  <a:txBody>
                    <a:bodyPr/>
                    <a:lstStyle/>
                    <a:p>
                      <a:pPr algn="ctr" fontAlgn="ctr"/>
                      <a:r>
                        <a:rPr lang="en-US" altLang="ko-KR" sz="900" b="0" i="0" u="none" strike="noStrike">
                          <a:solidFill>
                            <a:schemeClr val="tx1"/>
                          </a:solidFill>
                          <a:effectLst/>
                          <a:latin typeface="Arial" panose="020B0604020202020204" pitchFamily="34" charset="0"/>
                          <a:ea typeface="맑은 고딕" panose="020B0503020000020004" pitchFamily="50" charset="-127"/>
                          <a:cs typeface="Arial" panose="020B0604020202020204" pitchFamily="34" charset="0"/>
                        </a:rPr>
                        <a:t>3</a:t>
                      </a:r>
                    </a:p>
                  </a:txBody>
                  <a:tcPr marL="13500" marR="13500" marT="13500" marB="1350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chemeClr val="bg1"/>
                    </a:solidFill>
                  </a:tcPr>
                </a:tc>
                <a:tc>
                  <a:txBody>
                    <a:bodyPr/>
                    <a:lstStyle/>
                    <a:p>
                      <a:pPr algn="l" fontAlgn="ctr"/>
                      <a:r>
                        <a:rPr lang="en-US" sz="900" b="0" i="0" u="none" strike="noStrike">
                          <a:solidFill>
                            <a:schemeClr val="tx1"/>
                          </a:solidFill>
                          <a:effectLst/>
                          <a:latin typeface="Arial" panose="020B0604020202020204" pitchFamily="34" charset="0"/>
                          <a:ea typeface="맑은 고딕" panose="020B0503020000020004" pitchFamily="50" charset="-127"/>
                          <a:cs typeface="Arial" panose="020B0604020202020204" pitchFamily="34" charset="0"/>
                        </a:rPr>
                        <a:t>specimen_id</a:t>
                      </a:r>
                    </a:p>
                  </a:txBody>
                  <a:tcPr marL="13500" marR="13500" marT="13500" marB="1350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chemeClr val="bg1"/>
                    </a:solidFill>
                  </a:tcPr>
                </a:tc>
                <a:tc>
                  <a:txBody>
                    <a:bodyPr/>
                    <a:lstStyle/>
                    <a:p>
                      <a:pPr algn="l" fontAlgn="ctr"/>
                      <a:r>
                        <a:rPr lang="en-US" sz="900" b="0" i="0" u="none" strike="noStrike" dirty="0">
                          <a:solidFill>
                            <a:schemeClr val="tx1"/>
                          </a:solidFill>
                          <a:effectLst/>
                          <a:latin typeface="Arial" panose="020B0604020202020204" pitchFamily="34" charset="0"/>
                          <a:ea typeface="맑은 고딕" panose="020B0503020000020004" pitchFamily="50" charset="-127"/>
                          <a:cs typeface="Arial" panose="020B0604020202020204" pitchFamily="34" charset="0"/>
                        </a:rPr>
                        <a:t>Tumor specimen ID</a:t>
                      </a:r>
                    </a:p>
                  </a:txBody>
                  <a:tcPr marL="13500" marR="13500" marT="13500" marB="1350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chemeClr val="bg1"/>
                    </a:solidFill>
                  </a:tcPr>
                </a:tc>
                <a:tc>
                  <a:txBody>
                    <a:bodyPr/>
                    <a:lstStyle/>
                    <a:p>
                      <a:pPr algn="r" fontAlgn="ctr"/>
                      <a:r>
                        <a:rPr lang="en-US" altLang="ko-KR" sz="900" b="0" i="0" u="none" strike="noStrike" dirty="0">
                          <a:solidFill>
                            <a:schemeClr val="tx1"/>
                          </a:solidFill>
                          <a:effectLst/>
                          <a:latin typeface="Arial" panose="020B0604020202020204" pitchFamily="34" charset="0"/>
                          <a:ea typeface="맑은 고딕" panose="020B0503020000020004" pitchFamily="50" charset="-127"/>
                          <a:cs typeface="Arial" panose="020B0604020202020204" pitchFamily="34" charset="0"/>
                        </a:rPr>
                        <a:t>1356798</a:t>
                      </a:r>
                    </a:p>
                  </a:txBody>
                  <a:tcPr marL="13500" marR="13500" marT="13500" marB="1350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chemeClr val="bg1"/>
                    </a:solidFill>
                  </a:tcPr>
                </a:tc>
                <a:tc>
                  <a:txBody>
                    <a:bodyPr/>
                    <a:lstStyle/>
                    <a:p>
                      <a:pPr algn="r" fontAlgn="ctr"/>
                      <a:r>
                        <a:rPr lang="en-US" altLang="ko-KR" sz="900" b="0" i="0" u="none" strike="noStrike" dirty="0">
                          <a:solidFill>
                            <a:schemeClr val="tx1"/>
                          </a:solidFill>
                          <a:effectLst/>
                          <a:latin typeface="Arial" panose="020B0604020202020204" pitchFamily="34" charset="0"/>
                          <a:ea typeface="맑은 고딕" panose="020B0503020000020004" pitchFamily="50" charset="-127"/>
                          <a:cs typeface="Arial" panose="020B0604020202020204" pitchFamily="34" charset="0"/>
                        </a:rPr>
                        <a:t>1356798</a:t>
                      </a:r>
                    </a:p>
                  </a:txBody>
                  <a:tcPr marL="13500" marR="13500" marT="13500" marB="1350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chemeClr val="bg1"/>
                    </a:solidFill>
                  </a:tcPr>
                </a:tc>
                <a:extLst>
                  <a:ext uri="{0D108BD9-81ED-4DB2-BD59-A6C34878D82A}">
                    <a16:rowId xmlns:a16="http://schemas.microsoft.com/office/drawing/2014/main" val="2120297555"/>
                  </a:ext>
                </a:extLst>
              </a:tr>
              <a:tr h="393977">
                <a:tc>
                  <a:txBody>
                    <a:bodyPr/>
                    <a:lstStyle/>
                    <a:p>
                      <a:pPr algn="ctr" fontAlgn="ctr"/>
                      <a:r>
                        <a:rPr lang="en-US" altLang="ko-KR" sz="900" b="0" i="0" u="none" strike="noStrike">
                          <a:solidFill>
                            <a:schemeClr val="tx1"/>
                          </a:solidFill>
                          <a:effectLst/>
                          <a:latin typeface="Arial" panose="020B0604020202020204" pitchFamily="34" charset="0"/>
                          <a:ea typeface="맑은 고딕" panose="020B0503020000020004" pitchFamily="50" charset="-127"/>
                          <a:cs typeface="Arial" panose="020B0604020202020204" pitchFamily="34" charset="0"/>
                        </a:rPr>
                        <a:t>5</a:t>
                      </a:r>
                    </a:p>
                  </a:txBody>
                  <a:tcPr marL="13500" marR="13500" marT="13500" marB="1350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chemeClr val="bg1"/>
                    </a:solidFill>
                  </a:tcPr>
                </a:tc>
                <a:tc>
                  <a:txBody>
                    <a:bodyPr/>
                    <a:lstStyle/>
                    <a:p>
                      <a:pPr algn="l" fontAlgn="ctr"/>
                      <a:r>
                        <a:rPr lang="en-US" sz="900" b="0" i="0" u="none" strike="noStrike">
                          <a:solidFill>
                            <a:schemeClr val="tx1"/>
                          </a:solidFill>
                          <a:effectLst/>
                          <a:latin typeface="Arial" panose="020B0604020202020204" pitchFamily="34" charset="0"/>
                          <a:ea typeface="맑은 고딕" panose="020B0503020000020004" pitchFamily="50" charset="-127"/>
                          <a:cs typeface="Arial" panose="020B0604020202020204" pitchFamily="34" charset="0"/>
                        </a:rPr>
                        <a:t>gene1</a:t>
                      </a:r>
                    </a:p>
                  </a:txBody>
                  <a:tcPr marL="13500" marR="13500" marT="13500" marB="1350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chemeClr val="bg1"/>
                    </a:solidFill>
                  </a:tcPr>
                </a:tc>
                <a:tc>
                  <a:txBody>
                    <a:bodyPr/>
                    <a:lstStyle/>
                    <a:p>
                      <a:pPr algn="l" fontAlgn="ctr"/>
                      <a:r>
                        <a:rPr lang="en-US" sz="900" b="0" i="0" u="none" strike="noStrike" dirty="0">
                          <a:solidFill>
                            <a:schemeClr val="tx1"/>
                          </a:solidFill>
                          <a:effectLst/>
                          <a:latin typeface="Arial" panose="020B0604020202020204" pitchFamily="34" charset="0"/>
                          <a:ea typeface="맑은 고딕" panose="020B0503020000020004" pitchFamily="50" charset="-127"/>
                          <a:cs typeface="Arial" panose="020B0604020202020204" pitchFamily="34" charset="0"/>
                        </a:rPr>
                        <a:t>A foreign key identifier to the </a:t>
                      </a:r>
                      <a:r>
                        <a:rPr lang="en-US" sz="900" b="0" i="0" u="none" strike="noStrike" dirty="0" err="1">
                          <a:solidFill>
                            <a:schemeClr val="tx1"/>
                          </a:solidFill>
                          <a:effectLst/>
                          <a:latin typeface="Arial" panose="020B0604020202020204" pitchFamily="34" charset="0"/>
                          <a:ea typeface="맑은 고딕" panose="020B0503020000020004" pitchFamily="50" charset="-127"/>
                          <a:cs typeface="Arial" panose="020B0604020202020204" pitchFamily="34" charset="0"/>
                        </a:rPr>
                        <a:t>Target_gene</a:t>
                      </a:r>
                      <a:r>
                        <a:rPr lang="en-US" sz="900" b="0" i="0" u="none" strike="noStrike" dirty="0">
                          <a:solidFill>
                            <a:schemeClr val="tx1"/>
                          </a:solidFill>
                          <a:effectLst/>
                          <a:latin typeface="Arial" panose="020B0604020202020204" pitchFamily="34" charset="0"/>
                          <a:ea typeface="맑은 고딕" panose="020B0503020000020004" pitchFamily="50" charset="-127"/>
                          <a:cs typeface="Arial" panose="020B0604020202020204" pitchFamily="34" charset="0"/>
                        </a:rPr>
                        <a:t> table for which the variant information is recorded</a:t>
                      </a:r>
                    </a:p>
                  </a:txBody>
                  <a:tcPr marL="13500" marR="13500" marT="13500" marB="1350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chemeClr val="bg1"/>
                    </a:solidFill>
                  </a:tcPr>
                </a:tc>
                <a:tc>
                  <a:txBody>
                    <a:bodyPr/>
                    <a:lstStyle/>
                    <a:p>
                      <a:pPr algn="r" fontAlgn="ctr"/>
                      <a:r>
                        <a:rPr lang="en-US" sz="900" b="0" i="0" u="none" strike="noStrike" dirty="0">
                          <a:solidFill>
                            <a:schemeClr val="tx1"/>
                          </a:solidFill>
                          <a:effectLst/>
                          <a:latin typeface="Arial" panose="020B0604020202020204" pitchFamily="34" charset="0"/>
                          <a:ea typeface="맑은 고딕" panose="020B0503020000020004" pitchFamily="50" charset="-127"/>
                          <a:cs typeface="Arial" panose="020B0604020202020204" pitchFamily="34" charset="0"/>
                        </a:rPr>
                        <a:t>HGNC:3236</a:t>
                      </a:r>
                    </a:p>
                  </a:txBody>
                  <a:tcPr marL="13500" marR="13500" marT="13500" marB="1350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chemeClr val="bg1"/>
                    </a:solidFill>
                  </a:tcPr>
                </a:tc>
                <a:tc>
                  <a:txBody>
                    <a:bodyPr/>
                    <a:lstStyle/>
                    <a:p>
                      <a:pPr algn="r" fontAlgn="ctr"/>
                      <a:r>
                        <a:rPr lang="en" sz="900" dirty="0"/>
                        <a:t>5432132</a:t>
                      </a:r>
                      <a:endParaRPr lang="en-US" sz="900" b="0" i="0" u="none" strike="noStrike" dirty="0">
                        <a:solidFill>
                          <a:schemeClr val="tx1"/>
                        </a:solidFill>
                        <a:effectLst/>
                        <a:latin typeface="Arial" panose="020B0604020202020204" pitchFamily="34" charset="0"/>
                        <a:ea typeface="맑은 고딕" panose="020B0503020000020004" pitchFamily="50" charset="-127"/>
                        <a:cs typeface="Arial" panose="020B0604020202020204" pitchFamily="34" charset="0"/>
                      </a:endParaRPr>
                    </a:p>
                  </a:txBody>
                  <a:tcPr marL="13500" marR="13500" marT="13500" marB="1350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chemeClr val="bg1"/>
                    </a:solidFill>
                  </a:tcPr>
                </a:tc>
                <a:extLst>
                  <a:ext uri="{0D108BD9-81ED-4DB2-BD59-A6C34878D82A}">
                    <a16:rowId xmlns:a16="http://schemas.microsoft.com/office/drawing/2014/main" val="3178682934"/>
                  </a:ext>
                </a:extLst>
              </a:tr>
              <a:tr h="438480">
                <a:tc>
                  <a:txBody>
                    <a:bodyPr/>
                    <a:lstStyle/>
                    <a:p>
                      <a:pPr algn="ctr" fontAlgn="ctr"/>
                      <a:r>
                        <a:rPr lang="en-US" altLang="ko-KR" sz="900" b="0" i="0" u="none" strike="noStrike">
                          <a:solidFill>
                            <a:schemeClr val="tx1"/>
                          </a:solidFill>
                          <a:effectLst/>
                          <a:latin typeface="Arial" panose="020B0604020202020204" pitchFamily="34" charset="0"/>
                          <a:ea typeface="맑은 고딕" panose="020B0503020000020004" pitchFamily="50" charset="-127"/>
                          <a:cs typeface="Arial" panose="020B0604020202020204" pitchFamily="34" charset="0"/>
                        </a:rPr>
                        <a:t>7</a:t>
                      </a:r>
                    </a:p>
                  </a:txBody>
                  <a:tcPr marL="13500" marR="13500" marT="13500" marB="1350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chemeClr val="bg1"/>
                    </a:solidFill>
                  </a:tcPr>
                </a:tc>
                <a:tc>
                  <a:txBody>
                    <a:bodyPr/>
                    <a:lstStyle/>
                    <a:p>
                      <a:pPr algn="l" fontAlgn="ctr"/>
                      <a:r>
                        <a:rPr lang="en-US" sz="900" b="0" i="0" u="none" strike="noStrike">
                          <a:solidFill>
                            <a:schemeClr val="tx1"/>
                          </a:solidFill>
                          <a:effectLst/>
                          <a:latin typeface="Arial" panose="020B0604020202020204" pitchFamily="34" charset="0"/>
                          <a:ea typeface="맑은 고딕" panose="020B0503020000020004" pitchFamily="50" charset="-127"/>
                          <a:cs typeface="Arial" panose="020B0604020202020204" pitchFamily="34" charset="0"/>
                        </a:rPr>
                        <a:t>gene2</a:t>
                      </a:r>
                    </a:p>
                  </a:txBody>
                  <a:tcPr marL="13500" marR="13500" marT="13500" marB="1350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chemeClr val="bg1"/>
                    </a:solidFill>
                  </a:tcPr>
                </a:tc>
                <a:tc>
                  <a:txBody>
                    <a:bodyPr/>
                    <a:lstStyle/>
                    <a:p>
                      <a:pPr algn="l" fontAlgn="ctr"/>
                      <a:r>
                        <a:rPr lang="en-US" sz="900" b="0" i="0" u="none" strike="noStrike" dirty="0">
                          <a:solidFill>
                            <a:schemeClr val="tx1"/>
                          </a:solidFill>
                          <a:effectLst/>
                          <a:latin typeface="Arial" panose="020B0604020202020204" pitchFamily="34" charset="0"/>
                          <a:ea typeface="맑은 고딕" panose="020B0503020000020004" pitchFamily="50" charset="-127"/>
                          <a:cs typeface="Arial" panose="020B0604020202020204" pitchFamily="34" charset="0"/>
                        </a:rPr>
                        <a:t>A foreign key identifier to the </a:t>
                      </a:r>
                      <a:r>
                        <a:rPr lang="en-US" sz="900" b="0" i="0" u="none" strike="noStrike" dirty="0" err="1">
                          <a:solidFill>
                            <a:schemeClr val="tx1"/>
                          </a:solidFill>
                          <a:effectLst/>
                          <a:latin typeface="Arial" panose="020B0604020202020204" pitchFamily="34" charset="0"/>
                          <a:ea typeface="맑은 고딕" panose="020B0503020000020004" pitchFamily="50" charset="-127"/>
                          <a:cs typeface="Arial" panose="020B0604020202020204" pitchFamily="34" charset="0"/>
                        </a:rPr>
                        <a:t>Target_gene</a:t>
                      </a:r>
                      <a:r>
                        <a:rPr lang="en-US" sz="900" b="0" i="0" u="none" strike="noStrike" dirty="0">
                          <a:solidFill>
                            <a:schemeClr val="tx1"/>
                          </a:solidFill>
                          <a:effectLst/>
                          <a:latin typeface="Arial" panose="020B0604020202020204" pitchFamily="34" charset="0"/>
                          <a:ea typeface="맑은 고딕" panose="020B0503020000020004" pitchFamily="50" charset="-127"/>
                          <a:cs typeface="Arial" panose="020B0604020202020204" pitchFamily="34" charset="0"/>
                        </a:rPr>
                        <a:t> table for which the variant information is recorded when a translocation variant occurs</a:t>
                      </a:r>
                    </a:p>
                  </a:txBody>
                  <a:tcPr marL="13500" marR="13500" marT="13500" marB="1350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chemeClr val="bg1"/>
                    </a:solidFill>
                  </a:tcPr>
                </a:tc>
                <a:tc>
                  <a:txBody>
                    <a:bodyPr/>
                    <a:lstStyle/>
                    <a:p>
                      <a:pPr algn="r" fontAlgn="ctr"/>
                      <a:r>
                        <a:rPr lang="en-US" sz="900" b="0" i="0" u="none" strike="noStrike" dirty="0">
                          <a:solidFill>
                            <a:schemeClr val="tx1"/>
                          </a:solidFill>
                          <a:effectLst/>
                          <a:latin typeface="Arial" panose="020B0604020202020204" pitchFamily="34" charset="0"/>
                          <a:ea typeface="맑은 고딕" panose="020B0503020000020004" pitchFamily="50" charset="-127"/>
                          <a:cs typeface="Arial" panose="020B0604020202020204" pitchFamily="34" charset="0"/>
                        </a:rPr>
                        <a:t>NULL</a:t>
                      </a:r>
                    </a:p>
                  </a:txBody>
                  <a:tcPr marL="13500" marR="13500" marT="13500" marB="1350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chemeClr val="bg1"/>
                    </a:solidFill>
                  </a:tcPr>
                </a:tc>
                <a:tc>
                  <a:txBody>
                    <a:bodyPr/>
                    <a:lstStyle/>
                    <a:p>
                      <a:pPr algn="r" fontAlgn="ctr"/>
                      <a:r>
                        <a:rPr lang="en-US" sz="900" b="0" i="0" u="none" strike="noStrike" dirty="0">
                          <a:solidFill>
                            <a:schemeClr val="tx1"/>
                          </a:solidFill>
                          <a:effectLst/>
                          <a:latin typeface="Arial" panose="020B0604020202020204" pitchFamily="34" charset="0"/>
                          <a:ea typeface="맑은 고딕" panose="020B0503020000020004" pitchFamily="50" charset="-127"/>
                          <a:cs typeface="Arial" panose="020B0604020202020204" pitchFamily="34" charset="0"/>
                        </a:rPr>
                        <a:t>NULL</a:t>
                      </a:r>
                    </a:p>
                  </a:txBody>
                  <a:tcPr marL="13500" marR="13500" marT="13500" marB="1350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chemeClr val="bg1"/>
                    </a:solidFill>
                  </a:tcPr>
                </a:tc>
                <a:extLst>
                  <a:ext uri="{0D108BD9-81ED-4DB2-BD59-A6C34878D82A}">
                    <a16:rowId xmlns:a16="http://schemas.microsoft.com/office/drawing/2014/main" val="3343758717"/>
                  </a:ext>
                </a:extLst>
              </a:tr>
              <a:tr h="301320">
                <a:tc>
                  <a:txBody>
                    <a:bodyPr/>
                    <a:lstStyle/>
                    <a:p>
                      <a:pPr algn="ctr" fontAlgn="ctr"/>
                      <a:r>
                        <a:rPr lang="en-US" altLang="ko-KR" sz="900" b="0" i="0" u="none" strike="noStrike">
                          <a:solidFill>
                            <a:schemeClr val="tx1"/>
                          </a:solidFill>
                          <a:effectLst/>
                          <a:latin typeface="Arial" panose="020B0604020202020204" pitchFamily="34" charset="0"/>
                          <a:ea typeface="맑은 고딕" panose="020B0503020000020004" pitchFamily="50" charset="-127"/>
                          <a:cs typeface="Arial" panose="020B0604020202020204" pitchFamily="34" charset="0"/>
                        </a:rPr>
                        <a:t>13</a:t>
                      </a:r>
                    </a:p>
                  </a:txBody>
                  <a:tcPr marL="13500" marR="13500" marT="13500" marB="1350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chemeClr val="bg1"/>
                    </a:solidFill>
                  </a:tcPr>
                </a:tc>
                <a:tc>
                  <a:txBody>
                    <a:bodyPr/>
                    <a:lstStyle/>
                    <a:p>
                      <a:pPr algn="l" fontAlgn="ctr"/>
                      <a:r>
                        <a:rPr lang="en-US" sz="900" b="0" i="0" u="none" strike="noStrike">
                          <a:solidFill>
                            <a:schemeClr val="tx1"/>
                          </a:solidFill>
                          <a:effectLst/>
                          <a:latin typeface="Arial" panose="020B0604020202020204" pitchFamily="34" charset="0"/>
                          <a:ea typeface="맑은 고딕" panose="020B0503020000020004" pitchFamily="50" charset="-127"/>
                          <a:cs typeface="Arial" panose="020B0604020202020204" pitchFamily="34" charset="0"/>
                        </a:rPr>
                        <a:t>HGVSc</a:t>
                      </a:r>
                    </a:p>
                  </a:txBody>
                  <a:tcPr marL="13500" marR="13500" marT="13500" marB="1350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chemeClr val="bg1"/>
                    </a:solidFill>
                  </a:tcPr>
                </a:tc>
                <a:tc>
                  <a:txBody>
                    <a:bodyPr/>
                    <a:lstStyle/>
                    <a:p>
                      <a:pPr algn="l" fontAlgn="ctr"/>
                      <a:r>
                        <a:rPr lang="en-US" sz="900" b="0" i="0" u="none" strike="noStrike" dirty="0">
                          <a:solidFill>
                            <a:schemeClr val="tx1"/>
                          </a:solidFill>
                          <a:effectLst/>
                          <a:latin typeface="Arial" panose="020B0604020202020204" pitchFamily="34" charset="0"/>
                          <a:ea typeface="맑은 고딕" panose="020B0503020000020004" pitchFamily="50" charset="-127"/>
                          <a:cs typeface="Arial" panose="020B0604020202020204" pitchFamily="34" charset="0"/>
                        </a:rPr>
                        <a:t>Nomenclature for the sequence variant at the DNA level</a:t>
                      </a:r>
                    </a:p>
                  </a:txBody>
                  <a:tcPr marL="13500" marR="13500" marT="13500" marB="1350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chemeClr val="bg1"/>
                    </a:solidFill>
                  </a:tcPr>
                </a:tc>
                <a:tc>
                  <a:txBody>
                    <a:bodyPr/>
                    <a:lstStyle/>
                    <a:p>
                      <a:pPr algn="r" fontAlgn="ctr"/>
                      <a:r>
                        <a:rPr lang="en-US" sz="900" b="0" i="0" u="none" strike="noStrike" dirty="0">
                          <a:solidFill>
                            <a:schemeClr val="tx1"/>
                          </a:solidFill>
                          <a:effectLst/>
                          <a:latin typeface="Arial" panose="020B0604020202020204" pitchFamily="34" charset="0"/>
                          <a:ea typeface="맑은 고딕" panose="020B0503020000020004" pitchFamily="50" charset="-127"/>
                          <a:cs typeface="Arial" panose="020B0604020202020204" pitchFamily="34" charset="0"/>
                        </a:rPr>
                        <a:t>c.2492G&gt;A</a:t>
                      </a:r>
                    </a:p>
                  </a:txBody>
                  <a:tcPr marL="13500" marR="13500" marT="13500" marB="1350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chemeClr val="bg1"/>
                    </a:solidFill>
                  </a:tcPr>
                </a:tc>
                <a:tc>
                  <a:txBody>
                    <a:bodyPr/>
                    <a:lstStyle/>
                    <a:p>
                      <a:pPr algn="r" fontAlgn="ctr"/>
                      <a:r>
                        <a:rPr lang="en-US" sz="900" dirty="0"/>
                        <a:t>6543213</a:t>
                      </a:r>
                      <a:endParaRPr lang="en-US" sz="900" b="0" i="0" u="none" strike="noStrike" dirty="0">
                        <a:solidFill>
                          <a:schemeClr val="tx1"/>
                        </a:solidFill>
                        <a:effectLst/>
                        <a:latin typeface="Arial" panose="020B0604020202020204" pitchFamily="34" charset="0"/>
                        <a:ea typeface="맑은 고딕" panose="020B0503020000020004" pitchFamily="50" charset="-127"/>
                        <a:cs typeface="Arial" panose="020B0604020202020204" pitchFamily="34" charset="0"/>
                      </a:endParaRPr>
                    </a:p>
                  </a:txBody>
                  <a:tcPr marL="13500" marR="13500" marT="13500" marB="1350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chemeClr val="bg1"/>
                    </a:solidFill>
                  </a:tcPr>
                </a:tc>
                <a:extLst>
                  <a:ext uri="{0D108BD9-81ED-4DB2-BD59-A6C34878D82A}">
                    <a16:rowId xmlns:a16="http://schemas.microsoft.com/office/drawing/2014/main" val="2227864353"/>
                  </a:ext>
                </a:extLst>
              </a:tr>
              <a:tr h="419117">
                <a:tc>
                  <a:txBody>
                    <a:bodyPr/>
                    <a:lstStyle/>
                    <a:p>
                      <a:pPr algn="ctr" fontAlgn="ctr"/>
                      <a:r>
                        <a:rPr lang="en-US" altLang="ko-KR" sz="900" b="0" i="0" u="none" strike="noStrike">
                          <a:solidFill>
                            <a:schemeClr val="tx1"/>
                          </a:solidFill>
                          <a:effectLst/>
                          <a:latin typeface="Arial" panose="020B0604020202020204" pitchFamily="34" charset="0"/>
                          <a:ea typeface="맑은 고딕" panose="020B0503020000020004" pitchFamily="50" charset="-127"/>
                          <a:cs typeface="Arial" panose="020B0604020202020204" pitchFamily="34" charset="0"/>
                        </a:rPr>
                        <a:t>14</a:t>
                      </a:r>
                    </a:p>
                  </a:txBody>
                  <a:tcPr marL="13500" marR="13500" marT="13500" marB="1350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chemeClr val="bg1"/>
                    </a:solidFill>
                  </a:tcPr>
                </a:tc>
                <a:tc>
                  <a:txBody>
                    <a:bodyPr/>
                    <a:lstStyle/>
                    <a:p>
                      <a:pPr algn="l" fontAlgn="ctr"/>
                      <a:r>
                        <a:rPr lang="en-US" sz="900" b="0" i="0" u="none" strike="noStrike">
                          <a:solidFill>
                            <a:schemeClr val="tx1"/>
                          </a:solidFill>
                          <a:effectLst/>
                          <a:latin typeface="Arial" panose="020B0604020202020204" pitchFamily="34" charset="0"/>
                          <a:ea typeface="맑은 고딕" panose="020B0503020000020004" pitchFamily="50" charset="-127"/>
                          <a:cs typeface="Arial" panose="020B0604020202020204" pitchFamily="34" charset="0"/>
                        </a:rPr>
                        <a:t>Protein change</a:t>
                      </a:r>
                    </a:p>
                  </a:txBody>
                  <a:tcPr marL="13500" marR="13500" marT="13500" marB="1350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chemeClr val="bg1"/>
                    </a:solidFill>
                  </a:tcPr>
                </a:tc>
                <a:tc>
                  <a:txBody>
                    <a:bodyPr/>
                    <a:lstStyle/>
                    <a:p>
                      <a:pPr algn="l" fontAlgn="ctr"/>
                      <a:r>
                        <a:rPr lang="en-US" sz="900" b="0" i="0" u="none" strike="noStrike" dirty="0">
                          <a:solidFill>
                            <a:schemeClr val="tx1"/>
                          </a:solidFill>
                          <a:effectLst/>
                          <a:latin typeface="Arial" panose="020B0604020202020204" pitchFamily="34" charset="0"/>
                          <a:ea typeface="맑은 고딕" panose="020B0503020000020004" pitchFamily="50" charset="-127"/>
                          <a:cs typeface="Arial" panose="020B0604020202020204" pitchFamily="34" charset="0"/>
                        </a:rPr>
                        <a:t>Nomenclature for the sequence variant at the protein level</a:t>
                      </a:r>
                    </a:p>
                  </a:txBody>
                  <a:tcPr marL="13500" marR="13500" marT="13500" marB="1350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chemeClr val="bg1"/>
                    </a:solidFill>
                  </a:tcPr>
                </a:tc>
                <a:tc>
                  <a:txBody>
                    <a:bodyPr/>
                    <a:lstStyle/>
                    <a:p>
                      <a:pPr algn="r" fontAlgn="ctr"/>
                      <a:r>
                        <a:rPr lang="en-US" sz="900" b="0" i="0" u="none" strike="noStrike" dirty="0">
                          <a:solidFill>
                            <a:schemeClr val="tx1"/>
                          </a:solidFill>
                          <a:effectLst/>
                          <a:latin typeface="Arial" panose="020B0604020202020204" pitchFamily="34" charset="0"/>
                          <a:ea typeface="맑은 고딕" panose="020B0503020000020004" pitchFamily="50" charset="-127"/>
                          <a:cs typeface="Arial" panose="020B0604020202020204" pitchFamily="34" charset="0"/>
                        </a:rPr>
                        <a:t>p.Arg831His</a:t>
                      </a:r>
                    </a:p>
                  </a:txBody>
                  <a:tcPr marL="13500" marR="13500" marT="13500" marB="1350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chemeClr val="bg1"/>
                    </a:solidFill>
                  </a:tcPr>
                </a:tc>
                <a:tc>
                  <a:txBody>
                    <a:bodyPr/>
                    <a:lstStyle/>
                    <a:p>
                      <a:pPr algn="r" fontAlgn="ctr"/>
                      <a:r>
                        <a:rPr lang="en-US" sz="900" dirty="0"/>
                        <a:t>6543214</a:t>
                      </a:r>
                      <a:endParaRPr lang="en-US" sz="900" b="0" i="0" u="none" strike="noStrike" dirty="0">
                        <a:solidFill>
                          <a:schemeClr val="tx1"/>
                        </a:solidFill>
                        <a:effectLst/>
                        <a:latin typeface="Arial" panose="020B0604020202020204" pitchFamily="34" charset="0"/>
                        <a:ea typeface="맑은 고딕" panose="020B0503020000020004" pitchFamily="50" charset="-127"/>
                        <a:cs typeface="Arial" panose="020B0604020202020204" pitchFamily="34" charset="0"/>
                      </a:endParaRPr>
                    </a:p>
                  </a:txBody>
                  <a:tcPr marL="13500" marR="13500" marT="13500" marB="1350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chemeClr val="bg1"/>
                    </a:solidFill>
                  </a:tcPr>
                </a:tc>
                <a:extLst>
                  <a:ext uri="{0D108BD9-81ED-4DB2-BD59-A6C34878D82A}">
                    <a16:rowId xmlns:a16="http://schemas.microsoft.com/office/drawing/2014/main" val="4017130431"/>
                  </a:ext>
                </a:extLst>
              </a:tr>
              <a:tr h="214640">
                <a:tc>
                  <a:txBody>
                    <a:bodyPr/>
                    <a:lstStyle/>
                    <a:p>
                      <a:pPr algn="ctr" fontAlgn="ctr"/>
                      <a:r>
                        <a:rPr lang="en-US" altLang="ko-KR" sz="900" b="0" i="0" u="none" strike="noStrike">
                          <a:solidFill>
                            <a:schemeClr val="tx1"/>
                          </a:solidFill>
                          <a:effectLst/>
                          <a:latin typeface="Arial" panose="020B0604020202020204" pitchFamily="34" charset="0"/>
                          <a:ea typeface="맑은 고딕" panose="020B0503020000020004" pitchFamily="50" charset="-127"/>
                          <a:cs typeface="Arial" panose="020B0604020202020204" pitchFamily="34" charset="0"/>
                        </a:rPr>
                        <a:t>17</a:t>
                      </a:r>
                    </a:p>
                  </a:txBody>
                  <a:tcPr marL="13500" marR="13500" marT="13500" marB="1350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chemeClr val="bg1"/>
                    </a:solidFill>
                  </a:tcPr>
                </a:tc>
                <a:tc>
                  <a:txBody>
                    <a:bodyPr/>
                    <a:lstStyle/>
                    <a:p>
                      <a:pPr algn="l" fontAlgn="ctr"/>
                      <a:r>
                        <a:rPr lang="en-US" sz="900" b="0" i="0" u="none" strike="noStrike">
                          <a:solidFill>
                            <a:schemeClr val="tx1"/>
                          </a:solidFill>
                          <a:effectLst/>
                          <a:latin typeface="Arial" panose="020B0604020202020204" pitchFamily="34" charset="0"/>
                          <a:ea typeface="맑은 고딕" panose="020B0503020000020004" pitchFamily="50" charset="-127"/>
                          <a:cs typeface="Arial" panose="020B0604020202020204" pitchFamily="34" charset="0"/>
                        </a:rPr>
                        <a:t>copy_number</a:t>
                      </a:r>
                    </a:p>
                  </a:txBody>
                  <a:tcPr marL="13500" marR="13500" marT="13500" marB="1350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chemeClr val="bg1"/>
                    </a:solidFill>
                  </a:tcPr>
                </a:tc>
                <a:tc>
                  <a:txBody>
                    <a:bodyPr/>
                    <a:lstStyle/>
                    <a:p>
                      <a:pPr algn="l" fontAlgn="ctr"/>
                      <a:r>
                        <a:rPr lang="en-US" sz="900" b="0" i="0" u="none" strike="noStrike">
                          <a:solidFill>
                            <a:schemeClr val="tx1"/>
                          </a:solidFill>
                          <a:effectLst/>
                          <a:latin typeface="Arial" panose="020B0604020202020204" pitchFamily="34" charset="0"/>
                          <a:ea typeface="맑은 고딕" panose="020B0503020000020004" pitchFamily="50" charset="-127"/>
                          <a:cs typeface="Arial" panose="020B0604020202020204" pitchFamily="34" charset="0"/>
                        </a:rPr>
                        <a:t>Copy number value for CNV data</a:t>
                      </a:r>
                    </a:p>
                  </a:txBody>
                  <a:tcPr marL="13500" marR="13500" marT="13500" marB="1350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chemeClr val="bg1"/>
                    </a:solidFill>
                  </a:tcPr>
                </a:tc>
                <a:tc>
                  <a:txBody>
                    <a:bodyPr/>
                    <a:lstStyle/>
                    <a:p>
                      <a:pPr algn="r" fontAlgn="ctr"/>
                      <a:r>
                        <a:rPr lang="en-US" sz="900" b="0" i="0" u="none" strike="noStrike" dirty="0">
                          <a:solidFill>
                            <a:schemeClr val="tx1"/>
                          </a:solidFill>
                          <a:effectLst/>
                          <a:latin typeface="Arial" panose="020B0604020202020204" pitchFamily="34" charset="0"/>
                          <a:ea typeface="맑은 고딕" panose="020B0503020000020004" pitchFamily="50" charset="-127"/>
                          <a:cs typeface="Arial" panose="020B0604020202020204" pitchFamily="34" charset="0"/>
                        </a:rPr>
                        <a:t>NULL</a:t>
                      </a:r>
                    </a:p>
                  </a:txBody>
                  <a:tcPr marL="13500" marR="13500" marT="13500" marB="1350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chemeClr val="bg1"/>
                    </a:solidFill>
                  </a:tcPr>
                </a:tc>
                <a:tc>
                  <a:txBody>
                    <a:bodyPr/>
                    <a:lstStyle/>
                    <a:p>
                      <a:pPr algn="r" fontAlgn="ctr"/>
                      <a:r>
                        <a:rPr lang="en-US" sz="900" b="0" i="0" u="none" strike="noStrike" dirty="0">
                          <a:solidFill>
                            <a:schemeClr val="tx1"/>
                          </a:solidFill>
                          <a:effectLst/>
                          <a:latin typeface="Arial" panose="020B0604020202020204" pitchFamily="34" charset="0"/>
                          <a:ea typeface="맑은 고딕" panose="020B0503020000020004" pitchFamily="50" charset="-127"/>
                          <a:cs typeface="Arial" panose="020B0604020202020204" pitchFamily="34" charset="0"/>
                        </a:rPr>
                        <a:t>NULL</a:t>
                      </a:r>
                    </a:p>
                  </a:txBody>
                  <a:tcPr marL="13500" marR="13500" marT="13500" marB="1350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chemeClr val="bg1"/>
                    </a:solidFill>
                  </a:tcPr>
                </a:tc>
                <a:extLst>
                  <a:ext uri="{0D108BD9-81ED-4DB2-BD59-A6C34878D82A}">
                    <a16:rowId xmlns:a16="http://schemas.microsoft.com/office/drawing/2014/main" val="3686123550"/>
                  </a:ext>
                </a:extLst>
              </a:tr>
              <a:tr h="214640">
                <a:tc>
                  <a:txBody>
                    <a:bodyPr/>
                    <a:lstStyle/>
                    <a:p>
                      <a:pPr algn="ctr" fontAlgn="ctr"/>
                      <a:r>
                        <a:rPr lang="en-US" altLang="ko-KR" sz="900" b="0" i="0" u="none" strike="noStrike">
                          <a:solidFill>
                            <a:schemeClr val="tx1"/>
                          </a:solidFill>
                          <a:effectLst/>
                          <a:latin typeface="Arial" panose="020B0604020202020204" pitchFamily="34" charset="0"/>
                          <a:ea typeface="맑은 고딕" panose="020B0503020000020004" pitchFamily="50" charset="-127"/>
                          <a:cs typeface="Arial" panose="020B0604020202020204" pitchFamily="34" charset="0"/>
                        </a:rPr>
                        <a:t>18</a:t>
                      </a:r>
                    </a:p>
                  </a:txBody>
                  <a:tcPr marL="13500" marR="13500" marT="13500" marB="1350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chemeClr val="bg1"/>
                    </a:solidFill>
                  </a:tcPr>
                </a:tc>
                <a:tc>
                  <a:txBody>
                    <a:bodyPr/>
                    <a:lstStyle/>
                    <a:p>
                      <a:pPr algn="l" fontAlgn="ctr"/>
                      <a:r>
                        <a:rPr lang="en-US" sz="900" b="0" i="0" u="none" strike="noStrike">
                          <a:solidFill>
                            <a:schemeClr val="tx1"/>
                          </a:solidFill>
                          <a:effectLst/>
                          <a:latin typeface="Arial" panose="020B0604020202020204" pitchFamily="34" charset="0"/>
                          <a:ea typeface="맑은 고딕" panose="020B0503020000020004" pitchFamily="50" charset="-127"/>
                          <a:cs typeface="Arial" panose="020B0604020202020204" pitchFamily="34" charset="0"/>
                        </a:rPr>
                        <a:t>fusion_breakpoint</a:t>
                      </a:r>
                    </a:p>
                  </a:txBody>
                  <a:tcPr marL="13500" marR="13500" marT="13500" marB="1350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chemeClr val="bg1"/>
                    </a:solidFill>
                  </a:tcPr>
                </a:tc>
                <a:tc>
                  <a:txBody>
                    <a:bodyPr/>
                    <a:lstStyle/>
                    <a:p>
                      <a:pPr algn="l" fontAlgn="ctr"/>
                      <a:r>
                        <a:rPr lang="en-US" sz="900" b="0" i="0" u="none" strike="noStrike">
                          <a:solidFill>
                            <a:schemeClr val="tx1"/>
                          </a:solidFill>
                          <a:effectLst/>
                          <a:latin typeface="Arial" panose="020B0604020202020204" pitchFamily="34" charset="0"/>
                          <a:ea typeface="맑은 고딕" panose="020B0503020000020004" pitchFamily="50" charset="-127"/>
                          <a:cs typeface="Arial" panose="020B0604020202020204" pitchFamily="34" charset="0"/>
                        </a:rPr>
                        <a:t>sequential position that fusion variant occurred</a:t>
                      </a:r>
                    </a:p>
                  </a:txBody>
                  <a:tcPr marL="13500" marR="13500" marT="13500" marB="1350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chemeClr val="bg1"/>
                    </a:solidFill>
                  </a:tcPr>
                </a:tc>
                <a:tc>
                  <a:txBody>
                    <a:bodyPr/>
                    <a:lstStyle/>
                    <a:p>
                      <a:pPr algn="r" fontAlgn="ctr"/>
                      <a:r>
                        <a:rPr lang="en-US" sz="900" b="0" i="0" u="none" strike="noStrike" dirty="0">
                          <a:solidFill>
                            <a:schemeClr val="tx1"/>
                          </a:solidFill>
                          <a:effectLst/>
                          <a:latin typeface="Arial" panose="020B0604020202020204" pitchFamily="34" charset="0"/>
                          <a:ea typeface="맑은 고딕" panose="020B0503020000020004" pitchFamily="50" charset="-127"/>
                          <a:cs typeface="Arial" panose="020B0604020202020204" pitchFamily="34" charset="0"/>
                        </a:rPr>
                        <a:t>NULL</a:t>
                      </a:r>
                    </a:p>
                  </a:txBody>
                  <a:tcPr marL="13500" marR="13500" marT="13500" marB="1350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chemeClr val="bg1"/>
                    </a:solidFill>
                  </a:tcPr>
                </a:tc>
                <a:tc>
                  <a:txBody>
                    <a:bodyPr/>
                    <a:lstStyle/>
                    <a:p>
                      <a:pPr algn="r" fontAlgn="ctr"/>
                      <a:r>
                        <a:rPr lang="en-US" sz="900" b="0" i="0" u="none" strike="noStrike" dirty="0">
                          <a:solidFill>
                            <a:schemeClr val="tx1"/>
                          </a:solidFill>
                          <a:effectLst/>
                          <a:latin typeface="Arial" panose="020B0604020202020204" pitchFamily="34" charset="0"/>
                          <a:ea typeface="맑은 고딕" panose="020B0503020000020004" pitchFamily="50" charset="-127"/>
                          <a:cs typeface="Arial" panose="020B0604020202020204" pitchFamily="34" charset="0"/>
                        </a:rPr>
                        <a:t>NULL</a:t>
                      </a:r>
                    </a:p>
                  </a:txBody>
                  <a:tcPr marL="13500" marR="13500" marT="13500" marB="1350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chemeClr val="bg1"/>
                    </a:solidFill>
                  </a:tcPr>
                </a:tc>
                <a:extLst>
                  <a:ext uri="{0D108BD9-81ED-4DB2-BD59-A6C34878D82A}">
                    <a16:rowId xmlns:a16="http://schemas.microsoft.com/office/drawing/2014/main" val="2127927845"/>
                  </a:ext>
                </a:extLst>
              </a:tr>
              <a:tr h="301320">
                <a:tc>
                  <a:txBody>
                    <a:bodyPr/>
                    <a:lstStyle/>
                    <a:p>
                      <a:pPr algn="ctr" fontAlgn="ctr"/>
                      <a:r>
                        <a:rPr lang="en-US" altLang="ko-KR" sz="900" b="0" i="0" u="none" strike="noStrike">
                          <a:solidFill>
                            <a:schemeClr val="tx1"/>
                          </a:solidFill>
                          <a:effectLst/>
                          <a:latin typeface="Arial" panose="020B0604020202020204" pitchFamily="34" charset="0"/>
                          <a:ea typeface="맑은 고딕" panose="020B0503020000020004" pitchFamily="50" charset="-127"/>
                          <a:cs typeface="Arial" panose="020B0604020202020204" pitchFamily="34" charset="0"/>
                        </a:rPr>
                        <a:t>19</a:t>
                      </a:r>
                    </a:p>
                  </a:txBody>
                  <a:tcPr marL="13500" marR="13500" marT="13500" marB="1350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chemeClr val="bg1"/>
                    </a:solidFill>
                  </a:tcPr>
                </a:tc>
                <a:tc>
                  <a:txBody>
                    <a:bodyPr/>
                    <a:lstStyle/>
                    <a:p>
                      <a:pPr algn="l" fontAlgn="ctr"/>
                      <a:r>
                        <a:rPr lang="en-US" sz="900" b="0" i="0" u="none" strike="noStrike">
                          <a:solidFill>
                            <a:schemeClr val="tx1"/>
                          </a:solidFill>
                          <a:effectLst/>
                          <a:latin typeface="Arial" panose="020B0604020202020204" pitchFamily="34" charset="0"/>
                          <a:ea typeface="맑은 고딕" panose="020B0503020000020004" pitchFamily="50" charset="-127"/>
                          <a:cs typeface="Arial" panose="020B0604020202020204" pitchFamily="34" charset="0"/>
                        </a:rPr>
                        <a:t>fusion_supporting_reads</a:t>
                      </a:r>
                    </a:p>
                  </a:txBody>
                  <a:tcPr marL="13500" marR="13500" marT="13500" marB="1350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chemeClr val="bg1"/>
                    </a:solidFill>
                  </a:tcPr>
                </a:tc>
                <a:tc>
                  <a:txBody>
                    <a:bodyPr/>
                    <a:lstStyle/>
                    <a:p>
                      <a:pPr algn="l" fontAlgn="ctr"/>
                      <a:r>
                        <a:rPr lang="en-US" sz="900" b="0" i="0" u="none" strike="noStrike">
                          <a:solidFill>
                            <a:schemeClr val="tx1"/>
                          </a:solidFill>
                          <a:effectLst/>
                          <a:latin typeface="Arial" panose="020B0604020202020204" pitchFamily="34" charset="0"/>
                          <a:ea typeface="맑은 고딕" panose="020B0503020000020004" pitchFamily="50" charset="-127"/>
                          <a:cs typeface="Arial" panose="020B0604020202020204" pitchFamily="34" charset="0"/>
                        </a:rPr>
                        <a:t>Supporting read count of the fusion</a:t>
                      </a:r>
                    </a:p>
                  </a:txBody>
                  <a:tcPr marL="13500" marR="13500" marT="13500" marB="1350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chemeClr val="bg1"/>
                    </a:solidFill>
                  </a:tcPr>
                </a:tc>
                <a:tc>
                  <a:txBody>
                    <a:bodyPr/>
                    <a:lstStyle/>
                    <a:p>
                      <a:pPr algn="r" fontAlgn="ctr"/>
                      <a:r>
                        <a:rPr lang="en-US" sz="900" b="0" i="0" u="none" strike="noStrike" dirty="0">
                          <a:solidFill>
                            <a:schemeClr val="tx1"/>
                          </a:solidFill>
                          <a:effectLst/>
                          <a:latin typeface="Arial" panose="020B0604020202020204" pitchFamily="34" charset="0"/>
                          <a:ea typeface="맑은 고딕" panose="020B0503020000020004" pitchFamily="50" charset="-127"/>
                          <a:cs typeface="Arial" panose="020B0604020202020204" pitchFamily="34" charset="0"/>
                        </a:rPr>
                        <a:t>NULL</a:t>
                      </a:r>
                    </a:p>
                  </a:txBody>
                  <a:tcPr marL="13500" marR="13500" marT="13500" marB="1350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chemeClr val="bg1"/>
                    </a:solidFill>
                  </a:tcPr>
                </a:tc>
                <a:tc>
                  <a:txBody>
                    <a:bodyPr/>
                    <a:lstStyle/>
                    <a:p>
                      <a:pPr algn="r" fontAlgn="ctr"/>
                      <a:r>
                        <a:rPr lang="en-US" sz="900" b="0" i="0" u="none" strike="noStrike" dirty="0">
                          <a:solidFill>
                            <a:schemeClr val="tx1"/>
                          </a:solidFill>
                          <a:effectLst/>
                          <a:latin typeface="Arial" panose="020B0604020202020204" pitchFamily="34" charset="0"/>
                          <a:ea typeface="맑은 고딕" panose="020B0503020000020004" pitchFamily="50" charset="-127"/>
                          <a:cs typeface="Arial" panose="020B0604020202020204" pitchFamily="34" charset="0"/>
                        </a:rPr>
                        <a:t>NULL</a:t>
                      </a:r>
                    </a:p>
                  </a:txBody>
                  <a:tcPr marL="13500" marR="13500" marT="13500" marB="1350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chemeClr val="bg1"/>
                    </a:solidFill>
                  </a:tcPr>
                </a:tc>
                <a:extLst>
                  <a:ext uri="{0D108BD9-81ED-4DB2-BD59-A6C34878D82A}">
                    <a16:rowId xmlns:a16="http://schemas.microsoft.com/office/drawing/2014/main" val="3058342705"/>
                  </a:ext>
                </a:extLst>
              </a:tr>
              <a:tr h="214640">
                <a:tc>
                  <a:txBody>
                    <a:bodyPr/>
                    <a:lstStyle/>
                    <a:p>
                      <a:pPr algn="ctr" fontAlgn="ctr"/>
                      <a:r>
                        <a:rPr lang="en-US" altLang="ko-KR" sz="900" b="0" i="0" u="none" strike="noStrike">
                          <a:solidFill>
                            <a:schemeClr val="tx1"/>
                          </a:solidFill>
                          <a:effectLst/>
                          <a:latin typeface="Arial" panose="020B0604020202020204" pitchFamily="34" charset="0"/>
                          <a:ea typeface="맑은 고딕" panose="020B0503020000020004" pitchFamily="50" charset="-127"/>
                          <a:cs typeface="Arial" panose="020B0604020202020204" pitchFamily="34" charset="0"/>
                        </a:rPr>
                        <a:t>20</a:t>
                      </a:r>
                    </a:p>
                  </a:txBody>
                  <a:tcPr marL="13500" marR="13500" marT="13500" marB="1350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chemeClr val="bg1"/>
                    </a:solidFill>
                  </a:tcPr>
                </a:tc>
                <a:tc>
                  <a:txBody>
                    <a:bodyPr/>
                    <a:lstStyle/>
                    <a:p>
                      <a:pPr algn="l" fontAlgn="ctr"/>
                      <a:r>
                        <a:rPr lang="en-US" sz="900" b="0" i="0" u="none" strike="noStrike">
                          <a:solidFill>
                            <a:schemeClr val="tx1"/>
                          </a:solidFill>
                          <a:effectLst/>
                          <a:latin typeface="Arial" panose="020B0604020202020204" pitchFamily="34" charset="0"/>
                          <a:ea typeface="맑은 고딕" panose="020B0503020000020004" pitchFamily="50" charset="-127"/>
                          <a:cs typeface="Arial" panose="020B0604020202020204" pitchFamily="34" charset="0"/>
                        </a:rPr>
                        <a:t>consequences</a:t>
                      </a:r>
                    </a:p>
                  </a:txBody>
                  <a:tcPr marL="13500" marR="13500" marT="13500" marB="1350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chemeClr val="bg1"/>
                    </a:solidFill>
                  </a:tcPr>
                </a:tc>
                <a:tc>
                  <a:txBody>
                    <a:bodyPr/>
                    <a:lstStyle/>
                    <a:p>
                      <a:pPr algn="l" fontAlgn="ctr"/>
                      <a:r>
                        <a:rPr lang="en-US" sz="900" b="0" i="0" u="none" strike="noStrike">
                          <a:solidFill>
                            <a:schemeClr val="tx1"/>
                          </a:solidFill>
                          <a:effectLst/>
                          <a:latin typeface="Arial" panose="020B0604020202020204" pitchFamily="34" charset="0"/>
                          <a:ea typeface="맑은 고딕" panose="020B0503020000020004" pitchFamily="50" charset="-127"/>
                          <a:cs typeface="Arial" panose="020B0604020202020204" pitchFamily="34" charset="0"/>
                        </a:rPr>
                        <a:t>Structural variant type</a:t>
                      </a:r>
                    </a:p>
                  </a:txBody>
                  <a:tcPr marL="13500" marR="13500" marT="13500" marB="1350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chemeClr val="bg1"/>
                    </a:solidFill>
                  </a:tcPr>
                </a:tc>
                <a:tc>
                  <a:txBody>
                    <a:bodyPr/>
                    <a:lstStyle/>
                    <a:p>
                      <a:pPr marL="0" lvl="0" indent="0" algn="r" rtl="0">
                        <a:spcBef>
                          <a:spcPts val="0"/>
                        </a:spcBef>
                        <a:spcAft>
                          <a:spcPts val="0"/>
                        </a:spcAft>
                        <a:buNone/>
                      </a:pPr>
                      <a:r>
                        <a:rPr lang="en-US" sz="900" dirty="0">
                          <a:solidFill>
                            <a:schemeClr val="tx1"/>
                          </a:solidFill>
                        </a:rPr>
                        <a:t>Single nucleotide variant</a:t>
                      </a:r>
                    </a:p>
                  </a:txBody>
                  <a:tcPr marL="13500" marR="13500" marT="13500" marB="1350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chemeClr val="bg1"/>
                    </a:solidFill>
                  </a:tcPr>
                </a:tc>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en-US" sz="900" dirty="0"/>
                        <a:t>985432</a:t>
                      </a:r>
                    </a:p>
                  </a:txBody>
                  <a:tcPr marL="13500" marR="13500" marT="13500" marB="1350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chemeClr val="bg1"/>
                    </a:solidFill>
                  </a:tcPr>
                </a:tc>
                <a:extLst>
                  <a:ext uri="{0D108BD9-81ED-4DB2-BD59-A6C34878D82A}">
                    <a16:rowId xmlns:a16="http://schemas.microsoft.com/office/drawing/2014/main" val="3254027938"/>
                  </a:ext>
                </a:extLst>
              </a:tr>
              <a:tr h="214640">
                <a:tc>
                  <a:txBody>
                    <a:bodyPr/>
                    <a:lstStyle/>
                    <a:p>
                      <a:pPr algn="ctr" fontAlgn="ctr"/>
                      <a:r>
                        <a:rPr lang="en-US" altLang="ko-KR" sz="900" b="0" i="0" u="none" strike="noStrike">
                          <a:solidFill>
                            <a:schemeClr val="tx1"/>
                          </a:solidFill>
                          <a:effectLst/>
                          <a:latin typeface="Arial" panose="020B0604020202020204" pitchFamily="34" charset="0"/>
                          <a:ea typeface="맑은 고딕" panose="020B0503020000020004" pitchFamily="50" charset="-127"/>
                          <a:cs typeface="Arial" panose="020B0604020202020204" pitchFamily="34" charset="0"/>
                        </a:rPr>
                        <a:t>21</a:t>
                      </a:r>
                    </a:p>
                  </a:txBody>
                  <a:tcPr marL="13500" marR="13500" marT="13500" marB="1350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chemeClr val="bg1"/>
                    </a:solidFill>
                  </a:tcPr>
                </a:tc>
                <a:tc>
                  <a:txBody>
                    <a:bodyPr/>
                    <a:lstStyle/>
                    <a:p>
                      <a:pPr algn="l" fontAlgn="ctr"/>
                      <a:r>
                        <a:rPr lang="en-US" sz="900" b="0" i="0" u="none" strike="noStrike">
                          <a:solidFill>
                            <a:schemeClr val="tx1"/>
                          </a:solidFill>
                          <a:effectLst/>
                          <a:latin typeface="Arial" panose="020B0604020202020204" pitchFamily="34" charset="0"/>
                          <a:ea typeface="맑은 고딕" panose="020B0503020000020004" pitchFamily="50" charset="-127"/>
                          <a:cs typeface="Arial" panose="020B0604020202020204" pitchFamily="34" charset="0"/>
                        </a:rPr>
                        <a:t>variant_type</a:t>
                      </a:r>
                    </a:p>
                  </a:txBody>
                  <a:tcPr marL="13500" marR="13500" marT="13500" marB="1350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chemeClr val="bg1"/>
                    </a:solidFill>
                  </a:tcPr>
                </a:tc>
                <a:tc>
                  <a:txBody>
                    <a:bodyPr/>
                    <a:lstStyle/>
                    <a:p>
                      <a:pPr algn="l" fontAlgn="ctr"/>
                      <a:r>
                        <a:rPr lang="en-US" sz="900" b="0" i="0" u="none" strike="noStrike">
                          <a:solidFill>
                            <a:schemeClr val="tx1"/>
                          </a:solidFill>
                          <a:effectLst/>
                          <a:latin typeface="Arial" panose="020B0604020202020204" pitchFamily="34" charset="0"/>
                          <a:ea typeface="맑은 고딕" panose="020B0503020000020004" pitchFamily="50" charset="-127"/>
                          <a:cs typeface="Arial" panose="020B0604020202020204" pitchFamily="34" charset="0"/>
                        </a:rPr>
                        <a:t>Functional variant type</a:t>
                      </a:r>
                    </a:p>
                  </a:txBody>
                  <a:tcPr marL="13500" marR="13500" marT="13500" marB="1350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chemeClr val="bg1"/>
                    </a:solidFill>
                  </a:tcPr>
                </a:tc>
                <a:tc>
                  <a:txBody>
                    <a:bodyPr/>
                    <a:lstStyle/>
                    <a:p>
                      <a:pPr algn="r" fontAlgn="ctr"/>
                      <a:r>
                        <a:rPr lang="en-US" sz="900" b="0" i="0" u="none" strike="noStrike" dirty="0">
                          <a:solidFill>
                            <a:schemeClr val="tx1"/>
                          </a:solidFill>
                          <a:effectLst/>
                          <a:latin typeface="Arial" panose="020B0604020202020204" pitchFamily="34" charset="0"/>
                          <a:ea typeface="맑은 고딕" panose="020B0503020000020004" pitchFamily="50" charset="-127"/>
                          <a:cs typeface="Arial" panose="020B0604020202020204" pitchFamily="34" charset="0"/>
                        </a:rPr>
                        <a:t>Missense</a:t>
                      </a:r>
                    </a:p>
                  </a:txBody>
                  <a:tcPr marL="13500" marR="13500" marT="13500" marB="1350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chemeClr val="bg1"/>
                    </a:solidFill>
                  </a:tcPr>
                </a:tc>
                <a:tc>
                  <a:txBody>
                    <a:bodyPr/>
                    <a:lstStyle/>
                    <a:p>
                      <a:pPr algn="r" fontAlgn="ctr"/>
                      <a:r>
                        <a:rPr lang="en-US" sz="900" dirty="0"/>
                        <a:t>5443434</a:t>
                      </a:r>
                      <a:endParaRPr lang="en-US" sz="900" b="0" i="0" u="none" strike="noStrike" dirty="0">
                        <a:solidFill>
                          <a:schemeClr val="tx1"/>
                        </a:solidFill>
                        <a:effectLst/>
                        <a:latin typeface="Arial" panose="020B0604020202020204" pitchFamily="34" charset="0"/>
                        <a:ea typeface="맑은 고딕" panose="020B0503020000020004" pitchFamily="50" charset="-127"/>
                        <a:cs typeface="Arial" panose="020B0604020202020204" pitchFamily="34" charset="0"/>
                      </a:endParaRPr>
                    </a:p>
                  </a:txBody>
                  <a:tcPr marL="13500" marR="13500" marT="13500" marB="1350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chemeClr val="bg1"/>
                    </a:solidFill>
                  </a:tcPr>
                </a:tc>
                <a:extLst>
                  <a:ext uri="{0D108BD9-81ED-4DB2-BD59-A6C34878D82A}">
                    <a16:rowId xmlns:a16="http://schemas.microsoft.com/office/drawing/2014/main" val="1256545976"/>
                  </a:ext>
                </a:extLst>
              </a:tr>
              <a:tr h="288014">
                <a:tc>
                  <a:txBody>
                    <a:bodyPr/>
                    <a:lstStyle/>
                    <a:p>
                      <a:pPr algn="ctr" fontAlgn="ctr"/>
                      <a:r>
                        <a:rPr lang="en-US" altLang="ko-KR" sz="900" b="0" i="0" u="none" strike="noStrike">
                          <a:solidFill>
                            <a:schemeClr val="tx1"/>
                          </a:solidFill>
                          <a:effectLst/>
                          <a:latin typeface="Arial" panose="020B0604020202020204" pitchFamily="34" charset="0"/>
                          <a:ea typeface="맑은 고딕" panose="020B0503020000020004" pitchFamily="50" charset="-127"/>
                          <a:cs typeface="Arial" panose="020B0604020202020204" pitchFamily="34" charset="0"/>
                        </a:rPr>
                        <a:t>22</a:t>
                      </a:r>
                    </a:p>
                  </a:txBody>
                  <a:tcPr marL="13500" marR="13500" marT="13500" marB="1350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chemeClr val="bg1"/>
                    </a:solidFill>
                  </a:tcPr>
                </a:tc>
                <a:tc>
                  <a:txBody>
                    <a:bodyPr/>
                    <a:lstStyle/>
                    <a:p>
                      <a:pPr algn="l" fontAlgn="ctr"/>
                      <a:r>
                        <a:rPr lang="en-US" sz="900" b="0" i="0" u="none" strike="noStrike">
                          <a:solidFill>
                            <a:schemeClr val="tx1"/>
                          </a:solidFill>
                          <a:effectLst/>
                          <a:latin typeface="Arial" panose="020B0604020202020204" pitchFamily="34" charset="0"/>
                          <a:ea typeface="맑은 고딕" panose="020B0503020000020004" pitchFamily="50" charset="-127"/>
                          <a:cs typeface="Arial" panose="020B0604020202020204" pitchFamily="34" charset="0"/>
                        </a:rPr>
                        <a:t>clinvar_significant</a:t>
                      </a:r>
                    </a:p>
                  </a:txBody>
                  <a:tcPr marL="13500" marR="13500" marT="13500" marB="1350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chemeClr val="bg1"/>
                    </a:solidFill>
                  </a:tcPr>
                </a:tc>
                <a:tc>
                  <a:txBody>
                    <a:bodyPr/>
                    <a:lstStyle/>
                    <a:p>
                      <a:pPr algn="l" fontAlgn="ctr"/>
                      <a:r>
                        <a:rPr lang="en-US" sz="900" b="0" i="0" u="none" strike="noStrike" dirty="0">
                          <a:solidFill>
                            <a:schemeClr val="tx1"/>
                          </a:solidFill>
                          <a:effectLst/>
                          <a:latin typeface="Arial" panose="020B0604020202020204" pitchFamily="34" charset="0"/>
                          <a:ea typeface="맑은 고딕" panose="020B0503020000020004" pitchFamily="50" charset="-127"/>
                          <a:cs typeface="Arial" panose="020B0604020202020204" pitchFamily="34" charset="0"/>
                        </a:rPr>
                        <a:t>Categories or database name of annotation</a:t>
                      </a:r>
                    </a:p>
                  </a:txBody>
                  <a:tcPr marL="13500" marR="13500" marT="13500" marB="1350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chemeClr val="bg1"/>
                    </a:solidFill>
                  </a:tcPr>
                </a:tc>
                <a:tc>
                  <a:txBody>
                    <a:bodyPr/>
                    <a:lstStyle/>
                    <a:p>
                      <a:pPr algn="r" fontAlgn="ctr"/>
                      <a:r>
                        <a:rPr lang="en-US" sz="900" b="0" i="0" u="none" strike="noStrike" dirty="0">
                          <a:solidFill>
                            <a:schemeClr val="tx1"/>
                          </a:solidFill>
                          <a:effectLst/>
                          <a:latin typeface="Arial" panose="020B0604020202020204" pitchFamily="34" charset="0"/>
                          <a:ea typeface="맑은 고딕" panose="020B0503020000020004" pitchFamily="50" charset="-127"/>
                          <a:cs typeface="Arial" panose="020B0604020202020204" pitchFamily="34" charset="0"/>
                        </a:rPr>
                        <a:t>Pathogenic</a:t>
                      </a:r>
                    </a:p>
                  </a:txBody>
                  <a:tcPr marL="13500" marR="13500" marT="13500" marB="1350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chemeClr val="bg1"/>
                    </a:solidFill>
                  </a:tcPr>
                </a:tc>
                <a:tc>
                  <a:txBody>
                    <a:bodyPr/>
                    <a:lstStyle/>
                    <a:p>
                      <a:pPr marL="0" marR="0" lvl="0" indent="0" algn="r" defTabSz="685800" rtl="0" eaLnBrk="1" fontAlgn="ctr" latinLnBrk="0" hangingPunct="1">
                        <a:lnSpc>
                          <a:spcPct val="100000"/>
                        </a:lnSpc>
                        <a:spcBef>
                          <a:spcPts val="0"/>
                        </a:spcBef>
                        <a:spcAft>
                          <a:spcPts val="0"/>
                        </a:spcAft>
                        <a:buClrTx/>
                        <a:buSzTx/>
                        <a:buFontTx/>
                        <a:buNone/>
                        <a:tabLst/>
                        <a:defRPr/>
                      </a:pPr>
                      <a:r>
                        <a:rPr lang="en-US" sz="900" dirty="0"/>
                        <a:t>54432234</a:t>
                      </a:r>
                    </a:p>
                  </a:txBody>
                  <a:tcPr marL="13500" marR="13500" marT="13500" marB="1350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chemeClr val="bg1"/>
                    </a:solidFill>
                  </a:tcPr>
                </a:tc>
                <a:extLst>
                  <a:ext uri="{0D108BD9-81ED-4DB2-BD59-A6C34878D82A}">
                    <a16:rowId xmlns:a16="http://schemas.microsoft.com/office/drawing/2014/main" val="2666526637"/>
                  </a:ext>
                </a:extLst>
              </a:tr>
            </a:tbl>
          </a:graphicData>
        </a:graphic>
      </p:graphicFrame>
    </p:spTree>
    <p:extLst>
      <p:ext uri="{BB962C8B-B14F-4D97-AF65-F5344CB8AC3E}">
        <p14:creationId xmlns:p14="http://schemas.microsoft.com/office/powerpoint/2010/main" val="7607451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Google Shape;61;p14">
            <a:extLst>
              <a:ext uri="{FF2B5EF4-FFF2-40B4-BE49-F238E27FC236}">
                <a16:creationId xmlns:a16="http://schemas.microsoft.com/office/drawing/2014/main" id="{C9B12839-480E-4763-A30A-B373497DF3BE}"/>
              </a:ext>
            </a:extLst>
          </p:cNvPr>
          <p:cNvGraphicFramePr/>
          <p:nvPr>
            <p:extLst>
              <p:ext uri="{D42A27DB-BD31-4B8C-83A1-F6EECF244321}">
                <p14:modId xmlns:p14="http://schemas.microsoft.com/office/powerpoint/2010/main" val="3486815726"/>
              </p:ext>
            </p:extLst>
          </p:nvPr>
        </p:nvGraphicFramePr>
        <p:xfrm>
          <a:off x="0" y="1"/>
          <a:ext cx="9144001" cy="5223744"/>
        </p:xfrm>
        <a:graphic>
          <a:graphicData uri="http://schemas.openxmlformats.org/drawingml/2006/table">
            <a:tbl>
              <a:tblPr>
                <a:noFill/>
                <a:tableStyleId>{42E292DC-4DC9-4369-9E3E-4D5144749313}</a:tableStyleId>
              </a:tblPr>
              <a:tblGrid>
                <a:gridCol w="1028700">
                  <a:extLst>
                    <a:ext uri="{9D8B030D-6E8A-4147-A177-3AD203B41FA5}">
                      <a16:colId xmlns:a16="http://schemas.microsoft.com/office/drawing/2014/main" val="20000"/>
                    </a:ext>
                  </a:extLst>
                </a:gridCol>
                <a:gridCol w="2749924">
                  <a:extLst>
                    <a:ext uri="{9D8B030D-6E8A-4147-A177-3AD203B41FA5}">
                      <a16:colId xmlns:a16="http://schemas.microsoft.com/office/drawing/2014/main" val="20001"/>
                    </a:ext>
                  </a:extLst>
                </a:gridCol>
                <a:gridCol w="5365377">
                  <a:extLst>
                    <a:ext uri="{9D8B030D-6E8A-4147-A177-3AD203B41FA5}">
                      <a16:colId xmlns:a16="http://schemas.microsoft.com/office/drawing/2014/main" val="488481427"/>
                    </a:ext>
                  </a:extLst>
                </a:gridCol>
              </a:tblGrid>
              <a:tr h="269987">
                <a:tc>
                  <a:txBody>
                    <a:bodyPr/>
                    <a:lstStyle/>
                    <a:p>
                      <a:pPr marL="0" lvl="0" indent="0" algn="l" rtl="0">
                        <a:spcBef>
                          <a:spcPts val="0"/>
                        </a:spcBef>
                        <a:spcAft>
                          <a:spcPts val="0"/>
                        </a:spcAft>
                        <a:buNone/>
                      </a:pPr>
                      <a:r>
                        <a:rPr lang="en-US" sz="600" dirty="0" err="1"/>
                        <a:t>date_modified</a:t>
                      </a:r>
                      <a:endParaRPr sz="600" dirty="0"/>
                    </a:p>
                  </a:txBody>
                  <a:tcPr marL="91425" marR="91425" marT="91425" marB="91425"/>
                </a:tc>
                <a:tc>
                  <a:txBody>
                    <a:bodyPr/>
                    <a:lstStyle/>
                    <a:p>
                      <a:pPr marL="0" lvl="0" indent="0" algn="l" rtl="0">
                        <a:spcBef>
                          <a:spcPts val="0"/>
                        </a:spcBef>
                        <a:spcAft>
                          <a:spcPts val="0"/>
                        </a:spcAft>
                        <a:buNone/>
                      </a:pPr>
                      <a:r>
                        <a:rPr lang="en-US" sz="600" dirty="0"/>
                        <a:t>2020-01-18</a:t>
                      </a:r>
                      <a:endParaRPr sz="600" dirty="0"/>
                    </a:p>
                  </a:txBody>
                  <a:tcPr marL="91425" marR="91425" marT="91425" marB="91425"/>
                </a:tc>
                <a:tc>
                  <a:txBody>
                    <a:bodyPr/>
                    <a:lstStyle/>
                    <a:p>
                      <a:pPr marL="0" lvl="0" indent="0" algn="l" rtl="0">
                        <a:spcBef>
                          <a:spcPts val="0"/>
                        </a:spcBef>
                        <a:spcAft>
                          <a:spcPts val="0"/>
                        </a:spcAft>
                        <a:buNone/>
                      </a:pPr>
                      <a:endParaRPr sz="600" dirty="0"/>
                    </a:p>
                  </a:txBody>
                  <a:tcPr marL="91425" marR="91425" marT="91425" marB="91425"/>
                </a:tc>
                <a:extLst>
                  <a:ext uri="{0D108BD9-81ED-4DB2-BD59-A6C34878D82A}">
                    <a16:rowId xmlns:a16="http://schemas.microsoft.com/office/drawing/2014/main" val="2595244323"/>
                  </a:ext>
                </a:extLst>
              </a:tr>
              <a:tr h="359372">
                <a:tc>
                  <a:txBody>
                    <a:bodyPr/>
                    <a:lstStyle/>
                    <a:p>
                      <a:pPr marL="0" lvl="0" indent="0" algn="l" rtl="0">
                        <a:spcBef>
                          <a:spcPts val="0"/>
                        </a:spcBef>
                        <a:spcAft>
                          <a:spcPts val="0"/>
                        </a:spcAft>
                        <a:buNone/>
                      </a:pPr>
                      <a:r>
                        <a:rPr lang="en-US" sz="600" dirty="0" err="1"/>
                        <a:t>entrez_id</a:t>
                      </a:r>
                      <a:endParaRPr sz="600" dirty="0"/>
                    </a:p>
                  </a:txBody>
                  <a:tcPr marL="91425" marR="91425" marT="91425" marB="91425"/>
                </a:tc>
                <a:tc>
                  <a:txBody>
                    <a:bodyPr/>
                    <a:lstStyle/>
                    <a:p>
                      <a:pPr marL="0" lvl="0" indent="0" algn="l" rtl="0">
                        <a:spcBef>
                          <a:spcPts val="0"/>
                        </a:spcBef>
                        <a:spcAft>
                          <a:spcPts val="0"/>
                        </a:spcAft>
                        <a:buNone/>
                      </a:pPr>
                      <a:r>
                        <a:rPr lang="en-US" sz="600" dirty="0"/>
                        <a:t>1956</a:t>
                      </a:r>
                      <a:endParaRPr sz="600" dirty="0"/>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600" dirty="0"/>
                        <a:t>The NCBI Gene page at the NCBI provides curated sequence and descriptive information about genetic loci including official nomenclature, aliases, sequence accessions, phenotypes, EC numbers, MIM numbers, </a:t>
                      </a:r>
                      <a:r>
                        <a:rPr lang="en-US" sz="600" dirty="0" err="1"/>
                        <a:t>UniGene</a:t>
                      </a:r>
                      <a:r>
                        <a:rPr lang="en-US" sz="600" dirty="0"/>
                        <a:t> clusters, homology, map locations, and related web sites.</a:t>
                      </a:r>
                    </a:p>
                  </a:txBody>
                  <a:tcPr marL="91425" marR="91425" marT="91425" marB="91425"/>
                </a:tc>
                <a:extLst>
                  <a:ext uri="{0D108BD9-81ED-4DB2-BD59-A6C34878D82A}">
                    <a16:rowId xmlns:a16="http://schemas.microsoft.com/office/drawing/2014/main" val="877595751"/>
                  </a:ext>
                </a:extLst>
              </a:tr>
              <a:tr h="286494">
                <a:tc>
                  <a:txBody>
                    <a:bodyPr/>
                    <a:lstStyle/>
                    <a:p>
                      <a:pPr marL="0" lvl="0" indent="0" algn="l" rtl="0">
                        <a:spcBef>
                          <a:spcPts val="0"/>
                        </a:spcBef>
                        <a:spcAft>
                          <a:spcPts val="0"/>
                        </a:spcAft>
                        <a:buNone/>
                      </a:pPr>
                      <a:r>
                        <a:rPr lang="en-US" sz="600" dirty="0" err="1"/>
                        <a:t>ensembl_gene_id</a:t>
                      </a:r>
                      <a:endParaRPr sz="600" dirty="0"/>
                    </a:p>
                  </a:txBody>
                  <a:tcPr marL="91425" marR="91425" marT="91425" marB="91425"/>
                </a:tc>
                <a:tc>
                  <a:txBody>
                    <a:bodyPr/>
                    <a:lstStyle/>
                    <a:p>
                      <a:pPr marL="0" lvl="0" indent="0" algn="l" rtl="0">
                        <a:spcBef>
                          <a:spcPts val="0"/>
                        </a:spcBef>
                        <a:spcAft>
                          <a:spcPts val="0"/>
                        </a:spcAft>
                        <a:buNone/>
                      </a:pPr>
                      <a:r>
                        <a:rPr lang="en-US" sz="600" dirty="0"/>
                        <a:t>ENSG00000146648</a:t>
                      </a:r>
                      <a:endParaRPr sz="600" dirty="0"/>
                    </a:p>
                  </a:txBody>
                  <a:tcPr marL="91425" marR="91425" marT="91425" marB="91425"/>
                </a:tc>
                <a:tc>
                  <a:txBody>
                    <a:bodyPr/>
                    <a:lstStyle/>
                    <a:p>
                      <a:pPr marL="0" lvl="0" indent="0" algn="l" rtl="0">
                        <a:spcBef>
                          <a:spcPts val="0"/>
                        </a:spcBef>
                        <a:spcAft>
                          <a:spcPts val="0"/>
                        </a:spcAft>
                        <a:buNone/>
                      </a:pPr>
                      <a:r>
                        <a:rPr lang="en-US" sz="600" dirty="0"/>
                        <a:t>The </a:t>
                      </a:r>
                      <a:r>
                        <a:rPr lang="en-US" sz="600" dirty="0" err="1"/>
                        <a:t>Ensembl</a:t>
                      </a:r>
                      <a:r>
                        <a:rPr lang="en-US" sz="600" dirty="0"/>
                        <a:t> Gene View displays data associated at the gene level such as orthologs, paralogs, regulatory regions and splice variants.</a:t>
                      </a:r>
                      <a:endParaRPr sz="600" dirty="0"/>
                    </a:p>
                  </a:txBody>
                  <a:tcPr marL="91425" marR="91425" marT="91425" marB="91425"/>
                </a:tc>
                <a:extLst>
                  <a:ext uri="{0D108BD9-81ED-4DB2-BD59-A6C34878D82A}">
                    <a16:rowId xmlns:a16="http://schemas.microsoft.com/office/drawing/2014/main" val="3484206602"/>
                  </a:ext>
                </a:extLst>
              </a:tr>
              <a:tr h="269987">
                <a:tc>
                  <a:txBody>
                    <a:bodyPr/>
                    <a:lstStyle/>
                    <a:p>
                      <a:pPr marL="0" lvl="0" indent="0" algn="l" rtl="0">
                        <a:spcBef>
                          <a:spcPts val="0"/>
                        </a:spcBef>
                        <a:spcAft>
                          <a:spcPts val="0"/>
                        </a:spcAft>
                        <a:buNone/>
                      </a:pPr>
                      <a:r>
                        <a:rPr lang="en-US" sz="600" dirty="0" err="1"/>
                        <a:t>vega_id</a:t>
                      </a:r>
                      <a:endParaRPr sz="600" dirty="0"/>
                    </a:p>
                  </a:txBody>
                  <a:tcPr marL="91425" marR="91425" marT="91425" marB="91425"/>
                </a:tc>
                <a:tc>
                  <a:txBody>
                    <a:bodyPr/>
                    <a:lstStyle/>
                    <a:p>
                      <a:pPr marL="0" lvl="0" indent="0" algn="l" rtl="0">
                        <a:spcBef>
                          <a:spcPts val="0"/>
                        </a:spcBef>
                        <a:spcAft>
                          <a:spcPts val="0"/>
                        </a:spcAft>
                        <a:buNone/>
                      </a:pPr>
                      <a:r>
                        <a:rPr lang="en-US" sz="600" dirty="0"/>
                        <a:t>OTTHUMG00000023661</a:t>
                      </a:r>
                      <a:endParaRPr sz="600" dirty="0"/>
                    </a:p>
                  </a:txBody>
                  <a:tcPr marL="91425" marR="91425" marT="91425" marB="91425"/>
                </a:tc>
                <a:tc>
                  <a:txBody>
                    <a:bodyPr/>
                    <a:lstStyle/>
                    <a:p>
                      <a:pPr marL="0" lvl="0" indent="0" algn="l" rtl="0">
                        <a:spcBef>
                          <a:spcPts val="0"/>
                        </a:spcBef>
                        <a:spcAft>
                          <a:spcPts val="0"/>
                        </a:spcAft>
                        <a:buNone/>
                      </a:pPr>
                      <a:endParaRPr sz="600" dirty="0"/>
                    </a:p>
                  </a:txBody>
                  <a:tcPr marL="91425" marR="91425" marT="91425" marB="91425"/>
                </a:tc>
                <a:extLst>
                  <a:ext uri="{0D108BD9-81ED-4DB2-BD59-A6C34878D82A}">
                    <a16:rowId xmlns:a16="http://schemas.microsoft.com/office/drawing/2014/main" val="3386517038"/>
                  </a:ext>
                </a:extLst>
              </a:tr>
              <a:tr h="269987">
                <a:tc>
                  <a:txBody>
                    <a:bodyPr/>
                    <a:lstStyle/>
                    <a:p>
                      <a:pPr marL="0" lvl="0" indent="0" algn="l" rtl="0">
                        <a:spcBef>
                          <a:spcPts val="0"/>
                        </a:spcBef>
                        <a:spcAft>
                          <a:spcPts val="0"/>
                        </a:spcAft>
                        <a:buNone/>
                      </a:pPr>
                      <a:r>
                        <a:rPr lang="en-US" sz="600" dirty="0" err="1"/>
                        <a:t>ucsc_id</a:t>
                      </a:r>
                      <a:endParaRPr sz="600" dirty="0"/>
                    </a:p>
                  </a:txBody>
                  <a:tcPr marL="91425" marR="91425" marT="91425" marB="91425"/>
                </a:tc>
                <a:tc>
                  <a:txBody>
                    <a:bodyPr/>
                    <a:lstStyle/>
                    <a:p>
                      <a:pPr marL="0" lvl="0" indent="0" algn="l" rtl="0">
                        <a:spcBef>
                          <a:spcPts val="0"/>
                        </a:spcBef>
                        <a:spcAft>
                          <a:spcPts val="0"/>
                        </a:spcAft>
                        <a:buNone/>
                      </a:pPr>
                      <a:r>
                        <a:rPr lang="en-US" sz="600" dirty="0"/>
                        <a:t>uc003tqk.4</a:t>
                      </a:r>
                      <a:endParaRPr sz="600" dirty="0"/>
                    </a:p>
                  </a:txBody>
                  <a:tcPr marL="91425" marR="91425" marT="91425" marB="91425"/>
                </a:tc>
                <a:tc>
                  <a:txBody>
                    <a:bodyPr/>
                    <a:lstStyle/>
                    <a:p>
                      <a:pPr marL="0" lvl="0" indent="0" algn="l" rtl="0">
                        <a:spcBef>
                          <a:spcPts val="0"/>
                        </a:spcBef>
                        <a:spcAft>
                          <a:spcPts val="0"/>
                        </a:spcAft>
                        <a:buNone/>
                      </a:pPr>
                      <a:r>
                        <a:rPr lang="en-US" sz="600" dirty="0"/>
                        <a:t>The UCSC gene page provides information on the gene model and links to related tools and databases.</a:t>
                      </a:r>
                      <a:endParaRPr sz="600" dirty="0"/>
                    </a:p>
                  </a:txBody>
                  <a:tcPr marL="91425" marR="91425" marT="91425" marB="91425"/>
                </a:tc>
                <a:extLst>
                  <a:ext uri="{0D108BD9-81ED-4DB2-BD59-A6C34878D82A}">
                    <a16:rowId xmlns:a16="http://schemas.microsoft.com/office/drawing/2014/main" val="2033610722"/>
                  </a:ext>
                </a:extLst>
              </a:tr>
              <a:tr h="269987">
                <a:tc>
                  <a:txBody>
                    <a:bodyPr/>
                    <a:lstStyle/>
                    <a:p>
                      <a:pPr marL="0" lvl="0" indent="0" algn="l" rtl="0">
                        <a:spcBef>
                          <a:spcPts val="0"/>
                        </a:spcBef>
                        <a:spcAft>
                          <a:spcPts val="0"/>
                        </a:spcAft>
                        <a:buNone/>
                      </a:pPr>
                      <a:r>
                        <a:rPr lang="en-US" sz="600" dirty="0" err="1"/>
                        <a:t>ena</a:t>
                      </a:r>
                      <a:endParaRPr sz="600" dirty="0"/>
                    </a:p>
                  </a:txBody>
                  <a:tcPr marL="91425" marR="91425" marT="91425" marB="91425"/>
                </a:tc>
                <a:tc>
                  <a:txBody>
                    <a:bodyPr/>
                    <a:lstStyle/>
                    <a:p>
                      <a:pPr marL="0" lvl="0" indent="0" algn="l" rtl="0">
                        <a:spcBef>
                          <a:spcPts val="0"/>
                        </a:spcBef>
                        <a:spcAft>
                          <a:spcPts val="0"/>
                        </a:spcAft>
                        <a:buNone/>
                      </a:pPr>
                      <a:r>
                        <a:rPr lang="en-US" sz="600" dirty="0"/>
                        <a:t>NULL</a:t>
                      </a:r>
                      <a:endParaRPr sz="600" dirty="0"/>
                    </a:p>
                  </a:txBody>
                  <a:tcPr marL="91425" marR="91425" marT="91425" marB="91425"/>
                </a:tc>
                <a:tc>
                  <a:txBody>
                    <a:bodyPr/>
                    <a:lstStyle/>
                    <a:p>
                      <a:pPr marL="0" lvl="0" indent="0" algn="l" rtl="0">
                        <a:spcBef>
                          <a:spcPts val="0"/>
                        </a:spcBef>
                        <a:spcAft>
                          <a:spcPts val="0"/>
                        </a:spcAft>
                        <a:buNone/>
                      </a:pPr>
                      <a:endParaRPr sz="600" dirty="0"/>
                    </a:p>
                  </a:txBody>
                  <a:tcPr marL="91425" marR="91425" marT="91425" marB="91425"/>
                </a:tc>
                <a:extLst>
                  <a:ext uri="{0D108BD9-81ED-4DB2-BD59-A6C34878D82A}">
                    <a16:rowId xmlns:a16="http://schemas.microsoft.com/office/drawing/2014/main" val="10004"/>
                  </a:ext>
                </a:extLst>
              </a:tr>
              <a:tr h="269987">
                <a:tc>
                  <a:txBody>
                    <a:bodyPr/>
                    <a:lstStyle/>
                    <a:p>
                      <a:pPr marL="0" lvl="0" indent="0" algn="l" rtl="0">
                        <a:spcBef>
                          <a:spcPts val="0"/>
                        </a:spcBef>
                        <a:spcAft>
                          <a:spcPts val="0"/>
                        </a:spcAft>
                        <a:buNone/>
                      </a:pPr>
                      <a:r>
                        <a:rPr lang="en-US" sz="600" dirty="0" err="1">
                          <a:solidFill>
                            <a:srgbClr val="C00000"/>
                          </a:solidFill>
                        </a:rPr>
                        <a:t>refseq_accession</a:t>
                      </a:r>
                      <a:endParaRPr sz="600" dirty="0">
                        <a:solidFill>
                          <a:srgbClr val="C00000"/>
                        </a:solidFill>
                      </a:endParaRPr>
                    </a:p>
                  </a:txBody>
                  <a:tcPr marL="91425" marR="91425" marT="91425" marB="91425"/>
                </a:tc>
                <a:tc>
                  <a:txBody>
                    <a:bodyPr/>
                    <a:lstStyle/>
                    <a:p>
                      <a:pPr marL="0" lvl="0" indent="0" algn="l" rtl="0">
                        <a:spcBef>
                          <a:spcPts val="0"/>
                        </a:spcBef>
                        <a:spcAft>
                          <a:spcPts val="0"/>
                        </a:spcAft>
                        <a:buNone/>
                      </a:pPr>
                      <a:r>
                        <a:rPr lang="en-US" sz="600" dirty="0">
                          <a:solidFill>
                            <a:srgbClr val="C00000"/>
                          </a:solidFill>
                        </a:rPr>
                        <a:t>NM_005228</a:t>
                      </a:r>
                      <a:endParaRPr sz="600" dirty="0">
                        <a:solidFill>
                          <a:srgbClr val="C00000"/>
                        </a:solidFill>
                      </a:endParaRPr>
                    </a:p>
                  </a:txBody>
                  <a:tcPr marL="91425" marR="91425" marT="91425" marB="91425"/>
                </a:tc>
                <a:tc>
                  <a:txBody>
                    <a:bodyPr/>
                    <a:lstStyle/>
                    <a:p>
                      <a:pPr marL="0" lvl="0" indent="0" algn="l" rtl="0">
                        <a:spcBef>
                          <a:spcPts val="0"/>
                        </a:spcBef>
                        <a:spcAft>
                          <a:spcPts val="0"/>
                        </a:spcAft>
                        <a:buNone/>
                      </a:pPr>
                      <a:r>
                        <a:rPr lang="en-US" sz="600" dirty="0">
                          <a:solidFill>
                            <a:srgbClr val="C00000"/>
                          </a:solidFill>
                        </a:rPr>
                        <a:t>the Reference Sequence (</a:t>
                      </a:r>
                      <a:r>
                        <a:rPr lang="en-US" sz="600" dirty="0" err="1">
                          <a:solidFill>
                            <a:srgbClr val="C00000"/>
                          </a:solidFill>
                        </a:rPr>
                        <a:t>RefSeq</a:t>
                      </a:r>
                      <a:r>
                        <a:rPr lang="en-US" sz="600" dirty="0">
                          <a:solidFill>
                            <a:srgbClr val="C00000"/>
                          </a:solidFill>
                        </a:rPr>
                        <a:t>) identifier for that entry, provided by the NCBI</a:t>
                      </a:r>
                      <a:endParaRPr sz="600" dirty="0">
                        <a:solidFill>
                          <a:srgbClr val="C00000"/>
                        </a:solidFill>
                      </a:endParaRPr>
                    </a:p>
                  </a:txBody>
                  <a:tcPr marL="91425" marR="91425" marT="91425" marB="91425"/>
                </a:tc>
                <a:extLst>
                  <a:ext uri="{0D108BD9-81ED-4DB2-BD59-A6C34878D82A}">
                    <a16:rowId xmlns:a16="http://schemas.microsoft.com/office/drawing/2014/main" val="1196805069"/>
                  </a:ext>
                </a:extLst>
              </a:tr>
              <a:tr h="269521">
                <a:tc>
                  <a:txBody>
                    <a:bodyPr/>
                    <a:lstStyle/>
                    <a:p>
                      <a:pPr marL="0" lvl="0" indent="0" algn="l" rtl="0">
                        <a:spcBef>
                          <a:spcPts val="0"/>
                        </a:spcBef>
                        <a:spcAft>
                          <a:spcPts val="0"/>
                        </a:spcAft>
                        <a:buNone/>
                      </a:pPr>
                      <a:r>
                        <a:rPr lang="en-US" sz="600" dirty="0" err="1"/>
                        <a:t>ccds_id</a:t>
                      </a:r>
                      <a:endParaRPr sz="600" dirty="0"/>
                    </a:p>
                  </a:txBody>
                  <a:tcPr marL="91425" marR="91425" marT="91425" marB="91425"/>
                </a:tc>
                <a:tc>
                  <a:txBody>
                    <a:bodyPr/>
                    <a:lstStyle/>
                    <a:p>
                      <a:pPr marL="0" lvl="0" indent="0" algn="l" rtl="0">
                        <a:spcBef>
                          <a:spcPts val="0"/>
                        </a:spcBef>
                        <a:spcAft>
                          <a:spcPts val="0"/>
                        </a:spcAft>
                        <a:buNone/>
                      </a:pPr>
                      <a:r>
                        <a:rPr lang="en-US" sz="600" dirty="0"/>
                        <a:t>CCDS5514|CCDS5515|CCDS5516|CCDS47587|CCDS87506|CCDS87507</a:t>
                      </a:r>
                      <a:endParaRPr sz="600" dirty="0"/>
                    </a:p>
                  </a:txBody>
                  <a:tcPr marL="91425" marR="91425" marT="91425" marB="91425"/>
                </a:tc>
                <a:tc>
                  <a:txBody>
                    <a:bodyPr/>
                    <a:lstStyle/>
                    <a:p>
                      <a:pPr marL="0" lvl="0" indent="0" algn="l" rtl="0">
                        <a:spcBef>
                          <a:spcPts val="0"/>
                        </a:spcBef>
                        <a:spcAft>
                          <a:spcPts val="0"/>
                        </a:spcAft>
                        <a:buNone/>
                      </a:pPr>
                      <a:r>
                        <a:rPr lang="en-US" sz="600" dirty="0"/>
                        <a:t>consensus CDS (CCDS) sequence for the gene.</a:t>
                      </a:r>
                      <a:endParaRPr sz="600" dirty="0"/>
                    </a:p>
                  </a:txBody>
                  <a:tcPr marL="91425" marR="91425" marT="91425" marB="91425"/>
                </a:tc>
                <a:extLst>
                  <a:ext uri="{0D108BD9-81ED-4DB2-BD59-A6C34878D82A}">
                    <a16:rowId xmlns:a16="http://schemas.microsoft.com/office/drawing/2014/main" val="10005"/>
                  </a:ext>
                </a:extLst>
              </a:tr>
              <a:tr h="269987">
                <a:tc>
                  <a:txBody>
                    <a:bodyPr/>
                    <a:lstStyle/>
                    <a:p>
                      <a:pPr marL="0" lvl="0" indent="0" algn="l" rtl="0">
                        <a:spcBef>
                          <a:spcPts val="0"/>
                        </a:spcBef>
                        <a:spcAft>
                          <a:spcPts val="0"/>
                        </a:spcAft>
                        <a:buNone/>
                      </a:pPr>
                      <a:r>
                        <a:rPr lang="en-US" sz="600" dirty="0" err="1"/>
                        <a:t>uniprot_ids</a:t>
                      </a:r>
                      <a:endParaRPr sz="600" dirty="0"/>
                    </a:p>
                  </a:txBody>
                  <a:tcPr marL="91425" marR="91425" marT="91425" marB="91425"/>
                </a:tc>
                <a:tc>
                  <a:txBody>
                    <a:bodyPr/>
                    <a:lstStyle/>
                    <a:p>
                      <a:pPr marL="0" lvl="0" indent="0" algn="l" rtl="0">
                        <a:spcBef>
                          <a:spcPts val="0"/>
                        </a:spcBef>
                        <a:spcAft>
                          <a:spcPts val="0"/>
                        </a:spcAft>
                        <a:buNone/>
                      </a:pPr>
                      <a:r>
                        <a:rPr lang="en-US" sz="600" dirty="0"/>
                        <a:t>P00533</a:t>
                      </a:r>
                      <a:endParaRPr sz="600" dirty="0"/>
                    </a:p>
                  </a:txBody>
                  <a:tcPr marL="91425" marR="91425" marT="91425" marB="91425"/>
                </a:tc>
                <a:tc>
                  <a:txBody>
                    <a:bodyPr/>
                    <a:lstStyle/>
                    <a:p>
                      <a:pPr marL="0" lvl="0" indent="0" algn="l" rtl="0">
                        <a:spcBef>
                          <a:spcPts val="0"/>
                        </a:spcBef>
                        <a:spcAft>
                          <a:spcPts val="0"/>
                        </a:spcAft>
                        <a:buNone/>
                      </a:pPr>
                      <a:r>
                        <a:rPr lang="en-US" sz="600" dirty="0"/>
                        <a:t>The </a:t>
                      </a:r>
                      <a:r>
                        <a:rPr lang="en-US" sz="600" dirty="0" err="1"/>
                        <a:t>UniProt</a:t>
                      </a:r>
                      <a:r>
                        <a:rPr lang="en-US" sz="600" dirty="0"/>
                        <a:t> page for the encoded gene protein product</a:t>
                      </a:r>
                      <a:endParaRPr sz="600" dirty="0"/>
                    </a:p>
                  </a:txBody>
                  <a:tcPr marL="91425" marR="91425" marT="91425" marB="91425"/>
                </a:tc>
                <a:extLst>
                  <a:ext uri="{0D108BD9-81ED-4DB2-BD59-A6C34878D82A}">
                    <a16:rowId xmlns:a16="http://schemas.microsoft.com/office/drawing/2014/main" val="10006"/>
                  </a:ext>
                </a:extLst>
              </a:tr>
              <a:tr h="359372">
                <a:tc>
                  <a:txBody>
                    <a:bodyPr/>
                    <a:lstStyle/>
                    <a:p>
                      <a:pPr marL="0" lvl="0" indent="0" algn="l" rtl="0">
                        <a:spcBef>
                          <a:spcPts val="0"/>
                        </a:spcBef>
                        <a:spcAft>
                          <a:spcPts val="0"/>
                        </a:spcAft>
                        <a:buNone/>
                      </a:pPr>
                      <a:r>
                        <a:rPr lang="en-US" sz="600" dirty="0" err="1"/>
                        <a:t>pubmed_id</a:t>
                      </a:r>
                      <a:endParaRPr sz="600" dirty="0"/>
                    </a:p>
                  </a:txBody>
                  <a:tcPr marL="91425" marR="91425" marT="91425" marB="91425"/>
                </a:tc>
                <a:tc>
                  <a:txBody>
                    <a:bodyPr/>
                    <a:lstStyle/>
                    <a:p>
                      <a:pPr marL="0" lvl="0" indent="0" algn="l" rtl="0">
                        <a:spcBef>
                          <a:spcPts val="0"/>
                        </a:spcBef>
                        <a:spcAft>
                          <a:spcPts val="0"/>
                        </a:spcAft>
                        <a:buNone/>
                      </a:pPr>
                      <a:r>
                        <a:rPr lang="en-US" sz="600" dirty="0"/>
                        <a:t>1505215</a:t>
                      </a:r>
                      <a:endParaRPr sz="600" dirty="0"/>
                    </a:p>
                  </a:txBody>
                  <a:tcPr marL="91425" marR="91425" marT="91425" marB="91425"/>
                </a:tc>
                <a:tc>
                  <a:txBody>
                    <a:bodyPr/>
                    <a:lstStyle/>
                    <a:p>
                      <a:pPr marL="0" lvl="0" indent="0" algn="l" rtl="0">
                        <a:spcBef>
                          <a:spcPts val="0"/>
                        </a:spcBef>
                        <a:spcAft>
                          <a:spcPts val="0"/>
                        </a:spcAft>
                        <a:buNone/>
                      </a:pPr>
                      <a:r>
                        <a:rPr lang="en-US" sz="600" dirty="0"/>
                        <a:t>links to a search of the </a:t>
                      </a:r>
                      <a:r>
                        <a:rPr lang="en-US" sz="600" dirty="0" err="1"/>
                        <a:t>GOPubMed</a:t>
                      </a:r>
                      <a:r>
                        <a:rPr lang="en-US" sz="600" dirty="0"/>
                        <a:t> literature search engine with the approved symbol for the gene. </a:t>
                      </a:r>
                      <a:r>
                        <a:rPr lang="en-US" sz="600" dirty="0" err="1"/>
                        <a:t>GOPubMed</a:t>
                      </a:r>
                      <a:r>
                        <a:rPr lang="en-US" sz="600" dirty="0"/>
                        <a:t> provides several different results display options, including listing references by year, </a:t>
                      </a:r>
                      <a:r>
                        <a:rPr lang="en-US" sz="600" dirty="0" err="1"/>
                        <a:t>MeSH</a:t>
                      </a:r>
                      <a:r>
                        <a:rPr lang="en-US" sz="600" dirty="0"/>
                        <a:t> term, GO term or researcher.</a:t>
                      </a:r>
                      <a:endParaRPr sz="600" dirty="0"/>
                    </a:p>
                  </a:txBody>
                  <a:tcPr marL="91425" marR="91425" marT="91425" marB="91425"/>
                </a:tc>
                <a:extLst>
                  <a:ext uri="{0D108BD9-81ED-4DB2-BD59-A6C34878D82A}">
                    <a16:rowId xmlns:a16="http://schemas.microsoft.com/office/drawing/2014/main" val="10007"/>
                  </a:ext>
                </a:extLst>
              </a:tr>
              <a:tr h="269987">
                <a:tc>
                  <a:txBody>
                    <a:bodyPr/>
                    <a:lstStyle/>
                    <a:p>
                      <a:pPr marL="0" lvl="0" indent="0" algn="l" rtl="0">
                        <a:spcBef>
                          <a:spcPts val="0"/>
                        </a:spcBef>
                        <a:spcAft>
                          <a:spcPts val="0"/>
                        </a:spcAft>
                        <a:buNone/>
                      </a:pPr>
                      <a:r>
                        <a:rPr lang="en-US" sz="600" dirty="0" err="1"/>
                        <a:t>mgd_id</a:t>
                      </a:r>
                      <a:endParaRPr sz="600" dirty="0"/>
                    </a:p>
                  </a:txBody>
                  <a:tcPr marL="91425" marR="91425" marT="91425" marB="91425"/>
                </a:tc>
                <a:tc>
                  <a:txBody>
                    <a:bodyPr/>
                    <a:lstStyle/>
                    <a:p>
                      <a:pPr marL="0" lvl="0" indent="0" algn="l" rtl="0">
                        <a:spcBef>
                          <a:spcPts val="0"/>
                        </a:spcBef>
                        <a:spcAft>
                          <a:spcPts val="0"/>
                        </a:spcAft>
                        <a:buNone/>
                      </a:pPr>
                      <a:r>
                        <a:rPr lang="en-US" sz="600" dirty="0"/>
                        <a:t>MGI:95294</a:t>
                      </a:r>
                      <a:endParaRPr sz="600" dirty="0"/>
                    </a:p>
                  </a:txBody>
                  <a:tcPr marL="91425" marR="91425" marT="91425" marB="91425"/>
                </a:tc>
                <a:tc>
                  <a:txBody>
                    <a:bodyPr/>
                    <a:lstStyle/>
                    <a:p>
                      <a:pPr marL="0" lvl="0" indent="0" algn="l" rtl="0">
                        <a:spcBef>
                          <a:spcPts val="0"/>
                        </a:spcBef>
                        <a:spcAft>
                          <a:spcPts val="0"/>
                        </a:spcAft>
                        <a:buNone/>
                      </a:pPr>
                      <a:endParaRPr sz="600" dirty="0"/>
                    </a:p>
                  </a:txBody>
                  <a:tcPr marL="91425" marR="91425" marT="91425" marB="91425"/>
                </a:tc>
                <a:extLst>
                  <a:ext uri="{0D108BD9-81ED-4DB2-BD59-A6C34878D82A}">
                    <a16:rowId xmlns:a16="http://schemas.microsoft.com/office/drawing/2014/main" val="10008"/>
                  </a:ext>
                </a:extLst>
              </a:tr>
              <a:tr h="269987">
                <a:tc>
                  <a:txBody>
                    <a:bodyPr/>
                    <a:lstStyle/>
                    <a:p>
                      <a:pPr marL="0" lvl="0" indent="0" algn="l" rtl="0">
                        <a:spcBef>
                          <a:spcPts val="0"/>
                        </a:spcBef>
                        <a:spcAft>
                          <a:spcPts val="0"/>
                        </a:spcAft>
                        <a:buNone/>
                      </a:pPr>
                      <a:r>
                        <a:rPr lang="en-US" sz="600" dirty="0" err="1"/>
                        <a:t>rgd_id</a:t>
                      </a:r>
                      <a:endParaRPr sz="600" dirty="0"/>
                    </a:p>
                  </a:txBody>
                  <a:tcPr marL="91425" marR="91425" marT="91425" marB="91425"/>
                </a:tc>
                <a:tc>
                  <a:txBody>
                    <a:bodyPr/>
                    <a:lstStyle/>
                    <a:p>
                      <a:pPr marL="0" lvl="0" indent="0" algn="l" rtl="0">
                        <a:spcBef>
                          <a:spcPts val="0"/>
                        </a:spcBef>
                        <a:spcAft>
                          <a:spcPts val="0"/>
                        </a:spcAft>
                        <a:buNone/>
                      </a:pPr>
                      <a:r>
                        <a:rPr lang="en-US" sz="600" dirty="0"/>
                        <a:t>RGD:2543</a:t>
                      </a:r>
                      <a:endParaRPr sz="600" dirty="0"/>
                    </a:p>
                  </a:txBody>
                  <a:tcPr marL="91425" marR="91425" marT="91425" marB="91425"/>
                </a:tc>
                <a:tc>
                  <a:txBody>
                    <a:bodyPr/>
                    <a:lstStyle/>
                    <a:p>
                      <a:pPr marL="0" lvl="0" indent="0" algn="l" rtl="0">
                        <a:spcBef>
                          <a:spcPts val="0"/>
                        </a:spcBef>
                        <a:spcAft>
                          <a:spcPts val="0"/>
                        </a:spcAft>
                        <a:buNone/>
                      </a:pPr>
                      <a:endParaRPr sz="600" dirty="0"/>
                    </a:p>
                  </a:txBody>
                  <a:tcPr marL="91425" marR="91425" marT="91425" marB="91425"/>
                </a:tc>
                <a:extLst>
                  <a:ext uri="{0D108BD9-81ED-4DB2-BD59-A6C34878D82A}">
                    <a16:rowId xmlns:a16="http://schemas.microsoft.com/office/drawing/2014/main" val="699384499"/>
                  </a:ext>
                </a:extLst>
              </a:tr>
              <a:tr h="269987">
                <a:tc>
                  <a:txBody>
                    <a:bodyPr/>
                    <a:lstStyle/>
                    <a:p>
                      <a:pPr marL="0" lvl="0" indent="0" algn="l" rtl="0">
                        <a:spcBef>
                          <a:spcPts val="0"/>
                        </a:spcBef>
                        <a:spcAft>
                          <a:spcPts val="0"/>
                        </a:spcAft>
                        <a:buNone/>
                      </a:pPr>
                      <a:r>
                        <a:rPr lang="en-US" sz="600" dirty="0" err="1"/>
                        <a:t>lsdb</a:t>
                      </a:r>
                      <a:endParaRPr sz="600" dirty="0"/>
                    </a:p>
                  </a:txBody>
                  <a:tcPr marL="91425" marR="91425" marT="91425" marB="91425"/>
                </a:tc>
                <a:tc>
                  <a:txBody>
                    <a:bodyPr/>
                    <a:lstStyle/>
                    <a:p>
                      <a:pPr marL="0" lvl="0" indent="0" algn="l" rtl="0">
                        <a:spcBef>
                          <a:spcPts val="0"/>
                        </a:spcBef>
                        <a:spcAft>
                          <a:spcPts val="0"/>
                        </a:spcAft>
                        <a:buNone/>
                      </a:pPr>
                      <a:r>
                        <a:rPr lang="en-US" sz="600" dirty="0"/>
                        <a:t>LRG_304|http://ftp.ebi.ac.uk/pub/databases/</a:t>
                      </a:r>
                      <a:r>
                        <a:rPr lang="en-US" sz="600" dirty="0" err="1"/>
                        <a:t>lrgex</a:t>
                      </a:r>
                      <a:r>
                        <a:rPr lang="en-US" sz="600" dirty="0"/>
                        <a:t>/LRG_304.xml</a:t>
                      </a:r>
                    </a:p>
                  </a:txBody>
                  <a:tcPr marL="91425" marR="91425" marT="91425" marB="91425"/>
                </a:tc>
                <a:tc>
                  <a:txBody>
                    <a:bodyPr/>
                    <a:lstStyle/>
                    <a:p>
                      <a:pPr marL="0" lvl="0" indent="0" algn="l" rtl="0">
                        <a:spcBef>
                          <a:spcPts val="0"/>
                        </a:spcBef>
                        <a:spcAft>
                          <a:spcPts val="0"/>
                        </a:spcAft>
                        <a:buNone/>
                      </a:pPr>
                      <a:r>
                        <a:rPr lang="en-US" sz="600" dirty="0"/>
                        <a:t> links to Locus Specific Mutation Databases. </a:t>
                      </a:r>
                    </a:p>
                  </a:txBody>
                  <a:tcPr marL="91425" marR="91425" marT="91425" marB="91425"/>
                </a:tc>
                <a:extLst>
                  <a:ext uri="{0D108BD9-81ED-4DB2-BD59-A6C34878D82A}">
                    <a16:rowId xmlns:a16="http://schemas.microsoft.com/office/drawing/2014/main" val="1244923677"/>
                  </a:ext>
                </a:extLst>
              </a:tr>
              <a:tr h="359372">
                <a:tc>
                  <a:txBody>
                    <a:bodyPr/>
                    <a:lstStyle/>
                    <a:p>
                      <a:pPr marL="0" lvl="0" indent="0" algn="l" rtl="0">
                        <a:spcBef>
                          <a:spcPts val="0"/>
                        </a:spcBef>
                        <a:spcAft>
                          <a:spcPts val="0"/>
                        </a:spcAft>
                        <a:buNone/>
                      </a:pPr>
                      <a:r>
                        <a:rPr lang="en-US" sz="600" dirty="0"/>
                        <a:t>cosmic</a:t>
                      </a:r>
                      <a:endParaRPr sz="600" dirty="0"/>
                    </a:p>
                  </a:txBody>
                  <a:tcPr marL="91425" marR="91425" marT="91425" marB="91425"/>
                </a:tc>
                <a:tc>
                  <a:txBody>
                    <a:bodyPr/>
                    <a:lstStyle/>
                    <a:p>
                      <a:pPr marL="0" lvl="0" indent="0" algn="l" rtl="0">
                        <a:spcBef>
                          <a:spcPts val="0"/>
                        </a:spcBef>
                        <a:spcAft>
                          <a:spcPts val="0"/>
                        </a:spcAft>
                        <a:buNone/>
                      </a:pPr>
                      <a:r>
                        <a:rPr lang="en-US" sz="600" dirty="0"/>
                        <a:t>EGFR</a:t>
                      </a:r>
                    </a:p>
                  </a:txBody>
                  <a:tcPr marL="91425" marR="91425" marT="91425" marB="91425"/>
                </a:tc>
                <a:tc>
                  <a:txBody>
                    <a:bodyPr/>
                    <a:lstStyle/>
                    <a:p>
                      <a:pPr marL="0" lvl="0" indent="0" algn="l" rtl="0">
                        <a:spcBef>
                          <a:spcPts val="0"/>
                        </a:spcBef>
                        <a:spcAft>
                          <a:spcPts val="0"/>
                        </a:spcAft>
                        <a:buNone/>
                      </a:pPr>
                      <a:r>
                        <a:rPr lang="en-US" sz="600" dirty="0"/>
                        <a:t>the catalogue of somatic mutations in cancer. Gene-level COSMIC reports list all curated references, clinical studies and samples with mutations in cancer.</a:t>
                      </a:r>
                    </a:p>
                  </a:txBody>
                  <a:tcPr marL="91425" marR="91425" marT="91425" marB="91425"/>
                </a:tc>
                <a:extLst>
                  <a:ext uri="{0D108BD9-81ED-4DB2-BD59-A6C34878D82A}">
                    <a16:rowId xmlns:a16="http://schemas.microsoft.com/office/drawing/2014/main" val="10009"/>
                  </a:ext>
                </a:extLst>
              </a:tr>
              <a:tr h="269987">
                <a:tc>
                  <a:txBody>
                    <a:bodyPr/>
                    <a:lstStyle/>
                    <a:p>
                      <a:pPr marL="0" lvl="0" indent="0" algn="l" rtl="0">
                        <a:spcBef>
                          <a:spcPts val="0"/>
                        </a:spcBef>
                        <a:spcAft>
                          <a:spcPts val="0"/>
                        </a:spcAft>
                        <a:buNone/>
                      </a:pPr>
                      <a:r>
                        <a:rPr lang="en-US" sz="600" dirty="0" err="1">
                          <a:solidFill>
                            <a:schemeClr val="dk2"/>
                          </a:solidFill>
                        </a:rPr>
                        <a:t>omim_id</a:t>
                      </a:r>
                      <a:endParaRPr sz="600" dirty="0">
                        <a:solidFill>
                          <a:schemeClr val="dk2"/>
                        </a:solidFill>
                      </a:endParaRPr>
                    </a:p>
                  </a:txBody>
                  <a:tcPr marL="91425" marR="91425" marT="91425" marB="91425"/>
                </a:tc>
                <a:tc>
                  <a:txBody>
                    <a:bodyPr/>
                    <a:lstStyle/>
                    <a:p>
                      <a:pPr marL="0" lvl="0" indent="0" algn="l" rtl="0">
                        <a:spcBef>
                          <a:spcPts val="0"/>
                        </a:spcBef>
                        <a:spcAft>
                          <a:spcPts val="0"/>
                        </a:spcAft>
                        <a:buNone/>
                      </a:pPr>
                      <a:r>
                        <a:rPr lang="en-US" sz="600" dirty="0">
                          <a:solidFill>
                            <a:schemeClr val="dk2"/>
                          </a:solidFill>
                        </a:rPr>
                        <a:t>131550</a:t>
                      </a:r>
                      <a:endParaRPr sz="600" dirty="0">
                        <a:solidFill>
                          <a:schemeClr val="dk2"/>
                        </a:solidFill>
                      </a:endParaRPr>
                    </a:p>
                  </a:txBody>
                  <a:tcPr marL="91425" marR="91425" marT="91425" marB="91425"/>
                </a:tc>
                <a:tc>
                  <a:txBody>
                    <a:bodyPr/>
                    <a:lstStyle/>
                    <a:p>
                      <a:pPr marL="0" lvl="0" indent="0" algn="l" rtl="0">
                        <a:spcBef>
                          <a:spcPts val="0"/>
                        </a:spcBef>
                        <a:spcAft>
                          <a:spcPts val="0"/>
                        </a:spcAft>
                        <a:buNone/>
                      </a:pPr>
                      <a:r>
                        <a:rPr lang="en-US" sz="600" dirty="0">
                          <a:solidFill>
                            <a:schemeClr val="dk2"/>
                          </a:solidFill>
                        </a:rPr>
                        <a:t> links to the Online Mendelian Inheritance in Man page for the gene</a:t>
                      </a:r>
                      <a:endParaRPr sz="600" dirty="0">
                        <a:solidFill>
                          <a:schemeClr val="dk2"/>
                        </a:solidFill>
                      </a:endParaRPr>
                    </a:p>
                  </a:txBody>
                  <a:tcPr marL="91425" marR="91425" marT="91425" marB="91425"/>
                </a:tc>
                <a:extLst>
                  <a:ext uri="{0D108BD9-81ED-4DB2-BD59-A6C34878D82A}">
                    <a16:rowId xmlns:a16="http://schemas.microsoft.com/office/drawing/2014/main" val="10010"/>
                  </a:ext>
                </a:extLst>
              </a:tr>
              <a:tr h="269987">
                <a:tc>
                  <a:txBody>
                    <a:bodyPr/>
                    <a:lstStyle/>
                    <a:p>
                      <a:pPr marL="0" lvl="0" indent="0" algn="l" rtl="0">
                        <a:spcBef>
                          <a:spcPts val="0"/>
                        </a:spcBef>
                        <a:spcAft>
                          <a:spcPts val="0"/>
                        </a:spcAft>
                        <a:buNone/>
                      </a:pPr>
                      <a:r>
                        <a:rPr lang="en-US" sz="600" dirty="0" err="1">
                          <a:solidFill>
                            <a:schemeClr val="dk2"/>
                          </a:solidFill>
                        </a:rPr>
                        <a:t>mirbase</a:t>
                      </a:r>
                      <a:endParaRPr sz="600" dirty="0">
                        <a:solidFill>
                          <a:schemeClr val="dk2"/>
                        </a:solidFill>
                      </a:endParaRPr>
                    </a:p>
                  </a:txBody>
                  <a:tcPr marL="91425" marR="91425" marT="91425" marB="91425"/>
                </a:tc>
                <a:tc>
                  <a:txBody>
                    <a:bodyPr/>
                    <a:lstStyle/>
                    <a:p>
                      <a:pPr marL="0" lvl="0" indent="0" algn="l" rtl="0">
                        <a:spcBef>
                          <a:spcPts val="0"/>
                        </a:spcBef>
                        <a:spcAft>
                          <a:spcPts val="0"/>
                        </a:spcAft>
                        <a:buNone/>
                      </a:pPr>
                      <a:r>
                        <a:rPr lang="en-US" sz="600" dirty="0"/>
                        <a:t>NULL</a:t>
                      </a:r>
                      <a:endParaRPr sz="600" dirty="0">
                        <a:solidFill>
                          <a:schemeClr val="dk2"/>
                        </a:solidFill>
                      </a:endParaRPr>
                    </a:p>
                  </a:txBody>
                  <a:tcPr marL="91425" marR="91425" marT="91425" marB="91425"/>
                </a:tc>
                <a:tc>
                  <a:txBody>
                    <a:bodyPr/>
                    <a:lstStyle/>
                    <a:p>
                      <a:pPr marL="0" lvl="0" indent="0" algn="l" rtl="0">
                        <a:spcBef>
                          <a:spcPts val="0"/>
                        </a:spcBef>
                        <a:spcAft>
                          <a:spcPts val="0"/>
                        </a:spcAft>
                        <a:buNone/>
                      </a:pPr>
                      <a:r>
                        <a:rPr lang="en-US" sz="600" dirty="0">
                          <a:solidFill>
                            <a:schemeClr val="dk2"/>
                          </a:solidFill>
                        </a:rPr>
                        <a:t>a searchable database of published miRNA sequences and annotation</a:t>
                      </a:r>
                      <a:endParaRPr sz="600" dirty="0">
                        <a:solidFill>
                          <a:schemeClr val="dk2"/>
                        </a:solidFill>
                      </a:endParaRPr>
                    </a:p>
                  </a:txBody>
                  <a:tcPr marL="91425" marR="91425" marT="91425" marB="91425"/>
                </a:tc>
                <a:extLst>
                  <a:ext uri="{0D108BD9-81ED-4DB2-BD59-A6C34878D82A}">
                    <a16:rowId xmlns:a16="http://schemas.microsoft.com/office/drawing/2014/main" val="1096077591"/>
                  </a:ext>
                </a:extLst>
              </a:tr>
              <a:tr h="269987">
                <a:tc>
                  <a:txBody>
                    <a:bodyPr/>
                    <a:lstStyle/>
                    <a:p>
                      <a:pPr marL="0" lvl="0" indent="0" algn="l" rtl="0">
                        <a:spcBef>
                          <a:spcPts val="0"/>
                        </a:spcBef>
                        <a:spcAft>
                          <a:spcPts val="0"/>
                        </a:spcAft>
                        <a:buNone/>
                      </a:pPr>
                      <a:r>
                        <a:rPr lang="en-US" sz="600" dirty="0" err="1">
                          <a:solidFill>
                            <a:schemeClr val="dk2"/>
                          </a:solidFill>
                        </a:rPr>
                        <a:t>homeodb</a:t>
                      </a:r>
                      <a:endParaRPr sz="600" dirty="0">
                        <a:solidFill>
                          <a:schemeClr val="dk2"/>
                        </a:solidFill>
                      </a:endParaRPr>
                    </a:p>
                  </a:txBody>
                  <a:tcPr marL="91425" marR="91425" marT="91425" marB="91425"/>
                </a:tc>
                <a:tc>
                  <a:txBody>
                    <a:bodyPr/>
                    <a:lstStyle/>
                    <a:p>
                      <a:pPr marL="0" lvl="0" indent="0" algn="l" rtl="0">
                        <a:spcBef>
                          <a:spcPts val="0"/>
                        </a:spcBef>
                        <a:spcAft>
                          <a:spcPts val="0"/>
                        </a:spcAft>
                        <a:buNone/>
                      </a:pPr>
                      <a:r>
                        <a:rPr lang="en-US" sz="600" dirty="0"/>
                        <a:t>NULL</a:t>
                      </a:r>
                      <a:endParaRPr sz="600" dirty="0">
                        <a:solidFill>
                          <a:schemeClr val="dk2"/>
                        </a:solidFill>
                      </a:endParaRPr>
                    </a:p>
                  </a:txBody>
                  <a:tcPr marL="91425" marR="91425" marT="91425" marB="91425"/>
                </a:tc>
                <a:tc>
                  <a:txBody>
                    <a:bodyPr/>
                    <a:lstStyle/>
                    <a:p>
                      <a:pPr marL="0" lvl="0" indent="0" algn="l" rtl="0">
                        <a:spcBef>
                          <a:spcPts val="0"/>
                        </a:spcBef>
                        <a:spcAft>
                          <a:spcPts val="0"/>
                        </a:spcAft>
                        <a:buNone/>
                      </a:pPr>
                      <a:r>
                        <a:rPr lang="en-US" sz="600" dirty="0">
                          <a:solidFill>
                            <a:schemeClr val="dk2"/>
                          </a:solidFill>
                        </a:rPr>
                        <a:t>a database of homeobox gene diversity</a:t>
                      </a:r>
                      <a:endParaRPr sz="600" dirty="0">
                        <a:solidFill>
                          <a:schemeClr val="dk2"/>
                        </a:solidFill>
                      </a:endParaRPr>
                    </a:p>
                  </a:txBody>
                  <a:tcPr marL="91425" marR="91425" marT="91425" marB="91425"/>
                </a:tc>
                <a:extLst>
                  <a:ext uri="{0D108BD9-81ED-4DB2-BD59-A6C34878D82A}">
                    <a16:rowId xmlns:a16="http://schemas.microsoft.com/office/drawing/2014/main" val="3148364186"/>
                  </a:ext>
                </a:extLst>
              </a:tr>
              <a:tr h="269521">
                <a:tc>
                  <a:txBody>
                    <a:bodyPr/>
                    <a:lstStyle/>
                    <a:p>
                      <a:pPr marL="0" lvl="0" indent="0" algn="l" rtl="0">
                        <a:spcBef>
                          <a:spcPts val="0"/>
                        </a:spcBef>
                        <a:spcAft>
                          <a:spcPts val="0"/>
                        </a:spcAft>
                        <a:buNone/>
                      </a:pPr>
                      <a:r>
                        <a:rPr lang="en-US" sz="600" dirty="0" err="1">
                          <a:solidFill>
                            <a:schemeClr val="dk2"/>
                          </a:solidFill>
                        </a:rPr>
                        <a:t>snornabase</a:t>
                      </a:r>
                      <a:endParaRPr sz="600" dirty="0">
                        <a:solidFill>
                          <a:schemeClr val="dk2"/>
                        </a:solidFill>
                      </a:endParaRPr>
                    </a:p>
                  </a:txBody>
                  <a:tcPr marL="91425" marR="91425" marT="91425" marB="91425"/>
                </a:tc>
                <a:tc>
                  <a:txBody>
                    <a:bodyPr/>
                    <a:lstStyle/>
                    <a:p>
                      <a:pPr marL="0" lvl="0" indent="0" algn="l" rtl="0">
                        <a:spcBef>
                          <a:spcPts val="0"/>
                        </a:spcBef>
                        <a:spcAft>
                          <a:spcPts val="0"/>
                        </a:spcAft>
                        <a:buNone/>
                      </a:pPr>
                      <a:r>
                        <a:rPr lang="en-US" sz="600" dirty="0"/>
                        <a:t>NULL</a:t>
                      </a:r>
                      <a:endParaRPr sz="600" dirty="0">
                        <a:solidFill>
                          <a:schemeClr val="dk2"/>
                        </a:solidFill>
                      </a:endParaRPr>
                    </a:p>
                  </a:txBody>
                  <a:tcPr marL="91425" marR="91425" marT="91425" marB="91425"/>
                </a:tc>
                <a:tc>
                  <a:txBody>
                    <a:bodyPr/>
                    <a:lstStyle/>
                    <a:p>
                      <a:pPr marL="0" lvl="0" indent="0" algn="l" rtl="0">
                        <a:spcBef>
                          <a:spcPts val="0"/>
                        </a:spcBef>
                        <a:spcAft>
                          <a:spcPts val="0"/>
                        </a:spcAft>
                        <a:buNone/>
                      </a:pPr>
                      <a:r>
                        <a:rPr lang="en-US" sz="600" dirty="0">
                          <a:solidFill>
                            <a:schemeClr val="dk2"/>
                          </a:solidFill>
                        </a:rPr>
                        <a:t>a comprehensive database of human snoRNAs</a:t>
                      </a:r>
                      <a:endParaRPr sz="600" dirty="0">
                        <a:solidFill>
                          <a:schemeClr val="dk2"/>
                        </a:solidFill>
                      </a:endParaRPr>
                    </a:p>
                  </a:txBody>
                  <a:tcPr marL="91425" marR="91425" marT="91425" marB="91425"/>
                </a:tc>
                <a:extLst>
                  <a:ext uri="{0D108BD9-81ED-4DB2-BD59-A6C34878D82A}">
                    <a16:rowId xmlns:a16="http://schemas.microsoft.com/office/drawing/2014/main" val="3233305725"/>
                  </a:ext>
                </a:extLst>
              </a:tr>
            </a:tbl>
          </a:graphicData>
        </a:graphic>
      </p:graphicFrame>
    </p:spTree>
    <p:extLst>
      <p:ext uri="{BB962C8B-B14F-4D97-AF65-F5344CB8AC3E}">
        <p14:creationId xmlns:p14="http://schemas.microsoft.com/office/powerpoint/2010/main" val="9955470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Google Shape;61;p14">
            <a:extLst>
              <a:ext uri="{FF2B5EF4-FFF2-40B4-BE49-F238E27FC236}">
                <a16:creationId xmlns:a16="http://schemas.microsoft.com/office/drawing/2014/main" id="{23F424DF-0BA5-48CA-94B2-49DDFE31B7D2}"/>
              </a:ext>
            </a:extLst>
          </p:cNvPr>
          <p:cNvGraphicFramePr/>
          <p:nvPr>
            <p:extLst>
              <p:ext uri="{D42A27DB-BD31-4B8C-83A1-F6EECF244321}">
                <p14:modId xmlns:p14="http://schemas.microsoft.com/office/powerpoint/2010/main" val="3916492186"/>
              </p:ext>
            </p:extLst>
          </p:nvPr>
        </p:nvGraphicFramePr>
        <p:xfrm>
          <a:off x="0" y="1"/>
          <a:ext cx="9144001" cy="4575171"/>
        </p:xfrm>
        <a:graphic>
          <a:graphicData uri="http://schemas.openxmlformats.org/drawingml/2006/table">
            <a:tbl>
              <a:tblPr>
                <a:noFill/>
                <a:tableStyleId>{42E292DC-4DC9-4369-9E3E-4D5144749313}</a:tableStyleId>
              </a:tblPr>
              <a:tblGrid>
                <a:gridCol w="1149724">
                  <a:extLst>
                    <a:ext uri="{9D8B030D-6E8A-4147-A177-3AD203B41FA5}">
                      <a16:colId xmlns:a16="http://schemas.microsoft.com/office/drawing/2014/main" val="20000"/>
                    </a:ext>
                  </a:extLst>
                </a:gridCol>
                <a:gridCol w="1983441">
                  <a:extLst>
                    <a:ext uri="{9D8B030D-6E8A-4147-A177-3AD203B41FA5}">
                      <a16:colId xmlns:a16="http://schemas.microsoft.com/office/drawing/2014/main" val="20001"/>
                    </a:ext>
                  </a:extLst>
                </a:gridCol>
                <a:gridCol w="6010836">
                  <a:extLst>
                    <a:ext uri="{9D8B030D-6E8A-4147-A177-3AD203B41FA5}">
                      <a16:colId xmlns:a16="http://schemas.microsoft.com/office/drawing/2014/main" val="910042041"/>
                    </a:ext>
                  </a:extLst>
                </a:gridCol>
              </a:tblGrid>
              <a:tr h="284168">
                <a:tc>
                  <a:txBody>
                    <a:bodyPr/>
                    <a:lstStyle/>
                    <a:p>
                      <a:pPr marL="0" lvl="0" indent="0" algn="l" rtl="0">
                        <a:spcBef>
                          <a:spcPts val="0"/>
                        </a:spcBef>
                        <a:spcAft>
                          <a:spcPts val="0"/>
                        </a:spcAft>
                        <a:buNone/>
                      </a:pPr>
                      <a:r>
                        <a:rPr lang="en-US" sz="600" dirty="0" err="1"/>
                        <a:t>bioparadigms_slc</a:t>
                      </a:r>
                      <a:endParaRPr sz="600" dirty="0"/>
                    </a:p>
                  </a:txBody>
                  <a:tcPr marL="91425" marR="91425" marT="91425" marB="91425"/>
                </a:tc>
                <a:tc>
                  <a:txBody>
                    <a:bodyPr/>
                    <a:lstStyle/>
                    <a:p>
                      <a:pPr marL="0" lvl="0" indent="0" algn="l" rtl="0">
                        <a:spcBef>
                          <a:spcPts val="0"/>
                        </a:spcBef>
                        <a:spcAft>
                          <a:spcPts val="0"/>
                        </a:spcAft>
                        <a:buNone/>
                      </a:pPr>
                      <a:r>
                        <a:rPr lang="en-US" sz="600" dirty="0"/>
                        <a:t>NULL</a:t>
                      </a:r>
                    </a:p>
                  </a:txBody>
                  <a:tcPr marL="91425" marR="91425" marT="91425" marB="91425"/>
                </a:tc>
                <a:tc>
                  <a:txBody>
                    <a:bodyPr/>
                    <a:lstStyle/>
                    <a:p>
                      <a:pPr marL="0" lvl="0" indent="0" algn="l" rtl="0">
                        <a:spcBef>
                          <a:spcPts val="0"/>
                        </a:spcBef>
                        <a:spcAft>
                          <a:spcPts val="0"/>
                        </a:spcAft>
                        <a:buNone/>
                      </a:pPr>
                      <a:r>
                        <a:rPr lang="en-US" sz="600" dirty="0"/>
                        <a:t>provides the latest up-to-date information on the SLC families and their members.</a:t>
                      </a:r>
                    </a:p>
                  </a:txBody>
                  <a:tcPr marL="91425" marR="91425" marT="91425" marB="91425"/>
                </a:tc>
                <a:extLst>
                  <a:ext uri="{0D108BD9-81ED-4DB2-BD59-A6C34878D82A}">
                    <a16:rowId xmlns:a16="http://schemas.microsoft.com/office/drawing/2014/main" val="2595244323"/>
                  </a:ext>
                </a:extLst>
              </a:tr>
              <a:tr h="284168">
                <a:tc>
                  <a:txBody>
                    <a:bodyPr/>
                    <a:lstStyle/>
                    <a:p>
                      <a:pPr marL="0" lvl="0" indent="0" algn="l" rtl="0">
                        <a:spcBef>
                          <a:spcPts val="0"/>
                        </a:spcBef>
                        <a:spcAft>
                          <a:spcPts val="0"/>
                        </a:spcAft>
                        <a:buNone/>
                      </a:pPr>
                      <a:r>
                        <a:rPr lang="en-US" sz="600" dirty="0" err="1"/>
                        <a:t>orphanet</a:t>
                      </a:r>
                      <a:endParaRPr sz="600" dirty="0"/>
                    </a:p>
                  </a:txBody>
                  <a:tcPr marL="91425" marR="91425" marT="91425" marB="91425"/>
                </a:tc>
                <a:tc>
                  <a:txBody>
                    <a:bodyPr/>
                    <a:lstStyle/>
                    <a:p>
                      <a:pPr marL="0" lvl="0" indent="0" algn="l" rtl="0">
                        <a:spcBef>
                          <a:spcPts val="0"/>
                        </a:spcBef>
                        <a:spcAft>
                          <a:spcPts val="0"/>
                        </a:spcAft>
                        <a:buNone/>
                      </a:pPr>
                      <a:r>
                        <a:rPr lang="en-US" sz="600" dirty="0"/>
                        <a:t>121311</a:t>
                      </a:r>
                      <a:endParaRPr sz="600" dirty="0"/>
                    </a:p>
                  </a:txBody>
                  <a:tcPr marL="91425" marR="91425" marT="91425" marB="91425"/>
                </a:tc>
                <a:tc>
                  <a:txBody>
                    <a:bodyPr/>
                    <a:lstStyle/>
                    <a:p>
                      <a:pPr marL="0" lvl="0" indent="0" algn="l" rtl="0">
                        <a:spcBef>
                          <a:spcPts val="0"/>
                        </a:spcBef>
                        <a:spcAft>
                          <a:spcPts val="0"/>
                        </a:spcAft>
                        <a:buNone/>
                      </a:pPr>
                      <a:r>
                        <a:rPr lang="en-US" sz="600" dirty="0"/>
                        <a:t> the portal for rare diseases and orphan drugs. </a:t>
                      </a:r>
                      <a:endParaRPr sz="600" dirty="0"/>
                    </a:p>
                  </a:txBody>
                  <a:tcPr marL="91425" marR="91425" marT="91425" marB="91425"/>
                </a:tc>
                <a:extLst>
                  <a:ext uri="{0D108BD9-81ED-4DB2-BD59-A6C34878D82A}">
                    <a16:rowId xmlns:a16="http://schemas.microsoft.com/office/drawing/2014/main" val="877595751"/>
                  </a:ext>
                </a:extLst>
              </a:tr>
              <a:tr h="284168">
                <a:tc>
                  <a:txBody>
                    <a:bodyPr/>
                    <a:lstStyle/>
                    <a:p>
                      <a:pPr marL="0" lvl="0" indent="0" algn="l" rtl="0">
                        <a:spcBef>
                          <a:spcPts val="0"/>
                        </a:spcBef>
                        <a:spcAft>
                          <a:spcPts val="0"/>
                        </a:spcAft>
                        <a:buNone/>
                      </a:pPr>
                      <a:r>
                        <a:rPr lang="en-US" sz="600" dirty="0" err="1"/>
                        <a:t>pseudogene_org</a:t>
                      </a:r>
                      <a:endParaRPr sz="600" dirty="0"/>
                    </a:p>
                  </a:txBody>
                  <a:tcPr marL="91425" marR="91425" marT="91425" marB="91425"/>
                </a:tc>
                <a:tc>
                  <a:txBody>
                    <a:bodyPr/>
                    <a:lstStyle/>
                    <a:p>
                      <a:pPr marL="0" lvl="0" indent="0" algn="l" rtl="0">
                        <a:spcBef>
                          <a:spcPts val="0"/>
                        </a:spcBef>
                        <a:spcAft>
                          <a:spcPts val="0"/>
                        </a:spcAft>
                        <a:buNone/>
                      </a:pPr>
                      <a:r>
                        <a:rPr lang="en-US" sz="600" dirty="0"/>
                        <a:t>NULL</a:t>
                      </a:r>
                      <a:endParaRPr sz="600" dirty="0"/>
                    </a:p>
                  </a:txBody>
                  <a:tcPr marL="91425" marR="91425" marT="91425" marB="91425"/>
                </a:tc>
                <a:tc>
                  <a:txBody>
                    <a:bodyPr/>
                    <a:lstStyle/>
                    <a:p>
                      <a:pPr marL="0" lvl="0" indent="0" algn="l" rtl="0">
                        <a:spcBef>
                          <a:spcPts val="0"/>
                        </a:spcBef>
                        <a:spcAft>
                          <a:spcPts val="0"/>
                        </a:spcAft>
                        <a:buNone/>
                      </a:pPr>
                      <a:r>
                        <a:rPr lang="en-US" sz="600" dirty="0"/>
                        <a:t>a database of identified pseudogenes</a:t>
                      </a:r>
                      <a:endParaRPr sz="600" dirty="0"/>
                    </a:p>
                  </a:txBody>
                  <a:tcPr marL="91425" marR="91425" marT="91425" marB="91425"/>
                </a:tc>
                <a:extLst>
                  <a:ext uri="{0D108BD9-81ED-4DB2-BD59-A6C34878D82A}">
                    <a16:rowId xmlns:a16="http://schemas.microsoft.com/office/drawing/2014/main" val="3484206602"/>
                  </a:ext>
                </a:extLst>
              </a:tr>
              <a:tr h="284168">
                <a:tc>
                  <a:txBody>
                    <a:bodyPr/>
                    <a:lstStyle/>
                    <a:p>
                      <a:pPr marL="0" lvl="0" indent="0" algn="l" rtl="0">
                        <a:spcBef>
                          <a:spcPts val="0"/>
                        </a:spcBef>
                        <a:spcAft>
                          <a:spcPts val="0"/>
                        </a:spcAft>
                        <a:buNone/>
                      </a:pPr>
                      <a:r>
                        <a:rPr lang="en-US" sz="600" dirty="0" err="1"/>
                        <a:t>horde_id</a:t>
                      </a:r>
                      <a:endParaRPr sz="600" dirty="0"/>
                    </a:p>
                  </a:txBody>
                  <a:tcPr marL="91425" marR="91425" marT="91425" marB="91425"/>
                </a:tc>
                <a:tc>
                  <a:txBody>
                    <a:bodyPr/>
                    <a:lstStyle/>
                    <a:p>
                      <a:pPr marL="0" lvl="0" indent="0" algn="l" rtl="0">
                        <a:spcBef>
                          <a:spcPts val="0"/>
                        </a:spcBef>
                        <a:spcAft>
                          <a:spcPts val="0"/>
                        </a:spcAft>
                        <a:buNone/>
                      </a:pPr>
                      <a:r>
                        <a:rPr lang="en-US" sz="600" dirty="0"/>
                        <a:t>NULL</a:t>
                      </a:r>
                      <a:endParaRPr sz="600" dirty="0"/>
                    </a:p>
                  </a:txBody>
                  <a:tcPr marL="91425" marR="91425" marT="91425" marB="91425"/>
                </a:tc>
                <a:tc>
                  <a:txBody>
                    <a:bodyPr/>
                    <a:lstStyle/>
                    <a:p>
                      <a:pPr marL="0" lvl="0" indent="0" algn="l" rtl="0">
                        <a:spcBef>
                          <a:spcPts val="0"/>
                        </a:spcBef>
                        <a:spcAft>
                          <a:spcPts val="0"/>
                        </a:spcAft>
                        <a:buNone/>
                      </a:pPr>
                      <a:r>
                        <a:rPr lang="en-US" sz="600" dirty="0"/>
                        <a:t>Human Olfactory Receptor Data Exploratorium</a:t>
                      </a:r>
                      <a:endParaRPr sz="600" dirty="0"/>
                    </a:p>
                  </a:txBody>
                  <a:tcPr marL="91425" marR="91425" marT="91425" marB="91425"/>
                </a:tc>
                <a:extLst>
                  <a:ext uri="{0D108BD9-81ED-4DB2-BD59-A6C34878D82A}">
                    <a16:rowId xmlns:a16="http://schemas.microsoft.com/office/drawing/2014/main" val="3386517038"/>
                  </a:ext>
                </a:extLst>
              </a:tr>
              <a:tr h="284168">
                <a:tc>
                  <a:txBody>
                    <a:bodyPr/>
                    <a:lstStyle/>
                    <a:p>
                      <a:pPr marL="0" lvl="0" indent="0" algn="l" rtl="0">
                        <a:spcBef>
                          <a:spcPts val="0"/>
                        </a:spcBef>
                        <a:spcAft>
                          <a:spcPts val="0"/>
                        </a:spcAft>
                        <a:buNone/>
                      </a:pPr>
                      <a:r>
                        <a:rPr lang="en-US" sz="600" dirty="0" err="1"/>
                        <a:t>merops</a:t>
                      </a:r>
                      <a:endParaRPr sz="600" dirty="0"/>
                    </a:p>
                  </a:txBody>
                  <a:tcPr marL="91425" marR="91425" marT="91425" marB="91425"/>
                </a:tc>
                <a:tc>
                  <a:txBody>
                    <a:bodyPr/>
                    <a:lstStyle/>
                    <a:p>
                      <a:pPr marL="0" lvl="0" indent="0" algn="l" rtl="0">
                        <a:spcBef>
                          <a:spcPts val="0"/>
                        </a:spcBef>
                        <a:spcAft>
                          <a:spcPts val="0"/>
                        </a:spcAft>
                        <a:buNone/>
                      </a:pPr>
                      <a:r>
                        <a:rPr lang="en-US" sz="600" dirty="0"/>
                        <a:t>NULL</a:t>
                      </a:r>
                      <a:endParaRPr sz="600" dirty="0"/>
                    </a:p>
                  </a:txBody>
                  <a:tcPr marL="91425" marR="91425" marT="91425" marB="91425"/>
                </a:tc>
                <a:tc>
                  <a:txBody>
                    <a:bodyPr/>
                    <a:lstStyle/>
                    <a:p>
                      <a:pPr marL="0" lvl="0" indent="0" algn="l" rtl="0">
                        <a:spcBef>
                          <a:spcPts val="0"/>
                        </a:spcBef>
                        <a:spcAft>
                          <a:spcPts val="0"/>
                        </a:spcAft>
                        <a:buNone/>
                      </a:pPr>
                      <a:r>
                        <a:rPr lang="en-US" sz="600" dirty="0"/>
                        <a:t>an information resource for peptidases</a:t>
                      </a:r>
                      <a:endParaRPr sz="600" dirty="0"/>
                    </a:p>
                  </a:txBody>
                  <a:tcPr marL="91425" marR="91425" marT="91425" marB="91425"/>
                </a:tc>
                <a:extLst>
                  <a:ext uri="{0D108BD9-81ED-4DB2-BD59-A6C34878D82A}">
                    <a16:rowId xmlns:a16="http://schemas.microsoft.com/office/drawing/2014/main" val="2033610722"/>
                  </a:ext>
                </a:extLst>
              </a:tr>
              <a:tr h="284168">
                <a:tc>
                  <a:txBody>
                    <a:bodyPr/>
                    <a:lstStyle/>
                    <a:p>
                      <a:pPr marL="0" lvl="0" indent="0" algn="l" rtl="0">
                        <a:spcBef>
                          <a:spcPts val="0"/>
                        </a:spcBef>
                        <a:spcAft>
                          <a:spcPts val="0"/>
                        </a:spcAft>
                        <a:buNone/>
                      </a:pPr>
                      <a:r>
                        <a:rPr lang="en-US" sz="600" dirty="0" err="1"/>
                        <a:t>imgt</a:t>
                      </a:r>
                      <a:endParaRPr sz="600" dirty="0"/>
                    </a:p>
                  </a:txBody>
                  <a:tcPr marL="91425" marR="91425" marT="91425" marB="91425"/>
                </a:tc>
                <a:tc>
                  <a:txBody>
                    <a:bodyPr/>
                    <a:lstStyle/>
                    <a:p>
                      <a:pPr marL="0" lvl="0" indent="0" algn="l" rtl="0">
                        <a:spcBef>
                          <a:spcPts val="0"/>
                        </a:spcBef>
                        <a:spcAft>
                          <a:spcPts val="0"/>
                        </a:spcAft>
                        <a:buNone/>
                      </a:pPr>
                      <a:r>
                        <a:rPr lang="en-US" sz="600" dirty="0"/>
                        <a:t>NULL</a:t>
                      </a:r>
                      <a:endParaRPr sz="600" dirty="0"/>
                    </a:p>
                  </a:txBody>
                  <a:tcPr marL="91425" marR="91425" marT="91425" marB="91425"/>
                </a:tc>
                <a:tc>
                  <a:txBody>
                    <a:bodyPr/>
                    <a:lstStyle/>
                    <a:p>
                      <a:pPr marL="0" lvl="0" indent="0" algn="l" rtl="0">
                        <a:spcBef>
                          <a:spcPts val="0"/>
                        </a:spcBef>
                        <a:spcAft>
                          <a:spcPts val="0"/>
                        </a:spcAft>
                        <a:buNone/>
                      </a:pPr>
                      <a:r>
                        <a:rPr lang="en-US" sz="600" dirty="0"/>
                        <a:t>immunoglobulin and T cell receptor gene nomenclature database hosted at the </a:t>
                      </a:r>
                      <a:r>
                        <a:rPr lang="en-US" sz="600" dirty="0" err="1"/>
                        <a:t>ImMunoGeneTics</a:t>
                      </a:r>
                      <a:r>
                        <a:rPr lang="en-US" sz="600" dirty="0"/>
                        <a:t> information system</a:t>
                      </a:r>
                      <a:endParaRPr sz="600" dirty="0"/>
                    </a:p>
                  </a:txBody>
                  <a:tcPr marL="91425" marR="91425" marT="91425" marB="91425"/>
                </a:tc>
                <a:extLst>
                  <a:ext uri="{0D108BD9-81ED-4DB2-BD59-A6C34878D82A}">
                    <a16:rowId xmlns:a16="http://schemas.microsoft.com/office/drawing/2014/main" val="10004"/>
                  </a:ext>
                </a:extLst>
              </a:tr>
              <a:tr h="284168">
                <a:tc>
                  <a:txBody>
                    <a:bodyPr/>
                    <a:lstStyle/>
                    <a:p>
                      <a:pPr marL="0" lvl="0" indent="0" algn="l" rtl="0">
                        <a:spcBef>
                          <a:spcPts val="0"/>
                        </a:spcBef>
                        <a:spcAft>
                          <a:spcPts val="0"/>
                        </a:spcAft>
                        <a:buNone/>
                      </a:pPr>
                      <a:r>
                        <a:rPr lang="en-US" sz="600" dirty="0" err="1"/>
                        <a:t>iuphar</a:t>
                      </a:r>
                      <a:endParaRPr sz="600" dirty="0"/>
                    </a:p>
                  </a:txBody>
                  <a:tcPr marL="91425" marR="91425" marT="91425" marB="91425"/>
                </a:tc>
                <a:tc>
                  <a:txBody>
                    <a:bodyPr/>
                    <a:lstStyle/>
                    <a:p>
                      <a:pPr marL="0" lvl="0" indent="0" algn="l" rtl="0">
                        <a:spcBef>
                          <a:spcPts val="0"/>
                        </a:spcBef>
                        <a:spcAft>
                          <a:spcPts val="0"/>
                        </a:spcAft>
                        <a:buNone/>
                      </a:pPr>
                      <a:r>
                        <a:rPr lang="en-US" sz="600" dirty="0"/>
                        <a:t>objectId:1797</a:t>
                      </a:r>
                      <a:endParaRPr sz="600" dirty="0"/>
                    </a:p>
                  </a:txBody>
                  <a:tcPr marL="91425" marR="91425" marT="91425" marB="91425"/>
                </a:tc>
                <a:tc>
                  <a:txBody>
                    <a:bodyPr/>
                    <a:lstStyle/>
                    <a:p>
                      <a:pPr marL="0" lvl="0" indent="0" algn="l" rtl="0">
                        <a:spcBef>
                          <a:spcPts val="0"/>
                        </a:spcBef>
                        <a:spcAft>
                          <a:spcPts val="0"/>
                        </a:spcAft>
                        <a:buNone/>
                      </a:pPr>
                      <a:r>
                        <a:rPr lang="en-US" sz="600" dirty="0"/>
                        <a:t>An expert-driven guide to pharmacological targets and the substances that act on them.</a:t>
                      </a:r>
                      <a:endParaRPr sz="600" dirty="0"/>
                    </a:p>
                  </a:txBody>
                  <a:tcPr marL="91425" marR="91425" marT="91425" marB="91425"/>
                </a:tc>
                <a:extLst>
                  <a:ext uri="{0D108BD9-81ED-4DB2-BD59-A6C34878D82A}">
                    <a16:rowId xmlns:a16="http://schemas.microsoft.com/office/drawing/2014/main" val="1196805069"/>
                  </a:ext>
                </a:extLst>
              </a:tr>
              <a:tr h="312651">
                <a:tc>
                  <a:txBody>
                    <a:bodyPr/>
                    <a:lstStyle/>
                    <a:p>
                      <a:pPr marL="0" lvl="0" indent="0" algn="l" rtl="0">
                        <a:spcBef>
                          <a:spcPts val="0"/>
                        </a:spcBef>
                        <a:spcAft>
                          <a:spcPts val="0"/>
                        </a:spcAft>
                        <a:buNone/>
                      </a:pPr>
                      <a:r>
                        <a:rPr lang="en-US" sz="600" dirty="0" err="1"/>
                        <a:t>kznf_gene_catalog</a:t>
                      </a:r>
                      <a:endParaRPr sz="600" dirty="0"/>
                    </a:p>
                  </a:txBody>
                  <a:tcPr marL="91425" marR="91425" marT="91425" marB="91425"/>
                </a:tc>
                <a:tc>
                  <a:txBody>
                    <a:bodyPr/>
                    <a:lstStyle/>
                    <a:p>
                      <a:pPr marL="0" lvl="0" indent="0" algn="l" rtl="0">
                        <a:spcBef>
                          <a:spcPts val="0"/>
                        </a:spcBef>
                        <a:spcAft>
                          <a:spcPts val="0"/>
                        </a:spcAft>
                        <a:buNone/>
                      </a:pPr>
                      <a:r>
                        <a:rPr lang="en-US" sz="600" dirty="0"/>
                        <a:t>NULL</a:t>
                      </a:r>
                      <a:endParaRPr sz="600" dirty="0"/>
                    </a:p>
                  </a:txBody>
                  <a:tcPr marL="91425" marR="91425" marT="91425" marB="91425"/>
                </a:tc>
                <a:tc>
                  <a:txBody>
                    <a:bodyPr/>
                    <a:lstStyle/>
                    <a:p>
                      <a:pPr marL="0" lvl="0" indent="0" algn="l" rtl="0">
                        <a:spcBef>
                          <a:spcPts val="0"/>
                        </a:spcBef>
                        <a:spcAft>
                          <a:spcPts val="0"/>
                        </a:spcAft>
                        <a:buNone/>
                      </a:pPr>
                      <a:r>
                        <a:rPr lang="en-US" sz="600" dirty="0"/>
                        <a:t>a database of hand-annotated models of all </a:t>
                      </a:r>
                      <a:r>
                        <a:rPr lang="en-US" sz="600" dirty="0" err="1"/>
                        <a:t>kruppel</a:t>
                      </a:r>
                      <a:r>
                        <a:rPr lang="en-US" sz="600" dirty="0"/>
                        <a:t>-type (C2H2) zinc finger genes and pseudogenes in the human genome</a:t>
                      </a:r>
                      <a:endParaRPr sz="600" dirty="0"/>
                    </a:p>
                  </a:txBody>
                  <a:tcPr marL="91425" marR="91425" marT="91425" marB="91425"/>
                </a:tc>
                <a:extLst>
                  <a:ext uri="{0D108BD9-81ED-4DB2-BD59-A6C34878D82A}">
                    <a16:rowId xmlns:a16="http://schemas.microsoft.com/office/drawing/2014/main" val="10005"/>
                  </a:ext>
                </a:extLst>
              </a:tr>
              <a:tr h="284168">
                <a:tc>
                  <a:txBody>
                    <a:bodyPr/>
                    <a:lstStyle/>
                    <a:p>
                      <a:pPr marL="0" lvl="0" indent="0" algn="l" rtl="0">
                        <a:spcBef>
                          <a:spcPts val="0"/>
                        </a:spcBef>
                        <a:spcAft>
                          <a:spcPts val="0"/>
                        </a:spcAft>
                        <a:buNone/>
                      </a:pPr>
                      <a:r>
                        <a:rPr lang="en-US" sz="600" dirty="0" err="1"/>
                        <a:t>mamit_trnadb</a:t>
                      </a:r>
                      <a:endParaRPr sz="600" dirty="0"/>
                    </a:p>
                  </a:txBody>
                  <a:tcPr marL="91425" marR="91425" marT="91425" marB="91425"/>
                </a:tc>
                <a:tc>
                  <a:txBody>
                    <a:bodyPr/>
                    <a:lstStyle/>
                    <a:p>
                      <a:pPr marL="0" lvl="0" indent="0" algn="l" rtl="0">
                        <a:spcBef>
                          <a:spcPts val="0"/>
                        </a:spcBef>
                        <a:spcAft>
                          <a:spcPts val="0"/>
                        </a:spcAft>
                        <a:buNone/>
                      </a:pPr>
                      <a:r>
                        <a:rPr lang="en-US" sz="600" dirty="0"/>
                        <a:t>NULL</a:t>
                      </a:r>
                      <a:endParaRPr sz="600" dirty="0"/>
                    </a:p>
                  </a:txBody>
                  <a:tcPr marL="91425" marR="91425" marT="91425" marB="91425"/>
                </a:tc>
                <a:tc>
                  <a:txBody>
                    <a:bodyPr/>
                    <a:lstStyle/>
                    <a:p>
                      <a:pPr marL="0" lvl="0" indent="0" algn="l" rtl="0">
                        <a:spcBef>
                          <a:spcPts val="0"/>
                        </a:spcBef>
                        <a:spcAft>
                          <a:spcPts val="0"/>
                        </a:spcAft>
                        <a:buNone/>
                      </a:pPr>
                      <a:r>
                        <a:rPr lang="en-US" sz="600" dirty="0"/>
                        <a:t>a compilation of mammalian mitochondrial tRNAs genes</a:t>
                      </a:r>
                      <a:endParaRPr sz="600" dirty="0"/>
                    </a:p>
                  </a:txBody>
                  <a:tcPr marL="91425" marR="91425" marT="91425" marB="91425"/>
                </a:tc>
                <a:extLst>
                  <a:ext uri="{0D108BD9-81ED-4DB2-BD59-A6C34878D82A}">
                    <a16:rowId xmlns:a16="http://schemas.microsoft.com/office/drawing/2014/main" val="10006"/>
                  </a:ext>
                </a:extLst>
              </a:tr>
              <a:tr h="284168">
                <a:tc>
                  <a:txBody>
                    <a:bodyPr/>
                    <a:lstStyle/>
                    <a:p>
                      <a:pPr marL="0" lvl="0" indent="0" algn="l" rtl="0">
                        <a:spcBef>
                          <a:spcPts val="0"/>
                        </a:spcBef>
                        <a:spcAft>
                          <a:spcPts val="0"/>
                        </a:spcAft>
                        <a:buNone/>
                      </a:pPr>
                      <a:r>
                        <a:rPr lang="en-US" sz="600" dirty="0"/>
                        <a:t>cd</a:t>
                      </a:r>
                      <a:endParaRPr sz="600" dirty="0"/>
                    </a:p>
                  </a:txBody>
                  <a:tcPr marL="91425" marR="91425" marT="91425" marB="91425"/>
                </a:tc>
                <a:tc>
                  <a:txBody>
                    <a:bodyPr/>
                    <a:lstStyle/>
                    <a:p>
                      <a:pPr marL="0" lvl="0" indent="0" algn="l" rtl="0">
                        <a:spcBef>
                          <a:spcPts val="0"/>
                        </a:spcBef>
                        <a:spcAft>
                          <a:spcPts val="0"/>
                        </a:spcAft>
                        <a:buNone/>
                      </a:pPr>
                      <a:r>
                        <a:rPr lang="en-US" sz="600" dirty="0"/>
                        <a:t>NULL</a:t>
                      </a:r>
                      <a:endParaRPr sz="600" dirty="0"/>
                    </a:p>
                  </a:txBody>
                  <a:tcPr marL="91425" marR="91425" marT="91425" marB="91425"/>
                </a:tc>
                <a:tc>
                  <a:txBody>
                    <a:bodyPr/>
                    <a:lstStyle/>
                    <a:p>
                      <a:pPr marL="0" lvl="0" indent="0" algn="l" rtl="0">
                        <a:spcBef>
                          <a:spcPts val="0"/>
                        </a:spcBef>
                        <a:spcAft>
                          <a:spcPts val="0"/>
                        </a:spcAft>
                        <a:buNone/>
                      </a:pPr>
                      <a:r>
                        <a:rPr lang="en-US" sz="600" dirty="0"/>
                        <a:t>Human Cell Differentiation Antigens</a:t>
                      </a:r>
                      <a:endParaRPr sz="600" dirty="0"/>
                    </a:p>
                  </a:txBody>
                  <a:tcPr marL="91425" marR="91425" marT="91425" marB="91425"/>
                </a:tc>
                <a:extLst>
                  <a:ext uri="{0D108BD9-81ED-4DB2-BD59-A6C34878D82A}">
                    <a16:rowId xmlns:a16="http://schemas.microsoft.com/office/drawing/2014/main" val="10007"/>
                  </a:ext>
                </a:extLst>
              </a:tr>
              <a:tr h="284168">
                <a:tc>
                  <a:txBody>
                    <a:bodyPr/>
                    <a:lstStyle/>
                    <a:p>
                      <a:pPr marL="0" lvl="0" indent="0" algn="l" rtl="0">
                        <a:spcBef>
                          <a:spcPts val="0"/>
                        </a:spcBef>
                        <a:spcAft>
                          <a:spcPts val="0"/>
                        </a:spcAft>
                        <a:buNone/>
                      </a:pPr>
                      <a:r>
                        <a:rPr lang="en-US" sz="600" dirty="0" err="1"/>
                        <a:t>lncrnadb</a:t>
                      </a:r>
                      <a:endParaRPr sz="600" dirty="0"/>
                    </a:p>
                  </a:txBody>
                  <a:tcPr marL="91425" marR="91425" marT="91425" marB="91425"/>
                </a:tc>
                <a:tc>
                  <a:txBody>
                    <a:bodyPr/>
                    <a:lstStyle/>
                    <a:p>
                      <a:pPr marL="0" lvl="0" indent="0" algn="l" rtl="0">
                        <a:spcBef>
                          <a:spcPts val="0"/>
                        </a:spcBef>
                        <a:spcAft>
                          <a:spcPts val="0"/>
                        </a:spcAft>
                        <a:buNone/>
                      </a:pPr>
                      <a:r>
                        <a:rPr lang="en-US" sz="600" dirty="0"/>
                        <a:t>NULL</a:t>
                      </a:r>
                      <a:endParaRPr sz="600" dirty="0"/>
                    </a:p>
                  </a:txBody>
                  <a:tcPr marL="91425" marR="91425" marT="91425" marB="91425"/>
                </a:tc>
                <a:tc>
                  <a:txBody>
                    <a:bodyPr/>
                    <a:lstStyle/>
                    <a:p>
                      <a:pPr marL="0" lvl="0" indent="0" algn="l" rtl="0">
                        <a:spcBef>
                          <a:spcPts val="0"/>
                        </a:spcBef>
                        <a:spcAft>
                          <a:spcPts val="0"/>
                        </a:spcAft>
                        <a:buNone/>
                      </a:pPr>
                      <a:endParaRPr sz="600" dirty="0"/>
                    </a:p>
                  </a:txBody>
                  <a:tcPr marL="91425" marR="91425" marT="91425" marB="91425"/>
                </a:tc>
                <a:extLst>
                  <a:ext uri="{0D108BD9-81ED-4DB2-BD59-A6C34878D82A}">
                    <a16:rowId xmlns:a16="http://schemas.microsoft.com/office/drawing/2014/main" val="10008"/>
                  </a:ext>
                </a:extLst>
              </a:tr>
              <a:tr h="284168">
                <a:tc>
                  <a:txBody>
                    <a:bodyPr/>
                    <a:lstStyle/>
                    <a:p>
                      <a:pPr marL="0" lvl="0" indent="0" algn="l" rtl="0">
                        <a:spcBef>
                          <a:spcPts val="0"/>
                        </a:spcBef>
                        <a:spcAft>
                          <a:spcPts val="0"/>
                        </a:spcAft>
                        <a:buNone/>
                      </a:pPr>
                      <a:r>
                        <a:rPr lang="en-US" sz="600" dirty="0" err="1"/>
                        <a:t>enzyme_id</a:t>
                      </a:r>
                      <a:endParaRPr sz="600" dirty="0"/>
                    </a:p>
                  </a:txBody>
                  <a:tcPr marL="91425" marR="91425" marT="91425" marB="91425"/>
                </a:tc>
                <a:tc>
                  <a:txBody>
                    <a:bodyPr/>
                    <a:lstStyle/>
                    <a:p>
                      <a:pPr marL="0" lvl="0" indent="0" algn="l" rtl="0">
                        <a:spcBef>
                          <a:spcPts val="0"/>
                        </a:spcBef>
                        <a:spcAft>
                          <a:spcPts val="0"/>
                        </a:spcAft>
                        <a:buNone/>
                      </a:pPr>
                      <a:r>
                        <a:rPr lang="en-US" sz="600" dirty="0"/>
                        <a:t>NULL</a:t>
                      </a:r>
                      <a:endParaRPr sz="600" dirty="0"/>
                    </a:p>
                  </a:txBody>
                  <a:tcPr marL="91425" marR="91425" marT="91425" marB="91425"/>
                </a:tc>
                <a:tc>
                  <a:txBody>
                    <a:bodyPr/>
                    <a:lstStyle/>
                    <a:p>
                      <a:pPr marL="0" lvl="0" indent="0" algn="l" rtl="0">
                        <a:spcBef>
                          <a:spcPts val="0"/>
                        </a:spcBef>
                        <a:spcAft>
                          <a:spcPts val="0"/>
                        </a:spcAft>
                        <a:buNone/>
                      </a:pPr>
                      <a:r>
                        <a:rPr lang="en-US" sz="600" dirty="0"/>
                        <a:t>a repository of information relative to the nomenclature of enzymes</a:t>
                      </a:r>
                      <a:endParaRPr sz="600" dirty="0"/>
                    </a:p>
                  </a:txBody>
                  <a:tcPr marL="91425" marR="91425" marT="91425" marB="91425"/>
                </a:tc>
                <a:extLst>
                  <a:ext uri="{0D108BD9-81ED-4DB2-BD59-A6C34878D82A}">
                    <a16:rowId xmlns:a16="http://schemas.microsoft.com/office/drawing/2014/main" val="699384499"/>
                  </a:ext>
                </a:extLst>
              </a:tr>
              <a:tr h="284168">
                <a:tc>
                  <a:txBody>
                    <a:bodyPr/>
                    <a:lstStyle/>
                    <a:p>
                      <a:pPr marL="0" lvl="0" indent="0" algn="l" rtl="0">
                        <a:spcBef>
                          <a:spcPts val="0"/>
                        </a:spcBef>
                        <a:spcAft>
                          <a:spcPts val="0"/>
                        </a:spcAft>
                        <a:buNone/>
                      </a:pPr>
                      <a:r>
                        <a:rPr lang="en-US" sz="600" dirty="0" err="1"/>
                        <a:t>intermediate_filament_db</a:t>
                      </a:r>
                      <a:endParaRPr sz="600" dirty="0"/>
                    </a:p>
                  </a:txBody>
                  <a:tcPr marL="91425" marR="91425" marT="91425" marB="91425"/>
                </a:tc>
                <a:tc>
                  <a:txBody>
                    <a:bodyPr/>
                    <a:lstStyle/>
                    <a:p>
                      <a:pPr marL="0" lvl="0" indent="0" algn="l" rtl="0">
                        <a:spcBef>
                          <a:spcPts val="0"/>
                        </a:spcBef>
                        <a:spcAft>
                          <a:spcPts val="0"/>
                        </a:spcAft>
                        <a:buNone/>
                      </a:pPr>
                      <a:r>
                        <a:rPr lang="en-US" sz="600" dirty="0"/>
                        <a:t>NULL</a:t>
                      </a:r>
                    </a:p>
                  </a:txBody>
                  <a:tcPr marL="91425" marR="91425" marT="91425" marB="91425"/>
                </a:tc>
                <a:tc>
                  <a:txBody>
                    <a:bodyPr/>
                    <a:lstStyle/>
                    <a:p>
                      <a:pPr marL="0" lvl="0" indent="0" algn="l" rtl="0">
                        <a:spcBef>
                          <a:spcPts val="0"/>
                        </a:spcBef>
                        <a:spcAft>
                          <a:spcPts val="0"/>
                        </a:spcAft>
                        <a:buNone/>
                      </a:pPr>
                      <a:r>
                        <a:rPr lang="en-US" sz="600" dirty="0"/>
                        <a:t>information on intermediate filament genes</a:t>
                      </a:r>
                    </a:p>
                  </a:txBody>
                  <a:tcPr marL="91425" marR="91425" marT="91425" marB="91425"/>
                </a:tc>
                <a:extLst>
                  <a:ext uri="{0D108BD9-81ED-4DB2-BD59-A6C34878D82A}">
                    <a16:rowId xmlns:a16="http://schemas.microsoft.com/office/drawing/2014/main" val="1244923677"/>
                  </a:ext>
                </a:extLst>
              </a:tr>
              <a:tr h="284168">
                <a:tc>
                  <a:txBody>
                    <a:bodyPr/>
                    <a:lstStyle/>
                    <a:p>
                      <a:pPr marL="0" lvl="0" indent="0" algn="l" rtl="0">
                        <a:spcBef>
                          <a:spcPts val="0"/>
                        </a:spcBef>
                        <a:spcAft>
                          <a:spcPts val="0"/>
                        </a:spcAft>
                        <a:buNone/>
                      </a:pPr>
                      <a:r>
                        <a:rPr lang="en-US" sz="600" dirty="0" err="1"/>
                        <a:t>rna_central_ids</a:t>
                      </a:r>
                      <a:endParaRPr sz="600" dirty="0"/>
                    </a:p>
                  </a:txBody>
                  <a:tcPr marL="91425" marR="91425" marT="91425" marB="91425"/>
                </a:tc>
                <a:tc>
                  <a:txBody>
                    <a:bodyPr/>
                    <a:lstStyle/>
                    <a:p>
                      <a:pPr marL="0" lvl="0" indent="0" algn="l" rtl="0">
                        <a:spcBef>
                          <a:spcPts val="0"/>
                        </a:spcBef>
                        <a:spcAft>
                          <a:spcPts val="0"/>
                        </a:spcAft>
                        <a:buNone/>
                      </a:pPr>
                      <a:r>
                        <a:rPr lang="en-US" sz="600" dirty="0"/>
                        <a:t>NULL</a:t>
                      </a:r>
                    </a:p>
                  </a:txBody>
                  <a:tcPr marL="91425" marR="91425" marT="91425" marB="91425"/>
                </a:tc>
                <a:tc>
                  <a:txBody>
                    <a:bodyPr/>
                    <a:lstStyle/>
                    <a:p>
                      <a:pPr marL="0" lvl="0" indent="0" algn="l" rtl="0">
                        <a:spcBef>
                          <a:spcPts val="0"/>
                        </a:spcBef>
                        <a:spcAft>
                          <a:spcPts val="0"/>
                        </a:spcAft>
                        <a:buNone/>
                      </a:pPr>
                      <a:r>
                        <a:rPr lang="en-US" sz="600" dirty="0"/>
                        <a:t>a database that provides comprehensive annotations of eukaryotic long non-coding RNAs.</a:t>
                      </a:r>
                    </a:p>
                  </a:txBody>
                  <a:tcPr marL="91425" marR="91425" marT="91425" marB="91425"/>
                </a:tc>
                <a:extLst>
                  <a:ext uri="{0D108BD9-81ED-4DB2-BD59-A6C34878D82A}">
                    <a16:rowId xmlns:a16="http://schemas.microsoft.com/office/drawing/2014/main" val="10009"/>
                  </a:ext>
                </a:extLst>
              </a:tr>
              <a:tr h="284168">
                <a:tc>
                  <a:txBody>
                    <a:bodyPr/>
                    <a:lstStyle/>
                    <a:p>
                      <a:pPr marL="0" lvl="0" indent="0" algn="l" rtl="0">
                        <a:spcBef>
                          <a:spcPts val="0"/>
                        </a:spcBef>
                        <a:spcAft>
                          <a:spcPts val="0"/>
                        </a:spcAft>
                        <a:buNone/>
                      </a:pPr>
                      <a:r>
                        <a:rPr lang="en-US" sz="600" dirty="0" err="1">
                          <a:solidFill>
                            <a:schemeClr val="dk2"/>
                          </a:solidFill>
                        </a:rPr>
                        <a:t>lncipedia</a:t>
                      </a:r>
                      <a:endParaRPr sz="600" dirty="0">
                        <a:solidFill>
                          <a:schemeClr val="dk2"/>
                        </a:solidFill>
                      </a:endParaRPr>
                    </a:p>
                  </a:txBody>
                  <a:tcPr marL="91425" marR="91425" marT="91425" marB="91425"/>
                </a:tc>
                <a:tc>
                  <a:txBody>
                    <a:bodyPr/>
                    <a:lstStyle/>
                    <a:p>
                      <a:pPr marL="0" lvl="0" indent="0" algn="l" rtl="0">
                        <a:spcBef>
                          <a:spcPts val="0"/>
                        </a:spcBef>
                        <a:spcAft>
                          <a:spcPts val="0"/>
                        </a:spcAft>
                        <a:buNone/>
                      </a:pPr>
                      <a:r>
                        <a:rPr lang="en-US" sz="600" dirty="0"/>
                        <a:t>NULL</a:t>
                      </a:r>
                      <a:endParaRPr sz="600" dirty="0">
                        <a:solidFill>
                          <a:schemeClr val="dk2"/>
                        </a:solidFill>
                      </a:endParaRPr>
                    </a:p>
                  </a:txBody>
                  <a:tcPr marL="91425" marR="91425" marT="91425" marB="91425"/>
                </a:tc>
                <a:tc>
                  <a:txBody>
                    <a:bodyPr/>
                    <a:lstStyle/>
                    <a:p>
                      <a:pPr marL="0" lvl="0" indent="0" algn="l" rtl="0">
                        <a:spcBef>
                          <a:spcPts val="0"/>
                        </a:spcBef>
                        <a:spcAft>
                          <a:spcPts val="0"/>
                        </a:spcAft>
                        <a:buNone/>
                      </a:pPr>
                      <a:r>
                        <a:rPr lang="en-US" sz="600" dirty="0">
                          <a:solidFill>
                            <a:schemeClr val="dk2"/>
                          </a:solidFill>
                        </a:rPr>
                        <a:t>a comprehensive compendium of human long non-coding RNAs.</a:t>
                      </a:r>
                      <a:endParaRPr sz="600" dirty="0">
                        <a:solidFill>
                          <a:schemeClr val="dk2"/>
                        </a:solidFill>
                      </a:endParaRPr>
                    </a:p>
                  </a:txBody>
                  <a:tcPr marL="91425" marR="91425" marT="91425" marB="91425"/>
                </a:tc>
                <a:extLst>
                  <a:ext uri="{0D108BD9-81ED-4DB2-BD59-A6C34878D82A}">
                    <a16:rowId xmlns:a16="http://schemas.microsoft.com/office/drawing/2014/main" val="10010"/>
                  </a:ext>
                </a:extLst>
              </a:tr>
              <a:tr h="284168">
                <a:tc>
                  <a:txBody>
                    <a:bodyPr/>
                    <a:lstStyle/>
                    <a:p>
                      <a:pPr marL="0" lvl="0" indent="0" algn="l" rtl="0">
                        <a:spcBef>
                          <a:spcPts val="0"/>
                        </a:spcBef>
                        <a:spcAft>
                          <a:spcPts val="0"/>
                        </a:spcAft>
                        <a:buNone/>
                      </a:pPr>
                      <a:r>
                        <a:rPr lang="en-US" sz="600" dirty="0" err="1">
                          <a:solidFill>
                            <a:schemeClr val="dk2"/>
                          </a:solidFill>
                        </a:rPr>
                        <a:t>gtrnadb</a:t>
                      </a:r>
                      <a:endParaRPr sz="600" dirty="0">
                        <a:solidFill>
                          <a:schemeClr val="dk2"/>
                        </a:solidFill>
                      </a:endParaRPr>
                    </a:p>
                  </a:txBody>
                  <a:tcPr marL="91425" marR="91425" marT="91425" marB="91425"/>
                </a:tc>
                <a:tc>
                  <a:txBody>
                    <a:bodyPr/>
                    <a:lstStyle/>
                    <a:p>
                      <a:pPr marL="0" lvl="0" indent="0" algn="l" rtl="0">
                        <a:spcBef>
                          <a:spcPts val="0"/>
                        </a:spcBef>
                        <a:spcAft>
                          <a:spcPts val="0"/>
                        </a:spcAft>
                        <a:buNone/>
                      </a:pPr>
                      <a:r>
                        <a:rPr lang="en-US" sz="600" dirty="0"/>
                        <a:t>NULL</a:t>
                      </a:r>
                      <a:endParaRPr sz="600" dirty="0">
                        <a:solidFill>
                          <a:schemeClr val="dk2"/>
                        </a:solidFill>
                      </a:endParaRPr>
                    </a:p>
                  </a:txBody>
                  <a:tcPr marL="91425" marR="91425" marT="91425" marB="91425"/>
                </a:tc>
                <a:tc>
                  <a:txBody>
                    <a:bodyPr/>
                    <a:lstStyle/>
                    <a:p>
                      <a:pPr marL="0" lvl="0" indent="0" algn="l" rtl="0">
                        <a:spcBef>
                          <a:spcPts val="0"/>
                        </a:spcBef>
                        <a:spcAft>
                          <a:spcPts val="0"/>
                        </a:spcAft>
                        <a:buNone/>
                      </a:pPr>
                      <a:r>
                        <a:rPr lang="en-US" sz="600" dirty="0">
                          <a:solidFill>
                            <a:schemeClr val="dk2"/>
                          </a:solidFill>
                        </a:rPr>
                        <a:t>a database that contains tRNA gene predictions made by </a:t>
                      </a:r>
                      <a:r>
                        <a:rPr lang="en-US" sz="600" dirty="0" err="1">
                          <a:solidFill>
                            <a:schemeClr val="dk2"/>
                          </a:solidFill>
                        </a:rPr>
                        <a:t>tRNAscan</a:t>
                      </a:r>
                      <a:r>
                        <a:rPr lang="en-US" sz="600" dirty="0">
                          <a:solidFill>
                            <a:schemeClr val="dk2"/>
                          </a:solidFill>
                        </a:rPr>
                        <a:t>-SE on complete or nearly complete genomes.</a:t>
                      </a:r>
                      <a:endParaRPr sz="600" dirty="0">
                        <a:solidFill>
                          <a:schemeClr val="dk2"/>
                        </a:solidFill>
                      </a:endParaRPr>
                    </a:p>
                  </a:txBody>
                  <a:tcPr marL="91425" marR="91425" marT="91425" marB="91425"/>
                </a:tc>
                <a:extLst>
                  <a:ext uri="{0D108BD9-81ED-4DB2-BD59-A6C34878D82A}">
                    <a16:rowId xmlns:a16="http://schemas.microsoft.com/office/drawing/2014/main" val="1096077591"/>
                  </a:ext>
                </a:extLst>
              </a:tr>
            </a:tbl>
          </a:graphicData>
        </a:graphic>
      </p:graphicFrame>
    </p:spTree>
    <p:extLst>
      <p:ext uri="{BB962C8B-B14F-4D97-AF65-F5344CB8AC3E}">
        <p14:creationId xmlns:p14="http://schemas.microsoft.com/office/powerpoint/2010/main" val="18752524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3F5A4A0-C97C-41FE-849B-C4FE5E1D3A99}"/>
              </a:ext>
            </a:extLst>
          </p:cNvPr>
          <p:cNvSpPr>
            <a:spLocks noGrp="1"/>
          </p:cNvSpPr>
          <p:nvPr>
            <p:ph type="title"/>
          </p:nvPr>
        </p:nvSpPr>
        <p:spPr/>
        <p:txBody>
          <a:bodyPr/>
          <a:lstStyle/>
          <a:p>
            <a:pPr algn="ctr"/>
            <a:r>
              <a:rPr lang="en-US" dirty="0"/>
              <a:t>Why we want keep these source fields?</a:t>
            </a:r>
          </a:p>
        </p:txBody>
      </p:sp>
      <p:sp>
        <p:nvSpPr>
          <p:cNvPr id="3" name="Місце для тексту 2">
            <a:extLst>
              <a:ext uri="{FF2B5EF4-FFF2-40B4-BE49-F238E27FC236}">
                <a16:creationId xmlns:a16="http://schemas.microsoft.com/office/drawing/2014/main" id="{C762D2FD-5016-478F-A9DC-D74EECF08FBD}"/>
              </a:ext>
            </a:extLst>
          </p:cNvPr>
          <p:cNvSpPr>
            <a:spLocks noGrp="1"/>
          </p:cNvSpPr>
          <p:nvPr>
            <p:ph type="body" idx="1"/>
          </p:nvPr>
        </p:nvSpPr>
        <p:spPr/>
        <p:txBody>
          <a:bodyPr/>
          <a:lstStyle/>
          <a:p>
            <a:r>
              <a:rPr lang="en-US" sz="1600" dirty="0" err="1"/>
              <a:t>hgnc_id</a:t>
            </a:r>
            <a:r>
              <a:rPr lang="en-US" sz="1600" dirty="0"/>
              <a:t> – Use as concept code</a:t>
            </a:r>
          </a:p>
          <a:p>
            <a:r>
              <a:rPr lang="en-US" sz="1600" dirty="0"/>
              <a:t>symbol – Abbreviation of genes are more common then full names</a:t>
            </a:r>
          </a:p>
          <a:p>
            <a:r>
              <a:rPr lang="en-US" sz="1600" dirty="0" err="1"/>
              <a:t>f_name</a:t>
            </a:r>
            <a:r>
              <a:rPr lang="en-US" sz="1600" dirty="0"/>
              <a:t> – but we need to keep full name </a:t>
            </a:r>
          </a:p>
          <a:p>
            <a:r>
              <a:rPr lang="en-US" sz="1600" dirty="0" err="1"/>
              <a:t>f_location</a:t>
            </a:r>
            <a:r>
              <a:rPr lang="en-US" sz="1600" dirty="0"/>
              <a:t> – Using the location we are also can find a Gene</a:t>
            </a:r>
          </a:p>
          <a:p>
            <a:r>
              <a:rPr lang="en-US" sz="1600" dirty="0" err="1"/>
              <a:t>alias_symbol</a:t>
            </a:r>
            <a:r>
              <a:rPr lang="en-US" sz="1600" dirty="0"/>
              <a:t> – Put as synonym</a:t>
            </a:r>
          </a:p>
          <a:p>
            <a:r>
              <a:rPr lang="en-US" sz="1600" dirty="0" err="1"/>
              <a:t>alias_name</a:t>
            </a:r>
            <a:r>
              <a:rPr lang="en-US" sz="1600" dirty="0"/>
              <a:t> – Put as synonym</a:t>
            </a:r>
          </a:p>
          <a:p>
            <a:r>
              <a:rPr lang="en-US" sz="1600" dirty="0" err="1"/>
              <a:t>prev_symbol</a:t>
            </a:r>
            <a:r>
              <a:rPr lang="en-US" sz="1600" dirty="0"/>
              <a:t> – Put as synonym </a:t>
            </a:r>
          </a:p>
          <a:p>
            <a:r>
              <a:rPr lang="en-US" sz="1600" dirty="0" err="1"/>
              <a:t>prev_name</a:t>
            </a:r>
            <a:r>
              <a:rPr lang="en-US" sz="1600" dirty="0"/>
              <a:t> – Put as synonym</a:t>
            </a:r>
          </a:p>
          <a:p>
            <a:r>
              <a:rPr lang="en-US" sz="1600" dirty="0" err="1"/>
              <a:t>refseq_accession</a:t>
            </a:r>
            <a:r>
              <a:rPr lang="en-US" sz="1600" dirty="0"/>
              <a:t> – Can keep as synonym and use it in creation of future relationships between Gene and Variant</a:t>
            </a:r>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p:txBody>
      </p:sp>
    </p:spTree>
    <p:extLst>
      <p:ext uri="{BB962C8B-B14F-4D97-AF65-F5344CB8AC3E}">
        <p14:creationId xmlns:p14="http://schemas.microsoft.com/office/powerpoint/2010/main" val="340625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graphicFrame>
        <p:nvGraphicFramePr>
          <p:cNvPr id="66" name="Google Shape;66;p15"/>
          <p:cNvGraphicFramePr/>
          <p:nvPr>
            <p:extLst>
              <p:ext uri="{D42A27DB-BD31-4B8C-83A1-F6EECF244321}">
                <p14:modId xmlns:p14="http://schemas.microsoft.com/office/powerpoint/2010/main" val="3008822415"/>
              </p:ext>
            </p:extLst>
          </p:nvPr>
        </p:nvGraphicFramePr>
        <p:xfrm>
          <a:off x="475200" y="742475"/>
          <a:ext cx="8382375" cy="4065475"/>
        </p:xfrm>
        <a:graphic>
          <a:graphicData uri="http://schemas.openxmlformats.org/drawingml/2006/table">
            <a:tbl>
              <a:tblPr>
                <a:noFill/>
                <a:tableStyleId>{42E292DC-4DC9-4369-9E3E-4D5144749313}</a:tableStyleId>
              </a:tblPr>
              <a:tblGrid>
                <a:gridCol w="1675650">
                  <a:extLst>
                    <a:ext uri="{9D8B030D-6E8A-4147-A177-3AD203B41FA5}">
                      <a16:colId xmlns:a16="http://schemas.microsoft.com/office/drawing/2014/main" val="20000"/>
                    </a:ext>
                  </a:extLst>
                </a:gridCol>
                <a:gridCol w="2202850">
                  <a:extLst>
                    <a:ext uri="{9D8B030D-6E8A-4147-A177-3AD203B41FA5}">
                      <a16:colId xmlns:a16="http://schemas.microsoft.com/office/drawing/2014/main" val="20001"/>
                    </a:ext>
                  </a:extLst>
                </a:gridCol>
                <a:gridCol w="4503875">
                  <a:extLst>
                    <a:ext uri="{9D8B030D-6E8A-4147-A177-3AD203B41FA5}">
                      <a16:colId xmlns:a16="http://schemas.microsoft.com/office/drawing/2014/main" val="20002"/>
                    </a:ext>
                  </a:extLst>
                </a:gridCol>
              </a:tblGrid>
              <a:tr h="366925">
                <a:tc>
                  <a:txBody>
                    <a:bodyPr/>
                    <a:lstStyle/>
                    <a:p>
                      <a:pPr marL="0" lvl="0" indent="0" algn="ctr" rtl="0">
                        <a:spcBef>
                          <a:spcPts val="0"/>
                        </a:spcBef>
                        <a:spcAft>
                          <a:spcPts val="0"/>
                        </a:spcAft>
                        <a:buNone/>
                      </a:pPr>
                      <a:r>
                        <a:rPr lang="en" sz="1200" b="1"/>
                        <a:t>Field</a:t>
                      </a:r>
                      <a:endParaRPr sz="1200" b="1"/>
                    </a:p>
                  </a:txBody>
                  <a:tcPr marL="91425" marR="91425" marT="91425" marB="91425"/>
                </a:tc>
                <a:tc>
                  <a:txBody>
                    <a:bodyPr/>
                    <a:lstStyle/>
                    <a:p>
                      <a:pPr marL="0" lvl="0" indent="0" algn="ctr" rtl="0">
                        <a:spcBef>
                          <a:spcPts val="0"/>
                        </a:spcBef>
                        <a:spcAft>
                          <a:spcPts val="0"/>
                        </a:spcAft>
                        <a:buNone/>
                      </a:pPr>
                      <a:r>
                        <a:rPr lang="en" sz="1200" b="1"/>
                        <a:t>Source field</a:t>
                      </a:r>
                      <a:endParaRPr sz="1200" b="1"/>
                    </a:p>
                  </a:txBody>
                  <a:tcPr marL="91425" marR="91425" marT="91425" marB="91425"/>
                </a:tc>
                <a:tc>
                  <a:txBody>
                    <a:bodyPr/>
                    <a:lstStyle/>
                    <a:p>
                      <a:pPr marL="0" lvl="0" indent="0" algn="ctr" rtl="0">
                        <a:spcBef>
                          <a:spcPts val="0"/>
                        </a:spcBef>
                        <a:spcAft>
                          <a:spcPts val="0"/>
                        </a:spcAft>
                        <a:buNone/>
                      </a:pPr>
                      <a:r>
                        <a:rPr lang="en" sz="1200" b="1"/>
                        <a:t>Example</a:t>
                      </a:r>
                      <a:endParaRPr sz="1200" b="1"/>
                    </a:p>
                  </a:txBody>
                  <a:tcPr marL="91425" marR="91425" marT="91425" marB="91425"/>
                </a:tc>
                <a:extLst>
                  <a:ext uri="{0D108BD9-81ED-4DB2-BD59-A6C34878D82A}">
                    <a16:rowId xmlns:a16="http://schemas.microsoft.com/office/drawing/2014/main" val="10000"/>
                  </a:ext>
                </a:extLst>
              </a:tr>
              <a:tr h="381575">
                <a:tc>
                  <a:txBody>
                    <a:bodyPr/>
                    <a:lstStyle/>
                    <a:p>
                      <a:pPr marL="0" lvl="0" indent="0" algn="l" rtl="0">
                        <a:spcBef>
                          <a:spcPts val="0"/>
                        </a:spcBef>
                        <a:spcAft>
                          <a:spcPts val="0"/>
                        </a:spcAft>
                        <a:buNone/>
                      </a:pPr>
                      <a:r>
                        <a:rPr lang="en" sz="1200"/>
                        <a:t>Concept_id </a:t>
                      </a:r>
                      <a:endParaRPr sz="1200"/>
                    </a:p>
                  </a:txBody>
                  <a:tcPr marL="91425" marR="91425" marT="91425" marB="91425"/>
                </a:tc>
                <a:tc>
                  <a:txBody>
                    <a:bodyPr/>
                    <a:lstStyle/>
                    <a:p>
                      <a:pPr marL="0" lvl="0" indent="0" algn="l" rtl="0">
                        <a:spcBef>
                          <a:spcPts val="0"/>
                        </a:spcBef>
                        <a:spcAft>
                          <a:spcPts val="0"/>
                        </a:spcAft>
                        <a:buNone/>
                      </a:pPr>
                      <a:endParaRPr sz="1200"/>
                    </a:p>
                  </a:txBody>
                  <a:tcPr marL="91425" marR="91425" marT="91425" marB="91425"/>
                </a:tc>
                <a:tc>
                  <a:txBody>
                    <a:bodyPr/>
                    <a:lstStyle/>
                    <a:p>
                      <a:pPr marL="0" lvl="0" indent="0" algn="l" rtl="0">
                        <a:spcBef>
                          <a:spcPts val="0"/>
                        </a:spcBef>
                        <a:spcAft>
                          <a:spcPts val="0"/>
                        </a:spcAft>
                        <a:buNone/>
                      </a:pPr>
                      <a:r>
                        <a:rPr lang="en" sz="1200" dirty="0"/>
                        <a:t>5432132 (</a:t>
                      </a:r>
                      <a:r>
                        <a:rPr lang="en-US" sz="1200" dirty="0"/>
                        <a:t>ID as example</a:t>
                      </a:r>
                      <a:r>
                        <a:rPr lang="en" sz="1200" dirty="0"/>
                        <a:t>)</a:t>
                      </a:r>
                      <a:endParaRPr sz="1200" dirty="0"/>
                    </a:p>
                  </a:txBody>
                  <a:tcPr marL="91425" marR="91425" marT="91425" marB="91425"/>
                </a:tc>
                <a:extLst>
                  <a:ext uri="{0D108BD9-81ED-4DB2-BD59-A6C34878D82A}">
                    <a16:rowId xmlns:a16="http://schemas.microsoft.com/office/drawing/2014/main" val="10001"/>
                  </a:ext>
                </a:extLst>
              </a:tr>
              <a:tr h="366925">
                <a:tc>
                  <a:txBody>
                    <a:bodyPr/>
                    <a:lstStyle/>
                    <a:p>
                      <a:pPr marL="0" lvl="0" indent="0" algn="l" rtl="0">
                        <a:spcBef>
                          <a:spcPts val="0"/>
                        </a:spcBef>
                        <a:spcAft>
                          <a:spcPts val="0"/>
                        </a:spcAft>
                        <a:buNone/>
                      </a:pPr>
                      <a:r>
                        <a:rPr lang="en" sz="1200">
                          <a:solidFill>
                            <a:schemeClr val="dk1"/>
                          </a:solidFill>
                        </a:rPr>
                        <a:t>Concept_name</a:t>
                      </a:r>
                      <a:endParaRPr sz="1200"/>
                    </a:p>
                  </a:txBody>
                  <a:tcPr marL="91425" marR="91425" marT="91425" marB="91425"/>
                </a:tc>
                <a:tc>
                  <a:txBody>
                    <a:bodyPr/>
                    <a:lstStyle/>
                    <a:p>
                      <a:pPr marL="0" lvl="0" indent="0" algn="l" rtl="0">
                        <a:spcBef>
                          <a:spcPts val="0"/>
                        </a:spcBef>
                        <a:spcAft>
                          <a:spcPts val="0"/>
                        </a:spcAft>
                        <a:buNone/>
                      </a:pPr>
                      <a:r>
                        <a:rPr lang="en" sz="1200">
                          <a:solidFill>
                            <a:schemeClr val="dk1"/>
                          </a:solidFill>
                        </a:rPr>
                        <a:t>f_name ( symbol )</a:t>
                      </a:r>
                      <a:endParaRPr sz="1200"/>
                    </a:p>
                  </a:txBody>
                  <a:tcPr marL="91425" marR="91425" marT="91425" marB="91425"/>
                </a:tc>
                <a:tc>
                  <a:txBody>
                    <a:bodyPr/>
                    <a:lstStyle/>
                    <a:p>
                      <a:pPr marL="0" lvl="0" indent="0" algn="l" rtl="0">
                        <a:spcBef>
                          <a:spcPts val="0"/>
                        </a:spcBef>
                        <a:spcAft>
                          <a:spcPts val="0"/>
                        </a:spcAft>
                        <a:buNone/>
                      </a:pPr>
                      <a:r>
                        <a:rPr lang="en" sz="1200" dirty="0"/>
                        <a:t>epidermal growth factor receptor (EGFR)</a:t>
                      </a:r>
                      <a:endParaRPr sz="1200" dirty="0"/>
                    </a:p>
                  </a:txBody>
                  <a:tcPr marL="91425" marR="91425" marT="91425" marB="91425"/>
                </a:tc>
                <a:extLst>
                  <a:ext uri="{0D108BD9-81ED-4DB2-BD59-A6C34878D82A}">
                    <a16:rowId xmlns:a16="http://schemas.microsoft.com/office/drawing/2014/main" val="10002"/>
                  </a:ext>
                </a:extLst>
              </a:tr>
              <a:tr h="366925">
                <a:tc>
                  <a:txBody>
                    <a:bodyPr/>
                    <a:lstStyle/>
                    <a:p>
                      <a:pPr marL="0" lvl="0" indent="0" algn="l" rtl="0">
                        <a:spcBef>
                          <a:spcPts val="0"/>
                        </a:spcBef>
                        <a:spcAft>
                          <a:spcPts val="0"/>
                        </a:spcAft>
                        <a:buClr>
                          <a:schemeClr val="dk1"/>
                        </a:buClr>
                        <a:buSzPts val="1100"/>
                        <a:buFont typeface="Arial"/>
                        <a:buNone/>
                      </a:pPr>
                      <a:r>
                        <a:rPr lang="en" sz="1200">
                          <a:solidFill>
                            <a:schemeClr val="dk1"/>
                          </a:solidFill>
                        </a:rPr>
                        <a:t>Domain_id</a:t>
                      </a:r>
                      <a:endParaRPr sz="1200"/>
                    </a:p>
                  </a:txBody>
                  <a:tcPr marL="91425" marR="91425" marT="91425" marB="91425"/>
                </a:tc>
                <a:tc>
                  <a:txBody>
                    <a:bodyPr/>
                    <a:lstStyle/>
                    <a:p>
                      <a:pPr marL="0" lvl="0" indent="0" algn="l" rtl="0">
                        <a:spcBef>
                          <a:spcPts val="0"/>
                        </a:spcBef>
                        <a:spcAft>
                          <a:spcPts val="0"/>
                        </a:spcAft>
                        <a:buNone/>
                      </a:pPr>
                      <a:endParaRPr sz="1200"/>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US" sz="1200" dirty="0"/>
                        <a:t>Genomic</a:t>
                      </a:r>
                      <a:endParaRPr sz="1200" dirty="0"/>
                    </a:p>
                  </a:txBody>
                  <a:tcPr marL="91425" marR="91425" marT="91425" marB="91425"/>
                </a:tc>
                <a:extLst>
                  <a:ext uri="{0D108BD9-81ED-4DB2-BD59-A6C34878D82A}">
                    <a16:rowId xmlns:a16="http://schemas.microsoft.com/office/drawing/2014/main" val="10003"/>
                  </a:ext>
                </a:extLst>
              </a:tr>
              <a:tr h="381575">
                <a:tc>
                  <a:txBody>
                    <a:bodyPr/>
                    <a:lstStyle/>
                    <a:p>
                      <a:pPr marL="0" lvl="0" indent="0" algn="l" rtl="0">
                        <a:spcBef>
                          <a:spcPts val="0"/>
                        </a:spcBef>
                        <a:spcAft>
                          <a:spcPts val="0"/>
                        </a:spcAft>
                        <a:buNone/>
                      </a:pPr>
                      <a:r>
                        <a:rPr lang="en" sz="1200">
                          <a:solidFill>
                            <a:schemeClr val="dk1"/>
                          </a:solidFill>
                        </a:rPr>
                        <a:t>Vocabulary_id</a:t>
                      </a:r>
                      <a:endParaRPr sz="1200"/>
                    </a:p>
                  </a:txBody>
                  <a:tcPr marL="91425" marR="91425" marT="91425" marB="91425"/>
                </a:tc>
                <a:tc>
                  <a:txBody>
                    <a:bodyPr/>
                    <a:lstStyle/>
                    <a:p>
                      <a:pPr marL="0" lvl="0" indent="0" algn="l" rtl="0">
                        <a:spcBef>
                          <a:spcPts val="0"/>
                        </a:spcBef>
                        <a:spcAft>
                          <a:spcPts val="0"/>
                        </a:spcAft>
                        <a:buNone/>
                      </a:pPr>
                      <a:endParaRPr sz="1200"/>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 sz="1200"/>
                        <a:t>HGNC</a:t>
                      </a:r>
                      <a:endParaRPr sz="1200"/>
                    </a:p>
                  </a:txBody>
                  <a:tcPr marL="91425" marR="91425" marT="91425" marB="91425"/>
                </a:tc>
                <a:extLst>
                  <a:ext uri="{0D108BD9-81ED-4DB2-BD59-A6C34878D82A}">
                    <a16:rowId xmlns:a16="http://schemas.microsoft.com/office/drawing/2014/main" val="10004"/>
                  </a:ext>
                </a:extLst>
              </a:tr>
              <a:tr h="366925">
                <a:tc>
                  <a:txBody>
                    <a:bodyPr/>
                    <a:lstStyle/>
                    <a:p>
                      <a:pPr marL="0" lvl="0" indent="0" algn="l" rtl="0">
                        <a:spcBef>
                          <a:spcPts val="0"/>
                        </a:spcBef>
                        <a:spcAft>
                          <a:spcPts val="0"/>
                        </a:spcAft>
                        <a:buClr>
                          <a:schemeClr val="dk1"/>
                        </a:buClr>
                        <a:buSzPts val="1100"/>
                        <a:buFont typeface="Arial"/>
                        <a:buNone/>
                      </a:pPr>
                      <a:r>
                        <a:rPr lang="en" sz="1200">
                          <a:solidFill>
                            <a:schemeClr val="dk1"/>
                          </a:solidFill>
                        </a:rPr>
                        <a:t>Concept_class_id</a:t>
                      </a:r>
                      <a:endParaRPr sz="1200"/>
                    </a:p>
                  </a:txBody>
                  <a:tcPr marL="91425" marR="91425" marT="91425" marB="91425"/>
                </a:tc>
                <a:tc>
                  <a:txBody>
                    <a:bodyPr/>
                    <a:lstStyle/>
                    <a:p>
                      <a:pPr marL="0" lvl="0" indent="0" algn="l" rtl="0">
                        <a:spcBef>
                          <a:spcPts val="0"/>
                        </a:spcBef>
                        <a:spcAft>
                          <a:spcPts val="0"/>
                        </a:spcAft>
                        <a:buNone/>
                      </a:pPr>
                      <a:endParaRPr sz="1200"/>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 sz="1200"/>
                        <a:t>Gene</a:t>
                      </a:r>
                      <a:endParaRPr sz="1200"/>
                    </a:p>
                  </a:txBody>
                  <a:tcPr marL="91425" marR="91425" marT="91425" marB="91425"/>
                </a:tc>
                <a:extLst>
                  <a:ext uri="{0D108BD9-81ED-4DB2-BD59-A6C34878D82A}">
                    <a16:rowId xmlns:a16="http://schemas.microsoft.com/office/drawing/2014/main" val="10005"/>
                  </a:ext>
                </a:extLst>
              </a:tr>
              <a:tr h="366925">
                <a:tc>
                  <a:txBody>
                    <a:bodyPr/>
                    <a:lstStyle/>
                    <a:p>
                      <a:pPr marL="0" lvl="0" indent="0" algn="l" rtl="0">
                        <a:spcBef>
                          <a:spcPts val="0"/>
                        </a:spcBef>
                        <a:spcAft>
                          <a:spcPts val="0"/>
                        </a:spcAft>
                        <a:buClr>
                          <a:schemeClr val="dk1"/>
                        </a:buClr>
                        <a:buSzPts val="1100"/>
                        <a:buFont typeface="Arial"/>
                        <a:buNone/>
                      </a:pPr>
                      <a:r>
                        <a:rPr lang="en" sz="1200">
                          <a:solidFill>
                            <a:schemeClr val="dk1"/>
                          </a:solidFill>
                        </a:rPr>
                        <a:t>Standard_concept</a:t>
                      </a:r>
                      <a:endParaRPr sz="1200"/>
                    </a:p>
                  </a:txBody>
                  <a:tcPr marL="91425" marR="91425" marT="91425" marB="91425"/>
                </a:tc>
                <a:tc>
                  <a:txBody>
                    <a:bodyPr/>
                    <a:lstStyle/>
                    <a:p>
                      <a:pPr marL="0" lvl="0" indent="0" algn="l" rtl="0">
                        <a:spcBef>
                          <a:spcPts val="0"/>
                        </a:spcBef>
                        <a:spcAft>
                          <a:spcPts val="0"/>
                        </a:spcAft>
                        <a:buNone/>
                      </a:pPr>
                      <a:endParaRPr sz="1200"/>
                    </a:p>
                  </a:txBody>
                  <a:tcPr marL="91425" marR="91425" marT="91425" marB="91425"/>
                </a:tc>
                <a:tc>
                  <a:txBody>
                    <a:bodyPr/>
                    <a:lstStyle/>
                    <a:p>
                      <a:pPr marL="0" lvl="0" indent="0" algn="l" rtl="0">
                        <a:spcBef>
                          <a:spcPts val="0"/>
                        </a:spcBef>
                        <a:spcAft>
                          <a:spcPts val="0"/>
                        </a:spcAft>
                        <a:buNone/>
                      </a:pPr>
                      <a:r>
                        <a:rPr lang="en" sz="1200"/>
                        <a:t>S</a:t>
                      </a:r>
                      <a:endParaRPr sz="1200"/>
                    </a:p>
                  </a:txBody>
                  <a:tcPr marL="91425" marR="91425" marT="91425" marB="91425"/>
                </a:tc>
                <a:extLst>
                  <a:ext uri="{0D108BD9-81ED-4DB2-BD59-A6C34878D82A}">
                    <a16:rowId xmlns:a16="http://schemas.microsoft.com/office/drawing/2014/main" val="10006"/>
                  </a:ext>
                </a:extLst>
              </a:tr>
              <a:tr h="366925">
                <a:tc>
                  <a:txBody>
                    <a:bodyPr/>
                    <a:lstStyle/>
                    <a:p>
                      <a:pPr marL="0" lvl="0" indent="0" algn="l" rtl="0">
                        <a:spcBef>
                          <a:spcPts val="0"/>
                        </a:spcBef>
                        <a:spcAft>
                          <a:spcPts val="0"/>
                        </a:spcAft>
                        <a:buClr>
                          <a:schemeClr val="dk1"/>
                        </a:buClr>
                        <a:buSzPts val="1100"/>
                        <a:buFont typeface="Arial"/>
                        <a:buNone/>
                      </a:pPr>
                      <a:r>
                        <a:rPr lang="en" sz="1200">
                          <a:solidFill>
                            <a:schemeClr val="dk1"/>
                          </a:solidFill>
                        </a:rPr>
                        <a:t>Concept_code</a:t>
                      </a:r>
                      <a:endParaRPr sz="1200"/>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 sz="1200">
                          <a:solidFill>
                            <a:schemeClr val="dk1"/>
                          </a:solidFill>
                        </a:rPr>
                        <a:t>hgnc_id</a:t>
                      </a:r>
                      <a:endParaRPr sz="1200"/>
                    </a:p>
                  </a:txBody>
                  <a:tcPr marL="91425" marR="91425" marT="91425" marB="91425"/>
                </a:tc>
                <a:tc>
                  <a:txBody>
                    <a:bodyPr/>
                    <a:lstStyle/>
                    <a:p>
                      <a:pPr marL="0" lvl="0" indent="0" algn="l" rtl="0">
                        <a:spcBef>
                          <a:spcPts val="0"/>
                        </a:spcBef>
                        <a:spcAft>
                          <a:spcPts val="0"/>
                        </a:spcAft>
                        <a:buNone/>
                      </a:pPr>
                      <a:r>
                        <a:rPr lang="en" sz="1200" dirty="0"/>
                        <a:t>3236 (better trim HGNC: </a:t>
                      </a:r>
                      <a:r>
                        <a:rPr lang="en-US" sz="1200" dirty="0"/>
                        <a:t>in </a:t>
                      </a:r>
                      <a:r>
                        <a:rPr lang="en" sz="1200" dirty="0"/>
                        <a:t>HGNC:3236)</a:t>
                      </a:r>
                      <a:endParaRPr sz="1200" dirty="0"/>
                    </a:p>
                  </a:txBody>
                  <a:tcPr marL="91425" marR="91425" marT="91425" marB="91425"/>
                </a:tc>
                <a:extLst>
                  <a:ext uri="{0D108BD9-81ED-4DB2-BD59-A6C34878D82A}">
                    <a16:rowId xmlns:a16="http://schemas.microsoft.com/office/drawing/2014/main" val="10007"/>
                  </a:ext>
                </a:extLst>
              </a:tr>
              <a:tr h="366925">
                <a:tc>
                  <a:txBody>
                    <a:bodyPr/>
                    <a:lstStyle/>
                    <a:p>
                      <a:pPr marL="0" lvl="0" indent="0" algn="l" rtl="0">
                        <a:spcBef>
                          <a:spcPts val="0"/>
                        </a:spcBef>
                        <a:spcAft>
                          <a:spcPts val="0"/>
                        </a:spcAft>
                        <a:buClr>
                          <a:schemeClr val="dk1"/>
                        </a:buClr>
                        <a:buSzPts val="1100"/>
                        <a:buFont typeface="Arial"/>
                        <a:buNone/>
                      </a:pPr>
                      <a:r>
                        <a:rPr lang="en" sz="1200">
                          <a:solidFill>
                            <a:schemeClr val="dk1"/>
                          </a:solidFill>
                        </a:rPr>
                        <a:t>Valid_start_date</a:t>
                      </a:r>
                      <a:endParaRPr sz="1200"/>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 sz="1200">
                          <a:solidFill>
                            <a:schemeClr val="dk1"/>
                          </a:solidFill>
                        </a:rPr>
                        <a:t>date_approved_reserved</a:t>
                      </a:r>
                      <a:endParaRPr sz="1200"/>
                    </a:p>
                  </a:txBody>
                  <a:tcPr marL="91425" marR="91425" marT="91425" marB="91425"/>
                </a:tc>
                <a:tc>
                  <a:txBody>
                    <a:bodyPr/>
                    <a:lstStyle/>
                    <a:p>
                      <a:pPr marL="0" lvl="0" indent="0" algn="l" rtl="0">
                        <a:spcBef>
                          <a:spcPts val="0"/>
                        </a:spcBef>
                        <a:spcAft>
                          <a:spcPts val="0"/>
                        </a:spcAft>
                        <a:buNone/>
                      </a:pPr>
                      <a:r>
                        <a:rPr lang="en" sz="1200"/>
                        <a:t>1986-01-01</a:t>
                      </a:r>
                      <a:endParaRPr sz="1200"/>
                    </a:p>
                  </a:txBody>
                  <a:tcPr marL="91425" marR="91425" marT="91425" marB="91425"/>
                </a:tc>
                <a:extLst>
                  <a:ext uri="{0D108BD9-81ED-4DB2-BD59-A6C34878D82A}">
                    <a16:rowId xmlns:a16="http://schemas.microsoft.com/office/drawing/2014/main" val="10008"/>
                  </a:ext>
                </a:extLst>
              </a:tr>
              <a:tr h="366925">
                <a:tc>
                  <a:txBody>
                    <a:bodyPr/>
                    <a:lstStyle/>
                    <a:p>
                      <a:pPr marL="0" lvl="0" indent="0" algn="l" rtl="0">
                        <a:spcBef>
                          <a:spcPts val="0"/>
                        </a:spcBef>
                        <a:spcAft>
                          <a:spcPts val="0"/>
                        </a:spcAft>
                        <a:buClr>
                          <a:schemeClr val="dk1"/>
                        </a:buClr>
                        <a:buSzPts val="1100"/>
                        <a:buFont typeface="Arial"/>
                        <a:buNone/>
                      </a:pPr>
                      <a:r>
                        <a:rPr lang="en" sz="1200">
                          <a:solidFill>
                            <a:schemeClr val="dk1"/>
                          </a:solidFill>
                        </a:rPr>
                        <a:t>Valid_end_date</a:t>
                      </a:r>
                      <a:endParaRPr sz="1200">
                        <a:solidFill>
                          <a:schemeClr val="dk1"/>
                        </a:solidFill>
                      </a:endParaRPr>
                    </a:p>
                  </a:txBody>
                  <a:tcPr marL="91425" marR="91425" marT="91425" marB="91425"/>
                </a:tc>
                <a:tc>
                  <a:txBody>
                    <a:bodyPr/>
                    <a:lstStyle/>
                    <a:p>
                      <a:pPr marL="0" lvl="0" indent="0" algn="l" rtl="0">
                        <a:spcBef>
                          <a:spcPts val="0"/>
                        </a:spcBef>
                        <a:spcAft>
                          <a:spcPts val="0"/>
                        </a:spcAft>
                        <a:buNone/>
                      </a:pPr>
                      <a:endParaRPr sz="1200"/>
                    </a:p>
                  </a:txBody>
                  <a:tcPr marL="91425" marR="91425" marT="91425" marB="91425"/>
                </a:tc>
                <a:tc>
                  <a:txBody>
                    <a:bodyPr/>
                    <a:lstStyle/>
                    <a:p>
                      <a:pPr marL="0" lvl="0" indent="0" algn="l" rtl="0">
                        <a:spcBef>
                          <a:spcPts val="0"/>
                        </a:spcBef>
                        <a:spcAft>
                          <a:spcPts val="0"/>
                        </a:spcAft>
                        <a:buNone/>
                      </a:pPr>
                      <a:r>
                        <a:rPr lang="en" sz="1200"/>
                        <a:t>2099-12-31</a:t>
                      </a:r>
                      <a:endParaRPr sz="1200"/>
                    </a:p>
                  </a:txBody>
                  <a:tcPr marL="91425" marR="91425" marT="91425" marB="91425"/>
                </a:tc>
                <a:extLst>
                  <a:ext uri="{0D108BD9-81ED-4DB2-BD59-A6C34878D82A}">
                    <a16:rowId xmlns:a16="http://schemas.microsoft.com/office/drawing/2014/main" val="10009"/>
                  </a:ext>
                </a:extLst>
              </a:tr>
              <a:tr h="366925">
                <a:tc>
                  <a:txBody>
                    <a:bodyPr/>
                    <a:lstStyle/>
                    <a:p>
                      <a:pPr marL="0" lvl="0" indent="0" algn="l" rtl="0">
                        <a:spcBef>
                          <a:spcPts val="0"/>
                        </a:spcBef>
                        <a:spcAft>
                          <a:spcPts val="0"/>
                        </a:spcAft>
                        <a:buNone/>
                      </a:pPr>
                      <a:r>
                        <a:rPr lang="en" sz="1200">
                          <a:solidFill>
                            <a:schemeClr val="dk1"/>
                          </a:solidFill>
                        </a:rPr>
                        <a:t>Invalid_reason</a:t>
                      </a:r>
                      <a:endParaRPr sz="1200">
                        <a:solidFill>
                          <a:schemeClr val="dk1"/>
                        </a:solidFill>
                      </a:endParaRPr>
                    </a:p>
                  </a:txBody>
                  <a:tcPr marL="91425" marR="91425" marT="91425" marB="91425"/>
                </a:tc>
                <a:tc>
                  <a:txBody>
                    <a:bodyPr/>
                    <a:lstStyle/>
                    <a:p>
                      <a:pPr marL="0" lvl="0" indent="0" algn="l" rtl="0">
                        <a:spcBef>
                          <a:spcPts val="0"/>
                        </a:spcBef>
                        <a:spcAft>
                          <a:spcPts val="0"/>
                        </a:spcAft>
                        <a:buNone/>
                      </a:pPr>
                      <a:endParaRPr sz="1200"/>
                    </a:p>
                  </a:txBody>
                  <a:tcPr marL="91425" marR="91425" marT="91425" marB="91425"/>
                </a:tc>
                <a:tc>
                  <a:txBody>
                    <a:bodyPr/>
                    <a:lstStyle/>
                    <a:p>
                      <a:pPr marL="0" lvl="0" indent="0" algn="l" rtl="0">
                        <a:spcBef>
                          <a:spcPts val="0"/>
                        </a:spcBef>
                        <a:spcAft>
                          <a:spcPts val="0"/>
                        </a:spcAft>
                        <a:buNone/>
                      </a:pPr>
                      <a:endParaRPr sz="1200" dirty="0"/>
                    </a:p>
                  </a:txBody>
                  <a:tcPr marL="91425" marR="91425" marT="91425" marB="91425"/>
                </a:tc>
                <a:extLst>
                  <a:ext uri="{0D108BD9-81ED-4DB2-BD59-A6C34878D82A}">
                    <a16:rowId xmlns:a16="http://schemas.microsoft.com/office/drawing/2014/main" val="10010"/>
                  </a:ext>
                </a:extLst>
              </a:tr>
            </a:tbl>
          </a:graphicData>
        </a:graphic>
      </p:graphicFrame>
      <p:sp>
        <p:nvSpPr>
          <p:cNvPr id="67" name="Google Shape;67;p15"/>
          <p:cNvSpPr txBox="1">
            <a:spLocks noGrp="1"/>
          </p:cNvSpPr>
          <p:nvPr>
            <p:ph type="title"/>
          </p:nvPr>
        </p:nvSpPr>
        <p:spPr>
          <a:xfrm>
            <a:off x="469538" y="169775"/>
            <a:ext cx="83937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HGNC Concept table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graphicFrame>
        <p:nvGraphicFramePr>
          <p:cNvPr id="79" name="Google Shape;79;p17"/>
          <p:cNvGraphicFramePr/>
          <p:nvPr>
            <p:extLst>
              <p:ext uri="{D42A27DB-BD31-4B8C-83A1-F6EECF244321}">
                <p14:modId xmlns:p14="http://schemas.microsoft.com/office/powerpoint/2010/main" val="79571734"/>
              </p:ext>
            </p:extLst>
          </p:nvPr>
        </p:nvGraphicFramePr>
        <p:xfrm>
          <a:off x="0" y="353839"/>
          <a:ext cx="9144000" cy="1341000"/>
        </p:xfrm>
        <a:graphic>
          <a:graphicData uri="http://schemas.openxmlformats.org/drawingml/2006/table">
            <a:tbl>
              <a:tblPr>
                <a:noFill/>
                <a:tableStyleId>{42E292DC-4DC9-4369-9E3E-4D5144749313}</a:tableStyleId>
              </a:tblPr>
              <a:tblGrid>
                <a:gridCol w="2193147">
                  <a:extLst>
                    <a:ext uri="{9D8B030D-6E8A-4147-A177-3AD203B41FA5}">
                      <a16:colId xmlns:a16="http://schemas.microsoft.com/office/drawing/2014/main" val="20000"/>
                    </a:ext>
                  </a:extLst>
                </a:gridCol>
                <a:gridCol w="2169885">
                  <a:extLst>
                    <a:ext uri="{9D8B030D-6E8A-4147-A177-3AD203B41FA5}">
                      <a16:colId xmlns:a16="http://schemas.microsoft.com/office/drawing/2014/main" val="20001"/>
                    </a:ext>
                  </a:extLst>
                </a:gridCol>
                <a:gridCol w="4780968">
                  <a:extLst>
                    <a:ext uri="{9D8B030D-6E8A-4147-A177-3AD203B41FA5}">
                      <a16:colId xmlns:a16="http://schemas.microsoft.com/office/drawing/2014/main" val="20002"/>
                    </a:ext>
                  </a:extLst>
                </a:gridCol>
              </a:tblGrid>
              <a:tr h="305357">
                <a:tc>
                  <a:txBody>
                    <a:bodyPr/>
                    <a:lstStyle/>
                    <a:p>
                      <a:pPr marL="0" lvl="0" indent="0" algn="ctr" rtl="0">
                        <a:spcBef>
                          <a:spcPts val="0"/>
                        </a:spcBef>
                        <a:spcAft>
                          <a:spcPts val="0"/>
                        </a:spcAft>
                        <a:buNone/>
                      </a:pPr>
                      <a:r>
                        <a:rPr lang="en" sz="1000" b="1" dirty="0"/>
                        <a:t>Field</a:t>
                      </a:r>
                      <a:endParaRPr sz="1000" b="1" dirty="0"/>
                    </a:p>
                  </a:txBody>
                  <a:tcPr marL="91425" marR="91425" marT="91425" marB="91425"/>
                </a:tc>
                <a:tc>
                  <a:txBody>
                    <a:bodyPr/>
                    <a:lstStyle/>
                    <a:p>
                      <a:pPr marL="0" lvl="0" indent="0" algn="ctr" rtl="0">
                        <a:spcBef>
                          <a:spcPts val="0"/>
                        </a:spcBef>
                        <a:spcAft>
                          <a:spcPts val="0"/>
                        </a:spcAft>
                        <a:buNone/>
                      </a:pPr>
                      <a:r>
                        <a:rPr lang="en" sz="1000" b="1" dirty="0"/>
                        <a:t>Source field</a:t>
                      </a:r>
                      <a:endParaRPr sz="1000" b="1" dirty="0"/>
                    </a:p>
                  </a:txBody>
                  <a:tcPr marL="91425" marR="91425" marT="91425" marB="91425"/>
                </a:tc>
                <a:tc>
                  <a:txBody>
                    <a:bodyPr/>
                    <a:lstStyle/>
                    <a:p>
                      <a:pPr marL="0" lvl="0" indent="0" algn="ctr" rtl="0">
                        <a:spcBef>
                          <a:spcPts val="0"/>
                        </a:spcBef>
                        <a:spcAft>
                          <a:spcPts val="0"/>
                        </a:spcAft>
                        <a:buNone/>
                      </a:pPr>
                      <a:r>
                        <a:rPr lang="en" sz="1000" b="1" dirty="0"/>
                        <a:t>Example</a:t>
                      </a:r>
                      <a:endParaRPr sz="1000" b="1" dirty="0"/>
                    </a:p>
                  </a:txBody>
                  <a:tcPr marL="91425" marR="91425" marT="91425" marB="91425"/>
                </a:tc>
                <a:extLst>
                  <a:ext uri="{0D108BD9-81ED-4DB2-BD59-A6C34878D82A}">
                    <a16:rowId xmlns:a16="http://schemas.microsoft.com/office/drawing/2014/main" val="10000"/>
                  </a:ext>
                </a:extLst>
              </a:tr>
              <a:tr h="305357">
                <a:tc>
                  <a:txBody>
                    <a:bodyPr/>
                    <a:lstStyle/>
                    <a:p>
                      <a:pPr marL="0" lvl="0" indent="0" algn="l" rtl="0">
                        <a:spcBef>
                          <a:spcPts val="0"/>
                        </a:spcBef>
                        <a:spcAft>
                          <a:spcPts val="0"/>
                        </a:spcAft>
                        <a:buNone/>
                      </a:pPr>
                      <a:r>
                        <a:rPr lang="en" sz="1000" dirty="0"/>
                        <a:t>Concept_id </a:t>
                      </a:r>
                      <a:endParaRPr sz="1000" dirty="0"/>
                    </a:p>
                  </a:txBody>
                  <a:tcPr marL="91425" marR="91425" marT="91425" marB="91425"/>
                </a:tc>
                <a:tc>
                  <a:txBody>
                    <a:bodyPr/>
                    <a:lstStyle/>
                    <a:p>
                      <a:pPr marL="0" lvl="0" indent="0" algn="l" rtl="0">
                        <a:spcBef>
                          <a:spcPts val="0"/>
                        </a:spcBef>
                        <a:spcAft>
                          <a:spcPts val="0"/>
                        </a:spcAft>
                        <a:buNone/>
                      </a:pPr>
                      <a:endParaRPr sz="1000"/>
                    </a:p>
                  </a:txBody>
                  <a:tcPr marL="91425" marR="91425" marT="91425" marB="91425"/>
                </a:tc>
                <a:tc>
                  <a:txBody>
                    <a:bodyPr/>
                    <a:lstStyle/>
                    <a:p>
                      <a:pPr marL="0" lvl="0" indent="0" algn="l" rtl="0">
                        <a:spcBef>
                          <a:spcPts val="0"/>
                        </a:spcBef>
                        <a:spcAft>
                          <a:spcPts val="0"/>
                        </a:spcAft>
                        <a:buNone/>
                      </a:pPr>
                      <a:r>
                        <a:rPr lang="en" sz="1000"/>
                        <a:t>5432132</a:t>
                      </a:r>
                      <a:endParaRPr sz="1000"/>
                    </a:p>
                  </a:txBody>
                  <a:tcPr marL="91425" marR="91425" marT="91425" marB="91425"/>
                </a:tc>
                <a:extLst>
                  <a:ext uri="{0D108BD9-81ED-4DB2-BD59-A6C34878D82A}">
                    <a16:rowId xmlns:a16="http://schemas.microsoft.com/office/drawing/2014/main" val="10001"/>
                  </a:ext>
                </a:extLst>
              </a:tr>
              <a:tr h="305357">
                <a:tc>
                  <a:txBody>
                    <a:bodyPr/>
                    <a:lstStyle/>
                    <a:p>
                      <a:pPr marL="0" lvl="0" indent="0" algn="l" rtl="0">
                        <a:spcBef>
                          <a:spcPts val="0"/>
                        </a:spcBef>
                        <a:spcAft>
                          <a:spcPts val="0"/>
                        </a:spcAft>
                        <a:buNone/>
                      </a:pPr>
                      <a:r>
                        <a:rPr lang="en" sz="1000" dirty="0">
                          <a:solidFill>
                            <a:schemeClr val="dk1"/>
                          </a:solidFill>
                        </a:rPr>
                        <a:t>Concept_synonym_name</a:t>
                      </a:r>
                      <a:endParaRPr sz="1000" dirty="0"/>
                    </a:p>
                  </a:txBody>
                  <a:tcPr marL="91425" marR="91425" marT="91425" marB="91425"/>
                </a:tc>
                <a:tc>
                  <a:txBody>
                    <a:bodyPr/>
                    <a:lstStyle/>
                    <a:p>
                      <a:pPr marL="0" lvl="0" indent="0" algn="l" rtl="0">
                        <a:spcBef>
                          <a:spcPts val="0"/>
                        </a:spcBef>
                        <a:spcAft>
                          <a:spcPts val="0"/>
                        </a:spcAft>
                        <a:buNone/>
                      </a:pPr>
                      <a:r>
                        <a:rPr lang="en" sz="1000" dirty="0"/>
                        <a:t>alias_name (alias_symbol)</a:t>
                      </a:r>
                      <a:endParaRPr sz="1000" dirty="0"/>
                    </a:p>
                  </a:txBody>
                  <a:tcPr marL="91425" marR="91425" marT="91425" marB="91425"/>
                </a:tc>
                <a:tc>
                  <a:txBody>
                    <a:bodyPr/>
                    <a:lstStyle/>
                    <a:p>
                      <a:pPr marL="0" lvl="0" indent="0" algn="l" rtl="0">
                        <a:spcBef>
                          <a:spcPts val="0"/>
                        </a:spcBef>
                        <a:spcAft>
                          <a:spcPts val="0"/>
                        </a:spcAft>
                        <a:buNone/>
                      </a:pPr>
                      <a:r>
                        <a:rPr lang="en" sz="1000"/>
                        <a:t>erythroblastic leukemia viral (v-erb-b) oncogene homolog (avian) (ERBB1)</a:t>
                      </a:r>
                      <a:endParaRPr sz="1000"/>
                    </a:p>
                  </a:txBody>
                  <a:tcPr marL="91425" marR="91425" marT="91425" marB="91425"/>
                </a:tc>
                <a:extLst>
                  <a:ext uri="{0D108BD9-81ED-4DB2-BD59-A6C34878D82A}">
                    <a16:rowId xmlns:a16="http://schemas.microsoft.com/office/drawing/2014/main" val="10002"/>
                  </a:ext>
                </a:extLst>
              </a:tr>
              <a:tr h="305357">
                <a:tc>
                  <a:txBody>
                    <a:bodyPr/>
                    <a:lstStyle/>
                    <a:p>
                      <a:pPr marL="0" lvl="0" indent="0" algn="l" rtl="0">
                        <a:spcBef>
                          <a:spcPts val="0"/>
                        </a:spcBef>
                        <a:spcAft>
                          <a:spcPts val="0"/>
                        </a:spcAft>
                        <a:buNone/>
                      </a:pPr>
                      <a:r>
                        <a:rPr lang="en" sz="1000">
                          <a:solidFill>
                            <a:schemeClr val="dk1"/>
                          </a:solidFill>
                        </a:rPr>
                        <a:t>Language_concept_id</a:t>
                      </a:r>
                      <a:endParaRPr sz="1000"/>
                    </a:p>
                  </a:txBody>
                  <a:tcPr marL="91425" marR="91425" marT="91425" marB="91425"/>
                </a:tc>
                <a:tc>
                  <a:txBody>
                    <a:bodyPr/>
                    <a:lstStyle/>
                    <a:p>
                      <a:pPr marL="0" lvl="0" indent="0" algn="l" rtl="0">
                        <a:spcBef>
                          <a:spcPts val="0"/>
                        </a:spcBef>
                        <a:spcAft>
                          <a:spcPts val="0"/>
                        </a:spcAft>
                        <a:buNone/>
                      </a:pPr>
                      <a:endParaRPr sz="1000" dirty="0"/>
                    </a:p>
                  </a:txBody>
                  <a:tcPr marL="91425" marR="91425" marT="91425" marB="91425"/>
                </a:tc>
                <a:tc>
                  <a:txBody>
                    <a:bodyPr/>
                    <a:lstStyle/>
                    <a:p>
                      <a:pPr marL="0" lvl="0" indent="0" algn="l" rtl="0">
                        <a:spcBef>
                          <a:spcPts val="0"/>
                        </a:spcBef>
                        <a:spcAft>
                          <a:spcPts val="0"/>
                        </a:spcAft>
                        <a:buNone/>
                      </a:pPr>
                      <a:r>
                        <a:rPr lang="en" sz="1000" dirty="0"/>
                        <a:t>English</a:t>
                      </a:r>
                      <a:endParaRPr sz="1000" dirty="0"/>
                    </a:p>
                  </a:txBody>
                  <a:tcPr marL="91425" marR="91425" marT="91425" marB="91425"/>
                </a:tc>
                <a:extLst>
                  <a:ext uri="{0D108BD9-81ED-4DB2-BD59-A6C34878D82A}">
                    <a16:rowId xmlns:a16="http://schemas.microsoft.com/office/drawing/2014/main" val="10003"/>
                  </a:ext>
                </a:extLst>
              </a:tr>
            </a:tbl>
          </a:graphicData>
        </a:graphic>
      </p:graphicFrame>
      <p:graphicFrame>
        <p:nvGraphicFramePr>
          <p:cNvPr id="80" name="Google Shape;80;p17"/>
          <p:cNvGraphicFramePr/>
          <p:nvPr>
            <p:extLst>
              <p:ext uri="{D42A27DB-BD31-4B8C-83A1-F6EECF244321}">
                <p14:modId xmlns:p14="http://schemas.microsoft.com/office/powerpoint/2010/main" val="968490265"/>
              </p:ext>
            </p:extLst>
          </p:nvPr>
        </p:nvGraphicFramePr>
        <p:xfrm>
          <a:off x="0" y="2802227"/>
          <a:ext cx="9144000" cy="1158150"/>
        </p:xfrm>
        <a:graphic>
          <a:graphicData uri="http://schemas.openxmlformats.org/drawingml/2006/table">
            <a:tbl>
              <a:tblPr>
                <a:noFill/>
                <a:tableStyleId>{42E292DC-4DC9-4369-9E3E-4D5144749313}</a:tableStyleId>
              </a:tblPr>
              <a:tblGrid>
                <a:gridCol w="2193147">
                  <a:extLst>
                    <a:ext uri="{9D8B030D-6E8A-4147-A177-3AD203B41FA5}">
                      <a16:colId xmlns:a16="http://schemas.microsoft.com/office/drawing/2014/main" val="20000"/>
                    </a:ext>
                  </a:extLst>
                </a:gridCol>
                <a:gridCol w="2169885">
                  <a:extLst>
                    <a:ext uri="{9D8B030D-6E8A-4147-A177-3AD203B41FA5}">
                      <a16:colId xmlns:a16="http://schemas.microsoft.com/office/drawing/2014/main" val="20001"/>
                    </a:ext>
                  </a:extLst>
                </a:gridCol>
                <a:gridCol w="4780968">
                  <a:extLst>
                    <a:ext uri="{9D8B030D-6E8A-4147-A177-3AD203B41FA5}">
                      <a16:colId xmlns:a16="http://schemas.microsoft.com/office/drawing/2014/main" val="20002"/>
                    </a:ext>
                  </a:extLst>
                </a:gridCol>
              </a:tblGrid>
              <a:tr h="214040">
                <a:tc>
                  <a:txBody>
                    <a:bodyPr/>
                    <a:lstStyle/>
                    <a:p>
                      <a:pPr marL="0" lvl="0" indent="0" algn="l" rtl="0">
                        <a:spcBef>
                          <a:spcPts val="0"/>
                        </a:spcBef>
                        <a:spcAft>
                          <a:spcPts val="0"/>
                        </a:spcAft>
                        <a:buNone/>
                      </a:pPr>
                      <a:r>
                        <a:rPr lang="en" sz="1000" dirty="0"/>
                        <a:t>Concept_id </a:t>
                      </a:r>
                      <a:endParaRPr sz="1000" dirty="0"/>
                    </a:p>
                  </a:txBody>
                  <a:tcPr marL="91425" marR="91425" marT="91425" marB="91425"/>
                </a:tc>
                <a:tc>
                  <a:txBody>
                    <a:bodyPr/>
                    <a:lstStyle/>
                    <a:p>
                      <a:pPr marL="0" lvl="0" indent="0" algn="l" rtl="0">
                        <a:spcBef>
                          <a:spcPts val="0"/>
                        </a:spcBef>
                        <a:spcAft>
                          <a:spcPts val="0"/>
                        </a:spcAft>
                        <a:buNone/>
                      </a:pPr>
                      <a:endParaRPr sz="1000"/>
                    </a:p>
                  </a:txBody>
                  <a:tcPr marL="91425" marR="91425" marT="91425" marB="91425"/>
                </a:tc>
                <a:tc>
                  <a:txBody>
                    <a:bodyPr/>
                    <a:lstStyle/>
                    <a:p>
                      <a:pPr marL="0" lvl="0" indent="0" algn="l" rtl="0">
                        <a:spcBef>
                          <a:spcPts val="0"/>
                        </a:spcBef>
                        <a:spcAft>
                          <a:spcPts val="0"/>
                        </a:spcAft>
                        <a:buNone/>
                      </a:pPr>
                      <a:r>
                        <a:rPr lang="en" sz="1000" dirty="0"/>
                        <a:t>5432132</a:t>
                      </a:r>
                      <a:endParaRPr sz="1000" dirty="0"/>
                    </a:p>
                  </a:txBody>
                  <a:tcPr marL="91425" marR="91425" marT="91425" marB="91425"/>
                </a:tc>
                <a:extLst>
                  <a:ext uri="{0D108BD9-81ED-4DB2-BD59-A6C34878D82A}">
                    <a16:rowId xmlns:a16="http://schemas.microsoft.com/office/drawing/2014/main" val="10000"/>
                  </a:ext>
                </a:extLst>
              </a:tr>
              <a:tr h="311339">
                <a:tc>
                  <a:txBody>
                    <a:bodyPr/>
                    <a:lstStyle/>
                    <a:p>
                      <a:pPr marL="0" lvl="0" indent="0" algn="l" rtl="0">
                        <a:spcBef>
                          <a:spcPts val="0"/>
                        </a:spcBef>
                        <a:spcAft>
                          <a:spcPts val="0"/>
                        </a:spcAft>
                        <a:buNone/>
                      </a:pPr>
                      <a:r>
                        <a:rPr lang="en" sz="1000">
                          <a:solidFill>
                            <a:schemeClr val="dk1"/>
                          </a:solidFill>
                        </a:rPr>
                        <a:t>Concept_synonym_name</a:t>
                      </a:r>
                      <a:endParaRPr sz="1000"/>
                    </a:p>
                  </a:txBody>
                  <a:tcPr marL="91425" marR="91425" marT="91425" marB="91425"/>
                </a:tc>
                <a:tc>
                  <a:txBody>
                    <a:bodyPr/>
                    <a:lstStyle/>
                    <a:p>
                      <a:pPr marL="0" lvl="0" indent="0" algn="l" rtl="0">
                        <a:spcBef>
                          <a:spcPts val="0"/>
                        </a:spcBef>
                        <a:spcAft>
                          <a:spcPts val="0"/>
                        </a:spcAft>
                        <a:buNone/>
                      </a:pPr>
                      <a:r>
                        <a:rPr lang="en" sz="1000"/>
                        <a:t>prev_name (prev_symbol)</a:t>
                      </a:r>
                      <a:endParaRPr sz="1000"/>
                    </a:p>
                  </a:txBody>
                  <a:tcPr marL="91425" marR="91425" marT="91425" marB="91425"/>
                </a:tc>
                <a:tc>
                  <a:txBody>
                    <a:bodyPr/>
                    <a:lstStyle/>
                    <a:p>
                      <a:pPr marL="0" lvl="0" indent="0" algn="l" rtl="0">
                        <a:spcBef>
                          <a:spcPts val="0"/>
                        </a:spcBef>
                        <a:spcAft>
                          <a:spcPts val="0"/>
                        </a:spcAft>
                        <a:buNone/>
                      </a:pPr>
                      <a:r>
                        <a:rPr lang="en" sz="1000"/>
                        <a:t>epidermal growth factor receptor (avian erythroblastic leukemia viral (v-erb-b) (ERBB)</a:t>
                      </a:r>
                      <a:endParaRPr sz="1000"/>
                    </a:p>
                  </a:txBody>
                  <a:tcPr marL="91425" marR="91425" marT="91425" marB="91425"/>
                </a:tc>
                <a:extLst>
                  <a:ext uri="{0D108BD9-81ED-4DB2-BD59-A6C34878D82A}">
                    <a16:rowId xmlns:a16="http://schemas.microsoft.com/office/drawing/2014/main" val="10001"/>
                  </a:ext>
                </a:extLst>
              </a:tr>
              <a:tr h="214040">
                <a:tc>
                  <a:txBody>
                    <a:bodyPr/>
                    <a:lstStyle/>
                    <a:p>
                      <a:pPr marL="0" lvl="0" indent="0" algn="l" rtl="0">
                        <a:spcBef>
                          <a:spcPts val="0"/>
                        </a:spcBef>
                        <a:spcAft>
                          <a:spcPts val="0"/>
                        </a:spcAft>
                        <a:buNone/>
                      </a:pPr>
                      <a:r>
                        <a:rPr lang="en" sz="1000">
                          <a:solidFill>
                            <a:schemeClr val="dk1"/>
                          </a:solidFill>
                        </a:rPr>
                        <a:t>Language_concept_id</a:t>
                      </a:r>
                      <a:endParaRPr sz="1000"/>
                    </a:p>
                  </a:txBody>
                  <a:tcPr marL="91425" marR="91425" marT="91425" marB="91425"/>
                </a:tc>
                <a:tc>
                  <a:txBody>
                    <a:bodyPr/>
                    <a:lstStyle/>
                    <a:p>
                      <a:pPr marL="0" lvl="0" indent="0" algn="l" rtl="0">
                        <a:spcBef>
                          <a:spcPts val="0"/>
                        </a:spcBef>
                        <a:spcAft>
                          <a:spcPts val="0"/>
                        </a:spcAft>
                        <a:buNone/>
                      </a:pPr>
                      <a:endParaRPr sz="1000" dirty="0"/>
                    </a:p>
                  </a:txBody>
                  <a:tcPr marL="91425" marR="91425" marT="91425" marB="91425"/>
                </a:tc>
                <a:tc>
                  <a:txBody>
                    <a:bodyPr/>
                    <a:lstStyle/>
                    <a:p>
                      <a:pPr marL="0" lvl="0" indent="0" algn="l" rtl="0">
                        <a:spcBef>
                          <a:spcPts val="0"/>
                        </a:spcBef>
                        <a:spcAft>
                          <a:spcPts val="0"/>
                        </a:spcAft>
                        <a:buNone/>
                      </a:pPr>
                      <a:r>
                        <a:rPr lang="en" sz="1000" dirty="0">
                          <a:solidFill>
                            <a:schemeClr val="dk1"/>
                          </a:solidFill>
                        </a:rPr>
                        <a:t>English</a:t>
                      </a:r>
                      <a:endParaRPr sz="1000" dirty="0"/>
                    </a:p>
                  </a:txBody>
                  <a:tcPr marL="91425" marR="91425" marT="91425" marB="91425"/>
                </a:tc>
                <a:extLst>
                  <a:ext uri="{0D108BD9-81ED-4DB2-BD59-A6C34878D82A}">
                    <a16:rowId xmlns:a16="http://schemas.microsoft.com/office/drawing/2014/main" val="10002"/>
                  </a:ext>
                </a:extLst>
              </a:tr>
            </a:tbl>
          </a:graphicData>
        </a:graphic>
      </p:graphicFrame>
      <p:graphicFrame>
        <p:nvGraphicFramePr>
          <p:cNvPr id="81" name="Google Shape;81;p17"/>
          <p:cNvGraphicFramePr/>
          <p:nvPr>
            <p:extLst>
              <p:ext uri="{D42A27DB-BD31-4B8C-83A1-F6EECF244321}">
                <p14:modId xmlns:p14="http://schemas.microsoft.com/office/powerpoint/2010/main" val="1382123203"/>
              </p:ext>
            </p:extLst>
          </p:nvPr>
        </p:nvGraphicFramePr>
        <p:xfrm>
          <a:off x="0" y="1745658"/>
          <a:ext cx="9144000" cy="1005750"/>
        </p:xfrm>
        <a:graphic>
          <a:graphicData uri="http://schemas.openxmlformats.org/drawingml/2006/table">
            <a:tbl>
              <a:tblPr>
                <a:noFill/>
                <a:tableStyleId>{42E292DC-4DC9-4369-9E3E-4D5144749313}</a:tableStyleId>
              </a:tblPr>
              <a:tblGrid>
                <a:gridCol w="2193147">
                  <a:extLst>
                    <a:ext uri="{9D8B030D-6E8A-4147-A177-3AD203B41FA5}">
                      <a16:colId xmlns:a16="http://schemas.microsoft.com/office/drawing/2014/main" val="20000"/>
                    </a:ext>
                  </a:extLst>
                </a:gridCol>
                <a:gridCol w="2169885">
                  <a:extLst>
                    <a:ext uri="{9D8B030D-6E8A-4147-A177-3AD203B41FA5}">
                      <a16:colId xmlns:a16="http://schemas.microsoft.com/office/drawing/2014/main" val="20001"/>
                    </a:ext>
                  </a:extLst>
                </a:gridCol>
                <a:gridCol w="4780968">
                  <a:extLst>
                    <a:ext uri="{9D8B030D-6E8A-4147-A177-3AD203B41FA5}">
                      <a16:colId xmlns:a16="http://schemas.microsoft.com/office/drawing/2014/main" val="20002"/>
                    </a:ext>
                  </a:extLst>
                </a:gridCol>
              </a:tblGrid>
              <a:tr h="0">
                <a:tc>
                  <a:txBody>
                    <a:bodyPr/>
                    <a:lstStyle/>
                    <a:p>
                      <a:pPr marL="0" lvl="0" indent="0" algn="l" rtl="0">
                        <a:spcBef>
                          <a:spcPts val="0"/>
                        </a:spcBef>
                        <a:spcAft>
                          <a:spcPts val="0"/>
                        </a:spcAft>
                        <a:buNone/>
                      </a:pPr>
                      <a:r>
                        <a:rPr lang="en" sz="1000"/>
                        <a:t>Concept_id </a:t>
                      </a:r>
                      <a:endParaRPr sz="1000"/>
                    </a:p>
                  </a:txBody>
                  <a:tcPr marL="91425" marR="91425" marT="91425" marB="91425"/>
                </a:tc>
                <a:tc>
                  <a:txBody>
                    <a:bodyPr/>
                    <a:lstStyle/>
                    <a:p>
                      <a:pPr marL="0" lvl="0" indent="0" algn="l" rtl="0">
                        <a:spcBef>
                          <a:spcPts val="0"/>
                        </a:spcBef>
                        <a:spcAft>
                          <a:spcPts val="0"/>
                        </a:spcAft>
                        <a:buNone/>
                      </a:pPr>
                      <a:endParaRPr sz="1000"/>
                    </a:p>
                  </a:txBody>
                  <a:tcPr marL="91425" marR="91425" marT="91425" marB="91425"/>
                </a:tc>
                <a:tc>
                  <a:txBody>
                    <a:bodyPr/>
                    <a:lstStyle/>
                    <a:p>
                      <a:pPr marL="0" lvl="0" indent="0" algn="l" rtl="0">
                        <a:spcBef>
                          <a:spcPts val="0"/>
                        </a:spcBef>
                        <a:spcAft>
                          <a:spcPts val="0"/>
                        </a:spcAft>
                        <a:buNone/>
                      </a:pPr>
                      <a:r>
                        <a:rPr lang="en" sz="1000"/>
                        <a:t>5432132</a:t>
                      </a:r>
                      <a:endParaRPr sz="1000"/>
                    </a:p>
                  </a:txBody>
                  <a:tcPr marL="91425" marR="91425" marT="91425" marB="91425"/>
                </a:tc>
                <a:extLst>
                  <a:ext uri="{0D108BD9-81ED-4DB2-BD59-A6C34878D82A}">
                    <a16:rowId xmlns:a16="http://schemas.microsoft.com/office/drawing/2014/main" val="10000"/>
                  </a:ext>
                </a:extLst>
              </a:tr>
              <a:tr h="0">
                <a:tc>
                  <a:txBody>
                    <a:bodyPr/>
                    <a:lstStyle/>
                    <a:p>
                      <a:pPr marL="0" lvl="0" indent="0" algn="l" rtl="0">
                        <a:spcBef>
                          <a:spcPts val="0"/>
                        </a:spcBef>
                        <a:spcAft>
                          <a:spcPts val="0"/>
                        </a:spcAft>
                        <a:buNone/>
                      </a:pPr>
                      <a:r>
                        <a:rPr lang="en" sz="1000">
                          <a:solidFill>
                            <a:schemeClr val="dk1"/>
                          </a:solidFill>
                        </a:rPr>
                        <a:t>Concept_synonym_name</a:t>
                      </a:r>
                      <a:endParaRPr sz="1000"/>
                    </a:p>
                  </a:txBody>
                  <a:tcPr marL="91425" marR="91425" marT="91425" marB="91425"/>
                </a:tc>
                <a:tc>
                  <a:txBody>
                    <a:bodyPr/>
                    <a:lstStyle/>
                    <a:p>
                      <a:pPr marL="0" lvl="0" indent="0" algn="l" rtl="0">
                        <a:spcBef>
                          <a:spcPts val="0"/>
                        </a:spcBef>
                        <a:spcAft>
                          <a:spcPts val="0"/>
                        </a:spcAft>
                        <a:buNone/>
                      </a:pPr>
                      <a:r>
                        <a:rPr lang="en" sz="1000"/>
                        <a:t>alias_name (alias_symbol)</a:t>
                      </a:r>
                      <a:endParaRPr sz="1000"/>
                    </a:p>
                  </a:txBody>
                  <a:tcPr marL="91425" marR="91425" marT="91425" marB="91425"/>
                </a:tc>
                <a:tc>
                  <a:txBody>
                    <a:bodyPr/>
                    <a:lstStyle/>
                    <a:p>
                      <a:pPr marL="0" lvl="0" indent="0" algn="l" rtl="0">
                        <a:spcBef>
                          <a:spcPts val="0"/>
                        </a:spcBef>
                        <a:spcAft>
                          <a:spcPts val="0"/>
                        </a:spcAft>
                        <a:buNone/>
                      </a:pPr>
                      <a:r>
                        <a:rPr lang="en" sz="1000" dirty="0"/>
                        <a:t>erb-b2 receptor tyrosine kinase 1 (ERBB1)</a:t>
                      </a:r>
                      <a:endParaRPr sz="1000" dirty="0"/>
                    </a:p>
                  </a:txBody>
                  <a:tcPr marL="91425" marR="91425" marT="91425" marB="91425"/>
                </a:tc>
                <a:extLst>
                  <a:ext uri="{0D108BD9-81ED-4DB2-BD59-A6C34878D82A}">
                    <a16:rowId xmlns:a16="http://schemas.microsoft.com/office/drawing/2014/main" val="10001"/>
                  </a:ext>
                </a:extLst>
              </a:tr>
              <a:tr h="0">
                <a:tc>
                  <a:txBody>
                    <a:bodyPr/>
                    <a:lstStyle/>
                    <a:p>
                      <a:pPr marL="0" lvl="0" indent="0" algn="l" rtl="0">
                        <a:spcBef>
                          <a:spcPts val="0"/>
                        </a:spcBef>
                        <a:spcAft>
                          <a:spcPts val="0"/>
                        </a:spcAft>
                        <a:buNone/>
                      </a:pPr>
                      <a:r>
                        <a:rPr lang="en" sz="1000">
                          <a:solidFill>
                            <a:schemeClr val="dk1"/>
                          </a:solidFill>
                        </a:rPr>
                        <a:t>Language_concept_id</a:t>
                      </a:r>
                      <a:endParaRPr sz="1000"/>
                    </a:p>
                  </a:txBody>
                  <a:tcPr marL="91425" marR="91425" marT="91425" marB="91425"/>
                </a:tc>
                <a:tc>
                  <a:txBody>
                    <a:bodyPr/>
                    <a:lstStyle/>
                    <a:p>
                      <a:pPr marL="0" lvl="0" indent="0" algn="l" rtl="0">
                        <a:spcBef>
                          <a:spcPts val="0"/>
                        </a:spcBef>
                        <a:spcAft>
                          <a:spcPts val="0"/>
                        </a:spcAft>
                        <a:buNone/>
                      </a:pPr>
                      <a:endParaRPr sz="1000"/>
                    </a:p>
                  </a:txBody>
                  <a:tcPr marL="91425" marR="91425" marT="91425" marB="91425"/>
                </a:tc>
                <a:tc>
                  <a:txBody>
                    <a:bodyPr/>
                    <a:lstStyle/>
                    <a:p>
                      <a:pPr marL="0" lvl="0" indent="0" algn="l" rtl="0">
                        <a:spcBef>
                          <a:spcPts val="0"/>
                        </a:spcBef>
                        <a:spcAft>
                          <a:spcPts val="0"/>
                        </a:spcAft>
                        <a:buNone/>
                      </a:pPr>
                      <a:r>
                        <a:rPr lang="en" sz="1000" dirty="0"/>
                        <a:t>English</a:t>
                      </a:r>
                      <a:endParaRPr sz="1000" dirty="0"/>
                    </a:p>
                  </a:txBody>
                  <a:tcPr marL="91425" marR="91425" marT="91425" marB="91425"/>
                </a:tc>
                <a:extLst>
                  <a:ext uri="{0D108BD9-81ED-4DB2-BD59-A6C34878D82A}">
                    <a16:rowId xmlns:a16="http://schemas.microsoft.com/office/drawing/2014/main" val="10002"/>
                  </a:ext>
                </a:extLst>
              </a:tr>
            </a:tbl>
          </a:graphicData>
        </a:graphic>
      </p:graphicFrame>
      <p:graphicFrame>
        <p:nvGraphicFramePr>
          <p:cNvPr id="6" name="Google Shape;80;p17">
            <a:extLst>
              <a:ext uri="{FF2B5EF4-FFF2-40B4-BE49-F238E27FC236}">
                <a16:creationId xmlns:a16="http://schemas.microsoft.com/office/drawing/2014/main" id="{38DDD123-BF51-48A5-B7FE-2F81F476567D}"/>
              </a:ext>
            </a:extLst>
          </p:cNvPr>
          <p:cNvGraphicFramePr/>
          <p:nvPr>
            <p:extLst>
              <p:ext uri="{D42A27DB-BD31-4B8C-83A1-F6EECF244321}">
                <p14:modId xmlns:p14="http://schemas.microsoft.com/office/powerpoint/2010/main" val="3126482329"/>
              </p:ext>
            </p:extLst>
          </p:nvPr>
        </p:nvGraphicFramePr>
        <p:xfrm>
          <a:off x="0" y="4011196"/>
          <a:ext cx="9144000" cy="1115425"/>
        </p:xfrm>
        <a:graphic>
          <a:graphicData uri="http://schemas.openxmlformats.org/drawingml/2006/table">
            <a:tbl>
              <a:tblPr>
                <a:noFill/>
                <a:tableStyleId>{42E292DC-4DC9-4369-9E3E-4D5144749313}</a:tableStyleId>
              </a:tblPr>
              <a:tblGrid>
                <a:gridCol w="2193147">
                  <a:extLst>
                    <a:ext uri="{9D8B030D-6E8A-4147-A177-3AD203B41FA5}">
                      <a16:colId xmlns:a16="http://schemas.microsoft.com/office/drawing/2014/main" val="20000"/>
                    </a:ext>
                  </a:extLst>
                </a:gridCol>
                <a:gridCol w="2169885">
                  <a:extLst>
                    <a:ext uri="{9D8B030D-6E8A-4147-A177-3AD203B41FA5}">
                      <a16:colId xmlns:a16="http://schemas.microsoft.com/office/drawing/2014/main" val="20001"/>
                    </a:ext>
                  </a:extLst>
                </a:gridCol>
                <a:gridCol w="4780968">
                  <a:extLst>
                    <a:ext uri="{9D8B030D-6E8A-4147-A177-3AD203B41FA5}">
                      <a16:colId xmlns:a16="http://schemas.microsoft.com/office/drawing/2014/main" val="20002"/>
                    </a:ext>
                  </a:extLst>
                </a:gridCol>
              </a:tblGrid>
              <a:tr h="381575">
                <a:tc>
                  <a:txBody>
                    <a:bodyPr/>
                    <a:lstStyle/>
                    <a:p>
                      <a:pPr marL="0" lvl="0" indent="0" algn="l" rtl="0">
                        <a:spcBef>
                          <a:spcPts val="0"/>
                        </a:spcBef>
                        <a:spcAft>
                          <a:spcPts val="0"/>
                        </a:spcAft>
                        <a:buNone/>
                      </a:pPr>
                      <a:r>
                        <a:rPr lang="en" sz="1000"/>
                        <a:t>Concept_id </a:t>
                      </a:r>
                      <a:endParaRPr sz="1000"/>
                    </a:p>
                  </a:txBody>
                  <a:tcPr marL="91425" marR="91425" marT="91425" marB="91425"/>
                </a:tc>
                <a:tc>
                  <a:txBody>
                    <a:bodyPr/>
                    <a:lstStyle/>
                    <a:p>
                      <a:pPr marL="0" lvl="0" indent="0" algn="l" rtl="0">
                        <a:spcBef>
                          <a:spcPts val="0"/>
                        </a:spcBef>
                        <a:spcAft>
                          <a:spcPts val="0"/>
                        </a:spcAft>
                        <a:buNone/>
                      </a:pPr>
                      <a:endParaRPr sz="1000" dirty="0"/>
                    </a:p>
                  </a:txBody>
                  <a:tcPr marL="91425" marR="91425" marT="91425" marB="91425"/>
                </a:tc>
                <a:tc>
                  <a:txBody>
                    <a:bodyPr/>
                    <a:lstStyle/>
                    <a:p>
                      <a:pPr marL="0" lvl="0" indent="0" algn="l" rtl="0">
                        <a:spcBef>
                          <a:spcPts val="0"/>
                        </a:spcBef>
                        <a:spcAft>
                          <a:spcPts val="0"/>
                        </a:spcAft>
                        <a:buNone/>
                      </a:pPr>
                      <a:r>
                        <a:rPr lang="en" sz="1000"/>
                        <a:t>5432132</a:t>
                      </a:r>
                      <a:endParaRPr sz="1000"/>
                    </a:p>
                  </a:txBody>
                  <a:tcPr marL="91425" marR="91425" marT="91425" marB="91425"/>
                </a:tc>
                <a:extLst>
                  <a:ext uri="{0D108BD9-81ED-4DB2-BD59-A6C34878D82A}">
                    <a16:rowId xmlns:a16="http://schemas.microsoft.com/office/drawing/2014/main" val="10000"/>
                  </a:ext>
                </a:extLst>
              </a:tr>
              <a:tr h="366925">
                <a:tc>
                  <a:txBody>
                    <a:bodyPr/>
                    <a:lstStyle/>
                    <a:p>
                      <a:pPr marL="0" lvl="0" indent="0" algn="l" rtl="0">
                        <a:spcBef>
                          <a:spcPts val="0"/>
                        </a:spcBef>
                        <a:spcAft>
                          <a:spcPts val="0"/>
                        </a:spcAft>
                        <a:buNone/>
                      </a:pPr>
                      <a:r>
                        <a:rPr lang="en" sz="1000" dirty="0">
                          <a:solidFill>
                            <a:schemeClr val="dk1"/>
                          </a:solidFill>
                        </a:rPr>
                        <a:t>Concept_synonym_name</a:t>
                      </a:r>
                      <a:endParaRPr sz="1000" dirty="0"/>
                    </a:p>
                  </a:txBody>
                  <a:tcPr marL="91425" marR="91425" marT="91425" marB="91425"/>
                </a:tc>
                <a:tc>
                  <a:txBody>
                    <a:bodyPr/>
                    <a:lstStyle/>
                    <a:p>
                      <a:pPr marL="0" lvl="0" indent="0" algn="l" rtl="0">
                        <a:spcBef>
                          <a:spcPts val="0"/>
                        </a:spcBef>
                        <a:spcAft>
                          <a:spcPts val="0"/>
                        </a:spcAft>
                        <a:buNone/>
                      </a:pPr>
                      <a:r>
                        <a:rPr lang="en-US" sz="1000" dirty="0" err="1"/>
                        <a:t>refseq_accession</a:t>
                      </a:r>
                      <a:endParaRPr lang="en-US" sz="1000" dirty="0"/>
                    </a:p>
                  </a:txBody>
                  <a:tcPr marL="91425" marR="91425" marT="91425" marB="91425"/>
                </a:tc>
                <a:tc>
                  <a:txBody>
                    <a:bodyPr/>
                    <a:lstStyle/>
                    <a:p>
                      <a:pPr marL="0" lvl="0" indent="0" algn="l" rtl="0">
                        <a:spcBef>
                          <a:spcPts val="0"/>
                        </a:spcBef>
                        <a:spcAft>
                          <a:spcPts val="0"/>
                        </a:spcAft>
                        <a:buNone/>
                      </a:pPr>
                      <a:r>
                        <a:rPr lang="en-US" sz="1000" dirty="0"/>
                        <a:t>NM_005228</a:t>
                      </a:r>
                    </a:p>
                  </a:txBody>
                  <a:tcPr marL="91425" marR="91425" marT="91425" marB="91425"/>
                </a:tc>
                <a:extLst>
                  <a:ext uri="{0D108BD9-81ED-4DB2-BD59-A6C34878D82A}">
                    <a16:rowId xmlns:a16="http://schemas.microsoft.com/office/drawing/2014/main" val="10001"/>
                  </a:ext>
                </a:extLst>
              </a:tr>
              <a:tr h="366925">
                <a:tc>
                  <a:txBody>
                    <a:bodyPr/>
                    <a:lstStyle/>
                    <a:p>
                      <a:pPr marL="0" lvl="0" indent="0" algn="l" rtl="0">
                        <a:spcBef>
                          <a:spcPts val="0"/>
                        </a:spcBef>
                        <a:spcAft>
                          <a:spcPts val="0"/>
                        </a:spcAft>
                        <a:buNone/>
                      </a:pPr>
                      <a:r>
                        <a:rPr lang="en" sz="1000">
                          <a:solidFill>
                            <a:schemeClr val="dk1"/>
                          </a:solidFill>
                        </a:rPr>
                        <a:t>Language_concept_id</a:t>
                      </a:r>
                      <a:endParaRPr sz="1000"/>
                    </a:p>
                  </a:txBody>
                  <a:tcPr marL="91425" marR="91425" marT="91425" marB="91425"/>
                </a:tc>
                <a:tc>
                  <a:txBody>
                    <a:bodyPr/>
                    <a:lstStyle/>
                    <a:p>
                      <a:pPr marL="0" lvl="0" indent="0" algn="l" rtl="0">
                        <a:spcBef>
                          <a:spcPts val="0"/>
                        </a:spcBef>
                        <a:spcAft>
                          <a:spcPts val="0"/>
                        </a:spcAft>
                        <a:buNone/>
                      </a:pPr>
                      <a:endParaRPr sz="1000"/>
                    </a:p>
                  </a:txBody>
                  <a:tcPr marL="91425" marR="91425" marT="91425" marB="91425"/>
                </a:tc>
                <a:tc>
                  <a:txBody>
                    <a:bodyPr/>
                    <a:lstStyle/>
                    <a:p>
                      <a:pPr marL="0" lvl="0" indent="0" algn="l" rtl="0">
                        <a:spcBef>
                          <a:spcPts val="0"/>
                        </a:spcBef>
                        <a:spcAft>
                          <a:spcPts val="0"/>
                        </a:spcAft>
                        <a:buNone/>
                      </a:pPr>
                      <a:r>
                        <a:rPr lang="en" sz="1000" dirty="0">
                          <a:solidFill>
                            <a:schemeClr val="dk1"/>
                          </a:solidFill>
                        </a:rPr>
                        <a:t>English</a:t>
                      </a:r>
                      <a:endParaRPr sz="1000" dirty="0"/>
                    </a:p>
                  </a:txBody>
                  <a:tcPr marL="91425" marR="91425" marT="91425" marB="91425"/>
                </a:tc>
                <a:extLst>
                  <a:ext uri="{0D108BD9-81ED-4DB2-BD59-A6C34878D82A}">
                    <a16:rowId xmlns:a16="http://schemas.microsoft.com/office/drawing/2014/main" val="10002"/>
                  </a:ext>
                </a:extLst>
              </a:tr>
            </a:tbl>
          </a:graphicData>
        </a:graphic>
      </p:graphicFrame>
      <p:sp>
        <p:nvSpPr>
          <p:cNvPr id="7" name="Заголовок 1">
            <a:extLst>
              <a:ext uri="{FF2B5EF4-FFF2-40B4-BE49-F238E27FC236}">
                <a16:creationId xmlns:a16="http://schemas.microsoft.com/office/drawing/2014/main" id="{450A1ED3-7831-40CF-A25A-5CBD8FC681BC}"/>
              </a:ext>
            </a:extLst>
          </p:cNvPr>
          <p:cNvSpPr>
            <a:spLocks noGrp="1"/>
          </p:cNvSpPr>
          <p:nvPr>
            <p:ph type="title"/>
          </p:nvPr>
        </p:nvSpPr>
        <p:spPr>
          <a:xfrm>
            <a:off x="311700" y="-82514"/>
            <a:ext cx="8520600" cy="572700"/>
          </a:xfrm>
        </p:spPr>
        <p:txBody>
          <a:bodyPr/>
          <a:lstStyle/>
          <a:p>
            <a:pPr algn="ctr"/>
            <a:r>
              <a:rPr lang="en" sz="2800" dirty="0"/>
              <a:t>HGNC Concept_synonym</a:t>
            </a:r>
            <a:endParaRPr lang="en-US" sz="2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406088" y="1173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Do we need to keep </a:t>
            </a:r>
            <a:r>
              <a:rPr lang="en-US" dirty="0"/>
              <a:t>cytogenic</a:t>
            </a:r>
            <a:r>
              <a:rPr lang="en" dirty="0"/>
              <a:t> locatio</a:t>
            </a:r>
            <a:r>
              <a:rPr lang="en-US" dirty="0"/>
              <a:t>n</a:t>
            </a:r>
            <a:r>
              <a:rPr lang="en" dirty="0"/>
              <a:t>?</a:t>
            </a:r>
            <a:endParaRPr dirty="0"/>
          </a:p>
        </p:txBody>
      </p:sp>
      <p:graphicFrame>
        <p:nvGraphicFramePr>
          <p:cNvPr id="73" name="Google Shape;73;p16"/>
          <p:cNvGraphicFramePr/>
          <p:nvPr>
            <p:extLst>
              <p:ext uri="{D42A27DB-BD31-4B8C-83A1-F6EECF244321}">
                <p14:modId xmlns:p14="http://schemas.microsoft.com/office/powerpoint/2010/main" val="1459077463"/>
              </p:ext>
            </p:extLst>
          </p:nvPr>
        </p:nvGraphicFramePr>
        <p:xfrm>
          <a:off x="475200" y="742475"/>
          <a:ext cx="8382375" cy="4065475"/>
        </p:xfrm>
        <a:graphic>
          <a:graphicData uri="http://schemas.openxmlformats.org/drawingml/2006/table">
            <a:tbl>
              <a:tblPr>
                <a:noFill/>
                <a:tableStyleId>{42E292DC-4DC9-4369-9E3E-4D5144749313}</a:tableStyleId>
              </a:tblPr>
              <a:tblGrid>
                <a:gridCol w="1675650">
                  <a:extLst>
                    <a:ext uri="{9D8B030D-6E8A-4147-A177-3AD203B41FA5}">
                      <a16:colId xmlns:a16="http://schemas.microsoft.com/office/drawing/2014/main" val="20000"/>
                    </a:ext>
                  </a:extLst>
                </a:gridCol>
                <a:gridCol w="2202850">
                  <a:extLst>
                    <a:ext uri="{9D8B030D-6E8A-4147-A177-3AD203B41FA5}">
                      <a16:colId xmlns:a16="http://schemas.microsoft.com/office/drawing/2014/main" val="20001"/>
                    </a:ext>
                  </a:extLst>
                </a:gridCol>
                <a:gridCol w="4503875">
                  <a:extLst>
                    <a:ext uri="{9D8B030D-6E8A-4147-A177-3AD203B41FA5}">
                      <a16:colId xmlns:a16="http://schemas.microsoft.com/office/drawing/2014/main" val="20002"/>
                    </a:ext>
                  </a:extLst>
                </a:gridCol>
              </a:tblGrid>
              <a:tr h="366925">
                <a:tc>
                  <a:txBody>
                    <a:bodyPr/>
                    <a:lstStyle/>
                    <a:p>
                      <a:pPr marL="0" lvl="0" indent="0" algn="ctr" rtl="0">
                        <a:spcBef>
                          <a:spcPts val="0"/>
                        </a:spcBef>
                        <a:spcAft>
                          <a:spcPts val="0"/>
                        </a:spcAft>
                        <a:buNone/>
                      </a:pPr>
                      <a:r>
                        <a:rPr lang="en" sz="1200" b="1"/>
                        <a:t>Field</a:t>
                      </a:r>
                      <a:endParaRPr sz="1200" b="1"/>
                    </a:p>
                  </a:txBody>
                  <a:tcPr marL="91425" marR="91425" marT="91425" marB="91425"/>
                </a:tc>
                <a:tc>
                  <a:txBody>
                    <a:bodyPr/>
                    <a:lstStyle/>
                    <a:p>
                      <a:pPr marL="0" lvl="0" indent="0" algn="ctr" rtl="0">
                        <a:spcBef>
                          <a:spcPts val="0"/>
                        </a:spcBef>
                        <a:spcAft>
                          <a:spcPts val="0"/>
                        </a:spcAft>
                        <a:buNone/>
                      </a:pPr>
                      <a:r>
                        <a:rPr lang="en" sz="1200" b="1"/>
                        <a:t>Source field</a:t>
                      </a:r>
                      <a:endParaRPr sz="1200" b="1"/>
                    </a:p>
                  </a:txBody>
                  <a:tcPr marL="91425" marR="91425" marT="91425" marB="91425"/>
                </a:tc>
                <a:tc>
                  <a:txBody>
                    <a:bodyPr/>
                    <a:lstStyle/>
                    <a:p>
                      <a:pPr marL="0" lvl="0" indent="0" algn="ctr" rtl="0">
                        <a:spcBef>
                          <a:spcPts val="0"/>
                        </a:spcBef>
                        <a:spcAft>
                          <a:spcPts val="0"/>
                        </a:spcAft>
                        <a:buNone/>
                      </a:pPr>
                      <a:r>
                        <a:rPr lang="en" sz="1200" b="1"/>
                        <a:t>Example</a:t>
                      </a:r>
                      <a:endParaRPr sz="1200" b="1"/>
                    </a:p>
                  </a:txBody>
                  <a:tcPr marL="91425" marR="91425" marT="91425" marB="91425"/>
                </a:tc>
                <a:extLst>
                  <a:ext uri="{0D108BD9-81ED-4DB2-BD59-A6C34878D82A}">
                    <a16:rowId xmlns:a16="http://schemas.microsoft.com/office/drawing/2014/main" val="10000"/>
                  </a:ext>
                </a:extLst>
              </a:tr>
              <a:tr h="381575">
                <a:tc>
                  <a:txBody>
                    <a:bodyPr/>
                    <a:lstStyle/>
                    <a:p>
                      <a:pPr marL="0" lvl="0" indent="0" algn="l" rtl="0">
                        <a:spcBef>
                          <a:spcPts val="0"/>
                        </a:spcBef>
                        <a:spcAft>
                          <a:spcPts val="0"/>
                        </a:spcAft>
                        <a:buNone/>
                      </a:pPr>
                      <a:r>
                        <a:rPr lang="en" sz="1200"/>
                        <a:t>Concept_id </a:t>
                      </a:r>
                      <a:endParaRPr sz="1200"/>
                    </a:p>
                  </a:txBody>
                  <a:tcPr marL="91425" marR="91425" marT="91425" marB="91425"/>
                </a:tc>
                <a:tc>
                  <a:txBody>
                    <a:bodyPr/>
                    <a:lstStyle/>
                    <a:p>
                      <a:pPr marL="0" lvl="0" indent="0" algn="l" rtl="0">
                        <a:spcBef>
                          <a:spcPts val="0"/>
                        </a:spcBef>
                        <a:spcAft>
                          <a:spcPts val="0"/>
                        </a:spcAft>
                        <a:buNone/>
                      </a:pPr>
                      <a:endParaRPr sz="1200"/>
                    </a:p>
                  </a:txBody>
                  <a:tcPr marL="91425" marR="91425" marT="91425" marB="91425"/>
                </a:tc>
                <a:tc>
                  <a:txBody>
                    <a:bodyPr/>
                    <a:lstStyle/>
                    <a:p>
                      <a:pPr marL="0" lvl="0" indent="0" algn="l" rtl="0">
                        <a:spcBef>
                          <a:spcPts val="0"/>
                        </a:spcBef>
                        <a:spcAft>
                          <a:spcPts val="0"/>
                        </a:spcAft>
                        <a:buNone/>
                      </a:pPr>
                      <a:r>
                        <a:rPr lang="en" sz="1200" dirty="0"/>
                        <a:t>554654 (</a:t>
                      </a:r>
                      <a:r>
                        <a:rPr lang="en-US" sz="1200" dirty="0"/>
                        <a:t>ID as example</a:t>
                      </a:r>
                      <a:r>
                        <a:rPr lang="en" sz="1200" dirty="0"/>
                        <a:t>)</a:t>
                      </a:r>
                      <a:endParaRPr sz="1200" dirty="0"/>
                    </a:p>
                  </a:txBody>
                  <a:tcPr marL="91425" marR="91425" marT="91425" marB="91425"/>
                </a:tc>
                <a:extLst>
                  <a:ext uri="{0D108BD9-81ED-4DB2-BD59-A6C34878D82A}">
                    <a16:rowId xmlns:a16="http://schemas.microsoft.com/office/drawing/2014/main" val="10001"/>
                  </a:ext>
                </a:extLst>
              </a:tr>
              <a:tr h="366925">
                <a:tc>
                  <a:txBody>
                    <a:bodyPr/>
                    <a:lstStyle/>
                    <a:p>
                      <a:pPr marL="0" lvl="0" indent="0" algn="l" rtl="0">
                        <a:spcBef>
                          <a:spcPts val="0"/>
                        </a:spcBef>
                        <a:spcAft>
                          <a:spcPts val="0"/>
                        </a:spcAft>
                        <a:buNone/>
                      </a:pPr>
                      <a:r>
                        <a:rPr lang="en" sz="1200">
                          <a:solidFill>
                            <a:schemeClr val="dk1"/>
                          </a:solidFill>
                        </a:rPr>
                        <a:t>Concept_name</a:t>
                      </a:r>
                      <a:endParaRPr sz="1200"/>
                    </a:p>
                  </a:txBody>
                  <a:tcPr marL="91425" marR="91425" marT="91425" marB="91425"/>
                </a:tc>
                <a:tc>
                  <a:txBody>
                    <a:bodyPr/>
                    <a:lstStyle/>
                    <a:p>
                      <a:pPr marL="0" lvl="0" indent="0" algn="l" rtl="0">
                        <a:spcBef>
                          <a:spcPts val="0"/>
                        </a:spcBef>
                        <a:spcAft>
                          <a:spcPts val="0"/>
                        </a:spcAft>
                        <a:buNone/>
                      </a:pPr>
                      <a:r>
                        <a:rPr lang="en" sz="1200">
                          <a:solidFill>
                            <a:schemeClr val="dk2"/>
                          </a:solidFill>
                        </a:rPr>
                        <a:t>f_location</a:t>
                      </a:r>
                      <a:endParaRPr sz="1200"/>
                    </a:p>
                  </a:txBody>
                  <a:tcPr marL="91425" marR="91425" marT="91425" marB="91425"/>
                </a:tc>
                <a:tc>
                  <a:txBody>
                    <a:bodyPr/>
                    <a:lstStyle/>
                    <a:p>
                      <a:pPr marL="0" lvl="0" indent="0" algn="l" rtl="0">
                        <a:spcBef>
                          <a:spcPts val="0"/>
                        </a:spcBef>
                        <a:spcAft>
                          <a:spcPts val="0"/>
                        </a:spcAft>
                        <a:buNone/>
                      </a:pPr>
                      <a:r>
                        <a:rPr lang="en-US" sz="1200" dirty="0">
                          <a:solidFill>
                            <a:schemeClr val="dk2"/>
                          </a:solidFill>
                        </a:rPr>
                        <a:t>Chromosome 7 has band in p-arm region 1 band 1 sub-band 2</a:t>
                      </a:r>
                      <a:endParaRPr sz="1200" dirty="0"/>
                    </a:p>
                  </a:txBody>
                  <a:tcPr marL="91425" marR="91425" marT="91425" marB="91425"/>
                </a:tc>
                <a:extLst>
                  <a:ext uri="{0D108BD9-81ED-4DB2-BD59-A6C34878D82A}">
                    <a16:rowId xmlns:a16="http://schemas.microsoft.com/office/drawing/2014/main" val="10002"/>
                  </a:ext>
                </a:extLst>
              </a:tr>
              <a:tr h="366925">
                <a:tc>
                  <a:txBody>
                    <a:bodyPr/>
                    <a:lstStyle/>
                    <a:p>
                      <a:pPr marL="0" lvl="0" indent="0" algn="l" rtl="0">
                        <a:spcBef>
                          <a:spcPts val="0"/>
                        </a:spcBef>
                        <a:spcAft>
                          <a:spcPts val="0"/>
                        </a:spcAft>
                        <a:buNone/>
                      </a:pPr>
                      <a:r>
                        <a:rPr lang="en" sz="1200">
                          <a:solidFill>
                            <a:schemeClr val="dk1"/>
                          </a:solidFill>
                        </a:rPr>
                        <a:t>Domain_id</a:t>
                      </a:r>
                      <a:endParaRPr sz="1200"/>
                    </a:p>
                  </a:txBody>
                  <a:tcPr marL="91425" marR="91425" marT="91425" marB="91425"/>
                </a:tc>
                <a:tc>
                  <a:txBody>
                    <a:bodyPr/>
                    <a:lstStyle/>
                    <a:p>
                      <a:pPr marL="0" lvl="0" indent="0" algn="l" rtl="0">
                        <a:spcBef>
                          <a:spcPts val="0"/>
                        </a:spcBef>
                        <a:spcAft>
                          <a:spcPts val="0"/>
                        </a:spcAft>
                        <a:buNone/>
                      </a:pPr>
                      <a:endParaRPr sz="1200"/>
                    </a:p>
                  </a:txBody>
                  <a:tcPr marL="91425" marR="91425" marT="91425" marB="91425"/>
                </a:tc>
                <a:tc>
                  <a:txBody>
                    <a:bodyPr/>
                    <a:lstStyle/>
                    <a:p>
                      <a:pPr marL="0" lvl="0" indent="0" algn="l" rtl="0">
                        <a:spcBef>
                          <a:spcPts val="0"/>
                        </a:spcBef>
                        <a:spcAft>
                          <a:spcPts val="0"/>
                        </a:spcAft>
                        <a:buNone/>
                      </a:pPr>
                      <a:r>
                        <a:rPr lang="en-US" sz="1200" dirty="0"/>
                        <a:t>Genomic</a:t>
                      </a:r>
                      <a:endParaRPr sz="1200" dirty="0"/>
                    </a:p>
                  </a:txBody>
                  <a:tcPr marL="91425" marR="91425" marT="91425" marB="91425"/>
                </a:tc>
                <a:extLst>
                  <a:ext uri="{0D108BD9-81ED-4DB2-BD59-A6C34878D82A}">
                    <a16:rowId xmlns:a16="http://schemas.microsoft.com/office/drawing/2014/main" val="10003"/>
                  </a:ext>
                </a:extLst>
              </a:tr>
              <a:tr h="381575">
                <a:tc>
                  <a:txBody>
                    <a:bodyPr/>
                    <a:lstStyle/>
                    <a:p>
                      <a:pPr marL="0" lvl="0" indent="0" algn="l" rtl="0">
                        <a:spcBef>
                          <a:spcPts val="0"/>
                        </a:spcBef>
                        <a:spcAft>
                          <a:spcPts val="0"/>
                        </a:spcAft>
                        <a:buNone/>
                      </a:pPr>
                      <a:r>
                        <a:rPr lang="en" sz="1200">
                          <a:solidFill>
                            <a:schemeClr val="dk1"/>
                          </a:solidFill>
                        </a:rPr>
                        <a:t>Vocabulary_id</a:t>
                      </a:r>
                      <a:endParaRPr sz="1200"/>
                    </a:p>
                  </a:txBody>
                  <a:tcPr marL="91425" marR="91425" marT="91425" marB="91425"/>
                </a:tc>
                <a:tc>
                  <a:txBody>
                    <a:bodyPr/>
                    <a:lstStyle/>
                    <a:p>
                      <a:pPr marL="0" lvl="0" indent="0" algn="l" rtl="0">
                        <a:spcBef>
                          <a:spcPts val="0"/>
                        </a:spcBef>
                        <a:spcAft>
                          <a:spcPts val="0"/>
                        </a:spcAft>
                        <a:buNone/>
                      </a:pPr>
                      <a:endParaRPr sz="1200"/>
                    </a:p>
                  </a:txBody>
                  <a:tcPr marL="91425" marR="91425" marT="91425" marB="91425"/>
                </a:tc>
                <a:tc>
                  <a:txBody>
                    <a:bodyPr/>
                    <a:lstStyle/>
                    <a:p>
                      <a:pPr marL="0" lvl="0" indent="0" algn="l" rtl="0">
                        <a:spcBef>
                          <a:spcPts val="0"/>
                        </a:spcBef>
                        <a:spcAft>
                          <a:spcPts val="0"/>
                        </a:spcAft>
                        <a:buNone/>
                      </a:pPr>
                      <a:r>
                        <a:rPr lang="en-US" sz="1200" dirty="0"/>
                        <a:t>HGNC</a:t>
                      </a:r>
                      <a:endParaRPr sz="1200" dirty="0"/>
                    </a:p>
                  </a:txBody>
                  <a:tcPr marL="91425" marR="91425" marT="91425" marB="91425"/>
                </a:tc>
                <a:extLst>
                  <a:ext uri="{0D108BD9-81ED-4DB2-BD59-A6C34878D82A}">
                    <a16:rowId xmlns:a16="http://schemas.microsoft.com/office/drawing/2014/main" val="10004"/>
                  </a:ext>
                </a:extLst>
              </a:tr>
              <a:tr h="366925">
                <a:tc>
                  <a:txBody>
                    <a:bodyPr/>
                    <a:lstStyle/>
                    <a:p>
                      <a:pPr marL="0" lvl="0" indent="0" algn="l" rtl="0">
                        <a:spcBef>
                          <a:spcPts val="0"/>
                        </a:spcBef>
                        <a:spcAft>
                          <a:spcPts val="0"/>
                        </a:spcAft>
                        <a:buNone/>
                      </a:pPr>
                      <a:r>
                        <a:rPr lang="en" sz="1200">
                          <a:solidFill>
                            <a:schemeClr val="dk1"/>
                          </a:solidFill>
                        </a:rPr>
                        <a:t>Concept_class_id</a:t>
                      </a:r>
                      <a:endParaRPr sz="1200"/>
                    </a:p>
                  </a:txBody>
                  <a:tcPr marL="91425" marR="91425" marT="91425" marB="91425"/>
                </a:tc>
                <a:tc>
                  <a:txBody>
                    <a:bodyPr/>
                    <a:lstStyle/>
                    <a:p>
                      <a:pPr marL="0" lvl="0" indent="0" algn="l" rtl="0">
                        <a:spcBef>
                          <a:spcPts val="0"/>
                        </a:spcBef>
                        <a:spcAft>
                          <a:spcPts val="0"/>
                        </a:spcAft>
                        <a:buNone/>
                      </a:pPr>
                      <a:endParaRPr sz="1200"/>
                    </a:p>
                  </a:txBody>
                  <a:tcPr marL="91425" marR="91425" marT="91425" marB="91425"/>
                </a:tc>
                <a:tc>
                  <a:txBody>
                    <a:bodyPr/>
                    <a:lstStyle/>
                    <a:p>
                      <a:pPr marL="0" lvl="0" indent="0" algn="l" rtl="0">
                        <a:spcBef>
                          <a:spcPts val="0"/>
                        </a:spcBef>
                        <a:spcAft>
                          <a:spcPts val="0"/>
                        </a:spcAft>
                        <a:buNone/>
                      </a:pPr>
                      <a:r>
                        <a:rPr lang="en-US" sz="1200" dirty="0"/>
                        <a:t>Cytogenic Location</a:t>
                      </a:r>
                      <a:endParaRPr sz="1200" dirty="0"/>
                    </a:p>
                  </a:txBody>
                  <a:tcPr marL="91425" marR="91425" marT="91425" marB="91425"/>
                </a:tc>
                <a:extLst>
                  <a:ext uri="{0D108BD9-81ED-4DB2-BD59-A6C34878D82A}">
                    <a16:rowId xmlns:a16="http://schemas.microsoft.com/office/drawing/2014/main" val="10005"/>
                  </a:ext>
                </a:extLst>
              </a:tr>
              <a:tr h="366925">
                <a:tc>
                  <a:txBody>
                    <a:bodyPr/>
                    <a:lstStyle/>
                    <a:p>
                      <a:pPr marL="0" lvl="0" indent="0" algn="l" rtl="0">
                        <a:spcBef>
                          <a:spcPts val="0"/>
                        </a:spcBef>
                        <a:spcAft>
                          <a:spcPts val="0"/>
                        </a:spcAft>
                        <a:buNone/>
                      </a:pPr>
                      <a:r>
                        <a:rPr lang="en" sz="1200">
                          <a:solidFill>
                            <a:schemeClr val="dk1"/>
                          </a:solidFill>
                        </a:rPr>
                        <a:t>Standard_concept</a:t>
                      </a:r>
                      <a:endParaRPr sz="1200"/>
                    </a:p>
                  </a:txBody>
                  <a:tcPr marL="91425" marR="91425" marT="91425" marB="91425"/>
                </a:tc>
                <a:tc>
                  <a:txBody>
                    <a:bodyPr/>
                    <a:lstStyle/>
                    <a:p>
                      <a:pPr marL="0" lvl="0" indent="0" algn="l" rtl="0">
                        <a:spcBef>
                          <a:spcPts val="0"/>
                        </a:spcBef>
                        <a:spcAft>
                          <a:spcPts val="0"/>
                        </a:spcAft>
                        <a:buNone/>
                      </a:pPr>
                      <a:endParaRPr sz="1200"/>
                    </a:p>
                  </a:txBody>
                  <a:tcPr marL="91425" marR="91425" marT="91425" marB="91425"/>
                </a:tc>
                <a:tc>
                  <a:txBody>
                    <a:bodyPr/>
                    <a:lstStyle/>
                    <a:p>
                      <a:pPr marL="0" lvl="0" indent="0" algn="l" rtl="0">
                        <a:spcBef>
                          <a:spcPts val="0"/>
                        </a:spcBef>
                        <a:spcAft>
                          <a:spcPts val="0"/>
                        </a:spcAft>
                        <a:buNone/>
                      </a:pPr>
                      <a:r>
                        <a:rPr lang="en" sz="1200"/>
                        <a:t>S</a:t>
                      </a:r>
                      <a:endParaRPr sz="1200"/>
                    </a:p>
                  </a:txBody>
                  <a:tcPr marL="91425" marR="91425" marT="91425" marB="91425"/>
                </a:tc>
                <a:extLst>
                  <a:ext uri="{0D108BD9-81ED-4DB2-BD59-A6C34878D82A}">
                    <a16:rowId xmlns:a16="http://schemas.microsoft.com/office/drawing/2014/main" val="10006"/>
                  </a:ext>
                </a:extLst>
              </a:tr>
              <a:tr h="366925">
                <a:tc>
                  <a:txBody>
                    <a:bodyPr/>
                    <a:lstStyle/>
                    <a:p>
                      <a:pPr marL="0" lvl="0" indent="0" algn="l" rtl="0">
                        <a:spcBef>
                          <a:spcPts val="0"/>
                        </a:spcBef>
                        <a:spcAft>
                          <a:spcPts val="0"/>
                        </a:spcAft>
                        <a:buNone/>
                      </a:pPr>
                      <a:r>
                        <a:rPr lang="en" sz="1200">
                          <a:solidFill>
                            <a:schemeClr val="dk1"/>
                          </a:solidFill>
                        </a:rPr>
                        <a:t>Concept_code</a:t>
                      </a:r>
                      <a:endParaRPr sz="1200"/>
                    </a:p>
                  </a:txBody>
                  <a:tcPr marL="91425" marR="91425" marT="91425" marB="91425"/>
                </a:tc>
                <a:tc>
                  <a:txBody>
                    <a:bodyPr/>
                    <a:lstStyle/>
                    <a:p>
                      <a:pPr marL="0" lvl="0" indent="0" algn="l" rtl="0">
                        <a:spcBef>
                          <a:spcPts val="0"/>
                        </a:spcBef>
                        <a:spcAft>
                          <a:spcPts val="0"/>
                        </a:spcAft>
                        <a:buNone/>
                      </a:pPr>
                      <a:r>
                        <a:rPr lang="en" sz="1200">
                          <a:solidFill>
                            <a:schemeClr val="dk2"/>
                          </a:solidFill>
                        </a:rPr>
                        <a:t>f_location</a:t>
                      </a:r>
                      <a:endParaRPr sz="1200"/>
                    </a:p>
                  </a:txBody>
                  <a:tcPr marL="91425" marR="91425" marT="91425" marB="91425"/>
                </a:tc>
                <a:tc>
                  <a:txBody>
                    <a:bodyPr/>
                    <a:lstStyle/>
                    <a:p>
                      <a:pPr marL="0" lvl="0" indent="0" algn="l" rtl="0">
                        <a:spcBef>
                          <a:spcPts val="0"/>
                        </a:spcBef>
                        <a:spcAft>
                          <a:spcPts val="0"/>
                        </a:spcAft>
                        <a:buNone/>
                      </a:pPr>
                      <a:r>
                        <a:rPr lang="en" sz="1200">
                          <a:solidFill>
                            <a:schemeClr val="dk2"/>
                          </a:solidFill>
                        </a:rPr>
                        <a:t>7p11.2</a:t>
                      </a:r>
                      <a:endParaRPr sz="1200"/>
                    </a:p>
                  </a:txBody>
                  <a:tcPr marL="91425" marR="91425" marT="91425" marB="91425"/>
                </a:tc>
                <a:extLst>
                  <a:ext uri="{0D108BD9-81ED-4DB2-BD59-A6C34878D82A}">
                    <a16:rowId xmlns:a16="http://schemas.microsoft.com/office/drawing/2014/main" val="10007"/>
                  </a:ext>
                </a:extLst>
              </a:tr>
              <a:tr h="366925">
                <a:tc>
                  <a:txBody>
                    <a:bodyPr/>
                    <a:lstStyle/>
                    <a:p>
                      <a:pPr marL="0" lvl="0" indent="0" algn="l" rtl="0">
                        <a:spcBef>
                          <a:spcPts val="0"/>
                        </a:spcBef>
                        <a:spcAft>
                          <a:spcPts val="0"/>
                        </a:spcAft>
                        <a:buNone/>
                      </a:pPr>
                      <a:r>
                        <a:rPr lang="en" sz="1200">
                          <a:solidFill>
                            <a:schemeClr val="dk1"/>
                          </a:solidFill>
                        </a:rPr>
                        <a:t>Valid_start_date</a:t>
                      </a:r>
                      <a:endParaRPr sz="1200"/>
                    </a:p>
                  </a:txBody>
                  <a:tcPr marL="91425" marR="91425" marT="91425" marB="91425"/>
                </a:tc>
                <a:tc>
                  <a:txBody>
                    <a:bodyPr/>
                    <a:lstStyle/>
                    <a:p>
                      <a:pPr marL="0" lvl="0" indent="0" algn="l" rtl="0">
                        <a:spcBef>
                          <a:spcPts val="0"/>
                        </a:spcBef>
                        <a:spcAft>
                          <a:spcPts val="0"/>
                        </a:spcAft>
                        <a:buNone/>
                      </a:pPr>
                      <a:endParaRPr sz="1200"/>
                    </a:p>
                  </a:txBody>
                  <a:tcPr marL="91425" marR="91425" marT="91425" marB="91425"/>
                </a:tc>
                <a:tc>
                  <a:txBody>
                    <a:bodyPr/>
                    <a:lstStyle/>
                    <a:p>
                      <a:pPr marL="0" lvl="0" indent="0" algn="l" rtl="0">
                        <a:spcBef>
                          <a:spcPts val="0"/>
                        </a:spcBef>
                        <a:spcAft>
                          <a:spcPts val="0"/>
                        </a:spcAft>
                        <a:buNone/>
                      </a:pPr>
                      <a:r>
                        <a:rPr lang="en" sz="1200"/>
                        <a:t>1970-01-01</a:t>
                      </a:r>
                      <a:endParaRPr sz="1200"/>
                    </a:p>
                  </a:txBody>
                  <a:tcPr marL="91425" marR="91425" marT="91425" marB="91425"/>
                </a:tc>
                <a:extLst>
                  <a:ext uri="{0D108BD9-81ED-4DB2-BD59-A6C34878D82A}">
                    <a16:rowId xmlns:a16="http://schemas.microsoft.com/office/drawing/2014/main" val="10008"/>
                  </a:ext>
                </a:extLst>
              </a:tr>
              <a:tr h="366925">
                <a:tc>
                  <a:txBody>
                    <a:bodyPr/>
                    <a:lstStyle/>
                    <a:p>
                      <a:pPr marL="0" lvl="0" indent="0" algn="l" rtl="0">
                        <a:spcBef>
                          <a:spcPts val="0"/>
                        </a:spcBef>
                        <a:spcAft>
                          <a:spcPts val="0"/>
                        </a:spcAft>
                        <a:buNone/>
                      </a:pPr>
                      <a:r>
                        <a:rPr lang="en" sz="1200">
                          <a:solidFill>
                            <a:schemeClr val="dk1"/>
                          </a:solidFill>
                        </a:rPr>
                        <a:t>Valid_end_date</a:t>
                      </a:r>
                      <a:endParaRPr sz="1200">
                        <a:solidFill>
                          <a:schemeClr val="dk1"/>
                        </a:solidFill>
                      </a:endParaRPr>
                    </a:p>
                  </a:txBody>
                  <a:tcPr marL="91425" marR="91425" marT="91425" marB="91425"/>
                </a:tc>
                <a:tc>
                  <a:txBody>
                    <a:bodyPr/>
                    <a:lstStyle/>
                    <a:p>
                      <a:pPr marL="0" lvl="0" indent="0" algn="l" rtl="0">
                        <a:spcBef>
                          <a:spcPts val="0"/>
                        </a:spcBef>
                        <a:spcAft>
                          <a:spcPts val="0"/>
                        </a:spcAft>
                        <a:buNone/>
                      </a:pPr>
                      <a:endParaRPr sz="1200"/>
                    </a:p>
                  </a:txBody>
                  <a:tcPr marL="91425" marR="91425" marT="91425" marB="91425"/>
                </a:tc>
                <a:tc>
                  <a:txBody>
                    <a:bodyPr/>
                    <a:lstStyle/>
                    <a:p>
                      <a:pPr marL="0" lvl="0" indent="0" algn="l" rtl="0">
                        <a:spcBef>
                          <a:spcPts val="0"/>
                        </a:spcBef>
                        <a:spcAft>
                          <a:spcPts val="0"/>
                        </a:spcAft>
                        <a:buNone/>
                      </a:pPr>
                      <a:r>
                        <a:rPr lang="en" sz="1200"/>
                        <a:t>2099-12-31</a:t>
                      </a:r>
                      <a:endParaRPr sz="1200"/>
                    </a:p>
                  </a:txBody>
                  <a:tcPr marL="91425" marR="91425" marT="91425" marB="91425"/>
                </a:tc>
                <a:extLst>
                  <a:ext uri="{0D108BD9-81ED-4DB2-BD59-A6C34878D82A}">
                    <a16:rowId xmlns:a16="http://schemas.microsoft.com/office/drawing/2014/main" val="10009"/>
                  </a:ext>
                </a:extLst>
              </a:tr>
              <a:tr h="366925">
                <a:tc>
                  <a:txBody>
                    <a:bodyPr/>
                    <a:lstStyle/>
                    <a:p>
                      <a:pPr marL="0" lvl="0" indent="0" algn="l" rtl="0">
                        <a:spcBef>
                          <a:spcPts val="0"/>
                        </a:spcBef>
                        <a:spcAft>
                          <a:spcPts val="0"/>
                        </a:spcAft>
                        <a:buNone/>
                      </a:pPr>
                      <a:r>
                        <a:rPr lang="en" sz="1200">
                          <a:solidFill>
                            <a:schemeClr val="dk1"/>
                          </a:solidFill>
                        </a:rPr>
                        <a:t>Invalid_reason</a:t>
                      </a:r>
                      <a:endParaRPr sz="1200">
                        <a:solidFill>
                          <a:schemeClr val="dk1"/>
                        </a:solidFill>
                      </a:endParaRPr>
                    </a:p>
                  </a:txBody>
                  <a:tcPr marL="91425" marR="91425" marT="91425" marB="91425"/>
                </a:tc>
                <a:tc>
                  <a:txBody>
                    <a:bodyPr/>
                    <a:lstStyle/>
                    <a:p>
                      <a:pPr marL="0" lvl="0" indent="0" algn="l" rtl="0">
                        <a:spcBef>
                          <a:spcPts val="0"/>
                        </a:spcBef>
                        <a:spcAft>
                          <a:spcPts val="0"/>
                        </a:spcAft>
                        <a:buNone/>
                      </a:pPr>
                      <a:endParaRPr sz="1200"/>
                    </a:p>
                  </a:txBody>
                  <a:tcPr marL="91425" marR="91425" marT="91425" marB="91425"/>
                </a:tc>
                <a:tc>
                  <a:txBody>
                    <a:bodyPr/>
                    <a:lstStyle/>
                    <a:p>
                      <a:pPr marL="0" lvl="0" indent="0" algn="l" rtl="0">
                        <a:spcBef>
                          <a:spcPts val="0"/>
                        </a:spcBef>
                        <a:spcAft>
                          <a:spcPts val="0"/>
                        </a:spcAft>
                        <a:buNone/>
                      </a:pPr>
                      <a:endParaRPr sz="1200" dirty="0"/>
                    </a:p>
                  </a:txBody>
                  <a:tcPr marL="91425" marR="91425" marT="91425" marB="91425"/>
                </a:tc>
                <a:extLst>
                  <a:ext uri="{0D108BD9-81ED-4DB2-BD59-A6C34878D82A}">
                    <a16:rowId xmlns:a16="http://schemas.microsoft.com/office/drawing/2014/main" val="10010"/>
                  </a:ext>
                </a:extLst>
              </a:tr>
            </a:tbl>
          </a:graphicData>
        </a:graphic>
      </p:graphicFrame>
    </p:spTree>
  </p:cSld>
  <p:clrMapOvr>
    <a:masterClrMapping/>
  </p:clrMapOvr>
</p:sld>
</file>

<file path=ppt/theme/theme1.xml><?xml version="1.0" encoding="utf-8"?>
<a:theme xmlns:a="http://schemas.openxmlformats.org/drawingml/2006/main" name="Тема Office">
  <a:themeElements>
    <a:clrScheme name="Офіс">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Офіс">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Офіс">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5871</TotalTime>
  <Words>3898</Words>
  <Application>Microsoft Office PowerPoint</Application>
  <PresentationFormat>Екран (16:9)</PresentationFormat>
  <Paragraphs>1029</Paragraphs>
  <Slides>31</Slides>
  <Notes>18</Notes>
  <HiddenSlides>0</HiddenSlides>
  <MMClips>0</MMClips>
  <ScaleCrop>false</ScaleCrop>
  <HeadingPairs>
    <vt:vector size="6" baseType="variant">
      <vt:variant>
        <vt:lpstr>Використані шрифти</vt:lpstr>
      </vt:variant>
      <vt:variant>
        <vt:i4>4</vt:i4>
      </vt:variant>
      <vt:variant>
        <vt:lpstr>Тема</vt:lpstr>
      </vt:variant>
      <vt:variant>
        <vt:i4>1</vt:i4>
      </vt:variant>
      <vt:variant>
        <vt:lpstr>Заголовки слайдів</vt:lpstr>
      </vt:variant>
      <vt:variant>
        <vt:i4>31</vt:i4>
      </vt:variant>
    </vt:vector>
  </HeadingPairs>
  <TitlesOfParts>
    <vt:vector size="36" baseType="lpstr">
      <vt:lpstr>Arial</vt:lpstr>
      <vt:lpstr>Calibri</vt:lpstr>
      <vt:lpstr>Calibri Light</vt:lpstr>
      <vt:lpstr>HelveticaNeue</vt:lpstr>
      <vt:lpstr>Тема Office</vt:lpstr>
      <vt:lpstr>Proposal for Genomic vocabularies</vt:lpstr>
      <vt:lpstr>HGNC</vt:lpstr>
      <vt:lpstr>Презентація PowerPoint</vt:lpstr>
      <vt:lpstr>Презентація PowerPoint</vt:lpstr>
      <vt:lpstr>Презентація PowerPoint</vt:lpstr>
      <vt:lpstr>Why we want keep these source fields?</vt:lpstr>
      <vt:lpstr>HGNC Concept table</vt:lpstr>
      <vt:lpstr>HGNC Concept_synonym</vt:lpstr>
      <vt:lpstr>Do we need to keep cytogenic location?</vt:lpstr>
      <vt:lpstr>Презентація PowerPoint</vt:lpstr>
      <vt:lpstr>Презентація PowerPoint</vt:lpstr>
      <vt:lpstr>Презентація PowerPoint</vt:lpstr>
      <vt:lpstr>Презентація PowerPoint</vt:lpstr>
      <vt:lpstr>Презентація PowerPoint</vt:lpstr>
      <vt:lpstr>ClinVar Concept table</vt:lpstr>
      <vt:lpstr>ClinVar Concept table</vt:lpstr>
      <vt:lpstr>ClinVar Concept table</vt:lpstr>
      <vt:lpstr>Презентація PowerPoint</vt:lpstr>
      <vt:lpstr>CIViC</vt:lpstr>
      <vt:lpstr>Презентація PowerPoint</vt:lpstr>
      <vt:lpstr>Презентація PowerPoint</vt:lpstr>
      <vt:lpstr>What fields use to do linkage between ClinVar and CIViC</vt:lpstr>
      <vt:lpstr>Alternative name creation using CIViC</vt:lpstr>
      <vt:lpstr>ClinVar Concept table</vt:lpstr>
      <vt:lpstr>ClinVar Concept table</vt:lpstr>
      <vt:lpstr>ClinVar Concept table</vt:lpstr>
      <vt:lpstr>ClinVar Concept table</vt:lpstr>
      <vt:lpstr>CIViC Concept table</vt:lpstr>
      <vt:lpstr>Презентація PowerPoint</vt:lpstr>
      <vt:lpstr>Презентація PowerPoint</vt:lpstr>
      <vt:lpstr>Презентація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Proposal for Genomic vocabularies</dc:title>
  <cp:lastModifiedBy>Denis Kad</cp:lastModifiedBy>
  <cp:revision>26</cp:revision>
  <dcterms:modified xsi:type="dcterms:W3CDTF">2020-03-06T14:02:08Z</dcterms:modified>
</cp:coreProperties>
</file>