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72" d="100"/>
          <a:sy n="72" d="100"/>
        </p:scale>
        <p:origin x="1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komar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3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9300647649790393E-2"/>
          <c:y val="1.5996381528939425E-3"/>
          <c:w val="0.93888888888888888"/>
          <c:h val="0.28777449693788276"/>
        </c:manualLayout>
      </c:layout>
      <c:pie3DChart>
        <c:varyColors val="1"/>
        <c:ser>
          <c:idx val="0"/>
          <c:order val="0"/>
          <c:tx>
            <c:strRef>
              <c:f>Аркуш1!$C$1</c:f>
              <c:strCache>
                <c:ptCount val="1"/>
                <c:pt idx="0">
                  <c:v>Percentage of variant types</c:v>
                </c:pt>
              </c:strCache>
            </c:strRef>
          </c:tx>
          <c:explosion val="7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0A3-4B0C-BB87-A88EA6217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0A3-4B0C-BB87-A88EA6217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A3-4B0C-BB87-A88EA6217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0A3-4B0C-BB87-A88EA62179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0A3-4B0C-BB87-A88EA621793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0A3-4B0C-BB87-A88EA621793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A0A3-4B0C-BB87-A88EA621793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A0A3-4B0C-BB87-A88EA621793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A0A3-4B0C-BB87-A88EA621793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A0A3-4B0C-BB87-A88EA621793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A0A3-4B0C-BB87-A88EA621793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A0A3-4B0C-BB87-A88EA6217937}"/>
              </c:ext>
            </c:extLst>
          </c:dPt>
          <c:dPt>
            <c:idx val="12"/>
            <c:bubble3D val="0"/>
            <c:explosion val="19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A0A3-4B0C-BB87-A88EA621793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A0A3-4B0C-BB87-A88EA621793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A0A3-4B0C-BB87-A88EA6217937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A0A3-4B0C-BB87-A88EA62179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Аркуш1!$B$2:$B$17</c:f>
              <c:strCache>
                <c:ptCount val="16"/>
                <c:pt idx="0">
                  <c:v>complex</c:v>
                </c:pt>
                <c:pt idx="1">
                  <c:v>CN gain</c:v>
                </c:pt>
                <c:pt idx="2">
                  <c:v>CN loss</c:v>
                </c:pt>
                <c:pt idx="3">
                  <c:v>deletion</c:v>
                </c:pt>
                <c:pt idx="4">
                  <c:v>duplication</c:v>
                </c:pt>
                <c:pt idx="5">
                  <c:v>fusion</c:v>
                </c:pt>
                <c:pt idx="6">
                  <c:v>indel</c:v>
                </c:pt>
                <c:pt idx="7">
                  <c:v>insertion</c:v>
                </c:pt>
                <c:pt idx="8">
                  <c:v>inversion</c:v>
                </c:pt>
                <c:pt idx="9">
                  <c:v>NT expansion</c:v>
                </c:pt>
                <c:pt idx="10">
                  <c:v>protein sequence only</c:v>
                </c:pt>
                <c:pt idx="11">
                  <c:v>short repeat</c:v>
                </c:pt>
                <c:pt idx="12">
                  <c:v>SNP</c:v>
                </c:pt>
                <c:pt idx="13">
                  <c:v>tandem duplication</c:v>
                </c:pt>
                <c:pt idx="14">
                  <c:v>Translocation</c:v>
                </c:pt>
                <c:pt idx="15">
                  <c:v>undetermined variant</c:v>
                </c:pt>
              </c:strCache>
            </c:strRef>
          </c:cat>
          <c:val>
            <c:numRef>
              <c:f>Аркуш1!$C$2:$C$17</c:f>
              <c:numCache>
                <c:formatCode>0.0000</c:formatCode>
                <c:ptCount val="16"/>
                <c:pt idx="0">
                  <c:v>8.9941714819888035E-3</c:v>
                </c:pt>
                <c:pt idx="1">
                  <c:v>3.7687052963874392</c:v>
                </c:pt>
                <c:pt idx="2">
                  <c:v>3.8411010045457425</c:v>
                </c:pt>
                <c:pt idx="3">
                  <c:v>5.8493078174094721</c:v>
                </c:pt>
                <c:pt idx="4">
                  <c:v>2.5463826474417481</c:v>
                </c:pt>
                <c:pt idx="5">
                  <c:v>8.8467260478578393E-4</c:v>
                </c:pt>
                <c:pt idx="6">
                  <c:v>0.62782265852964469</c:v>
                </c:pt>
                <c:pt idx="7">
                  <c:v>0.540240070655852</c:v>
                </c:pt>
                <c:pt idx="8">
                  <c:v>4.836210239495619E-2</c:v>
                </c:pt>
                <c:pt idx="9">
                  <c:v>1.1500743862215191E-2</c:v>
                </c:pt>
                <c:pt idx="10">
                  <c:v>1.518687971548929E-2</c:v>
                </c:pt>
                <c:pt idx="11">
                  <c:v>1.3545812033611662</c:v>
                </c:pt>
                <c:pt idx="12">
                  <c:v>81.258653203915557</c:v>
                </c:pt>
                <c:pt idx="13">
                  <c:v>1.4744543413096399E-4</c:v>
                </c:pt>
                <c:pt idx="14">
                  <c:v>3.6713913098610031E-2</c:v>
                </c:pt>
                <c:pt idx="15">
                  <c:v>9.1416169161197672E-2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0A3-4B0C-BB87-A88EA62179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77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7192518028745892E-2"/>
          <c:y val="7.608085734552391E-4"/>
          <c:w val="0.8890234665652329"/>
          <c:h val="0.6190518004820153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explosion val="2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776B-440A-BC50-E34EA08F79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76B-440A-BC50-E34EA08F79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776B-440A-BC50-E34EA08F79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9EB-4C25-BD91-F80926C2C1E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C9EB-4C25-BD91-F80926C2C1E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C9EB-4C25-BD91-F80926C2C1E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776B-440A-BC50-E34EA08F79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A-776B-440A-BC50-E34EA08F79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776B-440A-BC50-E34EA08F79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76B-440A-BC50-E34EA08F79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76B-440A-BC50-E34EA08F79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776B-440A-BC50-E34EA08F79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9-C9EB-4C25-BD91-F80926C2C1E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C-776B-440A-BC50-E34EA08F79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776B-440A-BC50-E34EA08F79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76B-440A-BC50-E34EA08F79C8}"/>
              </c:ext>
            </c:extLst>
          </c:dPt>
          <c:dLbls>
            <c:dLbl>
              <c:idx val="0"/>
              <c:layout>
                <c:manualLayout>
                  <c:x val="-8.8010207028034679E-2"/>
                  <c:y val="3.44069063697080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6B-440A-BC50-E34EA08F79C8}"/>
                </c:ext>
              </c:extLst>
            </c:dLbl>
            <c:dLbl>
              <c:idx val="1"/>
              <c:layout>
                <c:manualLayout>
                  <c:x val="-0.14016433961930008"/>
                  <c:y val="-6.07180700641906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432677068246269E-2"/>
                      <c:h val="6.52112072489407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76B-440A-BC50-E34EA08F79C8}"/>
                </c:ext>
              </c:extLst>
            </c:dLbl>
            <c:dLbl>
              <c:idx val="2"/>
              <c:layout>
                <c:manualLayout>
                  <c:x val="-0.1841695072994059"/>
                  <c:y val="-7.69095554146415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6B-440A-BC50-E34EA08F79C8}"/>
                </c:ext>
              </c:extLst>
            </c:dLbl>
            <c:dLbl>
              <c:idx val="6"/>
              <c:layout>
                <c:manualLayout>
                  <c:x val="-2.4447279730009583E-3"/>
                  <c:y val="0.1619148535045083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161432382160907E-2"/>
                      <c:h val="6.52112072489407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776B-440A-BC50-E34EA08F79C8}"/>
                </c:ext>
              </c:extLst>
            </c:dLbl>
            <c:dLbl>
              <c:idx val="7"/>
              <c:layout>
                <c:manualLayout>
                  <c:x val="0.20372733108341348"/>
                  <c:y val="0.1113164617843494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76B-440A-BC50-E34EA08F79C8}"/>
                </c:ext>
              </c:extLst>
            </c:dLbl>
            <c:dLbl>
              <c:idx val="8"/>
              <c:layout>
                <c:manualLayout>
                  <c:x val="0.15483277162339434"/>
                  <c:y val="-0.103220719109124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76B-440A-BC50-E34EA08F79C8}"/>
                </c:ext>
              </c:extLst>
            </c:dLbl>
            <c:dLbl>
              <c:idx val="9"/>
              <c:layout>
                <c:manualLayout>
                  <c:x val="0.10919784946070969"/>
                  <c:y val="0.1457233681540573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76B-440A-BC50-E34EA08F79C8}"/>
                </c:ext>
              </c:extLst>
            </c:dLbl>
            <c:dLbl>
              <c:idx val="10"/>
              <c:layout>
                <c:manualLayout>
                  <c:x val="0.13446003851505287"/>
                  <c:y val="-3.94666658592173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1217533563356"/>
                      <c:h val="6.723514291774708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76B-440A-BC50-E34EA08F79C8}"/>
                </c:ext>
              </c:extLst>
            </c:dLbl>
            <c:dLbl>
              <c:idx val="11"/>
              <c:layout>
                <c:manualLayout>
                  <c:x val="0.17113095811006743"/>
                  <c:y val="3.44069063697080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6B-440A-BC50-E34EA08F79C8}"/>
                </c:ext>
              </c:extLst>
            </c:dLbl>
            <c:dLbl>
              <c:idx val="13"/>
              <c:layout>
                <c:manualLayout>
                  <c:x val="1.1408858872848222E-2"/>
                  <c:y val="8.29813624210605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099957419383653"/>
                      <c:h val="5.91394002425216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776B-440A-BC50-E34EA08F79C8}"/>
                </c:ext>
              </c:extLst>
            </c:dLbl>
            <c:dLbl>
              <c:idx val="14"/>
              <c:layout>
                <c:manualLayout>
                  <c:x val="-5.3784015406021193E-2"/>
                  <c:y val="4.45265847137397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76B-440A-BC50-E34EA08F79C8}"/>
                </c:ext>
              </c:extLst>
            </c:dLbl>
            <c:dLbl>
              <c:idx val="15"/>
              <c:layout>
                <c:manualLayout>
                  <c:x val="-0.14505385973139054"/>
                  <c:y val="9.51249764338985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6B-440A-BC50-E34EA08F7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Sheet1!$A$2:$A$17</c:f>
              <c:strCache>
                <c:ptCount val="16"/>
                <c:pt idx="0">
                  <c:v>complex</c:v>
                </c:pt>
                <c:pt idx="1">
                  <c:v>CN gain</c:v>
                </c:pt>
                <c:pt idx="2">
                  <c:v>CN loss</c:v>
                </c:pt>
                <c:pt idx="3">
                  <c:v>deletion</c:v>
                </c:pt>
                <c:pt idx="4">
                  <c:v>duplication</c:v>
                </c:pt>
                <c:pt idx="5">
                  <c:v>fusion</c:v>
                </c:pt>
                <c:pt idx="6">
                  <c:v>indel</c:v>
                </c:pt>
                <c:pt idx="7">
                  <c:v>insertion</c:v>
                </c:pt>
                <c:pt idx="8">
                  <c:v>inversion</c:v>
                </c:pt>
                <c:pt idx="9">
                  <c:v>NT expansion</c:v>
                </c:pt>
                <c:pt idx="10">
                  <c:v>protein sequence only</c:v>
                </c:pt>
                <c:pt idx="11">
                  <c:v>short repeat</c:v>
                </c:pt>
                <c:pt idx="12">
                  <c:v>SNP</c:v>
                </c:pt>
                <c:pt idx="13">
                  <c:v>tandem duplication</c:v>
                </c:pt>
                <c:pt idx="14">
                  <c:v>Translocation</c:v>
                </c:pt>
                <c:pt idx="15">
                  <c:v>undetermined variant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18</c:v>
                </c:pt>
                <c:pt idx="1">
                  <c:v>2</c:v>
                </c:pt>
                <c:pt idx="2">
                  <c:v>1</c:v>
                </c:pt>
                <c:pt idx="3">
                  <c:v>1506</c:v>
                </c:pt>
                <c:pt idx="4">
                  <c:v>661</c:v>
                </c:pt>
                <c:pt idx="5">
                  <c:v>0</c:v>
                </c:pt>
                <c:pt idx="6">
                  <c:v>7</c:v>
                </c:pt>
                <c:pt idx="7">
                  <c:v>2</c:v>
                </c:pt>
                <c:pt idx="8">
                  <c:v>6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85</c:v>
                </c:pt>
                <c:pt idx="13">
                  <c:v>1</c:v>
                </c:pt>
                <c:pt idx="14">
                  <c:v>4</c:v>
                </c:pt>
                <c:pt idx="1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B-440A-BC50-E34EA08F79C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161D-F75F-47D3-BC65-92F07D55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440A-E457-4A31-ADB6-B77A52F97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741E-8F59-44D0-B66F-CEB30F11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ED0E-D987-405C-B734-9853106A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A77C-7533-48FC-812E-D1AC190B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E8F-B207-46A5-8346-C124B880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59789-EF9B-4A3D-BE5E-391F116E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BA0-B131-46E5-A4AB-7215D380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3167-DD97-4681-B5F4-66A986FF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E9F0-094C-4FB7-9FB1-1495857D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4F103-808F-40DA-8D49-F0DF9593D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85CEF-95E7-4419-8ADC-CF88FC885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9ABB9-6B44-4BFE-8009-1A4AF5D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3228-C82E-4385-9F15-47B5923F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ADB6-E15D-4BA2-AF96-54A01260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CFF7-B0E5-407F-92C4-1AF41E27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6E76-94E7-4966-8220-C5F96D7A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B375-8902-4B1C-A2B5-AB4D8FA4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79C6-4BB6-4427-B1C6-7B1A99A5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214C-1722-4244-B460-AA0440F9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314A-D641-43B3-9CC8-1A90A1AB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9697-681D-41C3-BEB5-51034234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725E-D303-4991-9B24-A2457FEA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0CAA-5434-45EF-A4EC-AE6DC4A7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01AA-E4A1-4615-99DB-C252C3E9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A601-1211-45F2-8D95-66141C72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E1B1-CD06-4543-B1E6-918486B16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2E28-3696-4A53-9EEB-5F8D472B9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BE5D3-4F90-49A2-A402-9E5445F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F30D-5CAD-4A76-BE81-6384C6EF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82924-525B-4A5F-B965-3DC59D23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650B-160F-42D0-857C-B1EFB13B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3B5C4-5938-4114-ACFC-ED42D2A5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EE7E2-28CB-4FE0-99A7-3D24EBBA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44A53-8171-42B6-8B82-58600CF86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EE13-4B23-43A0-80CB-BC63D7904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6EBE4-9065-48F1-81EA-F6A72EE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3E909-10B1-4C88-9365-3288DF6F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132A-A176-40B7-95BF-A166812E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AB20-D27E-45F0-887B-F45DAF01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A37E-4908-48AC-B300-5584A96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D4B90-6511-42EE-81F9-ECE4F9F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F531E-30B4-4BED-85E1-8702662C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97A46-0DFA-42FA-86A0-5E36958F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90DB6-0C7D-4EFA-B173-5F0C0D39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D3AA-FC2F-4DEB-A81D-DE753DC9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4FA8-C655-4495-A617-FB874C56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FD87-5DD7-423F-89D2-A5980F1B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D2AD0-79B8-4A0C-BA50-D3BE1B80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94C5-3622-41E6-9C1A-2896A3E7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229E-EF5A-443F-99A4-2F71F11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CFEE-C7B2-471A-A4AF-0888924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5B75-F9E8-4B43-9612-68A577C6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3B4FA-9D7E-4662-9D0E-E5B08F78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F83C1-B408-433B-9700-00EEC7D1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86EA-00B4-4738-8698-B6A5B091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C0770-F02C-40A2-9282-C9906694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416E-F275-42B7-A75E-4862013A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F926C-0DFC-471A-A143-9E465B29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32F0-7526-4BE9-8C5E-91090CF1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7B3C-3C66-4E73-94D6-5A5A3A2E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4563-9F7E-4FED-9EAC-0C13E588B9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BDA3-3188-4FED-AB45-F3279E63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72C2-E2B5-4FC9-8129-839DDF7FF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944-A421-49CA-826B-B061AA6FB83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C11D-9FB8-48C0-AB60-AABCFEB0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5" y="2314575"/>
            <a:ext cx="8110330" cy="3083858"/>
          </a:xfrm>
        </p:spPr>
        <p:txBody>
          <a:bodyPr/>
          <a:lstStyle/>
          <a:p>
            <a:pPr algn="ctr"/>
            <a:r>
              <a:rPr lang="en-US" dirty="0"/>
              <a:t>Problems in genomic vocabularies data</a:t>
            </a:r>
          </a:p>
        </p:txBody>
      </p:sp>
      <p:pic>
        <p:nvPicPr>
          <p:cNvPr id="1026" name="Picture 2" descr="OHDSI">
            <a:extLst>
              <a:ext uri="{FF2B5EF4-FFF2-40B4-BE49-F238E27FC236}">
                <a16:creationId xmlns:a16="http://schemas.microsoft.com/office/drawing/2014/main" id="{387B9B55-3CBD-415A-9FF4-7886FCBD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99" y="0"/>
            <a:ext cx="91249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7D31-5EE1-4956-8678-5FB1153A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56" y="2032000"/>
            <a:ext cx="9144000" cy="23876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12A8-3871-4360-AD6F-D65855419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12191999" cy="37106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Statistics about number of concepts with different </a:t>
            </a:r>
            <a:r>
              <a:rPr lang="en-US" dirty="0" err="1"/>
              <a:t>f_type</a:t>
            </a:r>
            <a:r>
              <a:rPr lang="en-US" dirty="0"/>
              <a:t> in </a:t>
            </a:r>
            <a:r>
              <a:rPr lang="en-US" dirty="0" err="1"/>
              <a:t>ClinVar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7D50A8-F47F-4471-BE40-5FD91B7F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06370"/>
              </p:ext>
            </p:extLst>
          </p:nvPr>
        </p:nvGraphicFramePr>
        <p:xfrm>
          <a:off x="1" y="371060"/>
          <a:ext cx="6215268" cy="648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5180">
                  <a:extLst>
                    <a:ext uri="{9D8B030D-6E8A-4147-A177-3AD203B41FA5}">
                      <a16:colId xmlns:a16="http://schemas.microsoft.com/office/drawing/2014/main" val="2905313430"/>
                    </a:ext>
                  </a:extLst>
                </a:gridCol>
                <a:gridCol w="2463484">
                  <a:extLst>
                    <a:ext uri="{9D8B030D-6E8A-4147-A177-3AD203B41FA5}">
                      <a16:colId xmlns:a16="http://schemas.microsoft.com/office/drawing/2014/main" val="2505747804"/>
                    </a:ext>
                  </a:extLst>
                </a:gridCol>
                <a:gridCol w="1206604">
                  <a:extLst>
                    <a:ext uri="{9D8B030D-6E8A-4147-A177-3AD203B41FA5}">
                      <a16:colId xmlns:a16="http://schemas.microsoft.com/office/drawing/2014/main" val="515473409"/>
                    </a:ext>
                  </a:extLst>
                </a:gridCol>
              </a:tblGrid>
              <a:tr h="564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Variant 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Percentage of variant types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512236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complex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1183887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CN gain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3.7687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39399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410093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CN loss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39093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969836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deletion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5.8493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75995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717022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2.5464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33578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746895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fusion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566692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436562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insertion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0.5402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6934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201636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695203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NT expansion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168783"/>
                  </a:ext>
                </a:extLst>
              </a:tr>
              <a:tr h="62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protein sequence only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954515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short repeat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1.3546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18384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848919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SNP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81.2587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1103107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505000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tandem duplication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043751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Translocation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473060"/>
                  </a:ext>
                </a:extLst>
              </a:tr>
              <a:tr h="62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undetermined variant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1839106"/>
                  </a:ext>
                </a:extLst>
              </a:tr>
              <a:tr h="311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concepts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1326893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5338163"/>
                  </a:ext>
                </a:extLst>
              </a:tr>
            </a:tbl>
          </a:graphicData>
        </a:graphic>
      </p:graphicFrame>
      <p:graphicFrame>
        <p:nvGraphicFramePr>
          <p:cNvPr id="8" name="Діаграма 1">
            <a:extLst>
              <a:ext uri="{FF2B5EF4-FFF2-40B4-BE49-F238E27FC236}">
                <a16:creationId xmlns:a16="http://schemas.microsoft.com/office/drawing/2014/main" id="{957BB584-618B-46CF-BC02-B851419FD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146497"/>
              </p:ext>
            </p:extLst>
          </p:nvPr>
        </p:nvGraphicFramePr>
        <p:xfrm>
          <a:off x="6215269" y="371060"/>
          <a:ext cx="5976729" cy="5790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74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5C07-3B7A-41B2-8F91-09DB7290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309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Concepts from </a:t>
            </a:r>
            <a:r>
              <a:rPr lang="en-US" dirty="0" err="1"/>
              <a:t>ClinVar</a:t>
            </a:r>
            <a:r>
              <a:rPr lang="en-US" dirty="0"/>
              <a:t> with empty </a:t>
            </a:r>
            <a:r>
              <a:rPr lang="en-US" dirty="0" err="1"/>
              <a:t>f_name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9A402F-8812-4A7F-8DE8-794D55F4F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265067"/>
              </p:ext>
            </p:extLst>
          </p:nvPr>
        </p:nvGraphicFramePr>
        <p:xfrm>
          <a:off x="0" y="583096"/>
          <a:ext cx="4399722" cy="6274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4736">
                  <a:extLst>
                    <a:ext uri="{9D8B030D-6E8A-4147-A177-3AD203B41FA5}">
                      <a16:colId xmlns:a16="http://schemas.microsoft.com/office/drawing/2014/main" val="227727869"/>
                    </a:ext>
                  </a:extLst>
                </a:gridCol>
                <a:gridCol w="1414986">
                  <a:extLst>
                    <a:ext uri="{9D8B030D-6E8A-4147-A177-3AD203B41FA5}">
                      <a16:colId xmlns:a16="http://schemas.microsoft.com/office/drawing/2014/main" val="58834174"/>
                    </a:ext>
                  </a:extLst>
                </a:gridCol>
              </a:tblGrid>
              <a:tr h="330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Variant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977580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complex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458696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CN 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300106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CN loss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689234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deletion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425899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duplication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980210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21068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136122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insertion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396126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493223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NT expansion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90668"/>
                  </a:ext>
                </a:extLst>
              </a:tr>
              <a:tr h="660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protein sequence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927958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short repeat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7774677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SNP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309742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tandem duplication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8443256"/>
                  </a:ext>
                </a:extLst>
              </a:tr>
              <a:tr h="330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Translocation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100153"/>
                  </a:ext>
                </a:extLst>
              </a:tr>
              <a:tr h="6605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undetermined variant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39631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DF22F7-EC82-42CA-814F-25B301017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766649"/>
              </p:ext>
            </p:extLst>
          </p:nvPr>
        </p:nvGraphicFramePr>
        <p:xfrm>
          <a:off x="4399722" y="583097"/>
          <a:ext cx="7792278" cy="5691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423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F265-7358-4FAE-B829-0D5B1A33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89DB-A26C-44F9-8C48-418C075D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 build link to other vocabularies for concepts with empty </a:t>
            </a:r>
            <a:r>
              <a:rPr lang="en-US" dirty="0" err="1"/>
              <a:t>f_name</a:t>
            </a:r>
            <a:r>
              <a:rPr lang="en-US" dirty="0"/>
              <a:t>. So, these concepts should be ignored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5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2C1E-5FAD-4F37-829D-4D922ADC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F8313452-0A70-4364-9278-03FC0841A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83105"/>
          </a:xfrm>
        </p:spPr>
      </p:pic>
    </p:spTree>
    <p:extLst>
      <p:ext uri="{BB962C8B-B14F-4D97-AF65-F5344CB8AC3E}">
        <p14:creationId xmlns:p14="http://schemas.microsoft.com/office/powerpoint/2010/main" val="269629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93A8-6336-4BBE-9740-DB7A8A54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61"/>
            <a:ext cx="10515600" cy="1081684"/>
          </a:xfrm>
        </p:spPr>
        <p:txBody>
          <a:bodyPr>
            <a:noAutofit/>
          </a:bodyPr>
          <a:lstStyle/>
          <a:p>
            <a:r>
              <a:rPr lang="en-US" sz="3200" dirty="0"/>
              <a:t>Same chromosome locations, but different HGVS.</a:t>
            </a:r>
            <a:r>
              <a:rPr lang="ru-RU" sz="3200" dirty="0"/>
              <a:t> </a:t>
            </a:r>
            <a:r>
              <a:rPr lang="en-US" sz="3200" dirty="0"/>
              <a:t>This case give understanding that we need to identify variants using DNA and protein sequencing if it's possible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47746-A796-4A60-9627-779F2ADC2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3093244"/>
            <a:ext cx="6769100" cy="1816100"/>
          </a:xfrm>
        </p:spPr>
      </p:pic>
      <p:graphicFrame>
        <p:nvGraphicFramePr>
          <p:cNvPr id="5" name="Таблиця 6">
            <a:extLst>
              <a:ext uri="{FF2B5EF4-FFF2-40B4-BE49-F238E27FC236}">
                <a16:creationId xmlns:a16="http://schemas.microsoft.com/office/drawing/2014/main" id="{1B322849-4454-4064-9F79-A2DFED37A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10911"/>
              </p:ext>
            </p:extLst>
          </p:nvPr>
        </p:nvGraphicFramePr>
        <p:xfrm>
          <a:off x="136478" y="2473757"/>
          <a:ext cx="12192000" cy="23566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9207">
                  <a:extLst>
                    <a:ext uri="{9D8B030D-6E8A-4147-A177-3AD203B41FA5}">
                      <a16:colId xmlns:a16="http://schemas.microsoft.com/office/drawing/2014/main" val="3002218927"/>
                    </a:ext>
                  </a:extLst>
                </a:gridCol>
                <a:gridCol w="798568">
                  <a:extLst>
                    <a:ext uri="{9D8B030D-6E8A-4147-A177-3AD203B41FA5}">
                      <a16:colId xmlns:a16="http://schemas.microsoft.com/office/drawing/2014/main" val="3540573139"/>
                    </a:ext>
                  </a:extLst>
                </a:gridCol>
                <a:gridCol w="1992988">
                  <a:extLst>
                    <a:ext uri="{9D8B030D-6E8A-4147-A177-3AD203B41FA5}">
                      <a16:colId xmlns:a16="http://schemas.microsoft.com/office/drawing/2014/main" val="3063967464"/>
                    </a:ext>
                  </a:extLst>
                </a:gridCol>
                <a:gridCol w="608031">
                  <a:extLst>
                    <a:ext uri="{9D8B030D-6E8A-4147-A177-3AD203B41FA5}">
                      <a16:colId xmlns:a16="http://schemas.microsoft.com/office/drawing/2014/main" val="1180567989"/>
                    </a:ext>
                  </a:extLst>
                </a:gridCol>
                <a:gridCol w="1221692">
                  <a:extLst>
                    <a:ext uri="{9D8B030D-6E8A-4147-A177-3AD203B41FA5}">
                      <a16:colId xmlns:a16="http://schemas.microsoft.com/office/drawing/2014/main" val="2540025107"/>
                    </a:ext>
                  </a:extLst>
                </a:gridCol>
                <a:gridCol w="858026">
                  <a:extLst>
                    <a:ext uri="{9D8B030D-6E8A-4147-A177-3AD203B41FA5}">
                      <a16:colId xmlns:a16="http://schemas.microsoft.com/office/drawing/2014/main" val="315987798"/>
                    </a:ext>
                  </a:extLst>
                </a:gridCol>
                <a:gridCol w="627187">
                  <a:extLst>
                    <a:ext uri="{9D8B030D-6E8A-4147-A177-3AD203B41FA5}">
                      <a16:colId xmlns:a16="http://schemas.microsoft.com/office/drawing/2014/main" val="287868786"/>
                    </a:ext>
                  </a:extLst>
                </a:gridCol>
                <a:gridCol w="798568">
                  <a:extLst>
                    <a:ext uri="{9D8B030D-6E8A-4147-A177-3AD203B41FA5}">
                      <a16:colId xmlns:a16="http://schemas.microsoft.com/office/drawing/2014/main" val="2282987233"/>
                    </a:ext>
                  </a:extLst>
                </a:gridCol>
                <a:gridCol w="1999984">
                  <a:extLst>
                    <a:ext uri="{9D8B030D-6E8A-4147-A177-3AD203B41FA5}">
                      <a16:colId xmlns:a16="http://schemas.microsoft.com/office/drawing/2014/main" val="3199275424"/>
                    </a:ext>
                  </a:extLst>
                </a:gridCol>
                <a:gridCol w="971697">
                  <a:extLst>
                    <a:ext uri="{9D8B030D-6E8A-4147-A177-3AD203B41FA5}">
                      <a16:colId xmlns:a16="http://schemas.microsoft.com/office/drawing/2014/main" val="3946011093"/>
                    </a:ext>
                  </a:extLst>
                </a:gridCol>
                <a:gridCol w="858026">
                  <a:extLst>
                    <a:ext uri="{9D8B030D-6E8A-4147-A177-3AD203B41FA5}">
                      <a16:colId xmlns:a16="http://schemas.microsoft.com/office/drawing/2014/main" val="2207920417"/>
                    </a:ext>
                  </a:extLst>
                </a:gridCol>
                <a:gridCol w="858026">
                  <a:extLst>
                    <a:ext uri="{9D8B030D-6E8A-4147-A177-3AD203B41FA5}">
                      <a16:colId xmlns:a16="http://schemas.microsoft.com/office/drawing/2014/main" val="1672663586"/>
                    </a:ext>
                  </a:extLst>
                </a:gridCol>
              </a:tblGrid>
              <a:tr h="420200"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alleleid</a:t>
                      </a:r>
                      <a:endParaRPr lang="en-US" sz="1300" dirty="0">
                        <a:effectLst/>
                      </a:endParaRP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f_type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f_name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chromosome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f_start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f_stop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alleleid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f_type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f_name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chromosome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f_start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f_stop</a:t>
                      </a:r>
                    </a:p>
                  </a:txBody>
                  <a:tcPr marL="16653" marR="16653" marT="16653" marB="16653" anchor="ctr"/>
                </a:tc>
                <a:extLst>
                  <a:ext uri="{0D108BD9-81ED-4DB2-BD59-A6C34878D82A}">
                    <a16:rowId xmlns:a16="http://schemas.microsoft.com/office/drawing/2014/main" val="663533285"/>
                  </a:ext>
                </a:extLst>
              </a:tr>
              <a:tr h="96355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29000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single nucleotide variant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</a:rPr>
                        <a:t>NM_004333.6(BRAF):c.1799T&gt;A (p.Val600Glu)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140453136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140453136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48859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single nucleotide variant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NM_004333.6(BRAF):c.1799T&gt;G (p.Val600Gly)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140453136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140453136</a:t>
                      </a:r>
                    </a:p>
                  </a:txBody>
                  <a:tcPr marL="16653" marR="16653" marT="16653" marB="16653" anchor="ctr"/>
                </a:tc>
                <a:extLst>
                  <a:ext uri="{0D108BD9-81ED-4DB2-BD59-A6C34878D82A}">
                    <a16:rowId xmlns:a16="http://schemas.microsoft.com/office/drawing/2014/main" val="2423433021"/>
                  </a:ext>
                </a:extLst>
              </a:tr>
              <a:tr h="96355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29000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single nucleotide variant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fr-FR" sz="1300" dirty="0">
                          <a:effectLst/>
                        </a:rPr>
                        <a:t>NM_004333.6(BRAF):c.1799T&gt;A (p.Val600Glu)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140753336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140753336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363167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single nucleotide variant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NM_004333.6(BRAF):c.1799T&gt;C (p.Val600Ala)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140753336</a:t>
                      </a:r>
                    </a:p>
                  </a:txBody>
                  <a:tcPr marL="16653" marR="16653" marT="16653" marB="16653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140753336</a:t>
                      </a:r>
                    </a:p>
                  </a:txBody>
                  <a:tcPr marL="16653" marR="16653" marT="16653" marB="16653" anchor="ctr"/>
                </a:tc>
                <a:extLst>
                  <a:ext uri="{0D108BD9-81ED-4DB2-BD59-A6C34878D82A}">
                    <a16:rowId xmlns:a16="http://schemas.microsoft.com/office/drawing/2014/main" val="320046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051F-B37B-43E4-9BCE-6BC75F9E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5398-B2ED-48DC-AC46-5FEF12F5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</a:t>
            </a:r>
            <a:r>
              <a:rPr lang="en-US" dirty="0" err="1"/>
              <a:t>hgvs</a:t>
            </a:r>
            <a:r>
              <a:rPr lang="en-US" dirty="0"/>
              <a:t> has type 'copy number gain' and 'copy number loss' and these expressions are duplicated because of adding at the different time by the different submitters. 603 distinct of HGVS expressions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38BB-D78F-4186-A397-716464CF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8276-C1DE-4B8C-B003-A4834F33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</a:t>
            </a:r>
            <a:r>
              <a:rPr lang="en-US" dirty="0" err="1"/>
              <a:t>hgvs</a:t>
            </a:r>
            <a:r>
              <a:rPr lang="en-US" dirty="0"/>
              <a:t> </a:t>
            </a:r>
            <a:r>
              <a:rPr lang="en-US" dirty="0" err="1"/>
              <a:t>expresions</a:t>
            </a:r>
            <a:r>
              <a:rPr lang="en-US" dirty="0"/>
              <a:t>(</a:t>
            </a:r>
            <a:r>
              <a:rPr lang="en-US" dirty="0" err="1"/>
              <a:t>f_name</a:t>
            </a:r>
            <a:r>
              <a:rPr lang="en-US" dirty="0"/>
              <a:t>) for different </a:t>
            </a:r>
            <a:r>
              <a:rPr lang="en-US" dirty="0" err="1"/>
              <a:t>alleleid</a:t>
            </a:r>
            <a:r>
              <a:rPr lang="en-US" dirty="0"/>
              <a:t>. E.g. NM_005708.3(GPC6):c.320_711del have two different </a:t>
            </a:r>
            <a:r>
              <a:rPr lang="en-US" dirty="0" err="1"/>
              <a:t>alleleid</a:t>
            </a:r>
            <a:r>
              <a:rPr lang="en-US" dirty="0"/>
              <a:t> and different chromosome location. 40 distinct of HGVS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3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421</Words>
  <Application>Microsoft Office PowerPoint</Application>
  <PresentationFormat>Широкий екран</PresentationFormat>
  <Paragraphs>144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Problems in genomic vocabularies data</vt:lpstr>
      <vt:lpstr>Презентація PowerPoint</vt:lpstr>
      <vt:lpstr>Concepts from ClinVar with empty f_name</vt:lpstr>
      <vt:lpstr>Презентація PowerPoint</vt:lpstr>
      <vt:lpstr>Презентація PowerPoint</vt:lpstr>
      <vt:lpstr>Same chromosome locations, but different HGVS. This case give understanding that we need to identify variants using DNA and protein sequencing if it's possible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Violetta Komar</dc:creator>
  <cp:lastModifiedBy>Denis Kad</cp:lastModifiedBy>
  <cp:revision>10</cp:revision>
  <dcterms:created xsi:type="dcterms:W3CDTF">2020-04-14T12:00:11Z</dcterms:created>
  <dcterms:modified xsi:type="dcterms:W3CDTF">2020-04-21T12:00:49Z</dcterms:modified>
</cp:coreProperties>
</file>