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8"/>
  </p:notesMasterIdLst>
  <p:sldIdLst>
    <p:sldId id="452" r:id="rId2"/>
    <p:sldId id="431" r:id="rId3"/>
    <p:sldId id="413" r:id="rId4"/>
    <p:sldId id="453" r:id="rId5"/>
    <p:sldId id="454" r:id="rId6"/>
    <p:sldId id="455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tan's Section" id="{DD7C5F51-FCC2-874D-81DB-E67D2D033AEE}">
          <p14:sldIdLst>
            <p14:sldId id="398"/>
            <p14:sldId id="409"/>
            <p14:sldId id="431"/>
            <p14:sldId id="432"/>
            <p14:sldId id="448"/>
            <p14:sldId id="435"/>
            <p14:sldId id="445"/>
            <p14:sldId id="404"/>
            <p14:sldId id="402"/>
            <p14:sldId id="403"/>
            <p14:sldId id="426"/>
            <p14:sldId id="424"/>
            <p14:sldId id="427"/>
            <p14:sldId id="406"/>
            <p14:sldId id="438"/>
            <p14:sldId id="439"/>
            <p14:sldId id="440"/>
            <p14:sldId id="405"/>
            <p14:sldId id="437"/>
            <p14:sldId id="436"/>
            <p14:sldId id="449"/>
            <p14:sldId id="446"/>
            <p14:sldId id="444"/>
            <p14:sldId id="443"/>
            <p14:sldId id="447"/>
            <p14:sldId id="441"/>
            <p14:sldId id="422"/>
            <p14:sldId id="434"/>
            <p14:sldId id="351"/>
            <p14:sldId id="416"/>
            <p14:sldId id="419"/>
            <p14:sldId id="421"/>
            <p14:sldId id="414"/>
            <p14:sldId id="417"/>
            <p14:sldId id="420"/>
            <p14:sldId id="413"/>
            <p14:sldId id="428"/>
          </p14:sldIdLst>
        </p14:section>
        <p14:section name="Default Section" id="{F87F937B-014F-4D2E-9FC4-C32DB821D7CC}">
          <p14:sldIdLst/>
        </p14:section>
        <p14:section name="CHRISTIAN" id="{361CB7F3-F1DB-4B3F-BD34-DDC499FF0242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66FF"/>
    <a:srgbClr val="20425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075" autoAdjust="0"/>
    <p:restoredTop sz="94660"/>
  </p:normalViewPr>
  <p:slideViewPr>
    <p:cSldViewPr snapToGrid="0">
      <p:cViewPr varScale="1">
        <p:scale>
          <a:sx n="66" d="100"/>
          <a:sy n="66" d="100"/>
        </p:scale>
        <p:origin x="-708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CAB1E-1363-4F3F-8BD1-0B58785E63D1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AF6B4-2566-4245-92BB-B0E157385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395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6567488"/>
            <a:ext cx="3609975" cy="2032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954E4-B819-934E-9D6C-AA5D1565BD5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707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600" y="2130426"/>
            <a:ext cx="8128000" cy="17557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600" y="4038600"/>
            <a:ext cx="8128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3" descr="C:\Users\pryan4\Downloads\want-impact-public-health-help-shape-journey-ahead\OHDSI logo with text - vertical - colored.png">
            <a:extLst>
              <a:ext uri="{FF2B5EF4-FFF2-40B4-BE49-F238E27FC236}">
                <a16:creationId xmlns:a16="http://schemas.microsoft.com/office/drawing/2014/main" xmlns="" id="{E7554C83-E62F-48C0-8308-2B4788DD0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447800"/>
            <a:ext cx="3451860" cy="41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2E51E90-0C4E-473C-AC0E-58AA21A6B7FD}"/>
              </a:ext>
            </a:extLst>
          </p:cNvPr>
          <p:cNvSpPr/>
          <p:nvPr/>
        </p:nvSpPr>
        <p:spPr>
          <a:xfrm>
            <a:off x="0" y="6485256"/>
            <a:ext cx="12192000" cy="45719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xmlns="" val="343774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485256"/>
            <a:ext cx="12192000" cy="45719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xmlns="" id="{8E27D786-324D-4E22-B525-044E22AFE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2001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xmlns="" id="{6704EB07-5162-4E35-A2EB-81F553E39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CF7E808-9302-4B4C-9AD7-0211CD846277}"/>
              </a:ext>
            </a:extLst>
          </p:cNvPr>
          <p:cNvSpPr/>
          <p:nvPr/>
        </p:nvSpPr>
        <p:spPr>
          <a:xfrm>
            <a:off x="0" y="6485256"/>
            <a:ext cx="12192000" cy="45719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xmlns="" val="193035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xmlns="" id="{1A5E6E12-2FC3-42E8-8BB6-3627951F8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3FBDDB2-0751-4639-B11D-C8B98E7ACF92}"/>
              </a:ext>
            </a:extLst>
          </p:cNvPr>
          <p:cNvSpPr/>
          <p:nvPr/>
        </p:nvSpPr>
        <p:spPr>
          <a:xfrm>
            <a:off x="0" y="6485256"/>
            <a:ext cx="12192000" cy="45719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xmlns="" val="45100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B2F1865-3EF1-48A0-9F37-5FB0798E68D5}"/>
              </a:ext>
            </a:extLst>
          </p:cNvPr>
          <p:cNvSpPr/>
          <p:nvPr/>
        </p:nvSpPr>
        <p:spPr>
          <a:xfrm>
            <a:off x="0" y="6485256"/>
            <a:ext cx="12192000" cy="45719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xmlns="" id="{09A03D4B-1AF1-4F2F-A794-7D4F3F3D1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861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10058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981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36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75055" y="4524827"/>
            <a:ext cx="1848285" cy="1616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33500" y="108724"/>
            <a:ext cx="10680700" cy="768263"/>
          </a:xfrm>
        </p:spPr>
        <p:txBody>
          <a:bodyPr>
            <a:normAutofit fontScale="90000"/>
          </a:bodyPr>
          <a:lstStyle/>
          <a:p>
            <a:r>
              <a:rPr lang="de-DE" sz="3600" b="1" dirty="0"/>
              <a:t>Data </a:t>
            </a:r>
            <a:r>
              <a:rPr lang="de-DE" sz="3600" b="1" dirty="0" err="1"/>
              <a:t>Standardization</a:t>
            </a:r>
            <a:r>
              <a:rPr lang="de-DE" sz="3600" b="1" dirty="0"/>
              <a:t> </a:t>
            </a:r>
            <a:r>
              <a:rPr lang="de-DE" sz="3600" b="1" dirty="0" err="1"/>
              <a:t>to</a:t>
            </a:r>
            <a:r>
              <a:rPr lang="de-DE" sz="3600" b="1" dirty="0"/>
              <a:t> OMOP </a:t>
            </a:r>
            <a:r>
              <a:rPr lang="de-DE" sz="3600" b="1" dirty="0" err="1"/>
              <a:t>Enables</a:t>
            </a:r>
            <a:r>
              <a:rPr lang="de-DE" sz="3600" b="1" dirty="0"/>
              <a:t> Systematic Research</a:t>
            </a:r>
            <a:endParaRPr lang="en-US" sz="3600" b="1" dirty="0"/>
          </a:p>
        </p:txBody>
      </p:sp>
      <p:grpSp>
        <p:nvGrpSpPr>
          <p:cNvPr id="2" name="Group 27"/>
          <p:cNvGrpSpPr/>
          <p:nvPr/>
        </p:nvGrpSpPr>
        <p:grpSpPr>
          <a:xfrm>
            <a:off x="8548395" y="1499071"/>
            <a:ext cx="3027456" cy="2162568"/>
            <a:chOff x="5127838" y="1849014"/>
            <a:chExt cx="3279745" cy="2342783"/>
          </a:xfrm>
        </p:grpSpPr>
        <p:sp>
          <p:nvSpPr>
            <p:cNvPr id="13" name="TextBox 12"/>
            <p:cNvSpPr txBox="1"/>
            <p:nvPr/>
          </p:nvSpPr>
          <p:spPr>
            <a:xfrm>
              <a:off x="5371538" y="2249065"/>
              <a:ext cx="3036045" cy="2847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8" dirty="0">
                  <a:solidFill>
                    <a:schemeClr val="accent2"/>
                  </a:solidFill>
                </a:rPr>
                <a:t>North America Southeast Asia         China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71537" y="3024512"/>
              <a:ext cx="2981694" cy="2847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8" dirty="0">
                  <a:solidFill>
                    <a:schemeClr val="accent2"/>
                  </a:solidFill>
                </a:rPr>
                <a:t>Europe        UK             Japan          India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27838" y="3907066"/>
              <a:ext cx="3279744" cy="2847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8" dirty="0">
                  <a:solidFill>
                    <a:schemeClr val="accent2"/>
                  </a:solidFill>
                </a:rPr>
                <a:t>So Africa     Switzerland       Italy         Israel</a:t>
              </a:r>
            </a:p>
          </p:txBody>
        </p:sp>
        <p:pic>
          <p:nvPicPr>
            <p:cNvPr id="156057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77141" y="2624461"/>
              <a:ext cx="495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6057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36533" y="3494555"/>
              <a:ext cx="495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6058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837647" y="1849014"/>
              <a:ext cx="495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6058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85430" y="1849014"/>
              <a:ext cx="495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60582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71537" y="1849014"/>
              <a:ext cx="495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6058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46985" y="2624461"/>
              <a:ext cx="495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60584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35052" y="2624461"/>
              <a:ext cx="495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60585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857931" y="2624461"/>
              <a:ext cx="495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60586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97706" y="3494555"/>
              <a:ext cx="495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60588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4444" y="3494555"/>
              <a:ext cx="495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60589" name="Picture 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863535" y="3494555"/>
              <a:ext cx="495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" name="Line Callout 1 20"/>
          <p:cNvSpPr/>
          <p:nvPr/>
        </p:nvSpPr>
        <p:spPr>
          <a:xfrm>
            <a:off x="9484651" y="4053670"/>
            <a:ext cx="1032319" cy="269934"/>
          </a:xfrm>
          <a:prstGeom prst="borderCallout1">
            <a:avLst>
              <a:gd name="adj1" fmla="val 113556"/>
              <a:gd name="adj2" fmla="val 26744"/>
              <a:gd name="adj3" fmla="val 200421"/>
              <a:gd name="adj4" fmla="val 46249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77" dirty="0">
                <a:solidFill>
                  <a:srgbClr val="000000"/>
                </a:solidFill>
              </a:rPr>
              <a:t>Mortality</a:t>
            </a:r>
          </a:p>
        </p:txBody>
      </p:sp>
      <p:sp>
        <p:nvSpPr>
          <p:cNvPr id="25" name="Line Callout 1 24"/>
          <p:cNvSpPr/>
          <p:nvPr/>
        </p:nvSpPr>
        <p:spPr>
          <a:xfrm>
            <a:off x="7924792" y="4090908"/>
            <a:ext cx="1177135" cy="269935"/>
          </a:xfrm>
          <a:prstGeom prst="borderCallout1">
            <a:avLst>
              <a:gd name="adj1" fmla="val 108263"/>
              <a:gd name="adj2" fmla="val 88645"/>
              <a:gd name="adj3" fmla="val 183417"/>
              <a:gd name="adj4" fmla="val 98663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77" dirty="0">
                <a:solidFill>
                  <a:srgbClr val="000000"/>
                </a:solidFill>
              </a:rPr>
              <a:t>Adherence</a:t>
            </a:r>
          </a:p>
        </p:txBody>
      </p:sp>
      <p:sp>
        <p:nvSpPr>
          <p:cNvPr id="26" name="Line Callout 1 25"/>
          <p:cNvSpPr/>
          <p:nvPr/>
        </p:nvSpPr>
        <p:spPr>
          <a:xfrm>
            <a:off x="8700297" y="6142724"/>
            <a:ext cx="803259" cy="513316"/>
          </a:xfrm>
          <a:prstGeom prst="borderCallout1">
            <a:avLst>
              <a:gd name="adj1" fmla="val 2185"/>
              <a:gd name="adj2" fmla="val 108912"/>
              <a:gd name="adj3" fmla="val -9248"/>
              <a:gd name="adj4" fmla="val 136377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77" dirty="0">
                <a:solidFill>
                  <a:srgbClr val="000000"/>
                </a:solidFill>
              </a:rPr>
              <a:t>Safety Signals</a:t>
            </a:r>
          </a:p>
        </p:txBody>
      </p:sp>
      <p:sp>
        <p:nvSpPr>
          <p:cNvPr id="27" name="Line Callout 1 26"/>
          <p:cNvSpPr/>
          <p:nvPr/>
        </p:nvSpPr>
        <p:spPr>
          <a:xfrm>
            <a:off x="10799198" y="4114800"/>
            <a:ext cx="1239939" cy="279400"/>
          </a:xfrm>
          <a:prstGeom prst="borderCallout1">
            <a:avLst>
              <a:gd name="adj1" fmla="val 105863"/>
              <a:gd name="adj2" fmla="val 24275"/>
              <a:gd name="adj3" fmla="val 150070"/>
              <a:gd name="adj4" fmla="val 18028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77" dirty="0" smtClean="0">
                <a:solidFill>
                  <a:srgbClr val="000000"/>
                </a:solidFill>
              </a:rPr>
              <a:t>Prediction</a:t>
            </a:r>
            <a:endParaRPr lang="en-US" sz="1477" dirty="0">
              <a:solidFill>
                <a:srgbClr val="000000"/>
              </a:solidFill>
            </a:endParaRPr>
          </a:p>
        </p:txBody>
      </p:sp>
      <p:pic>
        <p:nvPicPr>
          <p:cNvPr id="15626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39244" y="4639982"/>
            <a:ext cx="837406" cy="85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0839" y="5490338"/>
            <a:ext cx="875919" cy="656094"/>
          </a:xfrm>
          <a:prstGeom prst="rect">
            <a:avLst/>
          </a:prstGeom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27105" y="2474679"/>
            <a:ext cx="1421151" cy="144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0"/>
          <p:cNvGrpSpPr/>
          <p:nvPr/>
        </p:nvGrpSpPr>
        <p:grpSpPr>
          <a:xfrm>
            <a:off x="2875527" y="1660500"/>
            <a:ext cx="3404638" cy="1826173"/>
            <a:chOff x="3939989" y="3859306"/>
            <a:chExt cx="5033682" cy="2742288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939989" y="3859306"/>
              <a:ext cx="5033682" cy="2730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32"/>
            <p:cNvSpPr txBox="1"/>
            <p:nvPr/>
          </p:nvSpPr>
          <p:spPr>
            <a:xfrm>
              <a:off x="7372498" y="5242863"/>
              <a:ext cx="60144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accent2"/>
                  </a:solidFill>
                </a:rPr>
                <a:t>Japan</a:t>
              </a:r>
              <a:endParaRPr 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35475" y="4294096"/>
              <a:ext cx="115724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accent2"/>
                  </a:solidFill>
                </a:rPr>
                <a:t>North America</a:t>
              </a:r>
              <a:endParaRPr 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36913" y="4401672"/>
              <a:ext cx="12085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accent2"/>
                  </a:solidFill>
                </a:rPr>
                <a:t>Southeast Asia</a:t>
              </a:r>
              <a:endParaRPr 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17774" y="4271685"/>
              <a:ext cx="5838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accent2"/>
                  </a:solidFill>
                </a:rPr>
                <a:t>China</a:t>
              </a:r>
              <a:endParaRPr 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469219" y="5338483"/>
              <a:ext cx="678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accent2"/>
                  </a:solidFill>
                </a:rPr>
                <a:t>Europe</a:t>
              </a:r>
              <a:endParaRPr 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92141" y="6161278"/>
              <a:ext cx="97654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accent2"/>
                  </a:solidFill>
                </a:rPr>
                <a:t>Switzerland</a:t>
              </a:r>
              <a:endParaRPr 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80884" y="6161278"/>
              <a:ext cx="4667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accent2"/>
                  </a:solidFill>
                </a:rPr>
                <a:t>Italy</a:t>
              </a:r>
              <a:endParaRPr 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45885" y="5338481"/>
              <a:ext cx="51648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accent2"/>
                  </a:solidFill>
                </a:rPr>
                <a:t>India</a:t>
              </a:r>
              <a:endParaRPr 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49320" y="6315166"/>
              <a:ext cx="7997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accent2"/>
                  </a:solidFill>
                </a:rPr>
                <a:t>So Africa</a:t>
              </a:r>
              <a:endParaRPr 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06000" y="6324595"/>
              <a:ext cx="55976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accent2"/>
                  </a:solidFill>
                </a:rPr>
                <a:t>Israel</a:t>
              </a:r>
              <a:endParaRPr 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69144" y="5342964"/>
              <a:ext cx="3978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accent2"/>
                  </a:solidFill>
                </a:rPr>
                <a:t>UK</a:t>
              </a:r>
              <a:endParaRPr lang="en-US" sz="12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4" name="Oval 43"/>
          <p:cNvSpPr/>
          <p:nvPr/>
        </p:nvSpPr>
        <p:spPr>
          <a:xfrm>
            <a:off x="1025336" y="3526065"/>
            <a:ext cx="530885" cy="495352"/>
          </a:xfrm>
          <a:prstGeom prst="ellipse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45" name="Picture 4" descr="http://www.legalleadersblog.com/files/2014/09/complex-wirin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50828" y="4885733"/>
            <a:ext cx="2010620" cy="1513856"/>
          </a:xfrm>
          <a:prstGeom prst="rect">
            <a:avLst/>
          </a:prstGeom>
          <a:noFill/>
        </p:spPr>
      </p:pic>
      <p:cxnSp>
        <p:nvCxnSpPr>
          <p:cNvPr id="46" name="Straight Connector 45"/>
          <p:cNvCxnSpPr/>
          <p:nvPr/>
        </p:nvCxnSpPr>
        <p:spPr>
          <a:xfrm>
            <a:off x="599511" y="4223786"/>
            <a:ext cx="650996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829967" y="5702533"/>
            <a:ext cx="817996" cy="5662"/>
          </a:xfrm>
          <a:prstGeom prst="straightConnector1">
            <a:avLst/>
          </a:prstGeom>
          <a:ln w="47625" cmpd="sng"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7024" y="5336480"/>
            <a:ext cx="1233270" cy="121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Line Callout 1 52"/>
          <p:cNvSpPr/>
          <p:nvPr/>
        </p:nvSpPr>
        <p:spPr>
          <a:xfrm>
            <a:off x="4897803" y="4610101"/>
            <a:ext cx="2008970" cy="1790700"/>
          </a:xfrm>
          <a:prstGeom prst="borderCallout1">
            <a:avLst>
              <a:gd name="adj1" fmla="val 72458"/>
              <a:gd name="adj2" fmla="val 562"/>
              <a:gd name="adj3" fmla="val 71693"/>
              <a:gd name="adj4" fmla="val 788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8275" indent="-168275"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00000"/>
                </a:solidFill>
              </a:rPr>
              <a:t>Not </a:t>
            </a:r>
            <a:r>
              <a:rPr lang="de-DE" sz="1600" dirty="0">
                <a:solidFill>
                  <a:srgbClr val="000000"/>
                </a:solidFill>
              </a:rPr>
              <a:t>scalable</a:t>
            </a:r>
          </a:p>
          <a:p>
            <a:pPr marL="168275" indent="-168275"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</a:rPr>
              <a:t>Not transparent</a:t>
            </a:r>
          </a:p>
          <a:p>
            <a:pPr marL="168275" indent="-168275"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</a:rPr>
              <a:t>Expensive</a:t>
            </a:r>
          </a:p>
          <a:p>
            <a:pPr marL="168275" indent="-168275"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</a:rPr>
              <a:t>Slow</a:t>
            </a:r>
          </a:p>
          <a:p>
            <a:pPr marL="168275" indent="-168275"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</a:rPr>
              <a:t>Prohibitive to non-expert routine use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6905" y="1685652"/>
            <a:ext cx="2107260" cy="58477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solidFill>
                  <a:srgbClr val="000000"/>
                </a:solidFill>
              </a:rPr>
              <a:t>Analytical </a:t>
            </a:r>
            <a:r>
              <a:rPr lang="de-DE" sz="1600" dirty="0" err="1">
                <a:solidFill>
                  <a:srgbClr val="000000"/>
                </a:solidFill>
              </a:rPr>
              <a:t>method</a:t>
            </a:r>
            <a:r>
              <a:rPr lang="de-DE" sz="1600" dirty="0">
                <a:solidFill>
                  <a:srgbClr val="000000"/>
                </a:solidFill>
              </a:rPr>
              <a:t>: </a:t>
            </a:r>
            <a:r>
              <a:rPr lang="de-DE" sz="1600" dirty="0" err="1">
                <a:solidFill>
                  <a:srgbClr val="000000"/>
                </a:solidFill>
              </a:rPr>
              <a:t>Adherence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to</a:t>
            </a:r>
            <a:r>
              <a:rPr lang="de-DE" sz="1600" dirty="0">
                <a:solidFill>
                  <a:srgbClr val="000000"/>
                </a:solidFill>
              </a:rPr>
              <a:t> Drug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034" y="4639733"/>
            <a:ext cx="2041192" cy="58477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600" dirty="0" err="1">
                <a:solidFill>
                  <a:srgbClr val="000000"/>
                </a:solidFill>
              </a:rPr>
              <a:t>One</a:t>
            </a:r>
            <a:r>
              <a:rPr lang="de-DE" sz="1600" dirty="0">
                <a:solidFill>
                  <a:srgbClr val="000000"/>
                </a:solidFill>
              </a:rPr>
              <a:t> SAS </a:t>
            </a:r>
            <a:r>
              <a:rPr lang="de-DE" sz="1600" dirty="0" err="1">
                <a:solidFill>
                  <a:srgbClr val="000000"/>
                </a:solidFill>
              </a:rPr>
              <a:t>or</a:t>
            </a:r>
            <a:r>
              <a:rPr lang="de-DE" sz="1600" dirty="0">
                <a:solidFill>
                  <a:srgbClr val="000000"/>
                </a:solidFill>
              </a:rPr>
              <a:t> R </a:t>
            </a:r>
            <a:r>
              <a:rPr lang="de-DE" sz="1600" dirty="0" err="1">
                <a:solidFill>
                  <a:srgbClr val="000000"/>
                </a:solidFill>
              </a:rPr>
              <a:t>script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for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each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study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31545" y="2143878"/>
            <a:ext cx="1124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solidFill>
                  <a:schemeClr val="tx2"/>
                </a:solidFill>
              </a:rPr>
              <a:t>OMOP</a:t>
            </a:r>
            <a:br>
              <a:rPr lang="de-DE" sz="2400" dirty="0">
                <a:solidFill>
                  <a:schemeClr val="tx2"/>
                </a:solidFill>
              </a:rPr>
            </a:br>
            <a:r>
              <a:rPr lang="de-DE" sz="2400" dirty="0">
                <a:solidFill>
                  <a:schemeClr val="tx2"/>
                </a:solidFill>
              </a:rPr>
              <a:t>CDM</a:t>
            </a:r>
            <a:endParaRPr lang="en-US" sz="2400" dirty="0" err="1">
              <a:solidFill>
                <a:schemeClr val="tx2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7361578" y="1495440"/>
            <a:ext cx="3498" cy="5168291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94EF27A-ED7C-4A0C-9D71-92D748EB32E5}"/>
              </a:ext>
            </a:extLst>
          </p:cNvPr>
          <p:cNvSpPr txBox="1"/>
          <p:nvPr/>
        </p:nvSpPr>
        <p:spPr>
          <a:xfrm>
            <a:off x="7513911" y="5110562"/>
            <a:ext cx="1159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solidFill>
                  <a:schemeClr val="tx2"/>
                </a:solidFill>
              </a:rPr>
              <a:t>OHDSI</a:t>
            </a:r>
            <a:br>
              <a:rPr lang="de-DE" sz="2400" dirty="0">
                <a:solidFill>
                  <a:schemeClr val="tx2"/>
                </a:solidFill>
              </a:rPr>
            </a:br>
            <a:r>
              <a:rPr lang="de-DE" sz="2400" dirty="0">
                <a:solidFill>
                  <a:schemeClr val="tx2"/>
                </a:solidFill>
              </a:rPr>
              <a:t>Tools</a:t>
            </a:r>
            <a:endParaRPr lang="en-US" sz="2400" dirty="0" err="1">
              <a:solidFill>
                <a:schemeClr val="tx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470900" y="889000"/>
            <a:ext cx="2575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OHDSI approach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2476500" y="889000"/>
            <a:ext cx="2391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Traditional way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718903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7" grpId="0" animBg="1"/>
      <p:bldP spid="44" grpId="0" animBg="1"/>
      <p:bldP spid="53" grpId="0" animBg="1"/>
      <p:bldP spid="10" grpId="0" animBg="1"/>
      <p:bldP spid="11" grpId="0" animBg="1"/>
      <p:bldP spid="14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97156C8D-9C35-4D83-B8DA-14AB1005576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48145" y="332509"/>
            <a:ext cx="10917382" cy="3261591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de-DE" sz="4000" b="1" dirty="0" smtClean="0"/>
              <a:t>Cancer Research is different from other diseases</a:t>
            </a:r>
          </a:p>
          <a:p>
            <a:pPr algn="ctr">
              <a:buNone/>
            </a:pPr>
            <a:endParaRPr lang="de-DE" dirty="0" smtClean="0"/>
          </a:p>
          <a:p>
            <a:pPr algn="ctr">
              <a:buNone/>
            </a:pPr>
            <a:r>
              <a:rPr lang="de-DE" dirty="0" smtClean="0"/>
              <a:t>It </a:t>
            </a:r>
            <a:r>
              <a:rPr lang="de-DE" dirty="0"/>
              <a:t>needs more </a:t>
            </a:r>
            <a:r>
              <a:rPr lang="de-DE" dirty="0" smtClean="0"/>
              <a:t>detail:</a:t>
            </a:r>
          </a:p>
          <a:p>
            <a:pPr algn="ctr">
              <a:buNone/>
            </a:pPr>
            <a:endParaRPr lang="de-DE" dirty="0" smtClean="0"/>
          </a:p>
          <a:p>
            <a:pPr marL="173038" indent="-173038">
              <a:buNone/>
            </a:pPr>
            <a:r>
              <a:rPr lang="de-DE" dirty="0" smtClean="0"/>
              <a:t>“What is the overall survival for patients with non-metastatic carcinoma of the neck of bladder in remission after first line of gemcitabin-containing chemotherapy?“</a:t>
            </a:r>
          </a:p>
          <a:p>
            <a:pPr marL="173038" indent="-173038">
              <a:buNone/>
            </a:pPr>
            <a:endParaRPr lang="de-DE" dirty="0" smtClean="0"/>
          </a:p>
          <a:p>
            <a:pPr marL="173038" indent="-173038">
              <a:buNone/>
            </a:pPr>
            <a:r>
              <a:rPr lang="de-DE" dirty="0" smtClean="0"/>
              <a:t>Concepts in this research question currently not standardized: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60600" y="3259666"/>
          <a:ext cx="8128000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Carcinoma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Histology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Neck of bladder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Anatomical site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Non-metastatic disease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Tumor attribute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r>
                        <a:rPr lang="en-US" baseline="0" dirty="0" smtClean="0"/>
                        <a:t> in remission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 Episode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First line treatment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Treatment</a:t>
                      </a:r>
                      <a:r>
                        <a:rPr lang="en-US" baseline="0" dirty="0" smtClean="0"/>
                        <a:t> Episode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Chemotherapy</a:t>
                      </a:r>
                      <a:r>
                        <a:rPr lang="en-US" baseline="0" dirty="0" smtClean="0"/>
                        <a:t> regimen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Regimen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Gemcitabin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 of regimen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4198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Five Goals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Build standards </a:t>
            </a:r>
            <a:r>
              <a:rPr lang="en-US" b="1" dirty="0" smtClean="0"/>
              <a:t>on top of OMOP</a:t>
            </a:r>
          </a:p>
          <a:p>
            <a:pPr lvl="1"/>
            <a:r>
              <a:rPr lang="en-US" dirty="0" smtClean="0"/>
              <a:t>Vocabularies					   Oncology Module</a:t>
            </a:r>
          </a:p>
          <a:p>
            <a:pPr lvl="1"/>
            <a:r>
              <a:rPr lang="en-US" dirty="0" smtClean="0"/>
              <a:t>Data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algorithms and heuristics</a:t>
            </a:r>
          </a:p>
          <a:p>
            <a:pPr lvl="1"/>
            <a:r>
              <a:rPr lang="en-US" dirty="0" smtClean="0"/>
              <a:t>Infer Disease Episodes (automatic abstraction)</a:t>
            </a:r>
          </a:p>
          <a:p>
            <a:pPr lvl="1"/>
            <a:r>
              <a:rPr lang="en-US" dirty="0" smtClean="0"/>
              <a:t>Infer chemo regimens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network of data nodes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network of researchers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research</a:t>
            </a: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>
                <a:latin typeface="Calibri"/>
                <a:ea typeface="+mn-ea"/>
              </a:rPr>
              <a:pPr/>
              <a:t>3</a:t>
            </a:fld>
            <a:endParaRPr lang="en-US">
              <a:latin typeface="Calibri"/>
              <a:ea typeface="+mn-ea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6776185" y="1289785"/>
            <a:ext cx="327259" cy="1357162"/>
          </a:xfrm>
          <a:prstGeom prst="rightBrace">
            <a:avLst>
              <a:gd name="adj1" fmla="val 700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Group Detail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260908"/>
            <a:ext cx="5384800" cy="524828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Participants</a:t>
            </a:r>
          </a:p>
          <a:p>
            <a:r>
              <a:rPr lang="en-US" dirty="0" smtClean="0"/>
              <a:t>OHDSI</a:t>
            </a:r>
          </a:p>
          <a:p>
            <a:pPr lvl="0"/>
            <a:r>
              <a:rPr lang="en-US" dirty="0" err="1" smtClean="0"/>
              <a:t>Ajou</a:t>
            </a:r>
            <a:r>
              <a:rPr lang="en-US" dirty="0" smtClean="0"/>
              <a:t> University</a:t>
            </a:r>
          </a:p>
          <a:p>
            <a:pPr lvl="0"/>
            <a:r>
              <a:rPr lang="en-US" dirty="0" smtClean="0"/>
              <a:t>AstraZeneca</a:t>
            </a:r>
          </a:p>
          <a:p>
            <a:pPr lvl="0"/>
            <a:r>
              <a:rPr lang="en-US" dirty="0" smtClean="0"/>
              <a:t>Center for Surgical Science, Region Sjaelland</a:t>
            </a:r>
          </a:p>
          <a:p>
            <a:pPr lvl="0"/>
            <a:r>
              <a:rPr lang="en-US" dirty="0" smtClean="0"/>
              <a:t>Children’s Hospital of Pennsylvania</a:t>
            </a:r>
          </a:p>
          <a:p>
            <a:pPr lvl="0"/>
            <a:r>
              <a:rPr lang="en-US" dirty="0" smtClean="0"/>
              <a:t>Columbia University </a:t>
            </a:r>
          </a:p>
          <a:p>
            <a:r>
              <a:rPr lang="en-US" dirty="0" smtClean="0"/>
              <a:t>Digital China Health</a:t>
            </a:r>
          </a:p>
          <a:p>
            <a:pPr lvl="0"/>
            <a:r>
              <a:rPr lang="en-US" dirty="0" err="1" smtClean="0"/>
              <a:t>Integraal</a:t>
            </a:r>
            <a:r>
              <a:rPr lang="en-US" dirty="0" smtClean="0"/>
              <a:t> </a:t>
            </a:r>
            <a:r>
              <a:rPr lang="en-US" dirty="0" err="1" smtClean="0"/>
              <a:t>Kankercentrum</a:t>
            </a:r>
            <a:r>
              <a:rPr lang="en-US" dirty="0" smtClean="0"/>
              <a:t> Nederland </a:t>
            </a:r>
          </a:p>
          <a:p>
            <a:pPr lvl="0"/>
            <a:r>
              <a:rPr lang="en-US" dirty="0" smtClean="0"/>
              <a:t>IQVIA </a:t>
            </a:r>
          </a:p>
          <a:p>
            <a:pPr lvl="0"/>
            <a:r>
              <a:rPr lang="en-US" dirty="0" smtClean="0"/>
              <a:t>Memorial Sloan Kettering Cancer Center</a:t>
            </a:r>
          </a:p>
          <a:p>
            <a:pPr lvl="0"/>
            <a:r>
              <a:rPr lang="en-US" dirty="0" smtClean="0"/>
              <a:t>Merck </a:t>
            </a:r>
          </a:p>
          <a:p>
            <a:pPr lvl="0"/>
            <a:r>
              <a:rPr lang="en-US" dirty="0" err="1" smtClean="0"/>
              <a:t>Montefiore</a:t>
            </a:r>
            <a:endParaRPr lang="en-US" dirty="0" smtClean="0"/>
          </a:p>
          <a:p>
            <a:pPr lvl="0"/>
            <a:r>
              <a:rPr lang="en-US" dirty="0" smtClean="0"/>
              <a:t>Mount Sinai</a:t>
            </a:r>
          </a:p>
          <a:p>
            <a:pPr lvl="0"/>
            <a:r>
              <a:rPr lang="en-US" dirty="0" smtClean="0"/>
              <a:t>Multiple Myeloma Foundation</a:t>
            </a:r>
          </a:p>
          <a:p>
            <a:pPr lvl="0"/>
            <a:r>
              <a:rPr lang="en-US" dirty="0" smtClean="0"/>
              <a:t>NIH</a:t>
            </a:r>
          </a:p>
          <a:p>
            <a:pPr lvl="0"/>
            <a:r>
              <a:rPr lang="en-US" dirty="0" smtClean="0"/>
              <a:t>Northwestern  University</a:t>
            </a:r>
          </a:p>
          <a:p>
            <a:pPr lvl="0"/>
            <a:r>
              <a:rPr lang="en-US" dirty="0" smtClean="0"/>
              <a:t>Odysseus</a:t>
            </a:r>
          </a:p>
          <a:p>
            <a:pPr lvl="0"/>
            <a:r>
              <a:rPr lang="en-US" dirty="0" smtClean="0"/>
              <a:t>Oncology Analytics </a:t>
            </a:r>
          </a:p>
          <a:p>
            <a:pPr lvl="0"/>
            <a:r>
              <a:rPr lang="en-US" dirty="0" smtClean="0"/>
              <a:t>Pittsburgh University</a:t>
            </a:r>
          </a:p>
          <a:p>
            <a:pPr lvl="0"/>
            <a:r>
              <a:rPr lang="en-US" dirty="0" smtClean="0"/>
              <a:t>Providence Health</a:t>
            </a:r>
          </a:p>
          <a:p>
            <a:pPr lvl="0"/>
            <a:r>
              <a:rPr lang="en-US" dirty="0" smtClean="0"/>
              <a:t>Vanderbilt</a:t>
            </a:r>
          </a:p>
          <a:p>
            <a:pPr lvl="0">
              <a:buNone/>
            </a:pP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97600" y="1275766"/>
            <a:ext cx="5384800" cy="517316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Subgroups</a:t>
            </a:r>
          </a:p>
          <a:p>
            <a:r>
              <a:rPr lang="en-US" dirty="0" smtClean="0"/>
              <a:t>Leadership </a:t>
            </a:r>
          </a:p>
          <a:p>
            <a:r>
              <a:rPr lang="en-US" dirty="0" smtClean="0"/>
              <a:t>Outreach/Research </a:t>
            </a:r>
          </a:p>
          <a:p>
            <a:r>
              <a:rPr lang="en-US" dirty="0" smtClean="0"/>
              <a:t>Development </a:t>
            </a:r>
          </a:p>
          <a:p>
            <a:r>
              <a:rPr lang="en-US" dirty="0" smtClean="0"/>
              <a:t>CDM/Vocabulary </a:t>
            </a:r>
          </a:p>
          <a:p>
            <a:r>
              <a:rPr lang="en-US" dirty="0" smtClean="0"/>
              <a:t>Genomic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Vocabularies implemented/under Consideration</a:t>
            </a:r>
          </a:p>
          <a:p>
            <a:r>
              <a:rPr lang="en-US" dirty="0" smtClean="0"/>
              <a:t>ICD-O-3</a:t>
            </a:r>
          </a:p>
          <a:p>
            <a:r>
              <a:rPr lang="en-US" dirty="0" smtClean="0"/>
              <a:t>NAACCR</a:t>
            </a:r>
          </a:p>
          <a:p>
            <a:r>
              <a:rPr lang="en-US" dirty="0" smtClean="0"/>
              <a:t>CAP </a:t>
            </a:r>
          </a:p>
          <a:p>
            <a:r>
              <a:rPr lang="en-US" dirty="0" smtClean="0"/>
              <a:t>IMO</a:t>
            </a:r>
          </a:p>
          <a:p>
            <a:r>
              <a:rPr lang="en-US" dirty="0" err="1" smtClean="0"/>
              <a:t>HemOnc</a:t>
            </a:r>
            <a:endParaRPr lang="en-US" dirty="0" smtClean="0"/>
          </a:p>
          <a:p>
            <a:r>
              <a:rPr lang="en-US" dirty="0" smtClean="0"/>
              <a:t>OROT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5447" y="10869"/>
            <a:ext cx="6728059" cy="674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Survival </a:t>
            </a:r>
          </a:p>
          <a:p>
            <a:pPr lvl="1"/>
            <a:r>
              <a:rPr lang="en-US" dirty="0" smtClean="0"/>
              <a:t>Overall</a:t>
            </a:r>
          </a:p>
          <a:p>
            <a:pPr lvl="1"/>
            <a:r>
              <a:rPr lang="en-US" dirty="0" smtClean="0"/>
              <a:t>Disease</a:t>
            </a:r>
            <a:r>
              <a:rPr lang="ru-RU" dirty="0" smtClean="0"/>
              <a:t>-</a:t>
            </a:r>
            <a:r>
              <a:rPr lang="en-US" dirty="0" smtClean="0"/>
              <a:t>free</a:t>
            </a:r>
          </a:p>
          <a:p>
            <a:pPr lvl="1"/>
            <a:r>
              <a:rPr lang="en-US" dirty="0" smtClean="0"/>
              <a:t>Symptom-free</a:t>
            </a:r>
          </a:p>
          <a:p>
            <a:pPr lvl="1"/>
            <a:r>
              <a:rPr lang="en-US" dirty="0" smtClean="0"/>
              <a:t>From diagnosis</a:t>
            </a:r>
          </a:p>
          <a:p>
            <a:pPr lvl="1"/>
            <a:r>
              <a:rPr lang="en-US" dirty="0" smtClean="0"/>
              <a:t>From treatment</a:t>
            </a:r>
          </a:p>
          <a:p>
            <a:r>
              <a:rPr lang="en-US" dirty="0" smtClean="0"/>
              <a:t>Time </a:t>
            </a:r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rom </a:t>
            </a:r>
            <a:r>
              <a:rPr lang="en-US" dirty="0" smtClean="0"/>
              <a:t>diagnosis to </a:t>
            </a:r>
            <a:r>
              <a:rPr lang="en-US" dirty="0" smtClean="0"/>
              <a:t>treatment</a:t>
            </a:r>
          </a:p>
          <a:p>
            <a:pPr lvl="1"/>
            <a:r>
              <a:rPr lang="en-US" dirty="0" smtClean="0"/>
              <a:t>From </a:t>
            </a:r>
            <a:r>
              <a:rPr lang="en-US" dirty="0" smtClean="0"/>
              <a:t>screening to diagnosis </a:t>
            </a:r>
            <a:endParaRPr lang="en-US" dirty="0" smtClean="0"/>
          </a:p>
          <a:p>
            <a:pPr lvl="1"/>
            <a:r>
              <a:rPr lang="en-US" dirty="0" smtClean="0"/>
              <a:t>From </a:t>
            </a:r>
            <a:r>
              <a:rPr lang="en-US" dirty="0" smtClean="0"/>
              <a:t>symptoms/initial primary care visit to diagnosis </a:t>
            </a:r>
          </a:p>
          <a:p>
            <a:r>
              <a:rPr lang="en-US" dirty="0" smtClean="0"/>
              <a:t>Variations in outcomes of bladder cancer with and w/o liver </a:t>
            </a:r>
            <a:r>
              <a:rPr lang="en-US" dirty="0" smtClean="0"/>
              <a:t>metastases</a:t>
            </a:r>
          </a:p>
          <a:p>
            <a:r>
              <a:rPr lang="en-US" dirty="0" smtClean="0"/>
              <a:t>Define uptake of genomic test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Identify </a:t>
            </a:r>
            <a:r>
              <a:rPr lang="en-US" dirty="0" smtClean="0"/>
              <a:t>treatment regimens </a:t>
            </a:r>
          </a:p>
          <a:p>
            <a:r>
              <a:rPr lang="en-US" dirty="0" smtClean="0"/>
              <a:t>Compare </a:t>
            </a:r>
            <a:r>
              <a:rPr lang="en-US" dirty="0" smtClean="0"/>
              <a:t>tumor registry chemo with identified chemo regimens </a:t>
            </a:r>
          </a:p>
          <a:p>
            <a:r>
              <a:rPr lang="en-US" dirty="0" smtClean="0"/>
              <a:t>Validate </a:t>
            </a:r>
            <a:r>
              <a:rPr lang="en-US" dirty="0" smtClean="0"/>
              <a:t>identified chemo regimens against Beacon </a:t>
            </a:r>
            <a:endParaRPr lang="en-US" b="1" dirty="0" smtClean="0"/>
          </a:p>
          <a:p>
            <a:r>
              <a:rPr lang="en-US" dirty="0" smtClean="0"/>
              <a:t>Compare </a:t>
            </a:r>
            <a:r>
              <a:rPr lang="en-US" dirty="0" smtClean="0"/>
              <a:t>uptake of newer medications vs. older medications </a:t>
            </a:r>
          </a:p>
          <a:p>
            <a:r>
              <a:rPr lang="en-US" dirty="0" smtClean="0"/>
              <a:t>Number </a:t>
            </a:r>
            <a:r>
              <a:rPr lang="en-US" dirty="0" smtClean="0"/>
              <a:t>of medications taken daily by a cancer </a:t>
            </a:r>
            <a:r>
              <a:rPr lang="en-US" dirty="0" smtClean="0"/>
              <a:t>patient</a:t>
            </a:r>
            <a:endParaRPr lang="en-US" b="1" dirty="0" smtClean="0"/>
          </a:p>
          <a:p>
            <a:r>
              <a:rPr lang="en-US" dirty="0" smtClean="0"/>
              <a:t>Speed </a:t>
            </a:r>
            <a:r>
              <a:rPr lang="en-US" dirty="0" smtClean="0"/>
              <a:t>of drug administrations and the risk of allergic </a:t>
            </a:r>
            <a:r>
              <a:rPr lang="en-US" dirty="0" smtClean="0"/>
              <a:t>reaction/rejection</a:t>
            </a:r>
          </a:p>
          <a:p>
            <a:r>
              <a:rPr lang="en-US" dirty="0" smtClean="0"/>
              <a:t>Time </a:t>
            </a:r>
            <a:r>
              <a:rPr lang="en-US" dirty="0" smtClean="0"/>
              <a:t>of administration </a:t>
            </a:r>
          </a:p>
          <a:p>
            <a:r>
              <a:rPr lang="en-US" dirty="0" smtClean="0"/>
              <a:t>Comparative </a:t>
            </a:r>
            <a:r>
              <a:rPr lang="en-US" dirty="0" smtClean="0"/>
              <a:t>effectiveness of adhering to the administration rules </a:t>
            </a:r>
            <a:r>
              <a:rPr lang="en-US" dirty="0" err="1" smtClean="0"/>
              <a:t>vs</a:t>
            </a:r>
            <a:r>
              <a:rPr lang="en-US" dirty="0" smtClean="0"/>
              <a:t> deviations </a:t>
            </a:r>
          </a:p>
          <a:p>
            <a:r>
              <a:rPr lang="en-US" dirty="0" smtClean="0"/>
              <a:t>Metastatic </a:t>
            </a:r>
            <a:r>
              <a:rPr lang="en-US" dirty="0" smtClean="0"/>
              <a:t>hormone–sensitive prostate cancer and non-metastatic castration-resistant pros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2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Theme2" id="{A8111A8D-0B14-4AB8-B2AD-CAADC6932EB7}" vid="{AEC16F49-160B-4F28-A92A-317D4469DD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5477</TotalTime>
  <Words>334</Words>
  <Application>Microsoft Office PowerPoint</Application>
  <PresentationFormat>Custom</PresentationFormat>
  <Paragraphs>136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Theme2</vt:lpstr>
      <vt:lpstr>Data Standardization to OMOP Enables Systematic Research</vt:lpstr>
      <vt:lpstr>Slide 2</vt:lpstr>
      <vt:lpstr>Five Goals</vt:lpstr>
      <vt:lpstr>Working Group Detail</vt:lpstr>
      <vt:lpstr>Slide 5</vt:lpstr>
      <vt:lpstr>Use Cases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Adopting the OMOP Common Data Model (CDM) to Enable Standardized Analytics</dc:title>
  <dc:creator>Voss, Erica</dc:creator>
  <cp:lastModifiedBy>Christian Reich</cp:lastModifiedBy>
  <cp:revision>166</cp:revision>
  <dcterms:created xsi:type="dcterms:W3CDTF">2019-03-19T20:24:32Z</dcterms:created>
  <dcterms:modified xsi:type="dcterms:W3CDTF">2019-12-03T17:08:38Z</dcterms:modified>
</cp:coreProperties>
</file>