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8" r:id="rId1"/>
  </p:sldMasterIdLst>
  <p:notesMasterIdLst>
    <p:notesMasterId r:id="rId21"/>
  </p:notesMasterIdLst>
  <p:sldIdLst>
    <p:sldId id="256" r:id="rId2"/>
    <p:sldId id="273" r:id="rId3"/>
    <p:sldId id="257" r:id="rId4"/>
    <p:sldId id="265" r:id="rId5"/>
    <p:sldId id="266" r:id="rId6"/>
    <p:sldId id="274" r:id="rId7"/>
    <p:sldId id="258" r:id="rId8"/>
    <p:sldId id="260" r:id="rId9"/>
    <p:sldId id="259" r:id="rId10"/>
    <p:sldId id="261" r:id="rId11"/>
    <p:sldId id="268" r:id="rId12"/>
    <p:sldId id="262" r:id="rId13"/>
    <p:sldId id="267" r:id="rId14"/>
    <p:sldId id="269" r:id="rId15"/>
    <p:sldId id="263" r:id="rId16"/>
    <p:sldId id="275" r:id="rId17"/>
    <p:sldId id="276" r:id="rId18"/>
    <p:sldId id="277" r:id="rId19"/>
    <p:sldId id="278"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is Kad" initials="DK" lastIdx="1" clrIdx="0">
    <p:extLst>
      <p:ext uri="{19B8F6BF-5375-455C-9EA6-DF929625EA0E}">
        <p15:presenceInfo xmlns:p15="http://schemas.microsoft.com/office/powerpoint/2012/main" userId="e474e6f91e8774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5EC8BA-3B3A-429D-BC99-EF75ED66010A}" v="205" dt="2020-02-17T19:59:57.860"/>
    <p1510:client id="{F3FD7704-608D-4F4E-8670-3956FEDE517B}" v="69" dt="2020-02-18T11:16:06.993"/>
  </p1510:revLst>
</p1510:revInfo>
</file>

<file path=ppt/tableStyles.xml><?xml version="1.0" encoding="utf-8"?>
<a:tblStyleLst xmlns:a="http://schemas.openxmlformats.org/drawingml/2006/main" def="{42E292DC-4DC9-4369-9E3E-4D5144749313}">
  <a:tblStyle styleId="{42E292DC-4DC9-4369-9E3E-4D51447493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08B3839-8EC6-430C-B515-9096A4929F3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84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nlinelibrary.wiley.com/doi/abs/10.1002/humu.22981"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ee406b1a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ee406b1a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298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ee406b1a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ee406b1a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3989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ee406b1a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ee406b1a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7455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ee406b1ab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ee406b1a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ee406b1a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ee406b1a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ee406b1ab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ee406b1a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ee406b1ab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ee406b1ab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ee406b1a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ee406b1a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ee406b1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ee406b1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dirty="0">
                <a:hlinkClick r:id="rId3"/>
              </a:rPr>
              <a:t>https://onlinelibrary.wiley.com/doi/abs/10.1002/humu.22981</a:t>
            </a:r>
            <a:endParaRPr lang="en-US" dirty="0"/>
          </a:p>
        </p:txBody>
      </p:sp>
    </p:spTree>
    <p:extLst>
      <p:ext uri="{BB962C8B-B14F-4D97-AF65-F5344CB8AC3E}">
        <p14:creationId xmlns:p14="http://schemas.microsoft.com/office/powerpoint/2010/main" val="2037444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ee406b1a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ee406b1a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22CF34-0154-46AF-94BF-2BCE7AC032CB}"/>
              </a:ext>
            </a:extLst>
          </p:cNvPr>
          <p:cNvSpPr>
            <a:spLocks noGrp="1"/>
          </p:cNvSpPr>
          <p:nvPr>
            <p:ph type="ctrTitle"/>
          </p:nvPr>
        </p:nvSpPr>
        <p:spPr>
          <a:xfrm>
            <a:off x="1143000" y="841772"/>
            <a:ext cx="6858000" cy="1790700"/>
          </a:xfrm>
        </p:spPr>
        <p:txBody>
          <a:bodyPr anchor="b"/>
          <a:lstStyle>
            <a:lvl1pPr algn="ctr">
              <a:defRPr sz="4500"/>
            </a:lvl1pPr>
          </a:lstStyle>
          <a:p>
            <a:r>
              <a:rPr lang="uk-UA"/>
              <a:t>Клацніть, щоб редагувати стиль зразка заголовка</a:t>
            </a:r>
            <a:endParaRPr lang="en-US"/>
          </a:p>
        </p:txBody>
      </p:sp>
      <p:sp>
        <p:nvSpPr>
          <p:cNvPr id="3" name="Підзаголовок 2">
            <a:extLst>
              <a:ext uri="{FF2B5EF4-FFF2-40B4-BE49-F238E27FC236}">
                <a16:creationId xmlns:a16="http://schemas.microsoft.com/office/drawing/2014/main" id="{EFCDE75A-4ACF-4964-B079-E54683DA538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uk-UA"/>
              <a:t>Клацніть, щоб редагувати стиль зразка підзаголовка</a:t>
            </a:r>
            <a:endParaRPr lang="en-US"/>
          </a:p>
        </p:txBody>
      </p:sp>
      <p:sp>
        <p:nvSpPr>
          <p:cNvPr id="4" name="Місце для дати 3">
            <a:extLst>
              <a:ext uri="{FF2B5EF4-FFF2-40B4-BE49-F238E27FC236}">
                <a16:creationId xmlns:a16="http://schemas.microsoft.com/office/drawing/2014/main" id="{5AAE2E8D-7FA3-4BFC-9A64-BC09884DD4B9}"/>
              </a:ext>
            </a:extLst>
          </p:cNvPr>
          <p:cNvSpPr>
            <a:spLocks noGrp="1"/>
          </p:cNvSpPr>
          <p:nvPr>
            <p:ph type="dt" sz="half" idx="10"/>
          </p:nvPr>
        </p:nvSpPr>
        <p:spPr/>
        <p:txBody>
          <a:bodyPr/>
          <a:lstStyle/>
          <a:p>
            <a:fld id="{48A87A34-81AB-432B-8DAE-1953F412C126}" type="datetimeFigureOut">
              <a:rPr lang="en-US" smtClean="0"/>
              <a:t>2/18/2020</a:t>
            </a:fld>
            <a:endParaRPr lang="en-US" dirty="0"/>
          </a:p>
        </p:txBody>
      </p:sp>
      <p:sp>
        <p:nvSpPr>
          <p:cNvPr id="5" name="Місце для нижнього колонтитула 4">
            <a:extLst>
              <a:ext uri="{FF2B5EF4-FFF2-40B4-BE49-F238E27FC236}">
                <a16:creationId xmlns:a16="http://schemas.microsoft.com/office/drawing/2014/main" id="{FB005A36-4D37-49D1-B7DA-4F09374509E3}"/>
              </a:ext>
            </a:extLst>
          </p:cNvPr>
          <p:cNvSpPr>
            <a:spLocks noGrp="1"/>
          </p:cNvSpPr>
          <p:nvPr>
            <p:ph type="ftr" sz="quarter" idx="11"/>
          </p:nvPr>
        </p:nvSpPr>
        <p:spPr/>
        <p:txBody>
          <a:bodyPr/>
          <a:lstStyle/>
          <a:p>
            <a:endParaRPr lang="en-US" dirty="0"/>
          </a:p>
        </p:txBody>
      </p:sp>
      <p:sp>
        <p:nvSpPr>
          <p:cNvPr id="6" name="Місце для номера слайда 5">
            <a:extLst>
              <a:ext uri="{FF2B5EF4-FFF2-40B4-BE49-F238E27FC236}">
                <a16:creationId xmlns:a16="http://schemas.microsoft.com/office/drawing/2014/main" id="{71B68796-AEB5-4BA7-99E0-FE023BC9731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811068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691B66-69B7-4011-B71D-D4F5BA9B4BF1}"/>
              </a:ext>
            </a:extLst>
          </p:cNvPr>
          <p:cNvSpPr>
            <a:spLocks noGrp="1"/>
          </p:cNvSpPr>
          <p:nvPr>
            <p:ph type="title"/>
          </p:nvPr>
        </p:nvSpPr>
        <p:spPr/>
        <p:txBody>
          <a:bodyPr/>
          <a:lstStyle/>
          <a:p>
            <a:r>
              <a:rPr lang="uk-UA"/>
              <a:t>Клацніть, щоб редагувати стиль зразка заголовка</a:t>
            </a:r>
            <a:endParaRPr lang="en-US"/>
          </a:p>
        </p:txBody>
      </p:sp>
      <p:sp>
        <p:nvSpPr>
          <p:cNvPr id="3" name="Місце для вертикального тексту 2">
            <a:extLst>
              <a:ext uri="{FF2B5EF4-FFF2-40B4-BE49-F238E27FC236}">
                <a16:creationId xmlns:a16="http://schemas.microsoft.com/office/drawing/2014/main" id="{C5760A5B-62C3-499F-89EB-06BFB6932942}"/>
              </a:ext>
            </a:extLst>
          </p:cNvPr>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4" name="Місце для дати 3">
            <a:extLst>
              <a:ext uri="{FF2B5EF4-FFF2-40B4-BE49-F238E27FC236}">
                <a16:creationId xmlns:a16="http://schemas.microsoft.com/office/drawing/2014/main" id="{9230FDE1-F383-4704-83BF-7D26E19267D1}"/>
              </a:ext>
            </a:extLst>
          </p:cNvPr>
          <p:cNvSpPr>
            <a:spLocks noGrp="1"/>
          </p:cNvSpPr>
          <p:nvPr>
            <p:ph type="dt" sz="half" idx="10"/>
          </p:nvPr>
        </p:nvSpPr>
        <p:spPr/>
        <p:txBody>
          <a:bodyPr/>
          <a:lstStyle/>
          <a:p>
            <a:fld id="{48A87A34-81AB-432B-8DAE-1953F412C126}" type="datetimeFigureOut">
              <a:rPr lang="en-US" smtClean="0"/>
              <a:t>2/18/2020</a:t>
            </a:fld>
            <a:endParaRPr lang="en-US" dirty="0"/>
          </a:p>
        </p:txBody>
      </p:sp>
      <p:sp>
        <p:nvSpPr>
          <p:cNvPr id="5" name="Місце для нижнього колонтитула 4">
            <a:extLst>
              <a:ext uri="{FF2B5EF4-FFF2-40B4-BE49-F238E27FC236}">
                <a16:creationId xmlns:a16="http://schemas.microsoft.com/office/drawing/2014/main" id="{E44009FC-7DB9-4168-BAA2-094FACD9CC43}"/>
              </a:ext>
            </a:extLst>
          </p:cNvPr>
          <p:cNvSpPr>
            <a:spLocks noGrp="1"/>
          </p:cNvSpPr>
          <p:nvPr>
            <p:ph type="ftr" sz="quarter" idx="11"/>
          </p:nvPr>
        </p:nvSpPr>
        <p:spPr/>
        <p:txBody>
          <a:bodyPr/>
          <a:lstStyle/>
          <a:p>
            <a:endParaRPr lang="en-US" dirty="0"/>
          </a:p>
        </p:txBody>
      </p:sp>
      <p:sp>
        <p:nvSpPr>
          <p:cNvPr id="6" name="Місце для номера слайда 5">
            <a:extLst>
              <a:ext uri="{FF2B5EF4-FFF2-40B4-BE49-F238E27FC236}">
                <a16:creationId xmlns:a16="http://schemas.microsoft.com/office/drawing/2014/main" id="{E245915E-2AC6-49C8-95BA-F998C5E1AC7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5176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a:extLst>
              <a:ext uri="{FF2B5EF4-FFF2-40B4-BE49-F238E27FC236}">
                <a16:creationId xmlns:a16="http://schemas.microsoft.com/office/drawing/2014/main" id="{EFA72D3F-A686-4651-902B-2B6B2BDBB029}"/>
              </a:ext>
            </a:extLst>
          </p:cNvPr>
          <p:cNvSpPr>
            <a:spLocks noGrp="1"/>
          </p:cNvSpPr>
          <p:nvPr>
            <p:ph type="title" orient="vert"/>
          </p:nvPr>
        </p:nvSpPr>
        <p:spPr>
          <a:xfrm>
            <a:off x="6543675" y="273844"/>
            <a:ext cx="1971675" cy="4358879"/>
          </a:xfrm>
        </p:spPr>
        <p:txBody>
          <a:bodyPr vert="eaVert"/>
          <a:lstStyle/>
          <a:p>
            <a:r>
              <a:rPr lang="uk-UA"/>
              <a:t>Клацніть, щоб редагувати стиль зразка заголовка</a:t>
            </a:r>
            <a:endParaRPr lang="en-US"/>
          </a:p>
        </p:txBody>
      </p:sp>
      <p:sp>
        <p:nvSpPr>
          <p:cNvPr id="3" name="Місце для вертикального тексту 2">
            <a:extLst>
              <a:ext uri="{FF2B5EF4-FFF2-40B4-BE49-F238E27FC236}">
                <a16:creationId xmlns:a16="http://schemas.microsoft.com/office/drawing/2014/main" id="{E312BB49-CDB2-4970-B886-107B0EEE8BDE}"/>
              </a:ext>
            </a:extLst>
          </p:cNvPr>
          <p:cNvSpPr>
            <a:spLocks noGrp="1"/>
          </p:cNvSpPr>
          <p:nvPr>
            <p:ph type="body" orient="vert" idx="1"/>
          </p:nvPr>
        </p:nvSpPr>
        <p:spPr>
          <a:xfrm>
            <a:off x="628650" y="273844"/>
            <a:ext cx="5800725" cy="4358879"/>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4" name="Місце для дати 3">
            <a:extLst>
              <a:ext uri="{FF2B5EF4-FFF2-40B4-BE49-F238E27FC236}">
                <a16:creationId xmlns:a16="http://schemas.microsoft.com/office/drawing/2014/main" id="{F6F084A0-0142-4CB9-A3AC-502870D67B12}"/>
              </a:ext>
            </a:extLst>
          </p:cNvPr>
          <p:cNvSpPr>
            <a:spLocks noGrp="1"/>
          </p:cNvSpPr>
          <p:nvPr>
            <p:ph type="dt" sz="half" idx="10"/>
          </p:nvPr>
        </p:nvSpPr>
        <p:spPr/>
        <p:txBody>
          <a:bodyPr/>
          <a:lstStyle/>
          <a:p>
            <a:fld id="{48A87A34-81AB-432B-8DAE-1953F412C126}" type="datetimeFigureOut">
              <a:rPr lang="en-US" smtClean="0"/>
              <a:t>2/18/2020</a:t>
            </a:fld>
            <a:endParaRPr lang="en-US" dirty="0"/>
          </a:p>
        </p:txBody>
      </p:sp>
      <p:sp>
        <p:nvSpPr>
          <p:cNvPr id="5" name="Місце для нижнього колонтитула 4">
            <a:extLst>
              <a:ext uri="{FF2B5EF4-FFF2-40B4-BE49-F238E27FC236}">
                <a16:creationId xmlns:a16="http://schemas.microsoft.com/office/drawing/2014/main" id="{1CFF9533-0913-4CA1-9FD5-2DB30AFD5B6C}"/>
              </a:ext>
            </a:extLst>
          </p:cNvPr>
          <p:cNvSpPr>
            <a:spLocks noGrp="1"/>
          </p:cNvSpPr>
          <p:nvPr>
            <p:ph type="ftr" sz="quarter" idx="11"/>
          </p:nvPr>
        </p:nvSpPr>
        <p:spPr/>
        <p:txBody>
          <a:bodyPr/>
          <a:lstStyle/>
          <a:p>
            <a:endParaRPr lang="en-US" dirty="0"/>
          </a:p>
        </p:txBody>
      </p:sp>
      <p:sp>
        <p:nvSpPr>
          <p:cNvPr id="6" name="Місце для номера слайда 5">
            <a:extLst>
              <a:ext uri="{FF2B5EF4-FFF2-40B4-BE49-F238E27FC236}">
                <a16:creationId xmlns:a16="http://schemas.microsoft.com/office/drawing/2014/main" id="{3A443798-A77D-4745-9E92-6F874F884C1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34762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5282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0C1A04-4EA3-4568-BF69-805DD0B12B01}"/>
              </a:ext>
            </a:extLst>
          </p:cNvPr>
          <p:cNvSpPr>
            <a:spLocks noGrp="1"/>
          </p:cNvSpPr>
          <p:nvPr>
            <p:ph type="title"/>
          </p:nvPr>
        </p:nvSpPr>
        <p:spPr/>
        <p:txBody>
          <a:bodyPr/>
          <a:lstStyle/>
          <a:p>
            <a:r>
              <a:rPr lang="uk-UA"/>
              <a:t>Клацніть, щоб редагувати стиль зразка заголовка</a:t>
            </a:r>
            <a:endParaRPr lang="en-US"/>
          </a:p>
        </p:txBody>
      </p:sp>
      <p:sp>
        <p:nvSpPr>
          <p:cNvPr id="3" name="Місце для вмісту 2">
            <a:extLst>
              <a:ext uri="{FF2B5EF4-FFF2-40B4-BE49-F238E27FC236}">
                <a16:creationId xmlns:a16="http://schemas.microsoft.com/office/drawing/2014/main" id="{DFF59066-2305-46E7-9FD0-5C7351611C55}"/>
              </a:ext>
            </a:extLst>
          </p:cNvPr>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4" name="Місце для дати 3">
            <a:extLst>
              <a:ext uri="{FF2B5EF4-FFF2-40B4-BE49-F238E27FC236}">
                <a16:creationId xmlns:a16="http://schemas.microsoft.com/office/drawing/2014/main" id="{220359D2-DB24-46B1-9D58-AA512CA11E76}"/>
              </a:ext>
            </a:extLst>
          </p:cNvPr>
          <p:cNvSpPr>
            <a:spLocks noGrp="1"/>
          </p:cNvSpPr>
          <p:nvPr>
            <p:ph type="dt" sz="half" idx="10"/>
          </p:nvPr>
        </p:nvSpPr>
        <p:spPr/>
        <p:txBody>
          <a:bodyPr/>
          <a:lstStyle/>
          <a:p>
            <a:fld id="{48A87A34-81AB-432B-8DAE-1953F412C126}" type="datetimeFigureOut">
              <a:rPr lang="en-US" smtClean="0"/>
              <a:t>2/18/2020</a:t>
            </a:fld>
            <a:endParaRPr lang="en-US" dirty="0"/>
          </a:p>
        </p:txBody>
      </p:sp>
      <p:sp>
        <p:nvSpPr>
          <p:cNvPr id="5" name="Місце для нижнього колонтитула 4">
            <a:extLst>
              <a:ext uri="{FF2B5EF4-FFF2-40B4-BE49-F238E27FC236}">
                <a16:creationId xmlns:a16="http://schemas.microsoft.com/office/drawing/2014/main" id="{FA8DB729-BFC5-46C0-B259-B2D8057B25E8}"/>
              </a:ext>
            </a:extLst>
          </p:cNvPr>
          <p:cNvSpPr>
            <a:spLocks noGrp="1"/>
          </p:cNvSpPr>
          <p:nvPr>
            <p:ph type="ftr" sz="quarter" idx="11"/>
          </p:nvPr>
        </p:nvSpPr>
        <p:spPr/>
        <p:txBody>
          <a:bodyPr/>
          <a:lstStyle/>
          <a:p>
            <a:endParaRPr lang="en-US" dirty="0"/>
          </a:p>
        </p:txBody>
      </p:sp>
      <p:sp>
        <p:nvSpPr>
          <p:cNvPr id="6" name="Місце для номера слайда 5">
            <a:extLst>
              <a:ext uri="{FF2B5EF4-FFF2-40B4-BE49-F238E27FC236}">
                <a16:creationId xmlns:a16="http://schemas.microsoft.com/office/drawing/2014/main" id="{3BCB3ECD-CB78-4E27-A2CA-0850486804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3130521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64FE0F-6A93-480E-BC3F-E7EEF5714837}"/>
              </a:ext>
            </a:extLst>
          </p:cNvPr>
          <p:cNvSpPr>
            <a:spLocks noGrp="1"/>
          </p:cNvSpPr>
          <p:nvPr>
            <p:ph type="title"/>
          </p:nvPr>
        </p:nvSpPr>
        <p:spPr>
          <a:xfrm>
            <a:off x="623888" y="1282304"/>
            <a:ext cx="7886700" cy="2139553"/>
          </a:xfrm>
        </p:spPr>
        <p:txBody>
          <a:bodyPr anchor="b"/>
          <a:lstStyle>
            <a:lvl1pPr>
              <a:defRPr sz="4500"/>
            </a:lvl1pPr>
          </a:lstStyle>
          <a:p>
            <a:r>
              <a:rPr lang="uk-UA"/>
              <a:t>Клацніть, щоб редагувати стиль зразка заголовка</a:t>
            </a:r>
            <a:endParaRPr lang="en-US"/>
          </a:p>
        </p:txBody>
      </p:sp>
      <p:sp>
        <p:nvSpPr>
          <p:cNvPr id="3" name="Місце для тексту 2">
            <a:extLst>
              <a:ext uri="{FF2B5EF4-FFF2-40B4-BE49-F238E27FC236}">
                <a16:creationId xmlns:a16="http://schemas.microsoft.com/office/drawing/2014/main" id="{B2F509D7-B91D-4F65-91AE-18EC4E480A9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uk-UA"/>
              <a:t>Клацніть, щоб відредагувати стилі зразків тексту</a:t>
            </a:r>
          </a:p>
        </p:txBody>
      </p:sp>
      <p:sp>
        <p:nvSpPr>
          <p:cNvPr id="4" name="Місце для дати 3">
            <a:extLst>
              <a:ext uri="{FF2B5EF4-FFF2-40B4-BE49-F238E27FC236}">
                <a16:creationId xmlns:a16="http://schemas.microsoft.com/office/drawing/2014/main" id="{FB3C35F4-0D5D-4D76-B52E-92039C2CCBE0}"/>
              </a:ext>
            </a:extLst>
          </p:cNvPr>
          <p:cNvSpPr>
            <a:spLocks noGrp="1"/>
          </p:cNvSpPr>
          <p:nvPr>
            <p:ph type="dt" sz="half" idx="10"/>
          </p:nvPr>
        </p:nvSpPr>
        <p:spPr/>
        <p:txBody>
          <a:bodyPr/>
          <a:lstStyle/>
          <a:p>
            <a:fld id="{48A87A34-81AB-432B-8DAE-1953F412C126}" type="datetimeFigureOut">
              <a:rPr lang="en-US" smtClean="0"/>
              <a:t>2/18/2020</a:t>
            </a:fld>
            <a:endParaRPr lang="en-US" dirty="0"/>
          </a:p>
        </p:txBody>
      </p:sp>
      <p:sp>
        <p:nvSpPr>
          <p:cNvPr id="5" name="Місце для нижнього колонтитула 4">
            <a:extLst>
              <a:ext uri="{FF2B5EF4-FFF2-40B4-BE49-F238E27FC236}">
                <a16:creationId xmlns:a16="http://schemas.microsoft.com/office/drawing/2014/main" id="{6D98692B-1B4D-42CB-973D-770655A6D951}"/>
              </a:ext>
            </a:extLst>
          </p:cNvPr>
          <p:cNvSpPr>
            <a:spLocks noGrp="1"/>
          </p:cNvSpPr>
          <p:nvPr>
            <p:ph type="ftr" sz="quarter" idx="11"/>
          </p:nvPr>
        </p:nvSpPr>
        <p:spPr/>
        <p:txBody>
          <a:bodyPr/>
          <a:lstStyle/>
          <a:p>
            <a:endParaRPr lang="en-US" dirty="0"/>
          </a:p>
        </p:txBody>
      </p:sp>
      <p:sp>
        <p:nvSpPr>
          <p:cNvPr id="6" name="Місце для номера слайда 5">
            <a:extLst>
              <a:ext uri="{FF2B5EF4-FFF2-40B4-BE49-F238E27FC236}">
                <a16:creationId xmlns:a16="http://schemas.microsoft.com/office/drawing/2014/main" id="{A059A9D9-A0A7-4A52-9478-73400B79EDF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236473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D9C368-1C0C-47F4-905E-46A72C0FA9B1}"/>
              </a:ext>
            </a:extLst>
          </p:cNvPr>
          <p:cNvSpPr>
            <a:spLocks noGrp="1"/>
          </p:cNvSpPr>
          <p:nvPr>
            <p:ph type="title"/>
          </p:nvPr>
        </p:nvSpPr>
        <p:spPr/>
        <p:txBody>
          <a:bodyPr/>
          <a:lstStyle/>
          <a:p>
            <a:r>
              <a:rPr lang="uk-UA"/>
              <a:t>Клацніть, щоб редагувати стиль зразка заголовка</a:t>
            </a:r>
            <a:endParaRPr lang="en-US"/>
          </a:p>
        </p:txBody>
      </p:sp>
      <p:sp>
        <p:nvSpPr>
          <p:cNvPr id="3" name="Місце для вмісту 2">
            <a:extLst>
              <a:ext uri="{FF2B5EF4-FFF2-40B4-BE49-F238E27FC236}">
                <a16:creationId xmlns:a16="http://schemas.microsoft.com/office/drawing/2014/main" id="{82A447F5-0326-4C2D-8EB9-EE5E176DD5B4}"/>
              </a:ext>
            </a:extLst>
          </p:cNvPr>
          <p:cNvSpPr>
            <a:spLocks noGrp="1"/>
          </p:cNvSpPr>
          <p:nvPr>
            <p:ph sz="half" idx="1"/>
          </p:nvPr>
        </p:nvSpPr>
        <p:spPr>
          <a:xfrm>
            <a:off x="628650" y="1369219"/>
            <a:ext cx="3886200" cy="3263504"/>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4" name="Місце для вмісту 3">
            <a:extLst>
              <a:ext uri="{FF2B5EF4-FFF2-40B4-BE49-F238E27FC236}">
                <a16:creationId xmlns:a16="http://schemas.microsoft.com/office/drawing/2014/main" id="{4F61420F-398C-4F81-B350-4DC7D963FFDD}"/>
              </a:ext>
            </a:extLst>
          </p:cNvPr>
          <p:cNvSpPr>
            <a:spLocks noGrp="1"/>
          </p:cNvSpPr>
          <p:nvPr>
            <p:ph sz="half" idx="2"/>
          </p:nvPr>
        </p:nvSpPr>
        <p:spPr>
          <a:xfrm>
            <a:off x="4629150" y="1369219"/>
            <a:ext cx="3886200" cy="3263504"/>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5" name="Місце для дати 4">
            <a:extLst>
              <a:ext uri="{FF2B5EF4-FFF2-40B4-BE49-F238E27FC236}">
                <a16:creationId xmlns:a16="http://schemas.microsoft.com/office/drawing/2014/main" id="{60FF1EAB-B4D8-4BDB-AD62-BFB0C210C2E6}"/>
              </a:ext>
            </a:extLst>
          </p:cNvPr>
          <p:cNvSpPr>
            <a:spLocks noGrp="1"/>
          </p:cNvSpPr>
          <p:nvPr>
            <p:ph type="dt" sz="half" idx="10"/>
          </p:nvPr>
        </p:nvSpPr>
        <p:spPr/>
        <p:txBody>
          <a:bodyPr/>
          <a:lstStyle/>
          <a:p>
            <a:fld id="{48A87A34-81AB-432B-8DAE-1953F412C126}" type="datetimeFigureOut">
              <a:rPr lang="en-US" smtClean="0"/>
              <a:t>2/18/2020</a:t>
            </a:fld>
            <a:endParaRPr lang="en-US" dirty="0"/>
          </a:p>
        </p:txBody>
      </p:sp>
      <p:sp>
        <p:nvSpPr>
          <p:cNvPr id="6" name="Місце для нижнього колонтитула 5">
            <a:extLst>
              <a:ext uri="{FF2B5EF4-FFF2-40B4-BE49-F238E27FC236}">
                <a16:creationId xmlns:a16="http://schemas.microsoft.com/office/drawing/2014/main" id="{2D894F9E-ACE1-4517-BEBF-7F65CE2177D2}"/>
              </a:ext>
            </a:extLst>
          </p:cNvPr>
          <p:cNvSpPr>
            <a:spLocks noGrp="1"/>
          </p:cNvSpPr>
          <p:nvPr>
            <p:ph type="ftr" sz="quarter" idx="11"/>
          </p:nvPr>
        </p:nvSpPr>
        <p:spPr/>
        <p:txBody>
          <a:bodyPr/>
          <a:lstStyle/>
          <a:p>
            <a:endParaRPr lang="en-US" dirty="0"/>
          </a:p>
        </p:txBody>
      </p:sp>
      <p:sp>
        <p:nvSpPr>
          <p:cNvPr id="7" name="Місце для номера слайда 6">
            <a:extLst>
              <a:ext uri="{FF2B5EF4-FFF2-40B4-BE49-F238E27FC236}">
                <a16:creationId xmlns:a16="http://schemas.microsoft.com/office/drawing/2014/main" id="{0BD88074-94DF-4310-BB18-0081E8DAA02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938712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5BB2A2-4324-410E-ADFB-B60928D93B78}"/>
              </a:ext>
            </a:extLst>
          </p:cNvPr>
          <p:cNvSpPr>
            <a:spLocks noGrp="1"/>
          </p:cNvSpPr>
          <p:nvPr>
            <p:ph type="title"/>
          </p:nvPr>
        </p:nvSpPr>
        <p:spPr>
          <a:xfrm>
            <a:off x="629841" y="273844"/>
            <a:ext cx="7886700" cy="994172"/>
          </a:xfrm>
        </p:spPr>
        <p:txBody>
          <a:bodyPr/>
          <a:lstStyle/>
          <a:p>
            <a:r>
              <a:rPr lang="uk-UA"/>
              <a:t>Клацніть, щоб редагувати стиль зразка заголовка</a:t>
            </a:r>
            <a:endParaRPr lang="en-US"/>
          </a:p>
        </p:txBody>
      </p:sp>
      <p:sp>
        <p:nvSpPr>
          <p:cNvPr id="3" name="Місце для тексту 2">
            <a:extLst>
              <a:ext uri="{FF2B5EF4-FFF2-40B4-BE49-F238E27FC236}">
                <a16:creationId xmlns:a16="http://schemas.microsoft.com/office/drawing/2014/main" id="{A6F304FD-40D5-44E9-A5A4-3A8309E4B1F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uk-UA"/>
              <a:t>Клацніть, щоб відредагувати стилі зразків тексту</a:t>
            </a:r>
          </a:p>
        </p:txBody>
      </p:sp>
      <p:sp>
        <p:nvSpPr>
          <p:cNvPr id="4" name="Місце для вмісту 3">
            <a:extLst>
              <a:ext uri="{FF2B5EF4-FFF2-40B4-BE49-F238E27FC236}">
                <a16:creationId xmlns:a16="http://schemas.microsoft.com/office/drawing/2014/main" id="{1592BB28-7EB6-4444-9DB8-4511CE4359F8}"/>
              </a:ext>
            </a:extLst>
          </p:cNvPr>
          <p:cNvSpPr>
            <a:spLocks noGrp="1"/>
          </p:cNvSpPr>
          <p:nvPr>
            <p:ph sz="half" idx="2"/>
          </p:nvPr>
        </p:nvSpPr>
        <p:spPr>
          <a:xfrm>
            <a:off x="629842" y="1878806"/>
            <a:ext cx="3868340" cy="2763441"/>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5" name="Місце для тексту 4">
            <a:extLst>
              <a:ext uri="{FF2B5EF4-FFF2-40B4-BE49-F238E27FC236}">
                <a16:creationId xmlns:a16="http://schemas.microsoft.com/office/drawing/2014/main" id="{215BB3AC-001D-428A-A576-E002B9D05BF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uk-UA"/>
              <a:t>Клацніть, щоб відредагувати стилі зразків тексту</a:t>
            </a:r>
          </a:p>
        </p:txBody>
      </p:sp>
      <p:sp>
        <p:nvSpPr>
          <p:cNvPr id="6" name="Місце для вмісту 5">
            <a:extLst>
              <a:ext uri="{FF2B5EF4-FFF2-40B4-BE49-F238E27FC236}">
                <a16:creationId xmlns:a16="http://schemas.microsoft.com/office/drawing/2014/main" id="{A4BB8833-66CB-46CD-B3B2-C0B3A84EF137}"/>
              </a:ext>
            </a:extLst>
          </p:cNvPr>
          <p:cNvSpPr>
            <a:spLocks noGrp="1"/>
          </p:cNvSpPr>
          <p:nvPr>
            <p:ph sz="quarter" idx="4"/>
          </p:nvPr>
        </p:nvSpPr>
        <p:spPr>
          <a:xfrm>
            <a:off x="4629150" y="1878806"/>
            <a:ext cx="3887391" cy="2763441"/>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7" name="Місце для дати 6">
            <a:extLst>
              <a:ext uri="{FF2B5EF4-FFF2-40B4-BE49-F238E27FC236}">
                <a16:creationId xmlns:a16="http://schemas.microsoft.com/office/drawing/2014/main" id="{D59EC564-F862-46E6-9AB4-0A2241CCDB1E}"/>
              </a:ext>
            </a:extLst>
          </p:cNvPr>
          <p:cNvSpPr>
            <a:spLocks noGrp="1"/>
          </p:cNvSpPr>
          <p:nvPr>
            <p:ph type="dt" sz="half" idx="10"/>
          </p:nvPr>
        </p:nvSpPr>
        <p:spPr/>
        <p:txBody>
          <a:bodyPr/>
          <a:lstStyle/>
          <a:p>
            <a:fld id="{48A87A34-81AB-432B-8DAE-1953F412C126}" type="datetimeFigureOut">
              <a:rPr lang="en-US" smtClean="0"/>
              <a:t>2/18/2020</a:t>
            </a:fld>
            <a:endParaRPr lang="en-US" dirty="0"/>
          </a:p>
        </p:txBody>
      </p:sp>
      <p:sp>
        <p:nvSpPr>
          <p:cNvPr id="8" name="Місце для нижнього колонтитула 7">
            <a:extLst>
              <a:ext uri="{FF2B5EF4-FFF2-40B4-BE49-F238E27FC236}">
                <a16:creationId xmlns:a16="http://schemas.microsoft.com/office/drawing/2014/main" id="{9A0F79DE-6568-4333-A30B-0F1F2F0F2CCF}"/>
              </a:ext>
            </a:extLst>
          </p:cNvPr>
          <p:cNvSpPr>
            <a:spLocks noGrp="1"/>
          </p:cNvSpPr>
          <p:nvPr>
            <p:ph type="ftr" sz="quarter" idx="11"/>
          </p:nvPr>
        </p:nvSpPr>
        <p:spPr/>
        <p:txBody>
          <a:bodyPr/>
          <a:lstStyle/>
          <a:p>
            <a:endParaRPr lang="en-US" dirty="0"/>
          </a:p>
        </p:txBody>
      </p:sp>
      <p:sp>
        <p:nvSpPr>
          <p:cNvPr id="9" name="Місце для номера слайда 8">
            <a:extLst>
              <a:ext uri="{FF2B5EF4-FFF2-40B4-BE49-F238E27FC236}">
                <a16:creationId xmlns:a16="http://schemas.microsoft.com/office/drawing/2014/main" id="{7BB4AE86-C7EC-400A-A1E0-ADF096E009C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74694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DE8FF0-6B59-4B84-BDE2-2DF42E7095FE}"/>
              </a:ext>
            </a:extLst>
          </p:cNvPr>
          <p:cNvSpPr>
            <a:spLocks noGrp="1"/>
          </p:cNvSpPr>
          <p:nvPr>
            <p:ph type="title"/>
          </p:nvPr>
        </p:nvSpPr>
        <p:spPr/>
        <p:txBody>
          <a:bodyPr/>
          <a:lstStyle/>
          <a:p>
            <a:r>
              <a:rPr lang="uk-UA"/>
              <a:t>Клацніть, щоб редагувати стиль зразка заголовка</a:t>
            </a:r>
            <a:endParaRPr lang="en-US"/>
          </a:p>
        </p:txBody>
      </p:sp>
      <p:sp>
        <p:nvSpPr>
          <p:cNvPr id="3" name="Місце для дати 2">
            <a:extLst>
              <a:ext uri="{FF2B5EF4-FFF2-40B4-BE49-F238E27FC236}">
                <a16:creationId xmlns:a16="http://schemas.microsoft.com/office/drawing/2014/main" id="{062EEC86-2AC4-4F68-B0EB-B5ACF8E222FE}"/>
              </a:ext>
            </a:extLst>
          </p:cNvPr>
          <p:cNvSpPr>
            <a:spLocks noGrp="1"/>
          </p:cNvSpPr>
          <p:nvPr>
            <p:ph type="dt" sz="half" idx="10"/>
          </p:nvPr>
        </p:nvSpPr>
        <p:spPr/>
        <p:txBody>
          <a:bodyPr/>
          <a:lstStyle/>
          <a:p>
            <a:fld id="{48A87A34-81AB-432B-8DAE-1953F412C126}" type="datetimeFigureOut">
              <a:rPr lang="en-US" smtClean="0"/>
              <a:t>2/18/2020</a:t>
            </a:fld>
            <a:endParaRPr lang="en-US" dirty="0"/>
          </a:p>
        </p:txBody>
      </p:sp>
      <p:sp>
        <p:nvSpPr>
          <p:cNvPr id="4" name="Місце для нижнього колонтитула 3">
            <a:extLst>
              <a:ext uri="{FF2B5EF4-FFF2-40B4-BE49-F238E27FC236}">
                <a16:creationId xmlns:a16="http://schemas.microsoft.com/office/drawing/2014/main" id="{2F740C71-A96D-4540-B74C-23EA9D454FF0}"/>
              </a:ext>
            </a:extLst>
          </p:cNvPr>
          <p:cNvSpPr>
            <a:spLocks noGrp="1"/>
          </p:cNvSpPr>
          <p:nvPr>
            <p:ph type="ftr" sz="quarter" idx="11"/>
          </p:nvPr>
        </p:nvSpPr>
        <p:spPr/>
        <p:txBody>
          <a:bodyPr/>
          <a:lstStyle/>
          <a:p>
            <a:endParaRPr lang="en-US" dirty="0"/>
          </a:p>
        </p:txBody>
      </p:sp>
      <p:sp>
        <p:nvSpPr>
          <p:cNvPr id="5" name="Місце для номера слайда 4">
            <a:extLst>
              <a:ext uri="{FF2B5EF4-FFF2-40B4-BE49-F238E27FC236}">
                <a16:creationId xmlns:a16="http://schemas.microsoft.com/office/drawing/2014/main" id="{273C7156-4170-4C84-B015-7F7390AD77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685373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a:extLst>
              <a:ext uri="{FF2B5EF4-FFF2-40B4-BE49-F238E27FC236}">
                <a16:creationId xmlns:a16="http://schemas.microsoft.com/office/drawing/2014/main" id="{DB727E0E-C720-42A0-8BD1-E6D3EC3FD96D}"/>
              </a:ext>
            </a:extLst>
          </p:cNvPr>
          <p:cNvSpPr>
            <a:spLocks noGrp="1"/>
          </p:cNvSpPr>
          <p:nvPr>
            <p:ph type="dt" sz="half" idx="10"/>
          </p:nvPr>
        </p:nvSpPr>
        <p:spPr/>
        <p:txBody>
          <a:bodyPr/>
          <a:lstStyle/>
          <a:p>
            <a:fld id="{48A87A34-81AB-432B-8DAE-1953F412C126}" type="datetimeFigureOut">
              <a:rPr lang="en-US" smtClean="0"/>
              <a:t>2/18/2020</a:t>
            </a:fld>
            <a:endParaRPr lang="en-US" dirty="0"/>
          </a:p>
        </p:txBody>
      </p:sp>
      <p:sp>
        <p:nvSpPr>
          <p:cNvPr id="3" name="Місце для нижнього колонтитула 2">
            <a:extLst>
              <a:ext uri="{FF2B5EF4-FFF2-40B4-BE49-F238E27FC236}">
                <a16:creationId xmlns:a16="http://schemas.microsoft.com/office/drawing/2014/main" id="{B83F8306-3C6B-4C8A-9EC0-D45072478CBB}"/>
              </a:ext>
            </a:extLst>
          </p:cNvPr>
          <p:cNvSpPr>
            <a:spLocks noGrp="1"/>
          </p:cNvSpPr>
          <p:nvPr>
            <p:ph type="ftr" sz="quarter" idx="11"/>
          </p:nvPr>
        </p:nvSpPr>
        <p:spPr/>
        <p:txBody>
          <a:bodyPr/>
          <a:lstStyle/>
          <a:p>
            <a:endParaRPr lang="en-US" dirty="0"/>
          </a:p>
        </p:txBody>
      </p:sp>
      <p:sp>
        <p:nvSpPr>
          <p:cNvPr id="4" name="Місце для номера слайда 3">
            <a:extLst>
              <a:ext uri="{FF2B5EF4-FFF2-40B4-BE49-F238E27FC236}">
                <a16:creationId xmlns:a16="http://schemas.microsoft.com/office/drawing/2014/main" id="{758DA999-9FD1-4C5A-85C8-8BAF718E28E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7995730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A54C6E-DB17-4691-B27B-AD8C72362D15}"/>
              </a:ext>
            </a:extLst>
          </p:cNvPr>
          <p:cNvSpPr>
            <a:spLocks noGrp="1"/>
          </p:cNvSpPr>
          <p:nvPr>
            <p:ph type="title"/>
          </p:nvPr>
        </p:nvSpPr>
        <p:spPr>
          <a:xfrm>
            <a:off x="629841" y="342900"/>
            <a:ext cx="2949178" cy="1200150"/>
          </a:xfrm>
        </p:spPr>
        <p:txBody>
          <a:bodyPr anchor="b"/>
          <a:lstStyle>
            <a:lvl1pPr>
              <a:defRPr sz="2400"/>
            </a:lvl1pPr>
          </a:lstStyle>
          <a:p>
            <a:r>
              <a:rPr lang="uk-UA"/>
              <a:t>Клацніть, щоб редагувати стиль зразка заголовка</a:t>
            </a:r>
            <a:endParaRPr lang="en-US"/>
          </a:p>
        </p:txBody>
      </p:sp>
      <p:sp>
        <p:nvSpPr>
          <p:cNvPr id="3" name="Місце для вмісту 2">
            <a:extLst>
              <a:ext uri="{FF2B5EF4-FFF2-40B4-BE49-F238E27FC236}">
                <a16:creationId xmlns:a16="http://schemas.microsoft.com/office/drawing/2014/main" id="{02172520-D0EA-4F8B-9818-CDAC9DE464B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4" name="Місце для тексту 3">
            <a:extLst>
              <a:ext uri="{FF2B5EF4-FFF2-40B4-BE49-F238E27FC236}">
                <a16:creationId xmlns:a16="http://schemas.microsoft.com/office/drawing/2014/main" id="{BB5AC15F-FC63-4B4A-93B8-885565E5EC4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3A295CED-B69A-470A-A68A-CDDCC7A18F89}"/>
              </a:ext>
            </a:extLst>
          </p:cNvPr>
          <p:cNvSpPr>
            <a:spLocks noGrp="1"/>
          </p:cNvSpPr>
          <p:nvPr>
            <p:ph type="dt" sz="half" idx="10"/>
          </p:nvPr>
        </p:nvSpPr>
        <p:spPr/>
        <p:txBody>
          <a:bodyPr/>
          <a:lstStyle/>
          <a:p>
            <a:fld id="{48A87A34-81AB-432B-8DAE-1953F412C126}" type="datetimeFigureOut">
              <a:rPr lang="en-US" smtClean="0"/>
              <a:t>2/18/2020</a:t>
            </a:fld>
            <a:endParaRPr lang="en-US" dirty="0"/>
          </a:p>
        </p:txBody>
      </p:sp>
      <p:sp>
        <p:nvSpPr>
          <p:cNvPr id="6" name="Місце для нижнього колонтитула 5">
            <a:extLst>
              <a:ext uri="{FF2B5EF4-FFF2-40B4-BE49-F238E27FC236}">
                <a16:creationId xmlns:a16="http://schemas.microsoft.com/office/drawing/2014/main" id="{9378E4B4-D724-451A-BFAF-AC57B3AACBC9}"/>
              </a:ext>
            </a:extLst>
          </p:cNvPr>
          <p:cNvSpPr>
            <a:spLocks noGrp="1"/>
          </p:cNvSpPr>
          <p:nvPr>
            <p:ph type="ftr" sz="quarter" idx="11"/>
          </p:nvPr>
        </p:nvSpPr>
        <p:spPr/>
        <p:txBody>
          <a:bodyPr/>
          <a:lstStyle/>
          <a:p>
            <a:endParaRPr lang="en-US" dirty="0"/>
          </a:p>
        </p:txBody>
      </p:sp>
      <p:sp>
        <p:nvSpPr>
          <p:cNvPr id="7" name="Місце для номера слайда 6">
            <a:extLst>
              <a:ext uri="{FF2B5EF4-FFF2-40B4-BE49-F238E27FC236}">
                <a16:creationId xmlns:a16="http://schemas.microsoft.com/office/drawing/2014/main" id="{79DCDBB0-16A8-4299-A7AC-4A6FBA18D6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22013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1430BC-F2A7-449B-91D4-18FE73CA06BA}"/>
              </a:ext>
            </a:extLst>
          </p:cNvPr>
          <p:cNvSpPr>
            <a:spLocks noGrp="1"/>
          </p:cNvSpPr>
          <p:nvPr>
            <p:ph type="title"/>
          </p:nvPr>
        </p:nvSpPr>
        <p:spPr>
          <a:xfrm>
            <a:off x="629841" y="342900"/>
            <a:ext cx="2949178" cy="1200150"/>
          </a:xfrm>
        </p:spPr>
        <p:txBody>
          <a:bodyPr anchor="b"/>
          <a:lstStyle>
            <a:lvl1pPr>
              <a:defRPr sz="2400"/>
            </a:lvl1pPr>
          </a:lstStyle>
          <a:p>
            <a:r>
              <a:rPr lang="uk-UA"/>
              <a:t>Клацніть, щоб редагувати стиль зразка заголовка</a:t>
            </a:r>
            <a:endParaRPr lang="en-US"/>
          </a:p>
        </p:txBody>
      </p:sp>
      <p:sp>
        <p:nvSpPr>
          <p:cNvPr id="3" name="Місце для зображення 2">
            <a:extLst>
              <a:ext uri="{FF2B5EF4-FFF2-40B4-BE49-F238E27FC236}">
                <a16:creationId xmlns:a16="http://schemas.microsoft.com/office/drawing/2014/main" id="{352752AB-E602-4C76-8ABE-245F9A433B4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Місце для тексту 3">
            <a:extLst>
              <a:ext uri="{FF2B5EF4-FFF2-40B4-BE49-F238E27FC236}">
                <a16:creationId xmlns:a16="http://schemas.microsoft.com/office/drawing/2014/main" id="{FF13EB70-83E2-4D9E-AD83-A8E5EAC2518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1C3D3317-3AC6-4270-B2CF-F8C598FC8C8A}"/>
              </a:ext>
            </a:extLst>
          </p:cNvPr>
          <p:cNvSpPr>
            <a:spLocks noGrp="1"/>
          </p:cNvSpPr>
          <p:nvPr>
            <p:ph type="dt" sz="half" idx="10"/>
          </p:nvPr>
        </p:nvSpPr>
        <p:spPr/>
        <p:txBody>
          <a:bodyPr/>
          <a:lstStyle/>
          <a:p>
            <a:fld id="{48A87A34-81AB-432B-8DAE-1953F412C126}" type="datetimeFigureOut">
              <a:rPr lang="en-US" smtClean="0"/>
              <a:t>2/18/2020</a:t>
            </a:fld>
            <a:endParaRPr lang="en-US" dirty="0"/>
          </a:p>
        </p:txBody>
      </p:sp>
      <p:sp>
        <p:nvSpPr>
          <p:cNvPr id="6" name="Місце для нижнього колонтитула 5">
            <a:extLst>
              <a:ext uri="{FF2B5EF4-FFF2-40B4-BE49-F238E27FC236}">
                <a16:creationId xmlns:a16="http://schemas.microsoft.com/office/drawing/2014/main" id="{B493CE7A-4F24-49F7-838D-AEF0202372C9}"/>
              </a:ext>
            </a:extLst>
          </p:cNvPr>
          <p:cNvSpPr>
            <a:spLocks noGrp="1"/>
          </p:cNvSpPr>
          <p:nvPr>
            <p:ph type="ftr" sz="quarter" idx="11"/>
          </p:nvPr>
        </p:nvSpPr>
        <p:spPr/>
        <p:txBody>
          <a:bodyPr/>
          <a:lstStyle/>
          <a:p>
            <a:endParaRPr lang="en-US" dirty="0"/>
          </a:p>
        </p:txBody>
      </p:sp>
      <p:sp>
        <p:nvSpPr>
          <p:cNvPr id="7" name="Місце для номера слайда 6">
            <a:extLst>
              <a:ext uri="{FF2B5EF4-FFF2-40B4-BE49-F238E27FC236}">
                <a16:creationId xmlns:a16="http://schemas.microsoft.com/office/drawing/2014/main" id="{D19E1217-E2F7-485E-82FF-25AD68D5232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3077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a16="http://schemas.microsoft.com/office/drawing/2014/main" id="{7918633A-0E3B-4ECF-97EB-24436114350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uk-UA"/>
              <a:t>Клацніть, щоб редагувати стиль зразка заголовка</a:t>
            </a:r>
            <a:endParaRPr lang="en-US"/>
          </a:p>
        </p:txBody>
      </p:sp>
      <p:sp>
        <p:nvSpPr>
          <p:cNvPr id="3" name="Місце для тексту 2">
            <a:extLst>
              <a:ext uri="{FF2B5EF4-FFF2-40B4-BE49-F238E27FC236}">
                <a16:creationId xmlns:a16="http://schemas.microsoft.com/office/drawing/2014/main" id="{30D14E0A-AC8D-495B-84B4-98625275695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4" name="Місце для дати 3">
            <a:extLst>
              <a:ext uri="{FF2B5EF4-FFF2-40B4-BE49-F238E27FC236}">
                <a16:creationId xmlns:a16="http://schemas.microsoft.com/office/drawing/2014/main" id="{8B22CDBB-5855-4DEF-B209-776A1CEB5BC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2/18/2020</a:t>
            </a:fld>
            <a:endParaRPr lang="en-US" dirty="0"/>
          </a:p>
        </p:txBody>
      </p:sp>
      <p:sp>
        <p:nvSpPr>
          <p:cNvPr id="5" name="Місце для нижнього колонтитула 4">
            <a:extLst>
              <a:ext uri="{FF2B5EF4-FFF2-40B4-BE49-F238E27FC236}">
                <a16:creationId xmlns:a16="http://schemas.microsoft.com/office/drawing/2014/main" id="{55E25D92-B274-4BE2-9D06-A940F03605B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Місце для номера слайда 5">
            <a:extLst>
              <a:ext uri="{FF2B5EF4-FFF2-40B4-BE49-F238E27FC236}">
                <a16:creationId xmlns:a16="http://schemas.microsoft.com/office/drawing/2014/main" id="{886A9F6F-A0B3-4847-8ECD-86016EB94BDD}"/>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91705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Proposal for Genomic vocabularies</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graphicFrame>
        <p:nvGraphicFramePr>
          <p:cNvPr id="86" name="Google Shape;86;p18"/>
          <p:cNvGraphicFramePr/>
          <p:nvPr/>
        </p:nvGraphicFramePr>
        <p:xfrm>
          <a:off x="293550" y="589775"/>
          <a:ext cx="2254175" cy="3952325"/>
        </p:xfrm>
        <a:graphic>
          <a:graphicData uri="http://schemas.openxmlformats.org/drawingml/2006/table">
            <a:tbl>
              <a:tblPr>
                <a:noFill/>
                <a:tableStyleId>{42E292DC-4DC9-4369-9E3E-4D5144749313}</a:tableStyleId>
              </a:tblPr>
              <a:tblGrid>
                <a:gridCol w="1047875">
                  <a:extLst>
                    <a:ext uri="{9D8B030D-6E8A-4147-A177-3AD203B41FA5}">
                      <a16:colId xmlns:a16="http://schemas.microsoft.com/office/drawing/2014/main" val="20000"/>
                    </a:ext>
                  </a:extLst>
                </a:gridCol>
                <a:gridCol w="1206300">
                  <a:extLst>
                    <a:ext uri="{9D8B030D-6E8A-4147-A177-3AD203B41FA5}">
                      <a16:colId xmlns:a16="http://schemas.microsoft.com/office/drawing/2014/main" val="20001"/>
                    </a:ext>
                  </a:extLst>
                </a:gridCol>
              </a:tblGrid>
              <a:tr h="321100">
                <a:tc gridSpan="2">
                  <a:txBody>
                    <a:bodyPr/>
                    <a:lstStyle/>
                    <a:p>
                      <a:pPr marL="0" lvl="0" indent="0" algn="ctr" rtl="0">
                        <a:spcBef>
                          <a:spcPts val="0"/>
                        </a:spcBef>
                        <a:spcAft>
                          <a:spcPts val="0"/>
                        </a:spcAft>
                        <a:buNone/>
                      </a:pPr>
                      <a:r>
                        <a:rPr lang="en" sz="1200" b="1"/>
                        <a:t>Concept</a:t>
                      </a:r>
                      <a:endParaRPr sz="1200" b="1"/>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06375">
                <a:tc>
                  <a:txBody>
                    <a:bodyPr/>
                    <a:lstStyle/>
                    <a:p>
                      <a:pPr marL="0" lvl="0" indent="0" algn="l" rtl="0">
                        <a:spcBef>
                          <a:spcPts val="0"/>
                        </a:spcBef>
                        <a:spcAft>
                          <a:spcPts val="0"/>
                        </a:spcAft>
                        <a:buNone/>
                      </a:pPr>
                      <a:r>
                        <a:rPr lang="en" sz="800"/>
                        <a:t>Concept_id </a:t>
                      </a:r>
                      <a:endParaRPr sz="800"/>
                    </a:p>
                  </a:txBody>
                  <a:tcPr marL="91425" marR="91425" marT="91425" marB="91425"/>
                </a:tc>
                <a:tc>
                  <a:txBody>
                    <a:bodyPr/>
                    <a:lstStyle/>
                    <a:p>
                      <a:pPr marL="0" lvl="0" indent="0" algn="l" rtl="0">
                        <a:spcBef>
                          <a:spcPts val="0"/>
                        </a:spcBef>
                        <a:spcAft>
                          <a:spcPts val="0"/>
                        </a:spcAft>
                        <a:buNone/>
                      </a:pPr>
                      <a:r>
                        <a:rPr lang="en" sz="800"/>
                        <a:t>5432132</a:t>
                      </a:r>
                      <a:endParaRPr sz="800"/>
                    </a:p>
                  </a:txBody>
                  <a:tcPr marL="91425" marR="91425" marT="91425" marB="91425"/>
                </a:tc>
                <a:extLst>
                  <a:ext uri="{0D108BD9-81ED-4DB2-BD59-A6C34878D82A}">
                    <a16:rowId xmlns:a16="http://schemas.microsoft.com/office/drawing/2014/main" val="10001"/>
                  </a:ext>
                </a:extLst>
              </a:tr>
              <a:tr h="306375">
                <a:tc>
                  <a:txBody>
                    <a:bodyPr/>
                    <a:lstStyle/>
                    <a:p>
                      <a:pPr marL="0" lvl="0" indent="0" algn="l" rtl="0">
                        <a:spcBef>
                          <a:spcPts val="0"/>
                        </a:spcBef>
                        <a:spcAft>
                          <a:spcPts val="0"/>
                        </a:spcAft>
                        <a:buNone/>
                      </a:pPr>
                      <a:r>
                        <a:rPr lang="en" sz="800">
                          <a:solidFill>
                            <a:schemeClr val="dk1"/>
                          </a:solidFill>
                        </a:rPr>
                        <a:t>Concept_name</a:t>
                      </a:r>
                      <a:endParaRPr sz="800"/>
                    </a:p>
                  </a:txBody>
                  <a:tcPr marL="91425" marR="91425" marT="91425" marB="91425"/>
                </a:tc>
                <a:tc>
                  <a:txBody>
                    <a:bodyPr/>
                    <a:lstStyle/>
                    <a:p>
                      <a:pPr marL="0" lvl="0" indent="0" algn="l" rtl="0">
                        <a:spcBef>
                          <a:spcPts val="0"/>
                        </a:spcBef>
                        <a:spcAft>
                          <a:spcPts val="0"/>
                        </a:spcAft>
                        <a:buNone/>
                      </a:pPr>
                      <a:r>
                        <a:rPr lang="en" sz="800"/>
                        <a:t>epidermal growth factor receptor (EGFR)</a:t>
                      </a:r>
                      <a:endParaRPr sz="800"/>
                    </a:p>
                  </a:txBody>
                  <a:tcPr marL="91425" marR="91425" marT="91425" marB="91425"/>
                </a:tc>
                <a:extLst>
                  <a:ext uri="{0D108BD9-81ED-4DB2-BD59-A6C34878D82A}">
                    <a16:rowId xmlns:a16="http://schemas.microsoft.com/office/drawing/2014/main" val="10002"/>
                  </a:ext>
                </a:extLst>
              </a:tr>
              <a:tr h="306375">
                <a:tc>
                  <a:txBody>
                    <a:bodyPr/>
                    <a:lstStyle/>
                    <a:p>
                      <a:pPr marL="0" lvl="0" indent="0" algn="l" rtl="0">
                        <a:spcBef>
                          <a:spcPts val="0"/>
                        </a:spcBef>
                        <a:spcAft>
                          <a:spcPts val="0"/>
                        </a:spcAft>
                        <a:buNone/>
                      </a:pPr>
                      <a:r>
                        <a:rPr lang="en" sz="800">
                          <a:solidFill>
                            <a:schemeClr val="dk1"/>
                          </a:solidFill>
                        </a:rPr>
                        <a:t>Domain_id</a:t>
                      </a:r>
                      <a:endParaRPr sz="800"/>
                    </a:p>
                  </a:txBody>
                  <a:tcPr marL="91425" marR="91425" marT="91425" marB="91425"/>
                </a:tc>
                <a:tc>
                  <a:txBody>
                    <a:bodyPr/>
                    <a:lstStyle/>
                    <a:p>
                      <a:pPr marL="0" lvl="0" indent="0" algn="l" rtl="0">
                        <a:spcBef>
                          <a:spcPts val="0"/>
                        </a:spcBef>
                        <a:spcAft>
                          <a:spcPts val="0"/>
                        </a:spcAft>
                        <a:buNone/>
                      </a:pPr>
                      <a:r>
                        <a:rPr lang="en" sz="800"/>
                        <a:t>Measurement</a:t>
                      </a:r>
                      <a:endParaRPr sz="800"/>
                    </a:p>
                  </a:txBody>
                  <a:tcPr marL="91425" marR="91425" marT="91425" marB="91425"/>
                </a:tc>
                <a:extLst>
                  <a:ext uri="{0D108BD9-81ED-4DB2-BD59-A6C34878D82A}">
                    <a16:rowId xmlns:a16="http://schemas.microsoft.com/office/drawing/2014/main" val="10003"/>
                  </a:ext>
                </a:extLst>
              </a:tr>
              <a:tr h="306375">
                <a:tc>
                  <a:txBody>
                    <a:bodyPr/>
                    <a:lstStyle/>
                    <a:p>
                      <a:pPr marL="0" lvl="0" indent="0" algn="l" rtl="0">
                        <a:spcBef>
                          <a:spcPts val="0"/>
                        </a:spcBef>
                        <a:spcAft>
                          <a:spcPts val="0"/>
                        </a:spcAft>
                        <a:buNone/>
                      </a:pPr>
                      <a:r>
                        <a:rPr lang="en" sz="800">
                          <a:solidFill>
                            <a:schemeClr val="dk1"/>
                          </a:solidFill>
                        </a:rPr>
                        <a:t>Vocabulary_id</a:t>
                      </a:r>
                      <a:endParaRPr sz="800"/>
                    </a:p>
                  </a:txBody>
                  <a:tcPr marL="91425" marR="91425" marT="91425" marB="91425"/>
                </a:tc>
                <a:tc>
                  <a:txBody>
                    <a:bodyPr/>
                    <a:lstStyle/>
                    <a:p>
                      <a:pPr marL="0" lvl="0" indent="0" algn="l" rtl="0">
                        <a:spcBef>
                          <a:spcPts val="0"/>
                        </a:spcBef>
                        <a:spcAft>
                          <a:spcPts val="0"/>
                        </a:spcAft>
                        <a:buNone/>
                      </a:pPr>
                      <a:r>
                        <a:rPr lang="en" sz="800"/>
                        <a:t>HGNC</a:t>
                      </a:r>
                      <a:endParaRPr sz="800"/>
                    </a:p>
                  </a:txBody>
                  <a:tcPr marL="91425" marR="91425" marT="91425" marB="91425"/>
                </a:tc>
                <a:extLst>
                  <a:ext uri="{0D108BD9-81ED-4DB2-BD59-A6C34878D82A}">
                    <a16:rowId xmlns:a16="http://schemas.microsoft.com/office/drawing/2014/main" val="10004"/>
                  </a:ext>
                </a:extLst>
              </a:tr>
              <a:tr h="306375">
                <a:tc>
                  <a:txBody>
                    <a:bodyPr/>
                    <a:lstStyle/>
                    <a:p>
                      <a:pPr marL="0" lvl="0" indent="0" algn="l" rtl="0">
                        <a:spcBef>
                          <a:spcPts val="0"/>
                        </a:spcBef>
                        <a:spcAft>
                          <a:spcPts val="0"/>
                        </a:spcAft>
                        <a:buNone/>
                      </a:pPr>
                      <a:r>
                        <a:rPr lang="en" sz="800">
                          <a:solidFill>
                            <a:schemeClr val="dk1"/>
                          </a:solidFill>
                        </a:rPr>
                        <a:t>Concept_class_id</a:t>
                      </a:r>
                      <a:endParaRPr sz="800"/>
                    </a:p>
                  </a:txBody>
                  <a:tcPr marL="91425" marR="91425" marT="91425" marB="91425"/>
                </a:tc>
                <a:tc>
                  <a:txBody>
                    <a:bodyPr/>
                    <a:lstStyle/>
                    <a:p>
                      <a:pPr marL="0" lvl="0" indent="0" algn="l" rtl="0">
                        <a:spcBef>
                          <a:spcPts val="0"/>
                        </a:spcBef>
                        <a:spcAft>
                          <a:spcPts val="0"/>
                        </a:spcAft>
                        <a:buNone/>
                      </a:pPr>
                      <a:r>
                        <a:rPr lang="en" sz="800"/>
                        <a:t>Gene</a:t>
                      </a:r>
                      <a:endParaRPr sz="800"/>
                    </a:p>
                  </a:txBody>
                  <a:tcPr marL="91425" marR="91425" marT="91425" marB="91425"/>
                </a:tc>
                <a:extLst>
                  <a:ext uri="{0D108BD9-81ED-4DB2-BD59-A6C34878D82A}">
                    <a16:rowId xmlns:a16="http://schemas.microsoft.com/office/drawing/2014/main" val="10005"/>
                  </a:ext>
                </a:extLst>
              </a:tr>
              <a:tr h="344750">
                <a:tc>
                  <a:txBody>
                    <a:bodyPr/>
                    <a:lstStyle/>
                    <a:p>
                      <a:pPr marL="0" lvl="0" indent="0" algn="l" rtl="0">
                        <a:spcBef>
                          <a:spcPts val="0"/>
                        </a:spcBef>
                        <a:spcAft>
                          <a:spcPts val="0"/>
                        </a:spcAft>
                        <a:buNone/>
                      </a:pPr>
                      <a:r>
                        <a:rPr lang="en" sz="800">
                          <a:solidFill>
                            <a:schemeClr val="dk1"/>
                          </a:solidFill>
                        </a:rPr>
                        <a:t>Standard_concept</a:t>
                      </a:r>
                      <a:endParaRPr sz="800"/>
                    </a:p>
                  </a:txBody>
                  <a:tcPr marL="91425" marR="91425" marT="91425" marB="91425"/>
                </a:tc>
                <a:tc>
                  <a:txBody>
                    <a:bodyPr/>
                    <a:lstStyle/>
                    <a:p>
                      <a:pPr marL="0" lvl="0" indent="0" algn="l" rtl="0">
                        <a:spcBef>
                          <a:spcPts val="0"/>
                        </a:spcBef>
                        <a:spcAft>
                          <a:spcPts val="0"/>
                        </a:spcAft>
                        <a:buNone/>
                      </a:pPr>
                      <a:r>
                        <a:rPr lang="en" sz="800"/>
                        <a:t>S</a:t>
                      </a:r>
                      <a:endParaRPr sz="800"/>
                    </a:p>
                  </a:txBody>
                  <a:tcPr marL="91425" marR="91425" marT="91425" marB="91425"/>
                </a:tc>
                <a:extLst>
                  <a:ext uri="{0D108BD9-81ED-4DB2-BD59-A6C34878D82A}">
                    <a16:rowId xmlns:a16="http://schemas.microsoft.com/office/drawing/2014/main" val="10006"/>
                  </a:ext>
                </a:extLst>
              </a:tr>
              <a:tr h="430075">
                <a:tc>
                  <a:txBody>
                    <a:bodyPr/>
                    <a:lstStyle/>
                    <a:p>
                      <a:pPr marL="0" lvl="0" indent="0" algn="l" rtl="0">
                        <a:spcBef>
                          <a:spcPts val="0"/>
                        </a:spcBef>
                        <a:spcAft>
                          <a:spcPts val="0"/>
                        </a:spcAft>
                        <a:buNone/>
                      </a:pPr>
                      <a:r>
                        <a:rPr lang="en" sz="800">
                          <a:solidFill>
                            <a:schemeClr val="dk1"/>
                          </a:solidFill>
                        </a:rPr>
                        <a:t>Concept_code</a:t>
                      </a:r>
                      <a:endParaRPr sz="800"/>
                    </a:p>
                  </a:txBody>
                  <a:tcPr marL="91425" marR="91425" marT="91425" marB="91425"/>
                </a:tc>
                <a:tc>
                  <a:txBody>
                    <a:bodyPr/>
                    <a:lstStyle/>
                    <a:p>
                      <a:pPr marL="0" lvl="0" indent="0" algn="l" rtl="0">
                        <a:spcBef>
                          <a:spcPts val="0"/>
                        </a:spcBef>
                        <a:spcAft>
                          <a:spcPts val="0"/>
                        </a:spcAft>
                        <a:buNone/>
                      </a:pPr>
                      <a:r>
                        <a:rPr lang="en" sz="800"/>
                        <a:t>HGNC:3236 (better trim HGNC: and we will have only 3236)</a:t>
                      </a:r>
                      <a:endParaRPr sz="800"/>
                    </a:p>
                  </a:txBody>
                  <a:tcPr marL="91425" marR="91425" marT="91425" marB="91425"/>
                </a:tc>
                <a:extLst>
                  <a:ext uri="{0D108BD9-81ED-4DB2-BD59-A6C34878D82A}">
                    <a16:rowId xmlns:a16="http://schemas.microsoft.com/office/drawing/2014/main" val="10007"/>
                  </a:ext>
                </a:extLst>
              </a:tr>
              <a:tr h="306375">
                <a:tc>
                  <a:txBody>
                    <a:bodyPr/>
                    <a:lstStyle/>
                    <a:p>
                      <a:pPr marL="0" lvl="0" indent="0" algn="l" rtl="0">
                        <a:spcBef>
                          <a:spcPts val="0"/>
                        </a:spcBef>
                        <a:spcAft>
                          <a:spcPts val="0"/>
                        </a:spcAft>
                        <a:buNone/>
                      </a:pPr>
                      <a:r>
                        <a:rPr lang="en" sz="800">
                          <a:solidFill>
                            <a:schemeClr val="dk1"/>
                          </a:solidFill>
                        </a:rPr>
                        <a:t>Valid_start_date</a:t>
                      </a:r>
                      <a:endParaRPr sz="800"/>
                    </a:p>
                  </a:txBody>
                  <a:tcPr marL="91425" marR="91425" marT="91425" marB="91425"/>
                </a:tc>
                <a:tc>
                  <a:txBody>
                    <a:bodyPr/>
                    <a:lstStyle/>
                    <a:p>
                      <a:pPr marL="0" lvl="0" indent="0" algn="l" rtl="0">
                        <a:spcBef>
                          <a:spcPts val="0"/>
                        </a:spcBef>
                        <a:spcAft>
                          <a:spcPts val="0"/>
                        </a:spcAft>
                        <a:buNone/>
                      </a:pPr>
                      <a:r>
                        <a:rPr lang="en" sz="800"/>
                        <a:t>1986-01-01</a:t>
                      </a:r>
                      <a:endParaRPr sz="800"/>
                    </a:p>
                  </a:txBody>
                  <a:tcPr marL="91425" marR="91425" marT="91425" marB="91425"/>
                </a:tc>
                <a:extLst>
                  <a:ext uri="{0D108BD9-81ED-4DB2-BD59-A6C34878D82A}">
                    <a16:rowId xmlns:a16="http://schemas.microsoft.com/office/drawing/2014/main" val="10008"/>
                  </a:ext>
                </a:extLst>
              </a:tr>
              <a:tr h="306375">
                <a:tc>
                  <a:txBody>
                    <a:bodyPr/>
                    <a:lstStyle/>
                    <a:p>
                      <a:pPr marL="0" lvl="0" indent="0" algn="l" rtl="0">
                        <a:spcBef>
                          <a:spcPts val="0"/>
                        </a:spcBef>
                        <a:spcAft>
                          <a:spcPts val="0"/>
                        </a:spcAft>
                        <a:buNone/>
                      </a:pPr>
                      <a:r>
                        <a:rPr lang="en" sz="800">
                          <a:solidFill>
                            <a:schemeClr val="dk1"/>
                          </a:solidFill>
                        </a:rPr>
                        <a:t>Valid_end_date</a:t>
                      </a:r>
                      <a:endParaRPr sz="800">
                        <a:solidFill>
                          <a:schemeClr val="dk1"/>
                        </a:solidFill>
                      </a:endParaRPr>
                    </a:p>
                  </a:txBody>
                  <a:tcPr marL="91425" marR="91425" marT="91425" marB="91425"/>
                </a:tc>
                <a:tc>
                  <a:txBody>
                    <a:bodyPr/>
                    <a:lstStyle/>
                    <a:p>
                      <a:pPr marL="0" lvl="0" indent="0" algn="l" rtl="0">
                        <a:spcBef>
                          <a:spcPts val="0"/>
                        </a:spcBef>
                        <a:spcAft>
                          <a:spcPts val="0"/>
                        </a:spcAft>
                        <a:buNone/>
                      </a:pPr>
                      <a:r>
                        <a:rPr lang="en" sz="800"/>
                        <a:t>2099-12-31</a:t>
                      </a:r>
                      <a:endParaRPr sz="800"/>
                    </a:p>
                  </a:txBody>
                  <a:tcPr marL="91425" marR="91425" marT="91425" marB="91425"/>
                </a:tc>
                <a:extLst>
                  <a:ext uri="{0D108BD9-81ED-4DB2-BD59-A6C34878D82A}">
                    <a16:rowId xmlns:a16="http://schemas.microsoft.com/office/drawing/2014/main" val="10009"/>
                  </a:ext>
                </a:extLst>
              </a:tr>
              <a:tr h="306375">
                <a:tc>
                  <a:txBody>
                    <a:bodyPr/>
                    <a:lstStyle/>
                    <a:p>
                      <a:pPr marL="0" lvl="0" indent="0" algn="l" rtl="0">
                        <a:spcBef>
                          <a:spcPts val="0"/>
                        </a:spcBef>
                        <a:spcAft>
                          <a:spcPts val="0"/>
                        </a:spcAft>
                        <a:buNone/>
                      </a:pPr>
                      <a:r>
                        <a:rPr lang="en" sz="800">
                          <a:solidFill>
                            <a:schemeClr val="dk1"/>
                          </a:solidFill>
                        </a:rPr>
                        <a:t>Invalid_reason</a:t>
                      </a:r>
                      <a:endParaRPr sz="800">
                        <a:solidFill>
                          <a:schemeClr val="dk1"/>
                        </a:solidFill>
                      </a:endParaRPr>
                    </a:p>
                  </a:txBody>
                  <a:tcPr marL="91425" marR="91425" marT="91425" marB="91425"/>
                </a:tc>
                <a:tc>
                  <a:txBody>
                    <a:bodyPr/>
                    <a:lstStyle/>
                    <a:p>
                      <a:pPr marL="0" lvl="0" indent="0" algn="l" rtl="0">
                        <a:spcBef>
                          <a:spcPts val="0"/>
                        </a:spcBef>
                        <a:spcAft>
                          <a:spcPts val="0"/>
                        </a:spcAft>
                        <a:buNone/>
                      </a:pPr>
                      <a:endParaRPr sz="800" dirty="0"/>
                    </a:p>
                  </a:txBody>
                  <a:tcPr marL="91425" marR="91425" marT="91425" marB="91425"/>
                </a:tc>
                <a:extLst>
                  <a:ext uri="{0D108BD9-81ED-4DB2-BD59-A6C34878D82A}">
                    <a16:rowId xmlns:a16="http://schemas.microsoft.com/office/drawing/2014/main" val="10010"/>
                  </a:ext>
                </a:extLst>
              </a:tr>
            </a:tbl>
          </a:graphicData>
        </a:graphic>
      </p:graphicFrame>
      <p:graphicFrame>
        <p:nvGraphicFramePr>
          <p:cNvPr id="87" name="Google Shape;87;p18"/>
          <p:cNvGraphicFramePr/>
          <p:nvPr>
            <p:extLst>
              <p:ext uri="{D42A27DB-BD31-4B8C-83A1-F6EECF244321}">
                <p14:modId xmlns:p14="http://schemas.microsoft.com/office/powerpoint/2010/main" val="2277242320"/>
              </p:ext>
            </p:extLst>
          </p:nvPr>
        </p:nvGraphicFramePr>
        <p:xfrm>
          <a:off x="3449546" y="589775"/>
          <a:ext cx="2343225" cy="1847095"/>
        </p:xfrm>
        <a:graphic>
          <a:graphicData uri="http://schemas.openxmlformats.org/drawingml/2006/table">
            <a:tbl>
              <a:tblPr>
                <a:noFill/>
                <a:tableStyleId>{42E292DC-4DC9-4369-9E3E-4D5144749313}</a:tableStyleId>
              </a:tblPr>
              <a:tblGrid>
                <a:gridCol w="1100200">
                  <a:extLst>
                    <a:ext uri="{9D8B030D-6E8A-4147-A177-3AD203B41FA5}">
                      <a16:colId xmlns:a16="http://schemas.microsoft.com/office/drawing/2014/main" val="20000"/>
                    </a:ext>
                  </a:extLst>
                </a:gridCol>
                <a:gridCol w="1243025">
                  <a:extLst>
                    <a:ext uri="{9D8B030D-6E8A-4147-A177-3AD203B41FA5}">
                      <a16:colId xmlns:a16="http://schemas.microsoft.com/office/drawing/2014/main" val="20001"/>
                    </a:ext>
                  </a:extLst>
                </a:gridCol>
              </a:tblGrid>
              <a:tr h="367600">
                <a:tc gridSpan="2">
                  <a:txBody>
                    <a:bodyPr/>
                    <a:lstStyle/>
                    <a:p>
                      <a:pPr marL="0" lvl="0" indent="0" algn="ctr" rtl="0">
                        <a:spcBef>
                          <a:spcPts val="0"/>
                        </a:spcBef>
                        <a:spcAft>
                          <a:spcPts val="0"/>
                        </a:spcAft>
                        <a:buClr>
                          <a:schemeClr val="dk1"/>
                        </a:buClr>
                        <a:buSzPts val="1100"/>
                        <a:buFont typeface="Arial"/>
                        <a:buNone/>
                      </a:pPr>
                      <a:r>
                        <a:rPr lang="en" sz="1200" b="1" dirty="0">
                          <a:solidFill>
                            <a:schemeClr val="dk1"/>
                          </a:solidFill>
                        </a:rPr>
                        <a:t>Concept_synonym</a:t>
                      </a:r>
                      <a:endParaRPr sz="1200" b="1" dirty="0"/>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2275">
                <a:tc>
                  <a:txBody>
                    <a:bodyPr/>
                    <a:lstStyle/>
                    <a:p>
                      <a:pPr marL="0" lvl="0" indent="0" algn="l" rtl="0">
                        <a:spcBef>
                          <a:spcPts val="0"/>
                        </a:spcBef>
                        <a:spcAft>
                          <a:spcPts val="0"/>
                        </a:spcAft>
                        <a:buNone/>
                      </a:pPr>
                      <a:r>
                        <a:rPr lang="en" sz="800"/>
                        <a:t>Concept_id </a:t>
                      </a:r>
                      <a:endParaRPr sz="800"/>
                    </a:p>
                  </a:txBody>
                  <a:tcPr marL="91425" marR="91425" marT="91425" marB="91425"/>
                </a:tc>
                <a:tc>
                  <a:txBody>
                    <a:bodyPr/>
                    <a:lstStyle/>
                    <a:p>
                      <a:pPr marL="0" lvl="0" indent="0" algn="l" rtl="0">
                        <a:spcBef>
                          <a:spcPts val="0"/>
                        </a:spcBef>
                        <a:spcAft>
                          <a:spcPts val="0"/>
                        </a:spcAft>
                        <a:buNone/>
                      </a:pPr>
                      <a:r>
                        <a:rPr lang="en" sz="800"/>
                        <a:t>5432132</a:t>
                      </a:r>
                      <a:endParaRPr sz="800"/>
                    </a:p>
                  </a:txBody>
                  <a:tcPr marL="91425" marR="91425" marT="91425" marB="91425"/>
                </a:tc>
                <a:extLst>
                  <a:ext uri="{0D108BD9-81ED-4DB2-BD59-A6C34878D82A}">
                    <a16:rowId xmlns:a16="http://schemas.microsoft.com/office/drawing/2014/main" val="10001"/>
                  </a:ext>
                </a:extLst>
              </a:tr>
              <a:tr h="545800">
                <a:tc>
                  <a:txBody>
                    <a:bodyPr/>
                    <a:lstStyle/>
                    <a:p>
                      <a:pPr marL="0" lvl="0" indent="0" algn="l" rtl="0">
                        <a:spcBef>
                          <a:spcPts val="0"/>
                        </a:spcBef>
                        <a:spcAft>
                          <a:spcPts val="0"/>
                        </a:spcAft>
                        <a:buNone/>
                      </a:pPr>
                      <a:r>
                        <a:rPr lang="en" sz="800">
                          <a:solidFill>
                            <a:schemeClr val="dk1"/>
                          </a:solidFill>
                        </a:rPr>
                        <a:t>Concept_synonym_name</a:t>
                      </a:r>
                      <a:endParaRPr sz="800"/>
                    </a:p>
                  </a:txBody>
                  <a:tcPr marL="91425" marR="91425" marT="91425" marB="91425"/>
                </a:tc>
                <a:tc>
                  <a:txBody>
                    <a:bodyPr/>
                    <a:lstStyle/>
                    <a:p>
                      <a:pPr marL="0" lvl="0" indent="0" algn="l" rtl="0">
                        <a:spcBef>
                          <a:spcPts val="0"/>
                        </a:spcBef>
                        <a:spcAft>
                          <a:spcPts val="0"/>
                        </a:spcAft>
                        <a:buNone/>
                      </a:pPr>
                      <a:r>
                        <a:rPr lang="en" sz="800"/>
                        <a:t>erythroblastic leukemia viral (v-erb-b) oncogene homolog (avian) (ERBB1)</a:t>
                      </a:r>
                      <a:endParaRPr sz="800"/>
                    </a:p>
                  </a:txBody>
                  <a:tcPr marL="91425" marR="91425" marT="91425" marB="91425"/>
                </a:tc>
                <a:extLst>
                  <a:ext uri="{0D108BD9-81ED-4DB2-BD59-A6C34878D82A}">
                    <a16:rowId xmlns:a16="http://schemas.microsoft.com/office/drawing/2014/main" val="10002"/>
                  </a:ext>
                </a:extLst>
              </a:tr>
              <a:tr h="367600">
                <a:tc>
                  <a:txBody>
                    <a:bodyPr/>
                    <a:lstStyle/>
                    <a:p>
                      <a:pPr marL="0" lvl="0" indent="0" algn="l" rtl="0">
                        <a:spcBef>
                          <a:spcPts val="0"/>
                        </a:spcBef>
                        <a:spcAft>
                          <a:spcPts val="0"/>
                        </a:spcAft>
                        <a:buNone/>
                      </a:pPr>
                      <a:r>
                        <a:rPr lang="en" sz="800">
                          <a:solidFill>
                            <a:schemeClr val="dk1"/>
                          </a:solidFill>
                        </a:rPr>
                        <a:t>Language_concept_id</a:t>
                      </a:r>
                      <a:endParaRPr sz="800"/>
                    </a:p>
                  </a:txBody>
                  <a:tcPr marL="91425" marR="91425" marT="91425" marB="91425"/>
                </a:tc>
                <a:tc>
                  <a:txBody>
                    <a:bodyPr/>
                    <a:lstStyle/>
                    <a:p>
                      <a:pPr marL="0" lvl="0" indent="0" algn="l" rtl="0">
                        <a:spcBef>
                          <a:spcPts val="0"/>
                        </a:spcBef>
                        <a:spcAft>
                          <a:spcPts val="0"/>
                        </a:spcAft>
                        <a:buNone/>
                      </a:pPr>
                      <a:r>
                        <a:rPr lang="en" sz="800" dirty="0"/>
                        <a:t>English</a:t>
                      </a:r>
                      <a:endParaRPr sz="800" dirty="0"/>
                    </a:p>
                  </a:txBody>
                  <a:tcPr marL="91425" marR="91425" marT="91425" marB="91425"/>
                </a:tc>
                <a:extLst>
                  <a:ext uri="{0D108BD9-81ED-4DB2-BD59-A6C34878D82A}">
                    <a16:rowId xmlns:a16="http://schemas.microsoft.com/office/drawing/2014/main" val="10003"/>
                  </a:ext>
                </a:extLst>
              </a:tr>
            </a:tbl>
          </a:graphicData>
        </a:graphic>
      </p:graphicFrame>
      <p:cxnSp>
        <p:nvCxnSpPr>
          <p:cNvPr id="88" name="Google Shape;88;p18"/>
          <p:cNvCxnSpPr>
            <a:cxnSpLocks/>
            <a:stCxn id="86" idx="3"/>
          </p:cNvCxnSpPr>
          <p:nvPr/>
        </p:nvCxnSpPr>
        <p:spPr>
          <a:xfrm flipV="1">
            <a:off x="2547725" y="1132225"/>
            <a:ext cx="850962" cy="1433712"/>
          </a:xfrm>
          <a:prstGeom prst="straightConnector1">
            <a:avLst/>
          </a:prstGeom>
          <a:noFill/>
          <a:ln w="9525" cap="flat" cmpd="sng">
            <a:solidFill>
              <a:schemeClr val="dk2"/>
            </a:solidFill>
            <a:prstDash val="solid"/>
            <a:round/>
            <a:headEnd type="none" w="med" len="med"/>
            <a:tailEnd type="triangle" w="med" len="med"/>
          </a:ln>
        </p:spPr>
      </p:cxnSp>
      <p:cxnSp>
        <p:nvCxnSpPr>
          <p:cNvPr id="89" name="Google Shape;89;p18"/>
          <p:cNvCxnSpPr>
            <a:cxnSpLocks/>
            <a:stCxn id="86" idx="3"/>
          </p:cNvCxnSpPr>
          <p:nvPr/>
        </p:nvCxnSpPr>
        <p:spPr>
          <a:xfrm>
            <a:off x="2547725" y="2565937"/>
            <a:ext cx="845819" cy="1014291"/>
          </a:xfrm>
          <a:prstGeom prst="straightConnector1">
            <a:avLst/>
          </a:prstGeom>
          <a:noFill/>
          <a:ln w="9525" cap="flat" cmpd="sng">
            <a:solidFill>
              <a:schemeClr val="dk2"/>
            </a:solidFill>
            <a:prstDash val="solid"/>
            <a:round/>
            <a:headEnd type="none" w="med" len="med"/>
            <a:tailEnd type="triangle" w="med" len="med"/>
          </a:ln>
        </p:spPr>
      </p:cxnSp>
      <p:graphicFrame>
        <p:nvGraphicFramePr>
          <p:cNvPr id="90" name="Google Shape;90;p18"/>
          <p:cNvGraphicFramePr/>
          <p:nvPr>
            <p:extLst>
              <p:ext uri="{D42A27DB-BD31-4B8C-83A1-F6EECF244321}">
                <p14:modId xmlns:p14="http://schemas.microsoft.com/office/powerpoint/2010/main" val="993704342"/>
              </p:ext>
            </p:extLst>
          </p:nvPr>
        </p:nvGraphicFramePr>
        <p:xfrm>
          <a:off x="6592874" y="589775"/>
          <a:ext cx="2254175" cy="3963405"/>
        </p:xfrm>
        <a:graphic>
          <a:graphicData uri="http://schemas.openxmlformats.org/drawingml/2006/table">
            <a:tbl>
              <a:tblPr>
                <a:noFill/>
                <a:tableStyleId>{42E292DC-4DC9-4369-9E3E-4D5144749313}</a:tableStyleId>
              </a:tblPr>
              <a:tblGrid>
                <a:gridCol w="1045700">
                  <a:extLst>
                    <a:ext uri="{9D8B030D-6E8A-4147-A177-3AD203B41FA5}">
                      <a16:colId xmlns:a16="http://schemas.microsoft.com/office/drawing/2014/main" val="20000"/>
                    </a:ext>
                  </a:extLst>
                </a:gridCol>
                <a:gridCol w="1208475">
                  <a:extLst>
                    <a:ext uri="{9D8B030D-6E8A-4147-A177-3AD203B41FA5}">
                      <a16:colId xmlns:a16="http://schemas.microsoft.com/office/drawing/2014/main" val="20001"/>
                    </a:ext>
                  </a:extLst>
                </a:gridCol>
              </a:tblGrid>
              <a:tr h="361297">
                <a:tc gridSpan="2">
                  <a:txBody>
                    <a:bodyPr/>
                    <a:lstStyle/>
                    <a:p>
                      <a:pPr marL="0" lvl="0" indent="0" algn="ctr" rtl="0">
                        <a:spcBef>
                          <a:spcPts val="0"/>
                        </a:spcBef>
                        <a:spcAft>
                          <a:spcPts val="0"/>
                        </a:spcAft>
                        <a:buClr>
                          <a:schemeClr val="dk1"/>
                        </a:buClr>
                        <a:buSzPts val="1100"/>
                        <a:buFont typeface="Arial"/>
                        <a:buNone/>
                      </a:pPr>
                      <a:r>
                        <a:rPr lang="en" sz="1200" b="1">
                          <a:solidFill>
                            <a:schemeClr val="dk1"/>
                          </a:solidFill>
                        </a:rPr>
                        <a:t>Concept</a:t>
                      </a:r>
                      <a:endParaRPr sz="800" b="1"/>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42683">
                <a:tc>
                  <a:txBody>
                    <a:bodyPr/>
                    <a:lstStyle/>
                    <a:p>
                      <a:pPr marL="0" lvl="0" indent="0" algn="l" rtl="0">
                        <a:spcBef>
                          <a:spcPts val="0"/>
                        </a:spcBef>
                        <a:spcAft>
                          <a:spcPts val="0"/>
                        </a:spcAft>
                        <a:buNone/>
                      </a:pPr>
                      <a:r>
                        <a:rPr lang="en" sz="800"/>
                        <a:t>Concept_id </a:t>
                      </a:r>
                      <a:endParaRPr sz="800"/>
                    </a:p>
                  </a:txBody>
                  <a:tcPr marL="91425" marR="91425" marT="91425" marB="91425"/>
                </a:tc>
                <a:tc>
                  <a:txBody>
                    <a:bodyPr/>
                    <a:lstStyle/>
                    <a:p>
                      <a:pPr marL="0" lvl="0" indent="0" algn="l" rtl="0">
                        <a:spcBef>
                          <a:spcPts val="0"/>
                        </a:spcBef>
                        <a:spcAft>
                          <a:spcPts val="0"/>
                        </a:spcAft>
                        <a:buNone/>
                      </a:pPr>
                      <a:r>
                        <a:rPr lang="en" sz="800"/>
                        <a:t>554654</a:t>
                      </a:r>
                      <a:endParaRPr sz="800"/>
                    </a:p>
                  </a:txBody>
                  <a:tcPr marL="91425" marR="91425" marT="91425" marB="91425"/>
                </a:tc>
                <a:extLst>
                  <a:ext uri="{0D108BD9-81ED-4DB2-BD59-A6C34878D82A}">
                    <a16:rowId xmlns:a16="http://schemas.microsoft.com/office/drawing/2014/main" val="10001"/>
                  </a:ext>
                </a:extLst>
              </a:tr>
              <a:tr h="541961">
                <a:tc>
                  <a:txBody>
                    <a:bodyPr/>
                    <a:lstStyle/>
                    <a:p>
                      <a:pPr marL="0" lvl="0" indent="0" algn="l" rtl="0">
                        <a:spcBef>
                          <a:spcPts val="0"/>
                        </a:spcBef>
                        <a:spcAft>
                          <a:spcPts val="0"/>
                        </a:spcAft>
                        <a:buNone/>
                      </a:pPr>
                      <a:r>
                        <a:rPr lang="en" sz="800">
                          <a:solidFill>
                            <a:schemeClr val="dk1"/>
                          </a:solidFill>
                        </a:rPr>
                        <a:t>Concept_name</a:t>
                      </a:r>
                      <a:endParaRPr sz="800"/>
                    </a:p>
                  </a:txBody>
                  <a:tcPr marL="91425" marR="91425" marT="91425" marB="91425"/>
                </a:tc>
                <a:tc>
                  <a:txBody>
                    <a:bodyPr/>
                    <a:lstStyle/>
                    <a:p>
                      <a:pPr marL="0" lvl="0" indent="0" algn="l" rtl="0">
                        <a:spcBef>
                          <a:spcPts val="0"/>
                        </a:spcBef>
                        <a:spcAft>
                          <a:spcPts val="0"/>
                        </a:spcAft>
                        <a:buNone/>
                      </a:pPr>
                      <a:r>
                        <a:rPr lang="en-US" sz="800" dirty="0">
                          <a:solidFill>
                            <a:schemeClr val="dk2"/>
                          </a:solidFill>
                        </a:rPr>
                        <a:t>Chromosome 7 has band in p-arm region 1 band 1 sub-band 2</a:t>
                      </a:r>
                    </a:p>
                  </a:txBody>
                  <a:tcPr marL="91425" marR="91425" marT="91425" marB="91425"/>
                </a:tc>
                <a:extLst>
                  <a:ext uri="{0D108BD9-81ED-4DB2-BD59-A6C34878D82A}">
                    <a16:rowId xmlns:a16="http://schemas.microsoft.com/office/drawing/2014/main" val="10002"/>
                  </a:ext>
                </a:extLst>
              </a:tr>
              <a:tr h="329516">
                <a:tc>
                  <a:txBody>
                    <a:bodyPr/>
                    <a:lstStyle/>
                    <a:p>
                      <a:pPr marL="0" lvl="0" indent="0" algn="l" rtl="0">
                        <a:spcBef>
                          <a:spcPts val="0"/>
                        </a:spcBef>
                        <a:spcAft>
                          <a:spcPts val="0"/>
                        </a:spcAft>
                        <a:buNone/>
                      </a:pPr>
                      <a:r>
                        <a:rPr lang="en" sz="800">
                          <a:solidFill>
                            <a:schemeClr val="dk1"/>
                          </a:solidFill>
                        </a:rPr>
                        <a:t>Domain_id</a:t>
                      </a:r>
                      <a:endParaRPr sz="800"/>
                    </a:p>
                  </a:txBody>
                  <a:tcPr marL="91425" marR="91425" marT="91425" marB="91425"/>
                </a:tc>
                <a:tc>
                  <a:txBody>
                    <a:bodyPr/>
                    <a:lstStyle/>
                    <a:p>
                      <a:pPr marL="0" lvl="0" indent="0" algn="l" rtl="0">
                        <a:spcBef>
                          <a:spcPts val="0"/>
                        </a:spcBef>
                        <a:spcAft>
                          <a:spcPts val="0"/>
                        </a:spcAft>
                        <a:buNone/>
                      </a:pPr>
                      <a:r>
                        <a:rPr lang="en" sz="800"/>
                        <a:t>Measurement</a:t>
                      </a:r>
                      <a:endParaRPr sz="800"/>
                    </a:p>
                  </a:txBody>
                  <a:tcPr marL="91425" marR="91425" marT="91425" marB="91425"/>
                </a:tc>
                <a:extLst>
                  <a:ext uri="{0D108BD9-81ED-4DB2-BD59-A6C34878D82A}">
                    <a16:rowId xmlns:a16="http://schemas.microsoft.com/office/drawing/2014/main" val="10003"/>
                  </a:ext>
                </a:extLst>
              </a:tr>
              <a:tr h="342683">
                <a:tc>
                  <a:txBody>
                    <a:bodyPr/>
                    <a:lstStyle/>
                    <a:p>
                      <a:pPr marL="0" lvl="0" indent="0" algn="l" rtl="0">
                        <a:spcBef>
                          <a:spcPts val="0"/>
                        </a:spcBef>
                        <a:spcAft>
                          <a:spcPts val="0"/>
                        </a:spcAft>
                        <a:buNone/>
                      </a:pPr>
                      <a:r>
                        <a:rPr lang="en" sz="800">
                          <a:solidFill>
                            <a:schemeClr val="dk1"/>
                          </a:solidFill>
                        </a:rPr>
                        <a:t>Vocabulary_id</a:t>
                      </a:r>
                      <a:endParaRPr sz="800"/>
                    </a:p>
                  </a:txBody>
                  <a:tcPr marL="91425" marR="91425" marT="91425" marB="91425"/>
                </a:tc>
                <a:tc>
                  <a:txBody>
                    <a:bodyPr/>
                    <a:lstStyle/>
                    <a:p>
                      <a:pPr marL="0" lvl="0" indent="0" algn="l" rtl="0">
                        <a:spcBef>
                          <a:spcPts val="0"/>
                        </a:spcBef>
                        <a:spcAft>
                          <a:spcPts val="0"/>
                        </a:spcAft>
                        <a:buNone/>
                      </a:pPr>
                      <a:r>
                        <a:rPr lang="en-US" sz="800" dirty="0"/>
                        <a:t>HGNC</a:t>
                      </a:r>
                      <a:endParaRPr sz="800" dirty="0"/>
                    </a:p>
                  </a:txBody>
                  <a:tcPr marL="91425" marR="91425" marT="91425" marB="91425"/>
                </a:tc>
                <a:extLst>
                  <a:ext uri="{0D108BD9-81ED-4DB2-BD59-A6C34878D82A}">
                    <a16:rowId xmlns:a16="http://schemas.microsoft.com/office/drawing/2014/main" val="10004"/>
                  </a:ext>
                </a:extLst>
              </a:tr>
              <a:tr h="386603">
                <a:tc>
                  <a:txBody>
                    <a:bodyPr/>
                    <a:lstStyle/>
                    <a:p>
                      <a:pPr marL="0" lvl="0" indent="0" algn="l" rtl="0">
                        <a:spcBef>
                          <a:spcPts val="0"/>
                        </a:spcBef>
                        <a:spcAft>
                          <a:spcPts val="0"/>
                        </a:spcAft>
                        <a:buNone/>
                      </a:pPr>
                      <a:r>
                        <a:rPr lang="en" sz="800">
                          <a:solidFill>
                            <a:schemeClr val="dk1"/>
                          </a:solidFill>
                        </a:rPr>
                        <a:t>Concept_class_id</a:t>
                      </a:r>
                      <a:endParaRPr sz="800"/>
                    </a:p>
                  </a:txBody>
                  <a:tcPr marL="91425" marR="91425" marT="91425" marB="91425"/>
                </a:tc>
                <a:tc>
                  <a:txBody>
                    <a:bodyPr/>
                    <a:lstStyle/>
                    <a:p>
                      <a:pPr marL="0" lvl="0" indent="0" algn="l" rtl="0">
                        <a:spcBef>
                          <a:spcPts val="0"/>
                        </a:spcBef>
                        <a:spcAft>
                          <a:spcPts val="0"/>
                        </a:spcAft>
                        <a:buNone/>
                      </a:pPr>
                      <a:r>
                        <a:rPr lang="en-US" sz="800" dirty="0"/>
                        <a:t>Cytogenic Location</a:t>
                      </a:r>
                    </a:p>
                  </a:txBody>
                  <a:tcPr marL="91425" marR="91425" marT="91425" marB="91425"/>
                </a:tc>
                <a:extLst>
                  <a:ext uri="{0D108BD9-81ED-4DB2-BD59-A6C34878D82A}">
                    <a16:rowId xmlns:a16="http://schemas.microsoft.com/office/drawing/2014/main" val="10005"/>
                  </a:ext>
                </a:extLst>
              </a:tr>
              <a:tr h="329516">
                <a:tc>
                  <a:txBody>
                    <a:bodyPr/>
                    <a:lstStyle/>
                    <a:p>
                      <a:pPr marL="0" lvl="0" indent="0" algn="l" rtl="0">
                        <a:spcBef>
                          <a:spcPts val="0"/>
                        </a:spcBef>
                        <a:spcAft>
                          <a:spcPts val="0"/>
                        </a:spcAft>
                        <a:buNone/>
                      </a:pPr>
                      <a:r>
                        <a:rPr lang="en" sz="800" dirty="0">
                          <a:solidFill>
                            <a:schemeClr val="dk1"/>
                          </a:solidFill>
                        </a:rPr>
                        <a:t>Standard_concept</a:t>
                      </a:r>
                      <a:endParaRPr sz="800" dirty="0"/>
                    </a:p>
                  </a:txBody>
                  <a:tcPr marL="91425" marR="91425" marT="91425" marB="91425"/>
                </a:tc>
                <a:tc>
                  <a:txBody>
                    <a:bodyPr/>
                    <a:lstStyle/>
                    <a:p>
                      <a:pPr marL="0" lvl="0" indent="0" algn="l" rtl="0">
                        <a:spcBef>
                          <a:spcPts val="0"/>
                        </a:spcBef>
                        <a:spcAft>
                          <a:spcPts val="0"/>
                        </a:spcAft>
                        <a:buNone/>
                      </a:pPr>
                      <a:r>
                        <a:rPr lang="en" sz="800"/>
                        <a:t>S</a:t>
                      </a:r>
                      <a:endParaRPr sz="800"/>
                    </a:p>
                  </a:txBody>
                  <a:tcPr marL="91425" marR="91425" marT="91425" marB="91425"/>
                </a:tc>
                <a:extLst>
                  <a:ext uri="{0D108BD9-81ED-4DB2-BD59-A6C34878D82A}">
                    <a16:rowId xmlns:a16="http://schemas.microsoft.com/office/drawing/2014/main" val="10006"/>
                  </a:ext>
                </a:extLst>
              </a:tr>
              <a:tr h="329516">
                <a:tc>
                  <a:txBody>
                    <a:bodyPr/>
                    <a:lstStyle/>
                    <a:p>
                      <a:pPr marL="0" lvl="0" indent="0" algn="l" rtl="0">
                        <a:spcBef>
                          <a:spcPts val="0"/>
                        </a:spcBef>
                        <a:spcAft>
                          <a:spcPts val="0"/>
                        </a:spcAft>
                        <a:buNone/>
                      </a:pPr>
                      <a:r>
                        <a:rPr lang="en" sz="800">
                          <a:solidFill>
                            <a:schemeClr val="dk1"/>
                          </a:solidFill>
                        </a:rPr>
                        <a:t>Concept_code</a:t>
                      </a:r>
                      <a:endParaRPr sz="800"/>
                    </a:p>
                  </a:txBody>
                  <a:tcPr marL="91425" marR="91425" marT="91425" marB="91425"/>
                </a:tc>
                <a:tc>
                  <a:txBody>
                    <a:bodyPr/>
                    <a:lstStyle/>
                    <a:p>
                      <a:pPr marL="0" lvl="0" indent="0" algn="l" rtl="0">
                        <a:spcBef>
                          <a:spcPts val="0"/>
                        </a:spcBef>
                        <a:spcAft>
                          <a:spcPts val="0"/>
                        </a:spcAft>
                        <a:buNone/>
                      </a:pPr>
                      <a:r>
                        <a:rPr lang="en" sz="800">
                          <a:solidFill>
                            <a:schemeClr val="dk2"/>
                          </a:solidFill>
                        </a:rPr>
                        <a:t>7p11.2</a:t>
                      </a:r>
                      <a:endParaRPr sz="800"/>
                    </a:p>
                  </a:txBody>
                  <a:tcPr marL="91425" marR="91425" marT="91425" marB="91425"/>
                </a:tc>
                <a:extLst>
                  <a:ext uri="{0D108BD9-81ED-4DB2-BD59-A6C34878D82A}">
                    <a16:rowId xmlns:a16="http://schemas.microsoft.com/office/drawing/2014/main" val="10007"/>
                  </a:ext>
                </a:extLst>
              </a:tr>
              <a:tr h="329516">
                <a:tc>
                  <a:txBody>
                    <a:bodyPr/>
                    <a:lstStyle/>
                    <a:p>
                      <a:pPr marL="0" lvl="0" indent="0" algn="l" rtl="0">
                        <a:spcBef>
                          <a:spcPts val="0"/>
                        </a:spcBef>
                        <a:spcAft>
                          <a:spcPts val="0"/>
                        </a:spcAft>
                        <a:buNone/>
                      </a:pPr>
                      <a:r>
                        <a:rPr lang="en" sz="800">
                          <a:solidFill>
                            <a:schemeClr val="dk1"/>
                          </a:solidFill>
                        </a:rPr>
                        <a:t>Valid_start_date</a:t>
                      </a:r>
                      <a:endParaRPr sz="800"/>
                    </a:p>
                  </a:txBody>
                  <a:tcPr marL="91425" marR="91425" marT="91425" marB="91425"/>
                </a:tc>
                <a:tc>
                  <a:txBody>
                    <a:bodyPr/>
                    <a:lstStyle/>
                    <a:p>
                      <a:pPr marL="0" lvl="0" indent="0" algn="l" rtl="0">
                        <a:spcBef>
                          <a:spcPts val="0"/>
                        </a:spcBef>
                        <a:spcAft>
                          <a:spcPts val="0"/>
                        </a:spcAft>
                        <a:buNone/>
                      </a:pPr>
                      <a:r>
                        <a:rPr lang="en" sz="800"/>
                        <a:t>1970-01-01</a:t>
                      </a:r>
                      <a:endParaRPr sz="800"/>
                    </a:p>
                  </a:txBody>
                  <a:tcPr marL="91425" marR="91425" marT="91425" marB="91425"/>
                </a:tc>
                <a:extLst>
                  <a:ext uri="{0D108BD9-81ED-4DB2-BD59-A6C34878D82A}">
                    <a16:rowId xmlns:a16="http://schemas.microsoft.com/office/drawing/2014/main" val="10008"/>
                  </a:ext>
                </a:extLst>
              </a:tr>
              <a:tr h="329516">
                <a:tc>
                  <a:txBody>
                    <a:bodyPr/>
                    <a:lstStyle/>
                    <a:p>
                      <a:pPr marL="0" lvl="0" indent="0" algn="l" rtl="0">
                        <a:spcBef>
                          <a:spcPts val="0"/>
                        </a:spcBef>
                        <a:spcAft>
                          <a:spcPts val="0"/>
                        </a:spcAft>
                        <a:buNone/>
                      </a:pPr>
                      <a:r>
                        <a:rPr lang="en" sz="800">
                          <a:solidFill>
                            <a:schemeClr val="dk1"/>
                          </a:solidFill>
                        </a:rPr>
                        <a:t>Valid_end_date</a:t>
                      </a:r>
                      <a:endParaRPr sz="800">
                        <a:solidFill>
                          <a:schemeClr val="dk1"/>
                        </a:solidFill>
                      </a:endParaRPr>
                    </a:p>
                  </a:txBody>
                  <a:tcPr marL="91425" marR="91425" marT="91425" marB="91425"/>
                </a:tc>
                <a:tc>
                  <a:txBody>
                    <a:bodyPr/>
                    <a:lstStyle/>
                    <a:p>
                      <a:pPr marL="0" lvl="0" indent="0" algn="l" rtl="0">
                        <a:spcBef>
                          <a:spcPts val="0"/>
                        </a:spcBef>
                        <a:spcAft>
                          <a:spcPts val="0"/>
                        </a:spcAft>
                        <a:buNone/>
                      </a:pPr>
                      <a:r>
                        <a:rPr lang="en" sz="800"/>
                        <a:t>2099-12-31</a:t>
                      </a:r>
                      <a:endParaRPr sz="800"/>
                    </a:p>
                  </a:txBody>
                  <a:tcPr marL="91425" marR="91425" marT="91425" marB="91425"/>
                </a:tc>
                <a:extLst>
                  <a:ext uri="{0D108BD9-81ED-4DB2-BD59-A6C34878D82A}">
                    <a16:rowId xmlns:a16="http://schemas.microsoft.com/office/drawing/2014/main" val="10009"/>
                  </a:ext>
                </a:extLst>
              </a:tr>
              <a:tr h="329516">
                <a:tc>
                  <a:txBody>
                    <a:bodyPr/>
                    <a:lstStyle/>
                    <a:p>
                      <a:pPr marL="0" lvl="0" indent="0" algn="l" rtl="0">
                        <a:spcBef>
                          <a:spcPts val="0"/>
                        </a:spcBef>
                        <a:spcAft>
                          <a:spcPts val="0"/>
                        </a:spcAft>
                        <a:buNone/>
                      </a:pPr>
                      <a:r>
                        <a:rPr lang="en" sz="800">
                          <a:solidFill>
                            <a:schemeClr val="dk1"/>
                          </a:solidFill>
                        </a:rPr>
                        <a:t>Invalid_reason</a:t>
                      </a:r>
                      <a:endParaRPr sz="800">
                        <a:solidFill>
                          <a:schemeClr val="dk1"/>
                        </a:solidFill>
                      </a:endParaRPr>
                    </a:p>
                  </a:txBody>
                  <a:tcPr marL="91425" marR="91425" marT="91425" marB="91425"/>
                </a:tc>
                <a:tc>
                  <a:txBody>
                    <a:bodyPr/>
                    <a:lstStyle/>
                    <a:p>
                      <a:pPr marL="0" lvl="0" indent="0" algn="l" rtl="0">
                        <a:spcBef>
                          <a:spcPts val="0"/>
                        </a:spcBef>
                        <a:spcAft>
                          <a:spcPts val="0"/>
                        </a:spcAft>
                        <a:buNone/>
                      </a:pPr>
                      <a:endParaRPr sz="800" dirty="0"/>
                    </a:p>
                  </a:txBody>
                  <a:tcPr marL="91425" marR="91425" marT="91425" marB="91425"/>
                </a:tc>
                <a:extLst>
                  <a:ext uri="{0D108BD9-81ED-4DB2-BD59-A6C34878D82A}">
                    <a16:rowId xmlns:a16="http://schemas.microsoft.com/office/drawing/2014/main" val="10010"/>
                  </a:ext>
                </a:extLst>
              </a:tr>
            </a:tbl>
          </a:graphicData>
        </a:graphic>
      </p:graphicFrame>
      <p:graphicFrame>
        <p:nvGraphicFramePr>
          <p:cNvPr id="91" name="Google Shape;91;p18"/>
          <p:cNvGraphicFramePr/>
          <p:nvPr>
            <p:extLst>
              <p:ext uri="{D42A27DB-BD31-4B8C-83A1-F6EECF244321}">
                <p14:modId xmlns:p14="http://schemas.microsoft.com/office/powerpoint/2010/main" val="4266535538"/>
              </p:ext>
            </p:extLst>
          </p:nvPr>
        </p:nvGraphicFramePr>
        <p:xfrm>
          <a:off x="3398687" y="3049622"/>
          <a:ext cx="2343225" cy="1492479"/>
        </p:xfrm>
        <a:graphic>
          <a:graphicData uri="http://schemas.openxmlformats.org/drawingml/2006/table">
            <a:tbl>
              <a:tblPr>
                <a:noFill/>
                <a:tableStyleId>{42E292DC-4DC9-4369-9E3E-4D5144749313}</a:tableStyleId>
              </a:tblPr>
              <a:tblGrid>
                <a:gridCol w="1100200">
                  <a:extLst>
                    <a:ext uri="{9D8B030D-6E8A-4147-A177-3AD203B41FA5}">
                      <a16:colId xmlns:a16="http://schemas.microsoft.com/office/drawing/2014/main" val="20000"/>
                    </a:ext>
                  </a:extLst>
                </a:gridCol>
                <a:gridCol w="1243025">
                  <a:extLst>
                    <a:ext uri="{9D8B030D-6E8A-4147-A177-3AD203B41FA5}">
                      <a16:colId xmlns:a16="http://schemas.microsoft.com/office/drawing/2014/main" val="20001"/>
                    </a:ext>
                  </a:extLst>
                </a:gridCol>
              </a:tblGrid>
              <a:tr h="381813">
                <a:tc gridSpan="2">
                  <a:txBody>
                    <a:bodyPr/>
                    <a:lstStyle/>
                    <a:p>
                      <a:pPr marL="0" lvl="0" indent="0" algn="ctr" rtl="0">
                        <a:spcBef>
                          <a:spcPts val="0"/>
                        </a:spcBef>
                        <a:spcAft>
                          <a:spcPts val="0"/>
                        </a:spcAft>
                        <a:buNone/>
                      </a:pPr>
                      <a:r>
                        <a:rPr lang="en" sz="1200" b="1" dirty="0">
                          <a:solidFill>
                            <a:schemeClr val="dk1"/>
                          </a:solidFill>
                        </a:rPr>
                        <a:t>Concept_relationship</a:t>
                      </a:r>
                      <a:endParaRPr sz="1200" b="1" dirty="0"/>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7056">
                <a:tc>
                  <a:txBody>
                    <a:bodyPr/>
                    <a:lstStyle/>
                    <a:p>
                      <a:pPr marL="0" lvl="0" indent="0" algn="l" rtl="0">
                        <a:spcBef>
                          <a:spcPts val="0"/>
                        </a:spcBef>
                        <a:spcAft>
                          <a:spcPts val="0"/>
                        </a:spcAft>
                        <a:buNone/>
                      </a:pPr>
                      <a:r>
                        <a:rPr lang="en" sz="800"/>
                        <a:t>Concept_id_1</a:t>
                      </a:r>
                      <a:endParaRPr sz="800"/>
                    </a:p>
                  </a:txBody>
                  <a:tcPr marL="91425" marR="91425" marT="91425" marB="91425"/>
                </a:tc>
                <a:tc>
                  <a:txBody>
                    <a:bodyPr/>
                    <a:lstStyle/>
                    <a:p>
                      <a:pPr marL="0" lvl="0" indent="0" algn="l" rtl="0">
                        <a:spcBef>
                          <a:spcPts val="0"/>
                        </a:spcBef>
                        <a:spcAft>
                          <a:spcPts val="0"/>
                        </a:spcAft>
                        <a:buNone/>
                      </a:pPr>
                      <a:r>
                        <a:rPr lang="en" sz="800"/>
                        <a:t>5432132</a:t>
                      </a:r>
                      <a:endParaRPr sz="800"/>
                    </a:p>
                  </a:txBody>
                  <a:tcPr marL="91425" marR="91425" marT="91425" marB="91425"/>
                </a:tc>
                <a:extLst>
                  <a:ext uri="{0D108BD9-81ED-4DB2-BD59-A6C34878D82A}">
                    <a16:rowId xmlns:a16="http://schemas.microsoft.com/office/drawing/2014/main" val="10001"/>
                  </a:ext>
                </a:extLst>
              </a:tr>
              <a:tr h="397056">
                <a:tc>
                  <a:txBody>
                    <a:bodyPr/>
                    <a:lstStyle/>
                    <a:p>
                      <a:pPr marL="0" lvl="0" indent="0" algn="l" rtl="0">
                        <a:spcBef>
                          <a:spcPts val="0"/>
                        </a:spcBef>
                        <a:spcAft>
                          <a:spcPts val="0"/>
                        </a:spcAft>
                        <a:buClr>
                          <a:schemeClr val="dk1"/>
                        </a:buClr>
                        <a:buSzPts val="1100"/>
                        <a:buFont typeface="Arial"/>
                        <a:buNone/>
                      </a:pPr>
                      <a:r>
                        <a:rPr lang="en" sz="800">
                          <a:solidFill>
                            <a:schemeClr val="dk1"/>
                          </a:solidFill>
                        </a:rPr>
                        <a:t>Concept_id_2</a:t>
                      </a:r>
                      <a:endParaRPr sz="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800">
                          <a:solidFill>
                            <a:schemeClr val="dk1"/>
                          </a:solidFill>
                        </a:rPr>
                        <a:t>554654</a:t>
                      </a:r>
                      <a:endParaRPr sz="800"/>
                    </a:p>
                  </a:txBody>
                  <a:tcPr marL="91425" marR="91425" marT="91425" marB="91425"/>
                </a:tc>
                <a:extLst>
                  <a:ext uri="{0D108BD9-81ED-4DB2-BD59-A6C34878D82A}">
                    <a16:rowId xmlns:a16="http://schemas.microsoft.com/office/drawing/2014/main" val="10002"/>
                  </a:ext>
                </a:extLst>
              </a:tr>
              <a:tr h="316554">
                <a:tc>
                  <a:txBody>
                    <a:bodyPr/>
                    <a:lstStyle/>
                    <a:p>
                      <a:pPr marL="0" lvl="0" indent="0" algn="l" rtl="0">
                        <a:spcBef>
                          <a:spcPts val="0"/>
                        </a:spcBef>
                        <a:spcAft>
                          <a:spcPts val="0"/>
                        </a:spcAft>
                        <a:buNone/>
                      </a:pPr>
                      <a:r>
                        <a:rPr lang="en" sz="800" dirty="0">
                          <a:solidFill>
                            <a:schemeClr val="dk1"/>
                          </a:solidFill>
                        </a:rPr>
                        <a:t>Relationship_id</a:t>
                      </a:r>
                      <a:endParaRPr sz="800" dirty="0"/>
                    </a:p>
                  </a:txBody>
                  <a:tcPr marL="91425" marR="91425" marT="91425" marB="91425"/>
                </a:tc>
                <a:tc>
                  <a:txBody>
                    <a:bodyPr/>
                    <a:lstStyle/>
                    <a:p>
                      <a:pPr marL="0" lvl="0" indent="0" algn="l" rtl="0">
                        <a:spcBef>
                          <a:spcPts val="0"/>
                        </a:spcBef>
                        <a:spcAft>
                          <a:spcPts val="0"/>
                        </a:spcAft>
                        <a:buNone/>
                      </a:pPr>
                      <a:r>
                        <a:rPr lang="en" sz="800" dirty="0"/>
                        <a:t>Gene has location</a:t>
                      </a:r>
                      <a:endParaRPr sz="800" dirty="0"/>
                    </a:p>
                  </a:txBody>
                  <a:tcPr marL="91425" marR="91425" marT="91425" marB="91425"/>
                </a:tc>
                <a:extLst>
                  <a:ext uri="{0D108BD9-81ED-4DB2-BD59-A6C34878D82A}">
                    <a16:rowId xmlns:a16="http://schemas.microsoft.com/office/drawing/2014/main" val="10003"/>
                  </a:ext>
                </a:extLst>
              </a:tr>
            </a:tbl>
          </a:graphicData>
        </a:graphic>
      </p:graphicFrame>
      <p:cxnSp>
        <p:nvCxnSpPr>
          <p:cNvPr id="92" name="Google Shape;92;p18"/>
          <p:cNvCxnSpPr>
            <a:cxnSpLocks/>
          </p:cNvCxnSpPr>
          <p:nvPr/>
        </p:nvCxnSpPr>
        <p:spPr>
          <a:xfrm flipH="1">
            <a:off x="5750458" y="1132225"/>
            <a:ext cx="853442" cy="2848932"/>
          </a:xfrm>
          <a:prstGeom prst="straightConnector1">
            <a:avLst/>
          </a:prstGeom>
          <a:noFill/>
          <a:ln w="9525" cap="flat" cmpd="sng">
            <a:solidFill>
              <a:schemeClr val="dk2"/>
            </a:solidFill>
            <a:prstDash val="solid"/>
            <a:round/>
            <a:headEnd type="none" w="med" len="med"/>
            <a:tailEnd type="triangle" w="med" len="med"/>
          </a:ln>
        </p:spPr>
      </p:cxnSp>
      <p:sp>
        <p:nvSpPr>
          <p:cNvPr id="9" name="Заголовок 1">
            <a:extLst>
              <a:ext uri="{FF2B5EF4-FFF2-40B4-BE49-F238E27FC236}">
                <a16:creationId xmlns:a16="http://schemas.microsoft.com/office/drawing/2014/main" id="{E15137C1-1970-49FF-A03F-A4763D6AFDE2}"/>
              </a:ext>
            </a:extLst>
          </p:cNvPr>
          <p:cNvSpPr>
            <a:spLocks noGrp="1"/>
          </p:cNvSpPr>
          <p:nvPr/>
        </p:nvSpPr>
        <p:spPr>
          <a:xfrm>
            <a:off x="343806" y="1952"/>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2800"/>
              <a:buNone/>
              <a:defRPr sz="33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sz="2800"/>
              <a:t>HGNC Relationships</a:t>
            </a:r>
            <a:endParaRPr lang="en-US" sz="2800">
              <a:cs typeface="Calibri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кутник 3">
            <a:extLst>
              <a:ext uri="{FF2B5EF4-FFF2-40B4-BE49-F238E27FC236}">
                <a16:creationId xmlns:a16="http://schemas.microsoft.com/office/drawing/2014/main" id="{AA994FEA-BF03-4BF8-86C2-476F891C6849}"/>
              </a:ext>
            </a:extLst>
          </p:cNvPr>
          <p:cNvSpPr/>
          <p:nvPr/>
        </p:nvSpPr>
        <p:spPr>
          <a:xfrm>
            <a:off x="2286000" y="235156"/>
            <a:ext cx="4572000" cy="1107996"/>
          </a:xfrm>
          <a:prstGeom prst="rect">
            <a:avLst/>
          </a:prstGeom>
        </p:spPr>
        <p:txBody>
          <a:bodyPr>
            <a:spAutoFit/>
          </a:bodyPr>
          <a:lstStyle/>
          <a:p>
            <a:pPr algn="ctr"/>
            <a:r>
              <a:rPr lang="en-US" sz="6600" dirty="0" err="1"/>
              <a:t>ClinVar</a:t>
            </a:r>
            <a:endParaRPr lang="en-US" sz="6600" dirty="0"/>
          </a:p>
        </p:txBody>
      </p:sp>
      <p:sp>
        <p:nvSpPr>
          <p:cNvPr id="2" name="Прямокутник 1">
            <a:extLst>
              <a:ext uri="{FF2B5EF4-FFF2-40B4-BE49-F238E27FC236}">
                <a16:creationId xmlns:a16="http://schemas.microsoft.com/office/drawing/2014/main" id="{0957FAA6-E3A3-4524-822A-CE4858378976}"/>
              </a:ext>
            </a:extLst>
          </p:cNvPr>
          <p:cNvSpPr/>
          <p:nvPr/>
        </p:nvSpPr>
        <p:spPr>
          <a:xfrm>
            <a:off x="1645814" y="1268016"/>
            <a:ext cx="5852371" cy="1200329"/>
          </a:xfrm>
          <a:prstGeom prst="rect">
            <a:avLst/>
          </a:prstGeom>
        </p:spPr>
        <p:txBody>
          <a:bodyPr wrap="none" anchor="t">
            <a:spAutoFit/>
          </a:bodyPr>
          <a:lstStyle/>
          <a:p>
            <a:r>
              <a:rPr lang="en-US"/>
              <a:t>Source fields with example:</a:t>
            </a:r>
          </a:p>
          <a:p>
            <a:r>
              <a:rPr lang="en-US">
                <a:solidFill>
                  <a:srgbClr val="C00000"/>
                </a:solidFill>
              </a:rPr>
              <a:t>A – this color used to identify what fields we suggest to keep</a:t>
            </a:r>
          </a:p>
          <a:p>
            <a:r>
              <a:rPr lang="en-US">
                <a:solidFill>
                  <a:srgbClr val="0070C0"/>
                </a:solidFill>
                <a:cs typeface="Calibri"/>
              </a:rPr>
              <a:t>A – TBD </a:t>
            </a:r>
            <a:r>
              <a:rPr lang="en-US">
                <a:solidFill>
                  <a:srgbClr val="C00000"/>
                </a:solidFill>
                <a:cs typeface="Calibri"/>
              </a:rPr>
              <a:t> </a:t>
            </a:r>
            <a:endParaRPr lang="en-US">
              <a:solidFill>
                <a:srgbClr val="C00000"/>
              </a:solidFill>
            </a:endParaRPr>
          </a:p>
          <a:p>
            <a:r>
              <a:rPr lang="en-US"/>
              <a:t>A – else fields</a:t>
            </a:r>
          </a:p>
        </p:txBody>
      </p:sp>
    </p:spTree>
    <p:extLst>
      <p:ext uri="{BB962C8B-B14F-4D97-AF65-F5344CB8AC3E}">
        <p14:creationId xmlns:p14="http://schemas.microsoft.com/office/powerpoint/2010/main" val="4144372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graphicFrame>
        <p:nvGraphicFramePr>
          <p:cNvPr id="98" name="Google Shape;98;p19"/>
          <p:cNvGraphicFramePr/>
          <p:nvPr>
            <p:extLst>
              <p:ext uri="{D42A27DB-BD31-4B8C-83A1-F6EECF244321}">
                <p14:modId xmlns:p14="http://schemas.microsoft.com/office/powerpoint/2010/main" val="1474192360"/>
              </p:ext>
            </p:extLst>
          </p:nvPr>
        </p:nvGraphicFramePr>
        <p:xfrm>
          <a:off x="1" y="1"/>
          <a:ext cx="9144000" cy="5190269"/>
        </p:xfrm>
        <a:graphic>
          <a:graphicData uri="http://schemas.openxmlformats.org/drawingml/2006/table">
            <a:tbl>
              <a:tblPr>
                <a:noFill/>
                <a:tableStyleId>{708B3839-8EC6-430C-B515-9096A4929F32}</a:tableStyleId>
              </a:tblPr>
              <a:tblGrid>
                <a:gridCol w="884472">
                  <a:extLst>
                    <a:ext uri="{9D8B030D-6E8A-4147-A177-3AD203B41FA5}">
                      <a16:colId xmlns:a16="http://schemas.microsoft.com/office/drawing/2014/main" val="20000"/>
                    </a:ext>
                  </a:extLst>
                </a:gridCol>
                <a:gridCol w="2625416">
                  <a:extLst>
                    <a:ext uri="{9D8B030D-6E8A-4147-A177-3AD203B41FA5}">
                      <a16:colId xmlns:a16="http://schemas.microsoft.com/office/drawing/2014/main" val="20001"/>
                    </a:ext>
                  </a:extLst>
                </a:gridCol>
                <a:gridCol w="2574388">
                  <a:extLst>
                    <a:ext uri="{9D8B030D-6E8A-4147-A177-3AD203B41FA5}">
                      <a16:colId xmlns:a16="http://schemas.microsoft.com/office/drawing/2014/main" val="20002"/>
                    </a:ext>
                  </a:extLst>
                </a:gridCol>
                <a:gridCol w="3059724">
                  <a:extLst>
                    <a:ext uri="{9D8B030D-6E8A-4147-A177-3AD203B41FA5}">
                      <a16:colId xmlns:a16="http://schemas.microsoft.com/office/drawing/2014/main" val="3927864543"/>
                    </a:ext>
                  </a:extLst>
                </a:gridCol>
              </a:tblGrid>
              <a:tr h="433053">
                <a:tc>
                  <a:txBody>
                    <a:bodyPr/>
                    <a:lstStyle/>
                    <a:p>
                      <a:pPr marL="0" lvl="0" indent="0" algn="ctr" rtl="0">
                        <a:lnSpc>
                          <a:spcPct val="115000"/>
                        </a:lnSpc>
                        <a:spcBef>
                          <a:spcPts val="0"/>
                        </a:spcBef>
                        <a:spcAft>
                          <a:spcPts val="0"/>
                        </a:spcAft>
                        <a:buNone/>
                      </a:pPr>
                      <a:endParaRPr sz="800" b="1"/>
                    </a:p>
                    <a:p>
                      <a:pPr marL="0" lvl="0" indent="0" algn="ctr" rtl="0">
                        <a:lnSpc>
                          <a:spcPct val="115000"/>
                        </a:lnSpc>
                        <a:spcBef>
                          <a:spcPts val="0"/>
                        </a:spcBef>
                        <a:spcAft>
                          <a:spcPts val="0"/>
                        </a:spcAft>
                        <a:buNone/>
                      </a:pPr>
                      <a:r>
                        <a:rPr lang="en" sz="800" b="1"/>
                        <a:t>Source field</a:t>
                      </a:r>
                      <a:endParaRPr sz="8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800" b="1"/>
                        <a:t>Example_1</a:t>
                      </a:r>
                      <a:endParaRPr sz="8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800" b="1"/>
                        <a:t>Example_2</a:t>
                      </a:r>
                      <a:endParaRPr sz="800" b="1"/>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800" b="1"/>
                        <a:t>Comment</a:t>
                      </a:r>
                      <a:endParaRPr sz="8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64644">
                <a:tc>
                  <a:txBody>
                    <a:bodyPr/>
                    <a:lstStyle/>
                    <a:p>
                      <a:pPr marL="0" lvl="0" indent="0" algn="l" rtl="0">
                        <a:lnSpc>
                          <a:spcPct val="115000"/>
                        </a:lnSpc>
                        <a:spcBef>
                          <a:spcPts val="0"/>
                        </a:spcBef>
                        <a:spcAft>
                          <a:spcPts val="0"/>
                        </a:spcAft>
                        <a:buNone/>
                      </a:pPr>
                      <a:r>
                        <a:rPr lang="en" sz="600" err="1">
                          <a:solidFill>
                            <a:srgbClr val="C00000"/>
                          </a:solidFill>
                        </a:rPr>
                        <a:t>alleleid</a:t>
                      </a:r>
                      <a:endParaRPr sz="600" err="1">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C00000"/>
                          </a:solidFill>
                        </a:rPr>
                        <a:t>54387</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C00000"/>
                          </a:solidFill>
                        </a:rPr>
                        <a:t>54387</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64644">
                <a:tc>
                  <a:txBody>
                    <a:bodyPr/>
                    <a:lstStyle/>
                    <a:p>
                      <a:pPr marL="0" lvl="0" indent="0" algn="l" rtl="0">
                        <a:lnSpc>
                          <a:spcPct val="115000"/>
                        </a:lnSpc>
                        <a:spcBef>
                          <a:spcPts val="0"/>
                        </a:spcBef>
                        <a:spcAft>
                          <a:spcPts val="0"/>
                        </a:spcAft>
                        <a:buNone/>
                      </a:pPr>
                      <a:r>
                        <a:rPr lang="en" sz="600" dirty="0">
                          <a:solidFill>
                            <a:srgbClr val="C00000"/>
                          </a:solidFill>
                        </a:rPr>
                        <a:t>f_type</a:t>
                      </a:r>
                      <a:endParaRPr sz="600" dirty="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C00000"/>
                          </a:solidFill>
                        </a:rPr>
                        <a:t>deletion</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C00000"/>
                          </a:solidFill>
                        </a:rPr>
                        <a:t>deletion</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64644">
                <a:tc>
                  <a:txBody>
                    <a:bodyPr/>
                    <a:lstStyle/>
                    <a:p>
                      <a:pPr marL="0" lvl="0" indent="0" algn="l" rtl="0">
                        <a:lnSpc>
                          <a:spcPct val="115000"/>
                        </a:lnSpc>
                        <a:spcBef>
                          <a:spcPts val="0"/>
                        </a:spcBef>
                        <a:spcAft>
                          <a:spcPts val="0"/>
                        </a:spcAft>
                        <a:buNone/>
                      </a:pPr>
                      <a:r>
                        <a:rPr lang="en" sz="600" err="1">
                          <a:solidFill>
                            <a:srgbClr val="C00000"/>
                          </a:solidFill>
                        </a:rPr>
                        <a:t>f_name</a:t>
                      </a:r>
                      <a:endParaRPr sz="600" err="1">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C00000"/>
                          </a:solidFill>
                        </a:rPr>
                        <a:t>NM_005228.5(EGFR):c.2127_2129del (p.Glu709_Thr710delinsAsp)</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C00000"/>
                          </a:solidFill>
                        </a:rPr>
                        <a:t>NM_005228.5(EGFR):c.2127_2129del (p.Glu709_Thr710delinsAsp)</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solidFill>
                            <a:srgbClr val="C00000"/>
                          </a:solidFill>
                        </a:rPr>
                        <a:t>HGVS representations</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64644">
                <a:tc>
                  <a:txBody>
                    <a:bodyPr/>
                    <a:lstStyle/>
                    <a:p>
                      <a:pPr marL="0" lvl="0" indent="0" algn="l" rtl="0">
                        <a:lnSpc>
                          <a:spcPct val="115000"/>
                        </a:lnSpc>
                        <a:spcBef>
                          <a:spcPts val="0"/>
                        </a:spcBef>
                        <a:spcAft>
                          <a:spcPts val="0"/>
                        </a:spcAft>
                        <a:buNone/>
                      </a:pPr>
                      <a:r>
                        <a:rPr lang="en-US" sz="600" err="1"/>
                        <a:t>geneid</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1956</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1956</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190575479"/>
                  </a:ext>
                </a:extLst>
              </a:tr>
              <a:tr h="264644">
                <a:tc>
                  <a:txBody>
                    <a:bodyPr/>
                    <a:lstStyle/>
                    <a:p>
                      <a:pPr marL="0" lvl="0" indent="0" algn="l" rtl="0">
                        <a:lnSpc>
                          <a:spcPct val="115000"/>
                        </a:lnSpc>
                        <a:spcBef>
                          <a:spcPts val="0"/>
                        </a:spcBef>
                        <a:spcAft>
                          <a:spcPts val="0"/>
                        </a:spcAft>
                        <a:buNone/>
                      </a:pPr>
                      <a:r>
                        <a:rPr lang="en" sz="600"/>
                        <a:t>genesymbol</a:t>
                      </a: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EGFR</a:t>
                      </a: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EGFR</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64644">
                <a:tc>
                  <a:txBody>
                    <a:bodyPr/>
                    <a:lstStyle/>
                    <a:p>
                      <a:pPr marL="0" lvl="0" indent="0" algn="l" rtl="0">
                        <a:lnSpc>
                          <a:spcPct val="115000"/>
                        </a:lnSpc>
                        <a:spcBef>
                          <a:spcPts val="0"/>
                        </a:spcBef>
                        <a:spcAft>
                          <a:spcPts val="0"/>
                        </a:spcAft>
                        <a:buNone/>
                      </a:pPr>
                      <a:r>
                        <a:rPr lang="en-US" sz="600"/>
                        <a:t>hgnc_id</a:t>
                      </a:r>
                      <a:endParaRPr lang="en-US" sz="600" err="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HGNC:3236</a:t>
                      </a: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HGNC:3236</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HGNC </a:t>
                      </a:r>
                      <a:r>
                        <a:rPr lang="en-US" sz="600" err="1"/>
                        <a:t>Identificator</a:t>
                      </a: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64644">
                <a:tc>
                  <a:txBody>
                    <a:bodyPr/>
                    <a:lstStyle/>
                    <a:p>
                      <a:pPr marL="0" lvl="0" indent="0" algn="l" rtl="0">
                        <a:lnSpc>
                          <a:spcPct val="115000"/>
                        </a:lnSpc>
                        <a:spcBef>
                          <a:spcPts val="0"/>
                        </a:spcBef>
                        <a:spcAft>
                          <a:spcPts val="0"/>
                        </a:spcAft>
                        <a:buNone/>
                      </a:pPr>
                      <a:r>
                        <a:rPr lang="en" sz="600" dirty="0">
                          <a:solidFill>
                            <a:srgbClr val="C00000"/>
                          </a:solidFill>
                        </a:rPr>
                        <a:t>clinicalsignificance</a:t>
                      </a:r>
                      <a:endParaRPr sz="600" dirty="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dirty="0">
                          <a:solidFill>
                            <a:srgbClr val="C00000"/>
                          </a:solidFill>
                        </a:rPr>
                        <a:t>Pathogenic</a:t>
                      </a:r>
                      <a:endParaRPr sz="600" dirty="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C00000"/>
                          </a:solidFill>
                        </a:rPr>
                        <a:t>Pathogenic</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64644">
                <a:tc>
                  <a:txBody>
                    <a:bodyPr/>
                    <a:lstStyle/>
                    <a:p>
                      <a:pPr marL="0" lvl="0" indent="0" algn="l" rtl="0">
                        <a:lnSpc>
                          <a:spcPct val="115000"/>
                        </a:lnSpc>
                        <a:spcBef>
                          <a:spcPts val="0"/>
                        </a:spcBef>
                        <a:spcAft>
                          <a:spcPts val="0"/>
                        </a:spcAft>
                        <a:buNone/>
                      </a:pPr>
                      <a:r>
                        <a:rPr lang="en-US" sz="600" err="1"/>
                        <a:t>clinsigsimple</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1</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1</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412540465"/>
                  </a:ext>
                </a:extLst>
              </a:tr>
              <a:tr h="342834">
                <a:tc>
                  <a:txBody>
                    <a:bodyPr/>
                    <a:lstStyle/>
                    <a:p>
                      <a:pPr marL="0" lvl="0" indent="0" algn="l" rtl="0">
                        <a:lnSpc>
                          <a:spcPct val="115000"/>
                        </a:lnSpc>
                        <a:spcBef>
                          <a:spcPts val="0"/>
                        </a:spcBef>
                        <a:spcAft>
                          <a:spcPts val="0"/>
                        </a:spcAft>
                        <a:buNone/>
                      </a:pPr>
                      <a:r>
                        <a:rPr lang="en-US" sz="600"/>
                        <a:t>lastevaluated</a:t>
                      </a:r>
                      <a:endParaRPr lang="en-US" sz="600" err="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Jun 15, 2011</a:t>
                      </a: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Jun 15, 2011</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The most recent date that the variant was interpreted, or evaluated, by a submitter.</a:t>
                      </a: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64644">
                <a:tc>
                  <a:txBody>
                    <a:bodyPr/>
                    <a:lstStyle/>
                    <a:p>
                      <a:pPr marL="0" lvl="0" indent="0" algn="l" rtl="0">
                        <a:lnSpc>
                          <a:spcPct val="115000"/>
                        </a:lnSpc>
                        <a:spcBef>
                          <a:spcPts val="0"/>
                        </a:spcBef>
                        <a:spcAft>
                          <a:spcPts val="0"/>
                        </a:spcAft>
                        <a:buNone/>
                      </a:pPr>
                      <a:r>
                        <a:rPr lang="en" sz="600"/>
                        <a:t>rs_dbsnp</a:t>
                      </a: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397517086</a:t>
                      </a: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t>397517086</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600"/>
                        <a:t>links to related databases, such as </a:t>
                      </a:r>
                      <a:r>
                        <a:rPr lang="en-US" sz="600" err="1"/>
                        <a:t>dbSNP</a:t>
                      </a: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64644">
                <a:tc>
                  <a:txBody>
                    <a:bodyPr/>
                    <a:lstStyle/>
                    <a:p>
                      <a:pPr marL="0" lvl="0" indent="0" algn="l" rtl="0">
                        <a:lnSpc>
                          <a:spcPct val="115000"/>
                        </a:lnSpc>
                        <a:spcBef>
                          <a:spcPts val="0"/>
                        </a:spcBef>
                        <a:spcAft>
                          <a:spcPts val="0"/>
                        </a:spcAft>
                        <a:buNone/>
                      </a:pPr>
                      <a:r>
                        <a:rPr lang="en-US" sz="600"/>
                        <a:t>nsv_esv_dbvar</a:t>
                      </a:r>
                      <a:endParaRPr lang="en-US" sz="600" err="1"/>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600"/>
                        <a:t>-</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600"/>
                        <a:t>-</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600"/>
                        <a:t>links to related databases, such as </a:t>
                      </a:r>
                      <a:r>
                        <a:rPr lang="en-US" sz="600" err="1"/>
                        <a:t>dbVar</a:t>
                      </a:r>
                      <a:endParaRPr sz="60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597013707"/>
                  </a:ext>
                </a:extLst>
              </a:tr>
              <a:tr h="264644">
                <a:tc>
                  <a:txBody>
                    <a:bodyPr/>
                    <a:lstStyle/>
                    <a:p>
                      <a:pPr marL="0" lvl="0" indent="0" algn="l" rtl="0">
                        <a:lnSpc>
                          <a:spcPct val="115000"/>
                        </a:lnSpc>
                        <a:spcBef>
                          <a:spcPts val="0"/>
                        </a:spcBef>
                        <a:spcAft>
                          <a:spcPts val="0"/>
                        </a:spcAft>
                        <a:buNone/>
                      </a:pPr>
                      <a:r>
                        <a:rPr lang="en-US" sz="600"/>
                        <a:t>rcvaccession</a:t>
                      </a:r>
                      <a:endParaRPr lang="en-US" sz="600" err="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RCV000038375</a:t>
                      </a: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RCV000038375</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457112">
                <a:tc>
                  <a:txBody>
                    <a:bodyPr/>
                    <a:lstStyle/>
                    <a:p>
                      <a:pPr marL="0" lvl="0" indent="0" algn="l" rtl="0">
                        <a:lnSpc>
                          <a:spcPct val="115000"/>
                        </a:lnSpc>
                        <a:spcBef>
                          <a:spcPts val="0"/>
                        </a:spcBef>
                        <a:spcAft>
                          <a:spcPts val="0"/>
                        </a:spcAft>
                        <a:buNone/>
                      </a:pPr>
                      <a:r>
                        <a:rPr lang="en" sz="600" err="1">
                          <a:solidFill>
                            <a:srgbClr val="C00000"/>
                          </a:solidFill>
                        </a:rPr>
                        <a:t>phenotypeids</a:t>
                      </a:r>
                      <a:endParaRPr sz="600" err="1">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dirty="0">
                          <a:solidFill>
                            <a:srgbClr val="C00000"/>
                          </a:solidFill>
                        </a:rPr>
                        <a:t>Human Phenotype Ontology:HP:0030358,MeSH:D002289,MedGen:C0007131,SNOMED CT:254637007</a:t>
                      </a:r>
                      <a:endParaRPr sz="600" dirty="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C00000"/>
                          </a:solidFill>
                        </a:rPr>
                        <a:t>Human Phenotype Ontology:HP:0030358,MeSH:D002289,MedGen:C0007131,SNOMED CT:254637007</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264644">
                <a:tc>
                  <a:txBody>
                    <a:bodyPr/>
                    <a:lstStyle/>
                    <a:p>
                      <a:pPr marL="0" lvl="0" indent="0" algn="l" rtl="0">
                        <a:lnSpc>
                          <a:spcPct val="115000"/>
                        </a:lnSpc>
                        <a:spcBef>
                          <a:spcPts val="0"/>
                        </a:spcBef>
                        <a:spcAft>
                          <a:spcPts val="0"/>
                        </a:spcAft>
                        <a:buNone/>
                      </a:pPr>
                      <a:r>
                        <a:rPr lang="en-US" sz="600"/>
                        <a:t>phenotypelist</a:t>
                      </a:r>
                      <a:endParaRPr lang="en-US" sz="600" err="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Non-small cell lung cancer</a:t>
                      </a: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t>Non-small cell lung cancer</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264644">
                <a:tc>
                  <a:txBody>
                    <a:bodyPr/>
                    <a:lstStyle/>
                    <a:p>
                      <a:pPr marL="0" lvl="0" indent="0" algn="l" rtl="0">
                        <a:lnSpc>
                          <a:spcPct val="115000"/>
                        </a:lnSpc>
                        <a:spcBef>
                          <a:spcPts val="0"/>
                        </a:spcBef>
                        <a:spcAft>
                          <a:spcPts val="0"/>
                        </a:spcAft>
                        <a:buNone/>
                      </a:pPr>
                      <a:r>
                        <a:rPr lang="en-US" sz="600"/>
                        <a:t>origin</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somatic</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somatic</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3196160490"/>
                  </a:ext>
                </a:extLst>
              </a:tr>
              <a:tr h="264644">
                <a:tc>
                  <a:txBody>
                    <a:bodyPr/>
                    <a:lstStyle/>
                    <a:p>
                      <a:pPr marL="0" lvl="0" indent="0" algn="l" rtl="0">
                        <a:lnSpc>
                          <a:spcPct val="115000"/>
                        </a:lnSpc>
                        <a:spcBef>
                          <a:spcPts val="0"/>
                        </a:spcBef>
                        <a:spcAft>
                          <a:spcPts val="0"/>
                        </a:spcAft>
                        <a:buNone/>
                      </a:pPr>
                      <a:r>
                        <a:rPr lang="en-US" sz="600" err="1"/>
                        <a:t>originsimple</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somatic</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somatic</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dirty="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83899575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я 3">
            <a:extLst>
              <a:ext uri="{FF2B5EF4-FFF2-40B4-BE49-F238E27FC236}">
                <a16:creationId xmlns:a16="http://schemas.microsoft.com/office/drawing/2014/main" id="{2E4871DC-6A5B-4DF8-A242-37D46AE5590D}"/>
              </a:ext>
            </a:extLst>
          </p:cNvPr>
          <p:cNvGraphicFramePr>
            <a:graphicFrameLocks noGrp="1"/>
          </p:cNvGraphicFramePr>
          <p:nvPr>
            <p:extLst>
              <p:ext uri="{D42A27DB-BD31-4B8C-83A1-F6EECF244321}">
                <p14:modId xmlns:p14="http://schemas.microsoft.com/office/powerpoint/2010/main" val="428999753"/>
              </p:ext>
            </p:extLst>
          </p:nvPr>
        </p:nvGraphicFramePr>
        <p:xfrm>
          <a:off x="0" y="0"/>
          <a:ext cx="9144000" cy="4501263"/>
        </p:xfrm>
        <a:graphic>
          <a:graphicData uri="http://schemas.openxmlformats.org/drawingml/2006/table">
            <a:tbl>
              <a:tblPr>
                <a:noFill/>
                <a:tableStyleId>{708B3839-8EC6-430C-B515-9096A4929F32}</a:tableStyleId>
              </a:tblPr>
              <a:tblGrid>
                <a:gridCol w="884472">
                  <a:extLst>
                    <a:ext uri="{9D8B030D-6E8A-4147-A177-3AD203B41FA5}">
                      <a16:colId xmlns:a16="http://schemas.microsoft.com/office/drawing/2014/main" val="1212337181"/>
                    </a:ext>
                  </a:extLst>
                </a:gridCol>
                <a:gridCol w="2753176">
                  <a:extLst>
                    <a:ext uri="{9D8B030D-6E8A-4147-A177-3AD203B41FA5}">
                      <a16:colId xmlns:a16="http://schemas.microsoft.com/office/drawing/2014/main" val="3385460520"/>
                    </a:ext>
                  </a:extLst>
                </a:gridCol>
                <a:gridCol w="2753176">
                  <a:extLst>
                    <a:ext uri="{9D8B030D-6E8A-4147-A177-3AD203B41FA5}">
                      <a16:colId xmlns:a16="http://schemas.microsoft.com/office/drawing/2014/main" val="2535996169"/>
                    </a:ext>
                  </a:extLst>
                </a:gridCol>
                <a:gridCol w="2753176">
                  <a:extLst>
                    <a:ext uri="{9D8B030D-6E8A-4147-A177-3AD203B41FA5}">
                      <a16:colId xmlns:a16="http://schemas.microsoft.com/office/drawing/2014/main" val="3796669851"/>
                    </a:ext>
                  </a:extLst>
                </a:gridCol>
              </a:tblGrid>
              <a:tr h="0">
                <a:tc>
                  <a:txBody>
                    <a:bodyPr/>
                    <a:lstStyle/>
                    <a:p>
                      <a:pPr marL="0" lvl="0" indent="0" algn="l" rtl="0">
                        <a:lnSpc>
                          <a:spcPct val="115000"/>
                        </a:lnSpc>
                        <a:spcBef>
                          <a:spcPts val="0"/>
                        </a:spcBef>
                        <a:spcAft>
                          <a:spcPts val="0"/>
                        </a:spcAft>
                        <a:buNone/>
                      </a:pPr>
                      <a:r>
                        <a:rPr lang="en" sz="600">
                          <a:solidFill>
                            <a:srgbClr val="0070C0"/>
                          </a:solidFill>
                        </a:rPr>
                        <a:t>assembly</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0070C0"/>
                          </a:solidFill>
                        </a:rPr>
                        <a:t>GRCh37</a:t>
                      </a:r>
                      <a:endParaRPr sz="600">
                        <a:solidFill>
                          <a:srgbClr val="0070C0"/>
                        </a:solidFill>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0070C0"/>
                          </a:solidFill>
                        </a:rPr>
                        <a:t>GRCh38</a:t>
                      </a:r>
                      <a:endParaRPr sz="600">
                        <a:solidFill>
                          <a:srgbClr val="0070C0"/>
                        </a:solidFill>
                      </a:endParaRP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solidFill>
                            <a:srgbClr val="0070C0"/>
                          </a:solidFill>
                        </a:rPr>
                        <a:t>Genome Reference Consortium Human Build</a:t>
                      </a:r>
                      <a:endParaRPr sz="600">
                        <a:solidFill>
                          <a:srgbClr val="0070C0"/>
                        </a:solidFill>
                      </a:endParaRPr>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366760207"/>
                  </a:ext>
                </a:extLst>
              </a:tr>
              <a:tr h="0">
                <a:tc>
                  <a:txBody>
                    <a:bodyPr/>
                    <a:lstStyle/>
                    <a:p>
                      <a:pPr marL="0" lvl="0" indent="0" algn="l" rtl="0">
                        <a:lnSpc>
                          <a:spcPct val="115000"/>
                        </a:lnSpc>
                        <a:spcBef>
                          <a:spcPts val="0"/>
                        </a:spcBef>
                        <a:spcAft>
                          <a:spcPts val="0"/>
                        </a:spcAft>
                        <a:buNone/>
                      </a:pPr>
                      <a:r>
                        <a:rPr lang="en" sz="600" err="1">
                          <a:solidFill>
                            <a:srgbClr val="0070C0"/>
                          </a:solidFill>
                        </a:rPr>
                        <a:t>chromosomeaccession</a:t>
                      </a:r>
                      <a:endParaRPr sz="600" err="1">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0070C0"/>
                          </a:solidFill>
                        </a:rPr>
                        <a:t>NC_000007.13</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0070C0"/>
                          </a:solidFill>
                        </a:rPr>
                        <a:t>NC_000007.14</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22962034"/>
                  </a:ext>
                </a:extLst>
              </a:tr>
              <a:tr h="0">
                <a:tc>
                  <a:txBody>
                    <a:bodyPr/>
                    <a:lstStyle/>
                    <a:p>
                      <a:pPr marL="0" lvl="0" indent="0" algn="l" rtl="0">
                        <a:lnSpc>
                          <a:spcPct val="115000"/>
                        </a:lnSpc>
                        <a:spcBef>
                          <a:spcPts val="0"/>
                        </a:spcBef>
                        <a:spcAft>
                          <a:spcPts val="0"/>
                        </a:spcAft>
                        <a:buNone/>
                      </a:pPr>
                      <a:r>
                        <a:rPr lang="en" sz="600">
                          <a:solidFill>
                            <a:srgbClr val="0070C0"/>
                          </a:solidFill>
                        </a:rPr>
                        <a:t>chromosome</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0070C0"/>
                          </a:solidFill>
                        </a:rPr>
                        <a:t>7</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0070C0"/>
                          </a:solidFill>
                        </a:rPr>
                        <a:t>7</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600">
                          <a:solidFill>
                            <a:srgbClr val="0070C0"/>
                          </a:solidFill>
                        </a:rPr>
                        <a:t>genomic locations</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3061885997"/>
                  </a:ext>
                </a:extLst>
              </a:tr>
              <a:tr h="0">
                <a:tc>
                  <a:txBody>
                    <a:bodyPr/>
                    <a:lstStyle/>
                    <a:p>
                      <a:pPr marL="0" lvl="0" indent="0" algn="l" rtl="0">
                        <a:lnSpc>
                          <a:spcPct val="115000"/>
                        </a:lnSpc>
                        <a:spcBef>
                          <a:spcPts val="0"/>
                        </a:spcBef>
                        <a:spcAft>
                          <a:spcPts val="0"/>
                        </a:spcAft>
                        <a:buNone/>
                      </a:pPr>
                      <a:r>
                        <a:rPr lang="en" sz="600" err="1">
                          <a:solidFill>
                            <a:srgbClr val="0070C0"/>
                          </a:solidFill>
                        </a:rPr>
                        <a:t>f_start</a:t>
                      </a:r>
                      <a:endParaRPr sz="600" err="1">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0070C0"/>
                          </a:solidFill>
                        </a:rPr>
                        <a:t>55241679</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0070C0"/>
                          </a:solidFill>
                        </a:rPr>
                        <a:t>55173986</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600">
                          <a:solidFill>
                            <a:srgbClr val="0070C0"/>
                          </a:solidFill>
                        </a:rPr>
                        <a:t>genomic locations</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726983239"/>
                  </a:ext>
                </a:extLst>
              </a:tr>
              <a:tr h="0">
                <a:tc>
                  <a:txBody>
                    <a:bodyPr/>
                    <a:lstStyle/>
                    <a:p>
                      <a:pPr marL="0" lvl="0" indent="0" algn="l" rtl="0">
                        <a:lnSpc>
                          <a:spcPct val="115000"/>
                        </a:lnSpc>
                        <a:spcBef>
                          <a:spcPts val="0"/>
                        </a:spcBef>
                        <a:spcAft>
                          <a:spcPts val="0"/>
                        </a:spcAft>
                        <a:buNone/>
                      </a:pPr>
                      <a:r>
                        <a:rPr lang="en" sz="600" err="1">
                          <a:solidFill>
                            <a:srgbClr val="0070C0"/>
                          </a:solidFill>
                        </a:rPr>
                        <a:t>f_stop</a:t>
                      </a:r>
                      <a:endParaRPr sz="600" err="1">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0070C0"/>
                          </a:solidFill>
                        </a:rPr>
                        <a:t>55241681</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600">
                          <a:solidFill>
                            <a:srgbClr val="0070C0"/>
                          </a:solidFill>
                        </a:rPr>
                        <a:t>55173988</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600">
                          <a:solidFill>
                            <a:srgbClr val="0070C0"/>
                          </a:solidFill>
                        </a:rPr>
                        <a:t>genomic locations</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3211552913"/>
                  </a:ext>
                </a:extLst>
              </a:tr>
              <a:tr h="0">
                <a:tc>
                  <a:txBody>
                    <a:bodyPr/>
                    <a:lstStyle/>
                    <a:p>
                      <a:pPr marL="0" lvl="0" indent="0" algn="l" rtl="0">
                        <a:lnSpc>
                          <a:spcPct val="115000"/>
                        </a:lnSpc>
                        <a:spcBef>
                          <a:spcPts val="0"/>
                        </a:spcBef>
                        <a:spcAft>
                          <a:spcPts val="0"/>
                        </a:spcAft>
                        <a:buNone/>
                      </a:pPr>
                      <a:r>
                        <a:rPr lang="en" sz="600">
                          <a:solidFill>
                            <a:srgbClr val="0070C0"/>
                          </a:solidFill>
                        </a:rPr>
                        <a:t>referenceallele</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0070C0"/>
                          </a:solidFill>
                        </a:rPr>
                        <a:t>AAAC</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0070C0"/>
                          </a:solidFill>
                        </a:rPr>
                        <a:t>AAAC</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3650334977"/>
                  </a:ext>
                </a:extLst>
              </a:tr>
              <a:tr h="0">
                <a:tc>
                  <a:txBody>
                    <a:bodyPr/>
                    <a:lstStyle/>
                    <a:p>
                      <a:pPr marL="0" lvl="0" indent="0" algn="l" rtl="0">
                        <a:lnSpc>
                          <a:spcPct val="115000"/>
                        </a:lnSpc>
                        <a:spcBef>
                          <a:spcPts val="0"/>
                        </a:spcBef>
                        <a:spcAft>
                          <a:spcPts val="0"/>
                        </a:spcAft>
                        <a:buNone/>
                      </a:pPr>
                      <a:r>
                        <a:rPr lang="en" sz="600">
                          <a:solidFill>
                            <a:srgbClr val="0070C0"/>
                          </a:solidFill>
                        </a:rPr>
                        <a:t>alternateallele</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0070C0"/>
                          </a:solidFill>
                        </a:rPr>
                        <a:t>A</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0070C0"/>
                          </a:solidFill>
                        </a:rPr>
                        <a:t>A</a:t>
                      </a: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solidFill>
                          <a:srgbClr val="0070C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763603263"/>
                  </a:ext>
                </a:extLst>
              </a:tr>
              <a:tr h="0">
                <a:tc>
                  <a:txBody>
                    <a:bodyPr/>
                    <a:lstStyle/>
                    <a:p>
                      <a:pPr marL="0" lvl="0" indent="0" algn="l" rtl="0">
                        <a:lnSpc>
                          <a:spcPct val="115000"/>
                        </a:lnSpc>
                        <a:spcBef>
                          <a:spcPts val="0"/>
                        </a:spcBef>
                        <a:spcAft>
                          <a:spcPts val="0"/>
                        </a:spcAft>
                        <a:buNone/>
                      </a:pPr>
                      <a:r>
                        <a:rPr lang="en" sz="600">
                          <a:solidFill>
                            <a:srgbClr val="C00000"/>
                          </a:solidFill>
                        </a:rPr>
                        <a:t>cytogenetic</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C00000"/>
                          </a:solidFill>
                        </a:rPr>
                        <a:t>7p11.2</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600">
                          <a:solidFill>
                            <a:srgbClr val="C00000"/>
                          </a:solidFill>
                        </a:rPr>
                        <a:t>7p11.2</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solidFill>
                            <a:srgbClr val="C00000"/>
                          </a:solidFill>
                        </a:rPr>
                        <a:t>cytogenetic locations</a:t>
                      </a:r>
                      <a:endParaRPr sz="6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249579046"/>
                  </a:ext>
                </a:extLst>
              </a:tr>
              <a:tr h="0">
                <a:tc>
                  <a:txBody>
                    <a:bodyPr/>
                    <a:lstStyle/>
                    <a:p>
                      <a:pPr marL="0" lvl="0" indent="0" algn="l" rtl="0">
                        <a:lnSpc>
                          <a:spcPct val="115000"/>
                        </a:lnSpc>
                        <a:spcBef>
                          <a:spcPts val="0"/>
                        </a:spcBef>
                        <a:spcAft>
                          <a:spcPts val="0"/>
                        </a:spcAft>
                        <a:buNone/>
                      </a:pPr>
                      <a:r>
                        <a:rPr lang="en-US" sz="600" err="1"/>
                        <a:t>reviewstatus</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criteria provided, single submitter</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criteria provided, single submitter</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689149851"/>
                  </a:ext>
                </a:extLst>
              </a:tr>
              <a:tr h="0">
                <a:tc>
                  <a:txBody>
                    <a:bodyPr/>
                    <a:lstStyle/>
                    <a:p>
                      <a:pPr marL="0" lvl="0" indent="0" algn="l" rtl="0">
                        <a:lnSpc>
                          <a:spcPct val="115000"/>
                        </a:lnSpc>
                        <a:spcBef>
                          <a:spcPts val="0"/>
                        </a:spcBef>
                        <a:spcAft>
                          <a:spcPts val="0"/>
                        </a:spcAft>
                        <a:buNone/>
                      </a:pPr>
                      <a:r>
                        <a:rPr lang="en-US" sz="600" err="1"/>
                        <a:t>numbersubmitters</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1</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1</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Count of submissions for the variant and the date of the most recent submission</a:t>
                      </a:r>
                      <a:endParaRPr sz="60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601233595"/>
                  </a:ext>
                </a:extLst>
              </a:tr>
              <a:tr h="0">
                <a:tc>
                  <a:txBody>
                    <a:bodyPr/>
                    <a:lstStyle/>
                    <a:p>
                      <a:pPr marL="0" lvl="0" indent="0" algn="l" rtl="0">
                        <a:lnSpc>
                          <a:spcPct val="115000"/>
                        </a:lnSpc>
                        <a:spcBef>
                          <a:spcPts val="0"/>
                        </a:spcBef>
                        <a:spcAft>
                          <a:spcPts val="0"/>
                        </a:spcAft>
                        <a:buNone/>
                      </a:pPr>
                      <a:r>
                        <a:rPr lang="en-US" sz="600"/>
                        <a:t>guidelines</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814701506"/>
                  </a:ext>
                </a:extLst>
              </a:tr>
              <a:tr h="0">
                <a:tc>
                  <a:txBody>
                    <a:bodyPr/>
                    <a:lstStyle/>
                    <a:p>
                      <a:pPr marL="0" lvl="0" indent="0" algn="l" rtl="0">
                        <a:lnSpc>
                          <a:spcPct val="115000"/>
                        </a:lnSpc>
                        <a:spcBef>
                          <a:spcPts val="0"/>
                        </a:spcBef>
                        <a:spcAft>
                          <a:spcPts val="0"/>
                        </a:spcAft>
                        <a:buNone/>
                      </a:pPr>
                      <a:r>
                        <a:rPr lang="en-US" sz="600" err="1"/>
                        <a:t>testedingtr</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N</a:t>
                      </a:r>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N</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119041744"/>
                  </a:ext>
                </a:extLst>
              </a:tr>
              <a:tr h="0">
                <a:tc>
                  <a:txBody>
                    <a:bodyPr/>
                    <a:lstStyle/>
                    <a:p>
                      <a:pPr marL="0" lvl="0" indent="0" algn="l" rtl="0">
                        <a:lnSpc>
                          <a:spcPct val="115000"/>
                        </a:lnSpc>
                        <a:spcBef>
                          <a:spcPts val="0"/>
                        </a:spcBef>
                        <a:spcAft>
                          <a:spcPts val="0"/>
                        </a:spcAft>
                        <a:buNone/>
                      </a:pPr>
                      <a:r>
                        <a:rPr lang="en-US" sz="600" err="1"/>
                        <a:t>otherids</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442818321"/>
                  </a:ext>
                </a:extLst>
              </a:tr>
              <a:tr h="0">
                <a:tc>
                  <a:txBody>
                    <a:bodyPr/>
                    <a:lstStyle/>
                    <a:p>
                      <a:pPr marL="0" lvl="0" indent="0" algn="l" rtl="0">
                        <a:lnSpc>
                          <a:spcPct val="115000"/>
                        </a:lnSpc>
                        <a:spcBef>
                          <a:spcPts val="0"/>
                        </a:spcBef>
                        <a:spcAft>
                          <a:spcPts val="0"/>
                        </a:spcAft>
                        <a:buNone/>
                      </a:pPr>
                      <a:r>
                        <a:rPr lang="en-US" sz="600" err="1"/>
                        <a:t>submittercategories</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2</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2</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60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2828691865"/>
                  </a:ext>
                </a:extLst>
              </a:tr>
              <a:tr h="0">
                <a:tc>
                  <a:txBody>
                    <a:bodyPr/>
                    <a:lstStyle/>
                    <a:p>
                      <a:pPr marL="0" lvl="0" indent="0" algn="l" rtl="0">
                        <a:lnSpc>
                          <a:spcPct val="115000"/>
                        </a:lnSpc>
                        <a:spcBef>
                          <a:spcPts val="0"/>
                        </a:spcBef>
                        <a:spcAft>
                          <a:spcPts val="0"/>
                        </a:spcAft>
                        <a:buNone/>
                      </a:pPr>
                      <a:r>
                        <a:rPr lang="en-US" sz="600" err="1"/>
                        <a:t>variationid</a:t>
                      </a:r>
                      <a:endParaRPr sz="600"/>
                    </a:p>
                  </a:txBody>
                  <a:tcPr marL="91425" marR="91425" marT="91425" marB="91425">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45220</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45220</a:t>
                      </a:r>
                      <a:endParaRPr sz="600"/>
                    </a:p>
                  </a:txBody>
                  <a:tcPr marL="91425" marR="91425" marT="91425" marB="91425">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600"/>
                        <a:t>The Variation ID is a unique identifier for the set of sequence changes that were interpreted</a:t>
                      </a:r>
                      <a:endParaRPr sz="600"/>
                    </a:p>
                  </a:txBody>
                  <a:tcPr marL="91425" marR="91425" marT="91425" marB="914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91146873"/>
                  </a:ext>
                </a:extLst>
              </a:tr>
            </a:tbl>
          </a:graphicData>
        </a:graphic>
      </p:graphicFrame>
    </p:spTree>
    <p:extLst>
      <p:ext uri="{BB962C8B-B14F-4D97-AF65-F5344CB8AC3E}">
        <p14:creationId xmlns:p14="http://schemas.microsoft.com/office/powerpoint/2010/main" val="2722098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кутник 3">
            <a:extLst>
              <a:ext uri="{FF2B5EF4-FFF2-40B4-BE49-F238E27FC236}">
                <a16:creationId xmlns:a16="http://schemas.microsoft.com/office/drawing/2014/main" id="{9773A594-8E86-4C4A-A0E0-340512BF7488}"/>
              </a:ext>
            </a:extLst>
          </p:cNvPr>
          <p:cNvSpPr/>
          <p:nvPr/>
        </p:nvSpPr>
        <p:spPr>
          <a:xfrm>
            <a:off x="1021975" y="1"/>
            <a:ext cx="7725336" cy="94253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err="1">
                <a:solidFill>
                  <a:schemeClr val="tx1"/>
                </a:solidFill>
              </a:rPr>
              <a:t>F_name</a:t>
            </a:r>
            <a:endParaRPr lang="en-US" dirty="0">
              <a:solidFill>
                <a:schemeClr val="tx1"/>
              </a:solidFill>
            </a:endParaRPr>
          </a:p>
          <a:p>
            <a:pPr algn="ctr"/>
            <a:endParaRPr lang="en-US" dirty="0">
              <a:solidFill>
                <a:schemeClr val="tx1"/>
              </a:solidFill>
            </a:endParaRPr>
          </a:p>
          <a:p>
            <a:pPr algn="ctr"/>
            <a:r>
              <a:rPr lang="en-US" dirty="0">
                <a:solidFill>
                  <a:schemeClr val="tx1"/>
                </a:solidFill>
              </a:rPr>
              <a:t>NM_005228.5(EGFR):c.2127_2129del (p.Glu709_Thr710delinsAsp)</a:t>
            </a:r>
          </a:p>
          <a:p>
            <a:pPr algn="ctr"/>
            <a:endParaRPr lang="en-US" dirty="0">
              <a:solidFill>
                <a:schemeClr val="tx1"/>
              </a:solidFill>
            </a:endParaRPr>
          </a:p>
        </p:txBody>
      </p:sp>
      <p:sp>
        <p:nvSpPr>
          <p:cNvPr id="5" name="Прямокутник 4">
            <a:extLst>
              <a:ext uri="{FF2B5EF4-FFF2-40B4-BE49-F238E27FC236}">
                <a16:creationId xmlns:a16="http://schemas.microsoft.com/office/drawing/2014/main" id="{4F01EFAE-1A90-4A19-8006-4D19CA6BC161}"/>
              </a:ext>
            </a:extLst>
          </p:cNvPr>
          <p:cNvSpPr/>
          <p:nvPr/>
        </p:nvSpPr>
        <p:spPr>
          <a:xfrm>
            <a:off x="1021976" y="1112110"/>
            <a:ext cx="2187107" cy="91552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Gene</a:t>
            </a:r>
          </a:p>
          <a:p>
            <a:pPr algn="ctr"/>
            <a:endParaRPr lang="en-US" dirty="0">
              <a:solidFill>
                <a:schemeClr val="tx1"/>
              </a:solidFill>
            </a:endParaRPr>
          </a:p>
          <a:p>
            <a:pPr algn="ctr"/>
            <a:r>
              <a:rPr lang="en-US" dirty="0">
                <a:solidFill>
                  <a:schemeClr val="tx1"/>
                </a:solidFill>
              </a:rPr>
              <a:t>NM_005228.5(EGFR)</a:t>
            </a:r>
          </a:p>
        </p:txBody>
      </p:sp>
      <p:sp>
        <p:nvSpPr>
          <p:cNvPr id="7" name="Прямокутник 6">
            <a:extLst>
              <a:ext uri="{FF2B5EF4-FFF2-40B4-BE49-F238E27FC236}">
                <a16:creationId xmlns:a16="http://schemas.microsoft.com/office/drawing/2014/main" id="{FDDCCDF9-197C-4DEF-8578-D48718755061}"/>
              </a:ext>
            </a:extLst>
          </p:cNvPr>
          <p:cNvSpPr/>
          <p:nvPr/>
        </p:nvSpPr>
        <p:spPr>
          <a:xfrm>
            <a:off x="3468360" y="1102547"/>
            <a:ext cx="2295526" cy="8964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Coding DNA sequence</a:t>
            </a:r>
          </a:p>
          <a:p>
            <a:pPr algn="ctr"/>
            <a:endParaRPr lang="en-US" dirty="0">
              <a:solidFill>
                <a:schemeClr val="tx1"/>
              </a:solidFill>
            </a:endParaRPr>
          </a:p>
          <a:p>
            <a:pPr algn="ctr"/>
            <a:r>
              <a:rPr lang="en-US" dirty="0">
                <a:solidFill>
                  <a:schemeClr val="tx1"/>
                </a:solidFill>
              </a:rPr>
              <a:t>c.2127_2129del</a:t>
            </a:r>
          </a:p>
        </p:txBody>
      </p:sp>
      <p:sp>
        <p:nvSpPr>
          <p:cNvPr id="8" name="Прямокутник 7">
            <a:extLst>
              <a:ext uri="{FF2B5EF4-FFF2-40B4-BE49-F238E27FC236}">
                <a16:creationId xmlns:a16="http://schemas.microsoft.com/office/drawing/2014/main" id="{035B32D4-1C2F-427E-AE78-6EF2AB69FA6D}"/>
              </a:ext>
            </a:extLst>
          </p:cNvPr>
          <p:cNvSpPr/>
          <p:nvPr/>
        </p:nvSpPr>
        <p:spPr>
          <a:xfrm>
            <a:off x="5978197" y="1101178"/>
            <a:ext cx="2789705" cy="89423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Protein sequence</a:t>
            </a:r>
          </a:p>
          <a:p>
            <a:pPr algn="ctr"/>
            <a:endParaRPr lang="en-US" dirty="0">
              <a:solidFill>
                <a:schemeClr val="tx1"/>
              </a:solidFill>
            </a:endParaRPr>
          </a:p>
          <a:p>
            <a:pPr algn="ctr"/>
            <a:r>
              <a:rPr lang="en-US" dirty="0">
                <a:solidFill>
                  <a:schemeClr val="tx1"/>
                </a:solidFill>
              </a:rPr>
              <a:t>p.Glu709_Thr710delinsAsp</a:t>
            </a:r>
          </a:p>
        </p:txBody>
      </p:sp>
      <p:cxnSp>
        <p:nvCxnSpPr>
          <p:cNvPr id="10" name="Пряма зі стрілкою 9">
            <a:extLst>
              <a:ext uri="{FF2B5EF4-FFF2-40B4-BE49-F238E27FC236}">
                <a16:creationId xmlns:a16="http://schemas.microsoft.com/office/drawing/2014/main" id="{B210E68C-F458-47DD-BB6B-271AEEAB901C}"/>
              </a:ext>
            </a:extLst>
          </p:cNvPr>
          <p:cNvCxnSpPr>
            <a:cxnSpLocks/>
            <a:endCxn id="5" idx="0"/>
          </p:cNvCxnSpPr>
          <p:nvPr/>
        </p:nvCxnSpPr>
        <p:spPr>
          <a:xfrm>
            <a:off x="2115530" y="903959"/>
            <a:ext cx="0" cy="208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 зі стрілкою 11">
            <a:extLst>
              <a:ext uri="{FF2B5EF4-FFF2-40B4-BE49-F238E27FC236}">
                <a16:creationId xmlns:a16="http://schemas.microsoft.com/office/drawing/2014/main" id="{ED596EF3-DE31-4B02-9637-5C96E63D6412}"/>
              </a:ext>
            </a:extLst>
          </p:cNvPr>
          <p:cNvCxnSpPr>
            <a:cxnSpLocks/>
            <a:endCxn id="7" idx="0"/>
          </p:cNvCxnSpPr>
          <p:nvPr/>
        </p:nvCxnSpPr>
        <p:spPr>
          <a:xfrm flipH="1">
            <a:off x="4616123" y="942535"/>
            <a:ext cx="9244" cy="160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Пряма зі стрілкою 14">
            <a:extLst>
              <a:ext uri="{FF2B5EF4-FFF2-40B4-BE49-F238E27FC236}">
                <a16:creationId xmlns:a16="http://schemas.microsoft.com/office/drawing/2014/main" id="{0A2F2745-927E-4768-9C05-143DDED9F372}"/>
              </a:ext>
            </a:extLst>
          </p:cNvPr>
          <p:cNvCxnSpPr>
            <a:cxnSpLocks/>
            <a:endCxn id="8" idx="0"/>
          </p:cNvCxnSpPr>
          <p:nvPr/>
        </p:nvCxnSpPr>
        <p:spPr>
          <a:xfrm>
            <a:off x="7363806" y="941166"/>
            <a:ext cx="9244" cy="160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Прямокутник 17">
            <a:extLst>
              <a:ext uri="{FF2B5EF4-FFF2-40B4-BE49-F238E27FC236}">
                <a16:creationId xmlns:a16="http://schemas.microsoft.com/office/drawing/2014/main" id="{2C4B3470-B837-48F0-9713-0F28BBBAFA48}"/>
              </a:ext>
            </a:extLst>
          </p:cNvPr>
          <p:cNvSpPr/>
          <p:nvPr/>
        </p:nvSpPr>
        <p:spPr>
          <a:xfrm>
            <a:off x="0" y="19051"/>
            <a:ext cx="699246" cy="9234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tx1"/>
                </a:solidFill>
              </a:rPr>
              <a:t>VARIANT</a:t>
            </a:r>
          </a:p>
        </p:txBody>
      </p:sp>
      <p:sp>
        <p:nvSpPr>
          <p:cNvPr id="19" name="Прямокутник 18">
            <a:extLst>
              <a:ext uri="{FF2B5EF4-FFF2-40B4-BE49-F238E27FC236}">
                <a16:creationId xmlns:a16="http://schemas.microsoft.com/office/drawing/2014/main" id="{2B0D922E-6513-457C-913F-BC3633E2A1FC}"/>
              </a:ext>
            </a:extLst>
          </p:cNvPr>
          <p:cNvSpPr/>
          <p:nvPr/>
        </p:nvSpPr>
        <p:spPr>
          <a:xfrm>
            <a:off x="0" y="1101178"/>
            <a:ext cx="699246" cy="26269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tx1"/>
                </a:solidFill>
              </a:rPr>
              <a:t>ATTRIBUTE</a:t>
            </a:r>
          </a:p>
        </p:txBody>
      </p:sp>
      <p:sp>
        <p:nvSpPr>
          <p:cNvPr id="23" name="Прямокутник 22">
            <a:extLst>
              <a:ext uri="{FF2B5EF4-FFF2-40B4-BE49-F238E27FC236}">
                <a16:creationId xmlns:a16="http://schemas.microsoft.com/office/drawing/2014/main" id="{A6CE6B73-7953-4ED7-8BD5-660FD3D2E865}"/>
              </a:ext>
            </a:extLst>
          </p:cNvPr>
          <p:cNvSpPr/>
          <p:nvPr/>
        </p:nvSpPr>
        <p:spPr>
          <a:xfrm>
            <a:off x="1021974" y="2110520"/>
            <a:ext cx="7767561" cy="20815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Transform to Human Readable Format</a:t>
            </a:r>
          </a:p>
        </p:txBody>
      </p:sp>
      <p:sp>
        <p:nvSpPr>
          <p:cNvPr id="24" name="Прямокутник 23">
            <a:extLst>
              <a:ext uri="{FF2B5EF4-FFF2-40B4-BE49-F238E27FC236}">
                <a16:creationId xmlns:a16="http://schemas.microsoft.com/office/drawing/2014/main" id="{867B6E44-1F2F-49E3-8A02-612970694443}"/>
              </a:ext>
            </a:extLst>
          </p:cNvPr>
          <p:cNvSpPr/>
          <p:nvPr/>
        </p:nvSpPr>
        <p:spPr>
          <a:xfrm>
            <a:off x="1021976" y="2430172"/>
            <a:ext cx="2187107" cy="130490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Homo sapiens epidermal growth factor receptor (EGFR)</a:t>
            </a:r>
          </a:p>
        </p:txBody>
      </p:sp>
      <p:sp>
        <p:nvSpPr>
          <p:cNvPr id="25" name="Прямокутник 24">
            <a:extLst>
              <a:ext uri="{FF2B5EF4-FFF2-40B4-BE49-F238E27FC236}">
                <a16:creationId xmlns:a16="http://schemas.microsoft.com/office/drawing/2014/main" id="{E83751C5-F328-443D-861C-BAEA34D8F9F7}"/>
              </a:ext>
            </a:extLst>
          </p:cNvPr>
          <p:cNvSpPr/>
          <p:nvPr/>
        </p:nvSpPr>
        <p:spPr>
          <a:xfrm>
            <a:off x="3446298" y="2436369"/>
            <a:ext cx="2339649" cy="130490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Deletion in position from 2127 to 2129</a:t>
            </a:r>
          </a:p>
        </p:txBody>
      </p:sp>
      <p:sp>
        <p:nvSpPr>
          <p:cNvPr id="26" name="Прямокутник 25">
            <a:extLst>
              <a:ext uri="{FF2B5EF4-FFF2-40B4-BE49-F238E27FC236}">
                <a16:creationId xmlns:a16="http://schemas.microsoft.com/office/drawing/2014/main" id="{EB1D325E-6239-4951-AC98-250CB3D9B13D}"/>
              </a:ext>
            </a:extLst>
          </p:cNvPr>
          <p:cNvSpPr/>
          <p:nvPr/>
        </p:nvSpPr>
        <p:spPr>
          <a:xfrm>
            <a:off x="5956559" y="2430172"/>
            <a:ext cx="2832979" cy="13149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Deletion of amino acids Glutamic acid and Threonine in position from 709 to 710 and insertion of Aspartic acid</a:t>
            </a:r>
          </a:p>
        </p:txBody>
      </p:sp>
      <p:sp>
        <p:nvSpPr>
          <p:cNvPr id="52" name="Прямокутник 51">
            <a:extLst>
              <a:ext uri="{FF2B5EF4-FFF2-40B4-BE49-F238E27FC236}">
                <a16:creationId xmlns:a16="http://schemas.microsoft.com/office/drawing/2014/main" id="{3F3DCBA6-54AC-4295-A32A-FBC1FD7B5806}"/>
              </a:ext>
            </a:extLst>
          </p:cNvPr>
          <p:cNvSpPr/>
          <p:nvPr/>
        </p:nvSpPr>
        <p:spPr>
          <a:xfrm>
            <a:off x="0" y="3886740"/>
            <a:ext cx="699246" cy="125676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tx1"/>
                </a:solidFill>
              </a:rPr>
              <a:t>Concept</a:t>
            </a:r>
          </a:p>
          <a:p>
            <a:pPr algn="ctr"/>
            <a:r>
              <a:rPr lang="en-US" dirty="0">
                <a:solidFill>
                  <a:schemeClr val="tx1"/>
                </a:solidFill>
              </a:rPr>
              <a:t>Name</a:t>
            </a:r>
          </a:p>
        </p:txBody>
      </p:sp>
      <p:sp>
        <p:nvSpPr>
          <p:cNvPr id="53" name="Прямокутник 52">
            <a:extLst>
              <a:ext uri="{FF2B5EF4-FFF2-40B4-BE49-F238E27FC236}">
                <a16:creationId xmlns:a16="http://schemas.microsoft.com/office/drawing/2014/main" id="{EBD6527A-6F2D-479D-B544-B72E71A365FE}"/>
              </a:ext>
            </a:extLst>
          </p:cNvPr>
          <p:cNvSpPr/>
          <p:nvPr/>
        </p:nvSpPr>
        <p:spPr>
          <a:xfrm>
            <a:off x="1021975" y="3886740"/>
            <a:ext cx="7725336" cy="126145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Homo sapiens epidermal growth factor receptor (EGFR), Deletion in position from 2127 to 2129, Deletion of amino acids Glutamic acid and Threonine in position from 709 to 710 and insertion of Aspartic acid</a:t>
            </a:r>
          </a:p>
          <a:p>
            <a:pPr algn="ctr"/>
            <a:r>
              <a:rPr lang="en-US" dirty="0">
                <a:solidFill>
                  <a:schemeClr val="tx1"/>
                </a:solidFill>
              </a:rPr>
              <a:t> </a:t>
            </a:r>
          </a:p>
        </p:txBody>
      </p:sp>
      <p:cxnSp>
        <p:nvCxnSpPr>
          <p:cNvPr id="55" name="Пряма зі стрілкою 54">
            <a:extLst>
              <a:ext uri="{FF2B5EF4-FFF2-40B4-BE49-F238E27FC236}">
                <a16:creationId xmlns:a16="http://schemas.microsoft.com/office/drawing/2014/main" id="{9FA589DA-F523-4E4F-ABEB-BD8D7E299030}"/>
              </a:ext>
            </a:extLst>
          </p:cNvPr>
          <p:cNvCxnSpPr>
            <a:stCxn id="5" idx="2"/>
            <a:endCxn id="24" idx="0"/>
          </p:cNvCxnSpPr>
          <p:nvPr/>
        </p:nvCxnSpPr>
        <p:spPr>
          <a:xfrm>
            <a:off x="2115530" y="2027632"/>
            <a:ext cx="0" cy="40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Пряма зі стрілкою 56">
            <a:extLst>
              <a:ext uri="{FF2B5EF4-FFF2-40B4-BE49-F238E27FC236}">
                <a16:creationId xmlns:a16="http://schemas.microsoft.com/office/drawing/2014/main" id="{A6D5990A-8310-47D8-B352-EF22352372E7}"/>
              </a:ext>
            </a:extLst>
          </p:cNvPr>
          <p:cNvCxnSpPr>
            <a:cxnSpLocks/>
            <a:stCxn id="7" idx="2"/>
            <a:endCxn id="25" idx="0"/>
          </p:cNvCxnSpPr>
          <p:nvPr/>
        </p:nvCxnSpPr>
        <p:spPr>
          <a:xfrm>
            <a:off x="4616123" y="1999019"/>
            <a:ext cx="0" cy="437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Пряма зі стрілкою 60">
            <a:extLst>
              <a:ext uri="{FF2B5EF4-FFF2-40B4-BE49-F238E27FC236}">
                <a16:creationId xmlns:a16="http://schemas.microsoft.com/office/drawing/2014/main" id="{A8DE0AE1-A790-4F6F-BD07-962F6FC492DF}"/>
              </a:ext>
            </a:extLst>
          </p:cNvPr>
          <p:cNvCxnSpPr>
            <a:cxnSpLocks/>
            <a:stCxn id="8" idx="2"/>
            <a:endCxn id="26" idx="0"/>
          </p:cNvCxnSpPr>
          <p:nvPr/>
        </p:nvCxnSpPr>
        <p:spPr>
          <a:xfrm flipH="1">
            <a:off x="7373049" y="1995410"/>
            <a:ext cx="1" cy="43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Пряма зі стрілкою 64">
            <a:extLst>
              <a:ext uri="{FF2B5EF4-FFF2-40B4-BE49-F238E27FC236}">
                <a16:creationId xmlns:a16="http://schemas.microsoft.com/office/drawing/2014/main" id="{D530D447-7219-4408-8B97-A80CEFED3A77}"/>
              </a:ext>
            </a:extLst>
          </p:cNvPr>
          <p:cNvCxnSpPr>
            <a:cxnSpLocks/>
            <a:stCxn id="24" idx="2"/>
          </p:cNvCxnSpPr>
          <p:nvPr/>
        </p:nvCxnSpPr>
        <p:spPr>
          <a:xfrm>
            <a:off x="2115530" y="3735080"/>
            <a:ext cx="0" cy="151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Пряма зі стрілкою 66">
            <a:extLst>
              <a:ext uri="{FF2B5EF4-FFF2-40B4-BE49-F238E27FC236}">
                <a16:creationId xmlns:a16="http://schemas.microsoft.com/office/drawing/2014/main" id="{0660A0A9-60AF-411C-A2BB-6AA104293209}"/>
              </a:ext>
            </a:extLst>
          </p:cNvPr>
          <p:cNvCxnSpPr>
            <a:cxnSpLocks/>
            <a:stCxn id="25" idx="2"/>
          </p:cNvCxnSpPr>
          <p:nvPr/>
        </p:nvCxnSpPr>
        <p:spPr>
          <a:xfrm>
            <a:off x="4616123" y="3741277"/>
            <a:ext cx="9244" cy="145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Пряма зі стрілкою 70">
            <a:extLst>
              <a:ext uri="{FF2B5EF4-FFF2-40B4-BE49-F238E27FC236}">
                <a16:creationId xmlns:a16="http://schemas.microsoft.com/office/drawing/2014/main" id="{D8CA09B6-0233-4169-9F45-20D8FE4FDF3E}"/>
              </a:ext>
            </a:extLst>
          </p:cNvPr>
          <p:cNvCxnSpPr>
            <a:stCxn id="26" idx="2"/>
          </p:cNvCxnSpPr>
          <p:nvPr/>
        </p:nvCxnSpPr>
        <p:spPr>
          <a:xfrm>
            <a:off x="7373049" y="3745163"/>
            <a:ext cx="0" cy="141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671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graphicFrame>
        <p:nvGraphicFramePr>
          <p:cNvPr id="103" name="Google Shape;103;p20"/>
          <p:cNvGraphicFramePr/>
          <p:nvPr>
            <p:extLst>
              <p:ext uri="{D42A27DB-BD31-4B8C-83A1-F6EECF244321}">
                <p14:modId xmlns:p14="http://schemas.microsoft.com/office/powerpoint/2010/main" val="2946343844"/>
              </p:ext>
            </p:extLst>
          </p:nvPr>
        </p:nvGraphicFramePr>
        <p:xfrm>
          <a:off x="280762" y="370825"/>
          <a:ext cx="8576813" cy="4401850"/>
        </p:xfrm>
        <a:graphic>
          <a:graphicData uri="http://schemas.openxmlformats.org/drawingml/2006/table">
            <a:tbl>
              <a:tblPr>
                <a:noFill/>
                <a:tableStyleId>{42E292DC-4DC9-4369-9E3E-4D5144749313}</a:tableStyleId>
              </a:tblPr>
              <a:tblGrid>
                <a:gridCol w="1572120">
                  <a:extLst>
                    <a:ext uri="{9D8B030D-6E8A-4147-A177-3AD203B41FA5}">
                      <a16:colId xmlns:a16="http://schemas.microsoft.com/office/drawing/2014/main" val="20000"/>
                    </a:ext>
                  </a:extLst>
                </a:gridCol>
                <a:gridCol w="2031883">
                  <a:extLst>
                    <a:ext uri="{9D8B030D-6E8A-4147-A177-3AD203B41FA5}">
                      <a16:colId xmlns:a16="http://schemas.microsoft.com/office/drawing/2014/main" val="20001"/>
                    </a:ext>
                  </a:extLst>
                </a:gridCol>
                <a:gridCol w="4972810">
                  <a:extLst>
                    <a:ext uri="{9D8B030D-6E8A-4147-A177-3AD203B41FA5}">
                      <a16:colId xmlns:a16="http://schemas.microsoft.com/office/drawing/2014/main" val="20002"/>
                    </a:ext>
                  </a:extLst>
                </a:gridCol>
              </a:tblGrid>
              <a:tr h="357968">
                <a:tc>
                  <a:txBody>
                    <a:bodyPr/>
                    <a:lstStyle/>
                    <a:p>
                      <a:pPr marL="0" lvl="0" indent="0" algn="ctr" rtl="0">
                        <a:spcBef>
                          <a:spcPts val="0"/>
                        </a:spcBef>
                        <a:spcAft>
                          <a:spcPts val="0"/>
                        </a:spcAft>
                        <a:buNone/>
                      </a:pPr>
                      <a:r>
                        <a:rPr lang="en" sz="1200" b="1"/>
                        <a:t>Field</a:t>
                      </a:r>
                      <a:endParaRPr sz="1200" b="1"/>
                    </a:p>
                  </a:txBody>
                  <a:tcPr marL="91425" marR="91425" marT="91425" marB="91425"/>
                </a:tc>
                <a:tc>
                  <a:txBody>
                    <a:bodyPr/>
                    <a:lstStyle/>
                    <a:p>
                      <a:pPr marL="0" lvl="0" indent="0" algn="ctr" rtl="0">
                        <a:spcBef>
                          <a:spcPts val="0"/>
                        </a:spcBef>
                        <a:spcAft>
                          <a:spcPts val="0"/>
                        </a:spcAft>
                        <a:buNone/>
                      </a:pPr>
                      <a:r>
                        <a:rPr lang="en" sz="1200" b="1"/>
                        <a:t>Source field</a:t>
                      </a:r>
                      <a:endParaRPr sz="1200" b="1"/>
                    </a:p>
                  </a:txBody>
                  <a:tcPr marL="91425" marR="91425" marT="91425" marB="91425"/>
                </a:tc>
                <a:tc>
                  <a:txBody>
                    <a:bodyPr/>
                    <a:lstStyle/>
                    <a:p>
                      <a:pPr marL="0" lvl="0" indent="0" algn="ctr" rtl="0">
                        <a:spcBef>
                          <a:spcPts val="0"/>
                        </a:spcBef>
                        <a:spcAft>
                          <a:spcPts val="0"/>
                        </a:spcAft>
                        <a:buNone/>
                      </a:pPr>
                      <a:r>
                        <a:rPr lang="en" sz="1200" b="1"/>
                        <a:t>Example</a:t>
                      </a:r>
                      <a:endParaRPr sz="1200" b="1"/>
                    </a:p>
                  </a:txBody>
                  <a:tcPr marL="91425" marR="91425" marT="91425" marB="91425"/>
                </a:tc>
                <a:extLst>
                  <a:ext uri="{0D108BD9-81ED-4DB2-BD59-A6C34878D82A}">
                    <a16:rowId xmlns:a16="http://schemas.microsoft.com/office/drawing/2014/main" val="10000"/>
                  </a:ext>
                </a:extLst>
              </a:tr>
              <a:tr h="372260">
                <a:tc>
                  <a:txBody>
                    <a:bodyPr/>
                    <a:lstStyle/>
                    <a:p>
                      <a:pPr marL="0" lvl="0" indent="0" algn="l" rtl="0">
                        <a:spcBef>
                          <a:spcPts val="0"/>
                        </a:spcBef>
                        <a:spcAft>
                          <a:spcPts val="0"/>
                        </a:spcAft>
                        <a:buNone/>
                      </a:pPr>
                      <a:r>
                        <a:rPr lang="en" sz="1200" err="1"/>
                        <a:t>Concept_id</a:t>
                      </a:r>
                      <a:r>
                        <a:rPr lang="en" sz="1200"/>
                        <a:t> </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1"/>
                  </a:ext>
                </a:extLst>
              </a:tr>
              <a:tr h="713633">
                <a:tc>
                  <a:txBody>
                    <a:bodyPr/>
                    <a:lstStyle/>
                    <a:p>
                      <a:pPr marL="0" lvl="0" indent="0" algn="l" rtl="0">
                        <a:spcBef>
                          <a:spcPts val="0"/>
                        </a:spcBef>
                        <a:spcAft>
                          <a:spcPts val="0"/>
                        </a:spcAft>
                        <a:buNone/>
                      </a:pPr>
                      <a:r>
                        <a:rPr lang="en" sz="1200" err="1">
                          <a:solidFill>
                            <a:schemeClr val="dk1"/>
                          </a:solidFill>
                        </a:rPr>
                        <a:t>Concept_name</a:t>
                      </a:r>
                      <a:endParaRPr sz="1200" err="1"/>
                    </a:p>
                  </a:txBody>
                  <a:tcPr marL="91425" marR="91425" marT="91425" marB="91425"/>
                </a:tc>
                <a:tc>
                  <a:txBody>
                    <a:bodyPr/>
                    <a:lstStyle/>
                    <a:p>
                      <a:pPr marL="0" lvl="0" indent="0" algn="l" rtl="0">
                        <a:spcBef>
                          <a:spcPts val="0"/>
                        </a:spcBef>
                        <a:spcAft>
                          <a:spcPts val="0"/>
                        </a:spcAft>
                        <a:buNone/>
                      </a:pPr>
                      <a:r>
                        <a:rPr lang="en" sz="1200">
                          <a:solidFill>
                            <a:schemeClr val="dk1"/>
                          </a:solidFill>
                        </a:rPr>
                        <a:t>f_name</a:t>
                      </a:r>
                      <a:endParaRPr sz="1200" baseline="30000"/>
                    </a:p>
                  </a:txBody>
                  <a:tcPr marL="91425" marR="91425" marT="91425" marB="91425"/>
                </a:tc>
                <a:tc>
                  <a:txBody>
                    <a:bodyPr/>
                    <a:lstStyle/>
                    <a:p>
                      <a:pPr marL="0" lvl="0" indent="0" algn="l" rtl="0">
                        <a:spcBef>
                          <a:spcPts val="0"/>
                        </a:spcBef>
                        <a:spcAft>
                          <a:spcPts val="0"/>
                        </a:spcAft>
                        <a:buNone/>
                      </a:pPr>
                      <a:r>
                        <a:rPr lang="en-US" sz="1200" dirty="0"/>
                        <a:t>Homo sapiens epidermal growth factor receptor (EGFR), Deletion in position from 2127 to 2129, Deletion of amino acids Glutamic acid and Threonine in position from 709 to 710 and insertion of Aspartic acid</a:t>
                      </a:r>
                    </a:p>
                  </a:txBody>
                  <a:tcPr marL="91425" marR="91425" marT="91425" marB="91425"/>
                </a:tc>
                <a:extLst>
                  <a:ext uri="{0D108BD9-81ED-4DB2-BD59-A6C34878D82A}">
                    <a16:rowId xmlns:a16="http://schemas.microsoft.com/office/drawing/2014/main" val="10002"/>
                  </a:ext>
                </a:extLst>
              </a:tr>
              <a:tr h="357968">
                <a:tc>
                  <a:txBody>
                    <a:bodyPr/>
                    <a:lstStyle/>
                    <a:p>
                      <a:pPr marL="0" lvl="0" indent="0" algn="l" rtl="0">
                        <a:spcBef>
                          <a:spcPts val="0"/>
                        </a:spcBef>
                        <a:spcAft>
                          <a:spcPts val="0"/>
                        </a:spcAft>
                        <a:buNone/>
                      </a:pPr>
                      <a:r>
                        <a:rPr lang="en" sz="1200" err="1">
                          <a:solidFill>
                            <a:schemeClr val="dk1"/>
                          </a:solidFill>
                        </a:rPr>
                        <a:t>Domain_id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a:t>Genomic</a:t>
                      </a:r>
                      <a:endParaRPr sz="1200" dirty="0"/>
                    </a:p>
                  </a:txBody>
                  <a:tcPr marL="91425" marR="91425" marT="91425" marB="91425"/>
                </a:tc>
                <a:extLst>
                  <a:ext uri="{0D108BD9-81ED-4DB2-BD59-A6C34878D82A}">
                    <a16:rowId xmlns:a16="http://schemas.microsoft.com/office/drawing/2014/main" val="10003"/>
                  </a:ext>
                </a:extLst>
              </a:tr>
              <a:tr h="372260">
                <a:tc>
                  <a:txBody>
                    <a:bodyPr/>
                    <a:lstStyle/>
                    <a:p>
                      <a:pPr marL="0" lvl="0" indent="0" algn="l" rtl="0">
                        <a:spcBef>
                          <a:spcPts val="0"/>
                        </a:spcBef>
                        <a:spcAft>
                          <a:spcPts val="0"/>
                        </a:spcAft>
                        <a:buNone/>
                      </a:pPr>
                      <a:r>
                        <a:rPr lang="en" sz="1200" err="1">
                          <a:solidFill>
                            <a:schemeClr val="dk1"/>
                          </a:solidFill>
                        </a:rPr>
                        <a:t>Vocabulary_id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err="1"/>
                        <a:t>ClinVar</a:t>
                      </a:r>
                      <a:endParaRPr sz="1200" dirty="0"/>
                    </a:p>
                  </a:txBody>
                  <a:tcPr marL="91425" marR="91425" marT="91425" marB="91425"/>
                </a:tc>
                <a:extLst>
                  <a:ext uri="{0D108BD9-81ED-4DB2-BD59-A6C34878D82A}">
                    <a16:rowId xmlns:a16="http://schemas.microsoft.com/office/drawing/2014/main" val="10004"/>
                  </a:ext>
                </a:extLst>
              </a:tr>
              <a:tr h="357968">
                <a:tc>
                  <a:txBody>
                    <a:bodyPr/>
                    <a:lstStyle/>
                    <a:p>
                      <a:pPr marL="0" lvl="0" indent="0" algn="l" rtl="0">
                        <a:spcBef>
                          <a:spcPts val="0"/>
                        </a:spcBef>
                        <a:spcAft>
                          <a:spcPts val="0"/>
                        </a:spcAft>
                        <a:buNone/>
                      </a:pPr>
                      <a:r>
                        <a:rPr lang="en" sz="1200" err="1">
                          <a:solidFill>
                            <a:schemeClr val="dk1"/>
                          </a:solidFill>
                        </a:rPr>
                        <a:t>Concept_class_id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dirty="0"/>
                        <a:t>Variant</a:t>
                      </a:r>
                      <a:endParaRPr sz="1200" dirty="0"/>
                    </a:p>
                  </a:txBody>
                  <a:tcPr marL="91425" marR="91425" marT="91425" marB="91425"/>
                </a:tc>
                <a:extLst>
                  <a:ext uri="{0D108BD9-81ED-4DB2-BD59-A6C34878D82A}">
                    <a16:rowId xmlns:a16="http://schemas.microsoft.com/office/drawing/2014/main" val="10005"/>
                  </a:ext>
                </a:extLst>
              </a:tr>
              <a:tr h="357968">
                <a:tc>
                  <a:txBody>
                    <a:bodyPr/>
                    <a:lstStyle/>
                    <a:p>
                      <a:pPr marL="0" lvl="0" indent="0" algn="l" rtl="0">
                        <a:spcBef>
                          <a:spcPts val="0"/>
                        </a:spcBef>
                        <a:spcAft>
                          <a:spcPts val="0"/>
                        </a:spcAft>
                        <a:buNone/>
                      </a:pPr>
                      <a:r>
                        <a:rPr lang="en" sz="1200" err="1">
                          <a:solidFill>
                            <a:schemeClr val="dk1"/>
                          </a:solidFill>
                        </a:rPr>
                        <a:t>Standard_concept</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S</a:t>
                      </a:r>
                      <a:endParaRPr sz="1200"/>
                    </a:p>
                  </a:txBody>
                  <a:tcPr marL="91425" marR="91425" marT="91425" marB="91425"/>
                </a:tc>
                <a:extLst>
                  <a:ext uri="{0D108BD9-81ED-4DB2-BD59-A6C34878D82A}">
                    <a16:rowId xmlns:a16="http://schemas.microsoft.com/office/drawing/2014/main" val="10006"/>
                  </a:ext>
                </a:extLst>
              </a:tr>
              <a:tr h="357968">
                <a:tc>
                  <a:txBody>
                    <a:bodyPr/>
                    <a:lstStyle/>
                    <a:p>
                      <a:pPr marL="0" lvl="0" indent="0" algn="l" rtl="0">
                        <a:spcBef>
                          <a:spcPts val="0"/>
                        </a:spcBef>
                        <a:spcAft>
                          <a:spcPts val="0"/>
                        </a:spcAft>
                        <a:buNone/>
                      </a:pPr>
                      <a:r>
                        <a:rPr lang="en" sz="1200" err="1">
                          <a:solidFill>
                            <a:schemeClr val="dk1"/>
                          </a:solidFill>
                        </a:rPr>
                        <a:t>Concept_code</a:t>
                      </a:r>
                      <a:endParaRPr sz="1200" err="1"/>
                    </a:p>
                  </a:txBody>
                  <a:tcPr marL="91425" marR="91425" marT="91425" marB="91425"/>
                </a:tc>
                <a:tc>
                  <a:txBody>
                    <a:bodyPr/>
                    <a:lstStyle/>
                    <a:p>
                      <a:pPr marL="0" lvl="0" indent="0" algn="l" rtl="0">
                        <a:spcBef>
                          <a:spcPts val="0"/>
                        </a:spcBef>
                        <a:spcAft>
                          <a:spcPts val="0"/>
                        </a:spcAft>
                        <a:buNone/>
                      </a:pPr>
                      <a:r>
                        <a:rPr lang="en-US" sz="1200">
                          <a:solidFill>
                            <a:schemeClr val="dk1"/>
                          </a:solidFill>
                        </a:rPr>
                        <a:t>alleleid</a:t>
                      </a:r>
                      <a:r>
                        <a:rPr lang="en-US" sz="1200" b="0" i="0" u="none" strike="noStrike" baseline="30000" noProof="0">
                          <a:latin typeface="Arial"/>
                        </a:rPr>
                        <a:t>1</a:t>
                      </a:r>
                    </a:p>
                  </a:txBody>
                  <a:tcPr marL="91425" marR="91425" marT="91425" marB="91425"/>
                </a:tc>
                <a:tc>
                  <a:txBody>
                    <a:bodyPr/>
                    <a:lstStyle/>
                    <a:p>
                      <a:pPr marL="0" lvl="0" indent="0" algn="l" rtl="0">
                        <a:spcBef>
                          <a:spcPts val="0"/>
                        </a:spcBef>
                        <a:spcAft>
                          <a:spcPts val="0"/>
                        </a:spcAft>
                        <a:buNone/>
                      </a:pPr>
                      <a:r>
                        <a:rPr lang="en" sz="1200"/>
                        <a:t>54387</a:t>
                      </a:r>
                      <a:endParaRPr sz="1200"/>
                    </a:p>
                  </a:txBody>
                  <a:tcPr marL="91425" marR="91425" marT="91425" marB="91425"/>
                </a:tc>
                <a:extLst>
                  <a:ext uri="{0D108BD9-81ED-4DB2-BD59-A6C34878D82A}">
                    <a16:rowId xmlns:a16="http://schemas.microsoft.com/office/drawing/2014/main" val="10007"/>
                  </a:ext>
                </a:extLst>
              </a:tr>
              <a:tr h="357968">
                <a:tc>
                  <a:txBody>
                    <a:bodyPr/>
                    <a:lstStyle/>
                    <a:p>
                      <a:pPr marL="0" lvl="0" indent="0" algn="l" rtl="0">
                        <a:spcBef>
                          <a:spcPts val="0"/>
                        </a:spcBef>
                        <a:spcAft>
                          <a:spcPts val="0"/>
                        </a:spcAft>
                        <a:buNone/>
                      </a:pPr>
                      <a:r>
                        <a:rPr lang="en" sz="1200" err="1">
                          <a:solidFill>
                            <a:schemeClr val="dk1"/>
                          </a:solidFill>
                        </a:rPr>
                        <a:t>Valid_start_date</a:t>
                      </a:r>
                      <a:endParaRPr sz="1200" err="1"/>
                    </a:p>
                  </a:txBody>
                  <a:tcPr marL="91425" marR="91425" marT="91425" marB="91425"/>
                </a:tc>
                <a:tc>
                  <a:txBody>
                    <a:bodyPr/>
                    <a:lstStyle/>
                    <a:p>
                      <a:pPr marL="0" lvl="0" indent="0" algn="l" rtl="0">
                        <a:spcBef>
                          <a:spcPts val="0"/>
                        </a:spcBef>
                        <a:spcAft>
                          <a:spcPts val="0"/>
                        </a:spcAft>
                        <a:buNone/>
                      </a:pPr>
                      <a:endParaRPr lang="en" sz="1200">
                        <a:solidFill>
                          <a:schemeClr val="dk1"/>
                        </a:solidFill>
                      </a:endParaRPr>
                    </a:p>
                  </a:txBody>
                  <a:tcPr marL="91425" marR="91425" marT="91425" marB="91425"/>
                </a:tc>
                <a:tc>
                  <a:txBody>
                    <a:bodyPr/>
                    <a:lstStyle/>
                    <a:p>
                      <a:pPr marL="0" lvl="0" indent="0" algn="l" rtl="0">
                        <a:spcBef>
                          <a:spcPts val="0"/>
                        </a:spcBef>
                        <a:spcAft>
                          <a:spcPts val="0"/>
                        </a:spcAft>
                        <a:buNone/>
                      </a:pPr>
                      <a:r>
                        <a:rPr lang="en" sz="1200"/>
                        <a:t>1986-01-01</a:t>
                      </a:r>
                      <a:endParaRPr sz="1200"/>
                    </a:p>
                  </a:txBody>
                  <a:tcPr marL="91425" marR="91425" marT="91425" marB="91425"/>
                </a:tc>
                <a:extLst>
                  <a:ext uri="{0D108BD9-81ED-4DB2-BD59-A6C34878D82A}">
                    <a16:rowId xmlns:a16="http://schemas.microsoft.com/office/drawing/2014/main" val="10008"/>
                  </a:ext>
                </a:extLst>
              </a:tr>
              <a:tr h="357968">
                <a:tc>
                  <a:txBody>
                    <a:bodyPr/>
                    <a:lstStyle/>
                    <a:p>
                      <a:pPr marL="0" lvl="0" indent="0" algn="l" rtl="0">
                        <a:spcBef>
                          <a:spcPts val="0"/>
                        </a:spcBef>
                        <a:spcAft>
                          <a:spcPts val="0"/>
                        </a:spcAft>
                        <a:buNone/>
                      </a:pPr>
                      <a:r>
                        <a:rPr lang="en" sz="1200" err="1">
                          <a:solidFill>
                            <a:schemeClr val="dk1"/>
                          </a:solidFill>
                        </a:rPr>
                        <a:t>Valid_end_date</a:t>
                      </a:r>
                      <a:endParaRPr sz="1200" err="1">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2099-12-31</a:t>
                      </a:r>
                      <a:endParaRPr sz="1200"/>
                    </a:p>
                  </a:txBody>
                  <a:tcPr marL="91425" marR="91425" marT="91425" marB="91425"/>
                </a:tc>
                <a:extLst>
                  <a:ext uri="{0D108BD9-81ED-4DB2-BD59-A6C34878D82A}">
                    <a16:rowId xmlns:a16="http://schemas.microsoft.com/office/drawing/2014/main" val="10009"/>
                  </a:ext>
                </a:extLst>
              </a:tr>
              <a:tr h="357968">
                <a:tc>
                  <a:txBody>
                    <a:bodyPr/>
                    <a:lstStyle/>
                    <a:p>
                      <a:pPr marL="0" lvl="0" indent="0" algn="l" rtl="0">
                        <a:spcBef>
                          <a:spcPts val="0"/>
                        </a:spcBef>
                        <a:spcAft>
                          <a:spcPts val="0"/>
                        </a:spcAft>
                        <a:buNone/>
                      </a:pPr>
                      <a:r>
                        <a:rPr lang="en" sz="1200" err="1">
                          <a:solidFill>
                            <a:schemeClr val="dk1"/>
                          </a:solidFill>
                        </a:rPr>
                        <a:t>Invalid_reason</a:t>
                      </a:r>
                      <a:endParaRPr sz="1200" err="1">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10"/>
                  </a:ext>
                </a:extLst>
              </a:tr>
            </a:tbl>
          </a:graphicData>
        </a:graphic>
      </p:graphicFrame>
      <p:sp>
        <p:nvSpPr>
          <p:cNvPr id="104" name="Google Shape;104;p20"/>
          <p:cNvSpPr txBox="1">
            <a:spLocks noGrp="1"/>
          </p:cNvSpPr>
          <p:nvPr>
            <p:ph type="title"/>
          </p:nvPr>
        </p:nvSpPr>
        <p:spPr>
          <a:xfrm>
            <a:off x="463875" y="-1"/>
            <a:ext cx="8393700" cy="3657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a:t>ClinVar Concept table</a:t>
            </a:r>
            <a:endParaRPr sz="2000" b="1"/>
          </a:p>
        </p:txBody>
      </p:sp>
      <p:sp>
        <p:nvSpPr>
          <p:cNvPr id="3" name="Прямокутник 2">
            <a:extLst>
              <a:ext uri="{FF2B5EF4-FFF2-40B4-BE49-F238E27FC236}">
                <a16:creationId xmlns:a16="http://schemas.microsoft.com/office/drawing/2014/main" id="{4D4EB2FB-A8E8-4953-9AA0-A252467A2268}"/>
              </a:ext>
            </a:extLst>
          </p:cNvPr>
          <p:cNvSpPr/>
          <p:nvPr/>
        </p:nvSpPr>
        <p:spPr>
          <a:xfrm>
            <a:off x="280762" y="4772675"/>
            <a:ext cx="5524284" cy="369332"/>
          </a:xfrm>
          <a:prstGeom prst="rect">
            <a:avLst/>
          </a:prstGeom>
        </p:spPr>
        <p:txBody>
          <a:bodyPr wrap="square" anchor="t">
            <a:spAutoFit/>
          </a:bodyPr>
          <a:lstStyle/>
          <a:p>
            <a:r>
              <a:rPr lang="en-US" b="0" i="0" u="none" strike="noStrike" baseline="30000" dirty="0">
                <a:effectLst/>
                <a:latin typeface="HelveticaNeue"/>
              </a:rPr>
              <a:t>1 </a:t>
            </a:r>
            <a:r>
              <a:rPr lang="en-US" b="0" i="0" u="none" strike="noStrike" dirty="0">
                <a:effectLst/>
                <a:latin typeface="HelveticaNeue"/>
              </a:rPr>
              <a:t>– what to keep as </a:t>
            </a:r>
            <a:r>
              <a:rPr lang="en-US" b="0" i="0" u="none" strike="noStrike" dirty="0" err="1">
                <a:effectLst/>
                <a:latin typeface="HelveticaNeue"/>
              </a:rPr>
              <a:t>concept_code</a:t>
            </a:r>
            <a:r>
              <a:rPr lang="en-US" b="0" i="0" u="none" strike="noStrike" dirty="0">
                <a:effectLst/>
                <a:latin typeface="HelveticaNeue"/>
              </a:rPr>
              <a:t>? Proposal </a:t>
            </a:r>
            <a:r>
              <a:rPr lang="en-US" b="0" i="0" u="none" strike="noStrike" dirty="0" err="1">
                <a:effectLst/>
                <a:latin typeface="HelveticaNeue"/>
              </a:rPr>
              <a:t>alleleid</a:t>
            </a:r>
            <a:endParaRPr lang="en-US" dirty="0">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graphicFrame>
        <p:nvGraphicFramePr>
          <p:cNvPr id="103" name="Google Shape;103;p20"/>
          <p:cNvGraphicFramePr/>
          <p:nvPr>
            <p:extLst>
              <p:ext uri="{D42A27DB-BD31-4B8C-83A1-F6EECF244321}">
                <p14:modId xmlns:p14="http://schemas.microsoft.com/office/powerpoint/2010/main" val="2948863678"/>
              </p:ext>
            </p:extLst>
          </p:nvPr>
        </p:nvGraphicFramePr>
        <p:xfrm>
          <a:off x="280762" y="370825"/>
          <a:ext cx="8576813" cy="4218970"/>
        </p:xfrm>
        <a:graphic>
          <a:graphicData uri="http://schemas.openxmlformats.org/drawingml/2006/table">
            <a:tbl>
              <a:tblPr>
                <a:noFill/>
                <a:tableStyleId>{42E292DC-4DC9-4369-9E3E-4D5144749313}</a:tableStyleId>
              </a:tblPr>
              <a:tblGrid>
                <a:gridCol w="1572120">
                  <a:extLst>
                    <a:ext uri="{9D8B030D-6E8A-4147-A177-3AD203B41FA5}">
                      <a16:colId xmlns:a16="http://schemas.microsoft.com/office/drawing/2014/main" val="20000"/>
                    </a:ext>
                  </a:extLst>
                </a:gridCol>
                <a:gridCol w="2031883">
                  <a:extLst>
                    <a:ext uri="{9D8B030D-6E8A-4147-A177-3AD203B41FA5}">
                      <a16:colId xmlns:a16="http://schemas.microsoft.com/office/drawing/2014/main" val="20001"/>
                    </a:ext>
                  </a:extLst>
                </a:gridCol>
                <a:gridCol w="4972810">
                  <a:extLst>
                    <a:ext uri="{9D8B030D-6E8A-4147-A177-3AD203B41FA5}">
                      <a16:colId xmlns:a16="http://schemas.microsoft.com/office/drawing/2014/main" val="20002"/>
                    </a:ext>
                  </a:extLst>
                </a:gridCol>
              </a:tblGrid>
              <a:tr h="357968">
                <a:tc>
                  <a:txBody>
                    <a:bodyPr/>
                    <a:lstStyle/>
                    <a:p>
                      <a:pPr marL="0" lvl="0" indent="0" algn="ctr" rtl="0">
                        <a:spcBef>
                          <a:spcPts val="0"/>
                        </a:spcBef>
                        <a:spcAft>
                          <a:spcPts val="0"/>
                        </a:spcAft>
                        <a:buNone/>
                      </a:pPr>
                      <a:r>
                        <a:rPr lang="en" sz="1200" b="1"/>
                        <a:t>Field</a:t>
                      </a:r>
                      <a:endParaRPr sz="1200" b="1"/>
                    </a:p>
                  </a:txBody>
                  <a:tcPr marL="91425" marR="91425" marT="91425" marB="91425"/>
                </a:tc>
                <a:tc>
                  <a:txBody>
                    <a:bodyPr/>
                    <a:lstStyle/>
                    <a:p>
                      <a:pPr marL="0" lvl="0" indent="0" algn="ctr" rtl="0">
                        <a:spcBef>
                          <a:spcPts val="0"/>
                        </a:spcBef>
                        <a:spcAft>
                          <a:spcPts val="0"/>
                        </a:spcAft>
                        <a:buNone/>
                      </a:pPr>
                      <a:r>
                        <a:rPr lang="en" sz="1200" b="1"/>
                        <a:t>Source field</a:t>
                      </a:r>
                      <a:endParaRPr sz="1200" b="1"/>
                    </a:p>
                  </a:txBody>
                  <a:tcPr marL="91425" marR="91425" marT="91425" marB="91425"/>
                </a:tc>
                <a:tc>
                  <a:txBody>
                    <a:bodyPr/>
                    <a:lstStyle/>
                    <a:p>
                      <a:pPr marL="0" lvl="0" indent="0" algn="ctr" rtl="0">
                        <a:spcBef>
                          <a:spcPts val="0"/>
                        </a:spcBef>
                        <a:spcAft>
                          <a:spcPts val="0"/>
                        </a:spcAft>
                        <a:buNone/>
                      </a:pPr>
                      <a:r>
                        <a:rPr lang="en" sz="1200" b="1"/>
                        <a:t>Example</a:t>
                      </a:r>
                      <a:endParaRPr sz="1200" b="1"/>
                    </a:p>
                  </a:txBody>
                  <a:tcPr marL="91425" marR="91425" marT="91425" marB="91425"/>
                </a:tc>
                <a:extLst>
                  <a:ext uri="{0D108BD9-81ED-4DB2-BD59-A6C34878D82A}">
                    <a16:rowId xmlns:a16="http://schemas.microsoft.com/office/drawing/2014/main" val="10000"/>
                  </a:ext>
                </a:extLst>
              </a:tr>
              <a:tr h="372260">
                <a:tc>
                  <a:txBody>
                    <a:bodyPr/>
                    <a:lstStyle/>
                    <a:p>
                      <a:pPr marL="0" lvl="0" indent="0" algn="l" rtl="0">
                        <a:spcBef>
                          <a:spcPts val="0"/>
                        </a:spcBef>
                        <a:spcAft>
                          <a:spcPts val="0"/>
                        </a:spcAft>
                        <a:buNone/>
                      </a:pPr>
                      <a:r>
                        <a:rPr lang="en" sz="1200" err="1"/>
                        <a:t>Concept_id</a:t>
                      </a:r>
                      <a:r>
                        <a:rPr lang="en" sz="1200"/>
                        <a:t> </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1"/>
                  </a:ext>
                </a:extLst>
              </a:tr>
              <a:tr h="504498">
                <a:tc>
                  <a:txBody>
                    <a:bodyPr/>
                    <a:lstStyle/>
                    <a:p>
                      <a:pPr marL="0" lvl="0" indent="0" algn="l" rtl="0">
                        <a:spcBef>
                          <a:spcPts val="0"/>
                        </a:spcBef>
                        <a:spcAft>
                          <a:spcPts val="0"/>
                        </a:spcAft>
                        <a:buNone/>
                      </a:pPr>
                      <a:r>
                        <a:rPr lang="en" sz="1200" err="1">
                          <a:solidFill>
                            <a:schemeClr val="dk1"/>
                          </a:solidFill>
                        </a:rPr>
                        <a:t>Concept_name</a:t>
                      </a:r>
                      <a:endParaRPr sz="1200" err="1"/>
                    </a:p>
                  </a:txBody>
                  <a:tcPr marL="91425" marR="91425" marT="91425" marB="91425"/>
                </a:tc>
                <a:tc>
                  <a:txBody>
                    <a:bodyPr/>
                    <a:lstStyle/>
                    <a:p>
                      <a:pPr marL="0" lvl="0" indent="0" algn="l" rtl="0">
                        <a:spcBef>
                          <a:spcPts val="0"/>
                        </a:spcBef>
                        <a:spcAft>
                          <a:spcPts val="0"/>
                        </a:spcAft>
                        <a:buNone/>
                      </a:pPr>
                      <a:endParaRPr sz="1200" baseline="30000" dirty="0"/>
                    </a:p>
                  </a:txBody>
                  <a:tcPr marL="91425" marR="91425" marT="91425" marB="91425"/>
                </a:tc>
                <a:tc>
                  <a:txBody>
                    <a:bodyPr/>
                    <a:lstStyle/>
                    <a:p>
                      <a:pPr marL="0" lvl="0" indent="0" algn="l" rtl="0">
                        <a:spcBef>
                          <a:spcPts val="0"/>
                        </a:spcBef>
                        <a:spcAft>
                          <a:spcPts val="0"/>
                        </a:spcAft>
                        <a:buNone/>
                      </a:pPr>
                      <a:r>
                        <a:rPr lang="en-US" sz="1200" dirty="0"/>
                        <a:t>Deletion of amino acids Glutamic acid and Threonine in position from 709 to 710 and insertion of Aspartic acid</a:t>
                      </a:r>
                    </a:p>
                  </a:txBody>
                  <a:tcPr marL="91425" marR="91425" marT="91425" marB="91425"/>
                </a:tc>
                <a:extLst>
                  <a:ext uri="{0D108BD9-81ED-4DB2-BD59-A6C34878D82A}">
                    <a16:rowId xmlns:a16="http://schemas.microsoft.com/office/drawing/2014/main" val="10002"/>
                  </a:ext>
                </a:extLst>
              </a:tr>
              <a:tr h="357968">
                <a:tc>
                  <a:txBody>
                    <a:bodyPr/>
                    <a:lstStyle/>
                    <a:p>
                      <a:pPr marL="0" lvl="0" indent="0" algn="l" rtl="0">
                        <a:spcBef>
                          <a:spcPts val="0"/>
                        </a:spcBef>
                        <a:spcAft>
                          <a:spcPts val="0"/>
                        </a:spcAft>
                        <a:buNone/>
                      </a:pPr>
                      <a:r>
                        <a:rPr lang="en" sz="1200" err="1">
                          <a:solidFill>
                            <a:schemeClr val="dk1"/>
                          </a:solidFill>
                        </a:rPr>
                        <a:t>Domain_id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a:t>Genomic</a:t>
                      </a:r>
                      <a:endParaRPr sz="1200" dirty="0"/>
                    </a:p>
                  </a:txBody>
                  <a:tcPr marL="91425" marR="91425" marT="91425" marB="91425"/>
                </a:tc>
                <a:extLst>
                  <a:ext uri="{0D108BD9-81ED-4DB2-BD59-A6C34878D82A}">
                    <a16:rowId xmlns:a16="http://schemas.microsoft.com/office/drawing/2014/main" val="10003"/>
                  </a:ext>
                </a:extLst>
              </a:tr>
              <a:tr h="372260">
                <a:tc>
                  <a:txBody>
                    <a:bodyPr/>
                    <a:lstStyle/>
                    <a:p>
                      <a:pPr marL="0" lvl="0" indent="0" algn="l" rtl="0">
                        <a:spcBef>
                          <a:spcPts val="0"/>
                        </a:spcBef>
                        <a:spcAft>
                          <a:spcPts val="0"/>
                        </a:spcAft>
                        <a:buNone/>
                      </a:pPr>
                      <a:r>
                        <a:rPr lang="en" sz="1200" err="1">
                          <a:solidFill>
                            <a:schemeClr val="dk1"/>
                          </a:solidFill>
                        </a:rPr>
                        <a:t>Vocabulary_id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err="1"/>
                        <a:t>ClinVar</a:t>
                      </a:r>
                      <a:endParaRPr sz="1200" dirty="0"/>
                    </a:p>
                  </a:txBody>
                  <a:tcPr marL="91425" marR="91425" marT="91425" marB="91425"/>
                </a:tc>
                <a:extLst>
                  <a:ext uri="{0D108BD9-81ED-4DB2-BD59-A6C34878D82A}">
                    <a16:rowId xmlns:a16="http://schemas.microsoft.com/office/drawing/2014/main" val="10004"/>
                  </a:ext>
                </a:extLst>
              </a:tr>
              <a:tr h="357968">
                <a:tc>
                  <a:txBody>
                    <a:bodyPr/>
                    <a:lstStyle/>
                    <a:p>
                      <a:pPr marL="0" lvl="0" indent="0" algn="l" rtl="0">
                        <a:spcBef>
                          <a:spcPts val="0"/>
                        </a:spcBef>
                        <a:spcAft>
                          <a:spcPts val="0"/>
                        </a:spcAft>
                        <a:buNone/>
                      </a:pPr>
                      <a:r>
                        <a:rPr lang="en" sz="1200" err="1">
                          <a:solidFill>
                            <a:schemeClr val="dk1"/>
                          </a:solidFill>
                        </a:rPr>
                        <a:t>Concept_class_id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a:t>Protein Sequence</a:t>
                      </a:r>
                      <a:endParaRPr sz="1200" dirty="0"/>
                    </a:p>
                  </a:txBody>
                  <a:tcPr marL="91425" marR="91425" marT="91425" marB="91425"/>
                </a:tc>
                <a:extLst>
                  <a:ext uri="{0D108BD9-81ED-4DB2-BD59-A6C34878D82A}">
                    <a16:rowId xmlns:a16="http://schemas.microsoft.com/office/drawing/2014/main" val="10005"/>
                  </a:ext>
                </a:extLst>
              </a:tr>
              <a:tr h="357968">
                <a:tc>
                  <a:txBody>
                    <a:bodyPr/>
                    <a:lstStyle/>
                    <a:p>
                      <a:pPr marL="0" lvl="0" indent="0" algn="l" rtl="0">
                        <a:spcBef>
                          <a:spcPts val="0"/>
                        </a:spcBef>
                        <a:spcAft>
                          <a:spcPts val="0"/>
                        </a:spcAft>
                        <a:buNone/>
                      </a:pPr>
                      <a:r>
                        <a:rPr lang="en" sz="1200" err="1">
                          <a:solidFill>
                            <a:schemeClr val="dk1"/>
                          </a:solidFill>
                        </a:rPr>
                        <a:t>Standard_concept</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dirty="0"/>
                        <a:t>S</a:t>
                      </a:r>
                      <a:endParaRPr sz="1200" dirty="0"/>
                    </a:p>
                  </a:txBody>
                  <a:tcPr marL="91425" marR="91425" marT="91425" marB="91425"/>
                </a:tc>
                <a:extLst>
                  <a:ext uri="{0D108BD9-81ED-4DB2-BD59-A6C34878D82A}">
                    <a16:rowId xmlns:a16="http://schemas.microsoft.com/office/drawing/2014/main" val="10006"/>
                  </a:ext>
                </a:extLst>
              </a:tr>
              <a:tr h="357968">
                <a:tc>
                  <a:txBody>
                    <a:bodyPr/>
                    <a:lstStyle/>
                    <a:p>
                      <a:pPr marL="0" lvl="0" indent="0" algn="l" rtl="0">
                        <a:spcBef>
                          <a:spcPts val="0"/>
                        </a:spcBef>
                        <a:spcAft>
                          <a:spcPts val="0"/>
                        </a:spcAft>
                        <a:buNone/>
                      </a:pPr>
                      <a:r>
                        <a:rPr lang="en" sz="1200" dirty="0">
                          <a:solidFill>
                            <a:schemeClr val="dk1"/>
                          </a:solidFill>
                        </a:rPr>
                        <a:t>Concept_code</a:t>
                      </a:r>
                      <a:endParaRPr sz="1200" dirty="0"/>
                    </a:p>
                  </a:txBody>
                  <a:tcPr marL="91425" marR="91425" marT="91425" marB="91425"/>
                </a:tc>
                <a:tc>
                  <a:txBody>
                    <a:bodyPr/>
                    <a:lstStyle/>
                    <a:p>
                      <a:pPr marL="0" lvl="0" indent="0" algn="l" rtl="0">
                        <a:spcBef>
                          <a:spcPts val="0"/>
                        </a:spcBef>
                        <a:spcAft>
                          <a:spcPts val="0"/>
                        </a:spcAft>
                        <a:buNone/>
                      </a:pPr>
                      <a:r>
                        <a:rPr lang="en-US" sz="1200" b="0" i="0" u="none" strike="noStrike" baseline="0" noProof="0" dirty="0">
                          <a:solidFill>
                            <a:schemeClr val="dk1"/>
                          </a:solidFill>
                          <a:latin typeface="Arial" panose="020B0604020202020204" pitchFamily="34" charset="0"/>
                          <a:cs typeface="Arial" panose="020B0604020202020204" pitchFamily="34" charset="0"/>
                        </a:rPr>
                        <a:t>Extracted from </a:t>
                      </a:r>
                      <a:r>
                        <a:rPr lang="en-US" sz="1200" b="0" i="0" u="none" strike="noStrike" baseline="0" noProof="0" dirty="0" err="1">
                          <a:solidFill>
                            <a:schemeClr val="dk1"/>
                          </a:solidFill>
                          <a:latin typeface="Arial" panose="020B0604020202020204" pitchFamily="34" charset="0"/>
                          <a:cs typeface="Arial" panose="020B0604020202020204" pitchFamily="34" charset="0"/>
                        </a:rPr>
                        <a:t>f_name</a:t>
                      </a:r>
                      <a:endParaRPr lang="en-US" sz="1200" b="0" i="0" u="none" strike="noStrike" baseline="0" noProof="0" dirty="0">
                        <a:latin typeface="Arial" panose="020B0604020202020204" pitchFamily="34" charset="0"/>
                        <a:cs typeface="Arial" panose="020B0604020202020204" pitchFamily="34" charset="0"/>
                      </a:endParaRPr>
                    </a:p>
                  </a:txBody>
                  <a:tcPr marL="91425" marR="91425" marT="91425" marB="91425"/>
                </a:tc>
                <a:tc>
                  <a:txBody>
                    <a:bodyPr/>
                    <a:lstStyle/>
                    <a:p>
                      <a:pPr algn="l"/>
                      <a:r>
                        <a:rPr lang="en-US" sz="1200" dirty="0">
                          <a:solidFill>
                            <a:schemeClr val="tx1"/>
                          </a:solidFill>
                        </a:rPr>
                        <a:t>p.Glu709_Thr710delinsAsp</a:t>
                      </a:r>
                    </a:p>
                  </a:txBody>
                  <a:tcPr marL="91425" marR="91425" marT="91425" marB="91425"/>
                </a:tc>
                <a:extLst>
                  <a:ext uri="{0D108BD9-81ED-4DB2-BD59-A6C34878D82A}">
                    <a16:rowId xmlns:a16="http://schemas.microsoft.com/office/drawing/2014/main" val="10007"/>
                  </a:ext>
                </a:extLst>
              </a:tr>
              <a:tr h="357968">
                <a:tc>
                  <a:txBody>
                    <a:bodyPr/>
                    <a:lstStyle/>
                    <a:p>
                      <a:pPr marL="0" lvl="0" indent="0" algn="l" rtl="0">
                        <a:spcBef>
                          <a:spcPts val="0"/>
                        </a:spcBef>
                        <a:spcAft>
                          <a:spcPts val="0"/>
                        </a:spcAft>
                        <a:buNone/>
                      </a:pPr>
                      <a:r>
                        <a:rPr lang="en" sz="1200" err="1">
                          <a:solidFill>
                            <a:schemeClr val="dk1"/>
                          </a:solidFill>
                        </a:rPr>
                        <a:t>Valid_start_date</a:t>
                      </a:r>
                      <a:endParaRPr sz="1200" err="1"/>
                    </a:p>
                  </a:txBody>
                  <a:tcPr marL="91425" marR="91425" marT="91425" marB="91425"/>
                </a:tc>
                <a:tc>
                  <a:txBody>
                    <a:bodyPr/>
                    <a:lstStyle/>
                    <a:p>
                      <a:pPr marL="0" lvl="0" indent="0" algn="l" rtl="0">
                        <a:spcBef>
                          <a:spcPts val="0"/>
                        </a:spcBef>
                        <a:spcAft>
                          <a:spcPts val="0"/>
                        </a:spcAft>
                        <a:buNone/>
                      </a:pPr>
                      <a:endParaRPr lang="en" sz="1200" dirty="0">
                        <a:solidFill>
                          <a:schemeClr val="dk1"/>
                        </a:solidFill>
                      </a:endParaRPr>
                    </a:p>
                  </a:txBody>
                  <a:tcPr marL="91425" marR="91425" marT="91425" marB="91425"/>
                </a:tc>
                <a:tc>
                  <a:txBody>
                    <a:bodyPr/>
                    <a:lstStyle/>
                    <a:p>
                      <a:pPr marL="0" lvl="0" indent="0" algn="l" rtl="0">
                        <a:spcBef>
                          <a:spcPts val="0"/>
                        </a:spcBef>
                        <a:spcAft>
                          <a:spcPts val="0"/>
                        </a:spcAft>
                        <a:buNone/>
                      </a:pPr>
                      <a:r>
                        <a:rPr lang="en" sz="1200"/>
                        <a:t>1986-01-01</a:t>
                      </a:r>
                      <a:endParaRPr sz="1200"/>
                    </a:p>
                  </a:txBody>
                  <a:tcPr marL="91425" marR="91425" marT="91425" marB="91425"/>
                </a:tc>
                <a:extLst>
                  <a:ext uri="{0D108BD9-81ED-4DB2-BD59-A6C34878D82A}">
                    <a16:rowId xmlns:a16="http://schemas.microsoft.com/office/drawing/2014/main" val="10008"/>
                  </a:ext>
                </a:extLst>
              </a:tr>
              <a:tr h="357968">
                <a:tc>
                  <a:txBody>
                    <a:bodyPr/>
                    <a:lstStyle/>
                    <a:p>
                      <a:pPr marL="0" lvl="0" indent="0" algn="l" rtl="0">
                        <a:spcBef>
                          <a:spcPts val="0"/>
                        </a:spcBef>
                        <a:spcAft>
                          <a:spcPts val="0"/>
                        </a:spcAft>
                        <a:buNone/>
                      </a:pPr>
                      <a:r>
                        <a:rPr lang="en" sz="1200" err="1">
                          <a:solidFill>
                            <a:schemeClr val="dk1"/>
                          </a:solidFill>
                        </a:rPr>
                        <a:t>Valid_end_date</a:t>
                      </a:r>
                      <a:endParaRPr sz="1200" err="1">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2099-12-31</a:t>
                      </a:r>
                      <a:endParaRPr sz="1200"/>
                    </a:p>
                  </a:txBody>
                  <a:tcPr marL="91425" marR="91425" marT="91425" marB="91425"/>
                </a:tc>
                <a:extLst>
                  <a:ext uri="{0D108BD9-81ED-4DB2-BD59-A6C34878D82A}">
                    <a16:rowId xmlns:a16="http://schemas.microsoft.com/office/drawing/2014/main" val="10009"/>
                  </a:ext>
                </a:extLst>
              </a:tr>
              <a:tr h="357968">
                <a:tc>
                  <a:txBody>
                    <a:bodyPr/>
                    <a:lstStyle/>
                    <a:p>
                      <a:pPr marL="0" lvl="0" indent="0" algn="l" rtl="0">
                        <a:spcBef>
                          <a:spcPts val="0"/>
                        </a:spcBef>
                        <a:spcAft>
                          <a:spcPts val="0"/>
                        </a:spcAft>
                        <a:buNone/>
                      </a:pPr>
                      <a:r>
                        <a:rPr lang="en" sz="1200" err="1">
                          <a:solidFill>
                            <a:schemeClr val="dk1"/>
                          </a:solidFill>
                        </a:rPr>
                        <a:t>Invalid_reason</a:t>
                      </a:r>
                      <a:endParaRPr sz="1200" err="1">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10"/>
                  </a:ext>
                </a:extLst>
              </a:tr>
            </a:tbl>
          </a:graphicData>
        </a:graphic>
      </p:graphicFrame>
      <p:sp>
        <p:nvSpPr>
          <p:cNvPr id="104" name="Google Shape;104;p20"/>
          <p:cNvSpPr txBox="1">
            <a:spLocks noGrp="1"/>
          </p:cNvSpPr>
          <p:nvPr>
            <p:ph type="title"/>
          </p:nvPr>
        </p:nvSpPr>
        <p:spPr>
          <a:xfrm>
            <a:off x="463875" y="-1"/>
            <a:ext cx="8393700" cy="3657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a:t>ClinVar Concept table</a:t>
            </a:r>
            <a:endParaRPr sz="2000" b="1"/>
          </a:p>
        </p:txBody>
      </p:sp>
    </p:spTree>
    <p:extLst>
      <p:ext uri="{BB962C8B-B14F-4D97-AF65-F5344CB8AC3E}">
        <p14:creationId xmlns:p14="http://schemas.microsoft.com/office/powerpoint/2010/main" val="1432496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graphicFrame>
        <p:nvGraphicFramePr>
          <p:cNvPr id="103" name="Google Shape;103;p20"/>
          <p:cNvGraphicFramePr/>
          <p:nvPr>
            <p:extLst>
              <p:ext uri="{D42A27DB-BD31-4B8C-83A1-F6EECF244321}">
                <p14:modId xmlns:p14="http://schemas.microsoft.com/office/powerpoint/2010/main" val="2313099755"/>
              </p:ext>
            </p:extLst>
          </p:nvPr>
        </p:nvGraphicFramePr>
        <p:xfrm>
          <a:off x="280762" y="370825"/>
          <a:ext cx="8576813" cy="4036090"/>
        </p:xfrm>
        <a:graphic>
          <a:graphicData uri="http://schemas.openxmlformats.org/drawingml/2006/table">
            <a:tbl>
              <a:tblPr>
                <a:noFill/>
                <a:tableStyleId>{42E292DC-4DC9-4369-9E3E-4D5144749313}</a:tableStyleId>
              </a:tblPr>
              <a:tblGrid>
                <a:gridCol w="1572120">
                  <a:extLst>
                    <a:ext uri="{9D8B030D-6E8A-4147-A177-3AD203B41FA5}">
                      <a16:colId xmlns:a16="http://schemas.microsoft.com/office/drawing/2014/main" val="20000"/>
                    </a:ext>
                  </a:extLst>
                </a:gridCol>
                <a:gridCol w="2031883">
                  <a:extLst>
                    <a:ext uri="{9D8B030D-6E8A-4147-A177-3AD203B41FA5}">
                      <a16:colId xmlns:a16="http://schemas.microsoft.com/office/drawing/2014/main" val="20001"/>
                    </a:ext>
                  </a:extLst>
                </a:gridCol>
                <a:gridCol w="4972810">
                  <a:extLst>
                    <a:ext uri="{9D8B030D-6E8A-4147-A177-3AD203B41FA5}">
                      <a16:colId xmlns:a16="http://schemas.microsoft.com/office/drawing/2014/main" val="20002"/>
                    </a:ext>
                  </a:extLst>
                </a:gridCol>
              </a:tblGrid>
              <a:tr h="357968">
                <a:tc>
                  <a:txBody>
                    <a:bodyPr/>
                    <a:lstStyle/>
                    <a:p>
                      <a:pPr marL="0" lvl="0" indent="0" algn="ctr" rtl="0">
                        <a:spcBef>
                          <a:spcPts val="0"/>
                        </a:spcBef>
                        <a:spcAft>
                          <a:spcPts val="0"/>
                        </a:spcAft>
                        <a:buNone/>
                      </a:pPr>
                      <a:r>
                        <a:rPr lang="en" sz="1200" b="1"/>
                        <a:t>Field</a:t>
                      </a:r>
                      <a:endParaRPr sz="1200" b="1"/>
                    </a:p>
                  </a:txBody>
                  <a:tcPr marL="91425" marR="91425" marT="91425" marB="91425"/>
                </a:tc>
                <a:tc>
                  <a:txBody>
                    <a:bodyPr/>
                    <a:lstStyle/>
                    <a:p>
                      <a:pPr marL="0" lvl="0" indent="0" algn="ctr" rtl="0">
                        <a:spcBef>
                          <a:spcPts val="0"/>
                        </a:spcBef>
                        <a:spcAft>
                          <a:spcPts val="0"/>
                        </a:spcAft>
                        <a:buNone/>
                      </a:pPr>
                      <a:r>
                        <a:rPr lang="en" sz="1200" b="1"/>
                        <a:t>Source field</a:t>
                      </a:r>
                      <a:endParaRPr sz="1200" b="1"/>
                    </a:p>
                  </a:txBody>
                  <a:tcPr marL="91425" marR="91425" marT="91425" marB="91425"/>
                </a:tc>
                <a:tc>
                  <a:txBody>
                    <a:bodyPr/>
                    <a:lstStyle/>
                    <a:p>
                      <a:pPr marL="0" lvl="0" indent="0" algn="ctr" rtl="0">
                        <a:spcBef>
                          <a:spcPts val="0"/>
                        </a:spcBef>
                        <a:spcAft>
                          <a:spcPts val="0"/>
                        </a:spcAft>
                        <a:buNone/>
                      </a:pPr>
                      <a:r>
                        <a:rPr lang="en" sz="1200" b="1"/>
                        <a:t>Example</a:t>
                      </a:r>
                      <a:endParaRPr sz="1200" b="1"/>
                    </a:p>
                  </a:txBody>
                  <a:tcPr marL="91425" marR="91425" marT="91425" marB="91425"/>
                </a:tc>
                <a:extLst>
                  <a:ext uri="{0D108BD9-81ED-4DB2-BD59-A6C34878D82A}">
                    <a16:rowId xmlns:a16="http://schemas.microsoft.com/office/drawing/2014/main" val="10000"/>
                  </a:ext>
                </a:extLst>
              </a:tr>
              <a:tr h="372260">
                <a:tc>
                  <a:txBody>
                    <a:bodyPr/>
                    <a:lstStyle/>
                    <a:p>
                      <a:pPr marL="0" lvl="0" indent="0" algn="l" rtl="0">
                        <a:spcBef>
                          <a:spcPts val="0"/>
                        </a:spcBef>
                        <a:spcAft>
                          <a:spcPts val="0"/>
                        </a:spcAft>
                        <a:buNone/>
                      </a:pPr>
                      <a:r>
                        <a:rPr lang="en" sz="1200" err="1"/>
                        <a:t>Concept_id</a:t>
                      </a:r>
                      <a:r>
                        <a:rPr lang="en" sz="1200"/>
                        <a:t> </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1"/>
                  </a:ext>
                </a:extLst>
              </a:tr>
              <a:tr h="354225">
                <a:tc>
                  <a:txBody>
                    <a:bodyPr/>
                    <a:lstStyle/>
                    <a:p>
                      <a:pPr marL="0" lvl="0" indent="0" algn="l" rtl="0">
                        <a:spcBef>
                          <a:spcPts val="0"/>
                        </a:spcBef>
                        <a:spcAft>
                          <a:spcPts val="0"/>
                        </a:spcAft>
                        <a:buNone/>
                      </a:pPr>
                      <a:r>
                        <a:rPr lang="en" sz="1200" err="1">
                          <a:solidFill>
                            <a:schemeClr val="dk1"/>
                          </a:solidFill>
                        </a:rPr>
                        <a:t>Concept_name</a:t>
                      </a:r>
                      <a:endParaRPr sz="1200" err="1"/>
                    </a:p>
                  </a:txBody>
                  <a:tcPr marL="91425" marR="91425" marT="91425" marB="91425"/>
                </a:tc>
                <a:tc>
                  <a:txBody>
                    <a:bodyPr/>
                    <a:lstStyle/>
                    <a:p>
                      <a:pPr marL="0" lvl="0" indent="0" algn="l" rtl="0">
                        <a:spcBef>
                          <a:spcPts val="0"/>
                        </a:spcBef>
                        <a:spcAft>
                          <a:spcPts val="0"/>
                        </a:spcAft>
                        <a:buNone/>
                      </a:pPr>
                      <a:endParaRPr sz="1200" baseline="30000" dirty="0"/>
                    </a:p>
                  </a:txBody>
                  <a:tcPr marL="91425" marR="91425" marT="91425" marB="91425"/>
                </a:tc>
                <a:tc>
                  <a:txBody>
                    <a:bodyPr/>
                    <a:lstStyle/>
                    <a:p>
                      <a:pPr marL="0" lvl="0" indent="0" algn="l" rtl="0">
                        <a:spcBef>
                          <a:spcPts val="0"/>
                        </a:spcBef>
                        <a:spcAft>
                          <a:spcPts val="0"/>
                        </a:spcAft>
                        <a:buNone/>
                      </a:pPr>
                      <a:r>
                        <a:rPr lang="en-US" sz="1200" dirty="0"/>
                        <a:t>Deletion in position from 2127 to 2129</a:t>
                      </a:r>
                    </a:p>
                  </a:txBody>
                  <a:tcPr marL="91425" marR="91425" marT="91425" marB="91425"/>
                </a:tc>
                <a:extLst>
                  <a:ext uri="{0D108BD9-81ED-4DB2-BD59-A6C34878D82A}">
                    <a16:rowId xmlns:a16="http://schemas.microsoft.com/office/drawing/2014/main" val="10002"/>
                  </a:ext>
                </a:extLst>
              </a:tr>
              <a:tr h="357968">
                <a:tc>
                  <a:txBody>
                    <a:bodyPr/>
                    <a:lstStyle/>
                    <a:p>
                      <a:pPr marL="0" lvl="0" indent="0" algn="l" rtl="0">
                        <a:spcBef>
                          <a:spcPts val="0"/>
                        </a:spcBef>
                        <a:spcAft>
                          <a:spcPts val="0"/>
                        </a:spcAft>
                        <a:buNone/>
                      </a:pPr>
                      <a:r>
                        <a:rPr lang="en" sz="1200" err="1">
                          <a:solidFill>
                            <a:schemeClr val="dk1"/>
                          </a:solidFill>
                        </a:rPr>
                        <a:t>Domain_id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a:t>Genomic</a:t>
                      </a:r>
                      <a:endParaRPr sz="1200" dirty="0"/>
                    </a:p>
                  </a:txBody>
                  <a:tcPr marL="91425" marR="91425" marT="91425" marB="91425"/>
                </a:tc>
                <a:extLst>
                  <a:ext uri="{0D108BD9-81ED-4DB2-BD59-A6C34878D82A}">
                    <a16:rowId xmlns:a16="http://schemas.microsoft.com/office/drawing/2014/main" val="10003"/>
                  </a:ext>
                </a:extLst>
              </a:tr>
              <a:tr h="372260">
                <a:tc>
                  <a:txBody>
                    <a:bodyPr/>
                    <a:lstStyle/>
                    <a:p>
                      <a:pPr marL="0" lvl="0" indent="0" algn="l" rtl="0">
                        <a:spcBef>
                          <a:spcPts val="0"/>
                        </a:spcBef>
                        <a:spcAft>
                          <a:spcPts val="0"/>
                        </a:spcAft>
                        <a:buNone/>
                      </a:pPr>
                      <a:r>
                        <a:rPr lang="en" sz="1200" err="1">
                          <a:solidFill>
                            <a:schemeClr val="dk1"/>
                          </a:solidFill>
                        </a:rPr>
                        <a:t>Vocabulary_id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err="1"/>
                        <a:t>ClinVar</a:t>
                      </a:r>
                      <a:endParaRPr sz="1200" dirty="0"/>
                    </a:p>
                  </a:txBody>
                  <a:tcPr marL="91425" marR="91425" marT="91425" marB="91425"/>
                </a:tc>
                <a:extLst>
                  <a:ext uri="{0D108BD9-81ED-4DB2-BD59-A6C34878D82A}">
                    <a16:rowId xmlns:a16="http://schemas.microsoft.com/office/drawing/2014/main" val="10004"/>
                  </a:ext>
                </a:extLst>
              </a:tr>
              <a:tr h="357968">
                <a:tc>
                  <a:txBody>
                    <a:bodyPr/>
                    <a:lstStyle/>
                    <a:p>
                      <a:pPr marL="0" lvl="0" indent="0" algn="l" rtl="0">
                        <a:spcBef>
                          <a:spcPts val="0"/>
                        </a:spcBef>
                        <a:spcAft>
                          <a:spcPts val="0"/>
                        </a:spcAft>
                        <a:buNone/>
                      </a:pPr>
                      <a:r>
                        <a:rPr lang="en" sz="1200" err="1">
                          <a:solidFill>
                            <a:schemeClr val="dk1"/>
                          </a:solidFill>
                        </a:rPr>
                        <a:t>Concept_class_id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a:t>Coding DNA sequence</a:t>
                      </a:r>
                    </a:p>
                  </a:txBody>
                  <a:tcPr marL="91425" marR="91425" marT="91425" marB="91425"/>
                </a:tc>
                <a:extLst>
                  <a:ext uri="{0D108BD9-81ED-4DB2-BD59-A6C34878D82A}">
                    <a16:rowId xmlns:a16="http://schemas.microsoft.com/office/drawing/2014/main" val="10005"/>
                  </a:ext>
                </a:extLst>
              </a:tr>
              <a:tr h="357968">
                <a:tc>
                  <a:txBody>
                    <a:bodyPr/>
                    <a:lstStyle/>
                    <a:p>
                      <a:pPr marL="0" lvl="0" indent="0" algn="l" rtl="0">
                        <a:spcBef>
                          <a:spcPts val="0"/>
                        </a:spcBef>
                        <a:spcAft>
                          <a:spcPts val="0"/>
                        </a:spcAft>
                        <a:buNone/>
                      </a:pPr>
                      <a:r>
                        <a:rPr lang="en" sz="1200" err="1">
                          <a:solidFill>
                            <a:schemeClr val="dk1"/>
                          </a:solidFill>
                        </a:rPr>
                        <a:t>Standard_concept</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dirty="0"/>
                        <a:t>S</a:t>
                      </a:r>
                      <a:endParaRPr sz="1200" dirty="0"/>
                    </a:p>
                  </a:txBody>
                  <a:tcPr marL="91425" marR="91425" marT="91425" marB="91425"/>
                </a:tc>
                <a:extLst>
                  <a:ext uri="{0D108BD9-81ED-4DB2-BD59-A6C34878D82A}">
                    <a16:rowId xmlns:a16="http://schemas.microsoft.com/office/drawing/2014/main" val="10006"/>
                  </a:ext>
                </a:extLst>
              </a:tr>
              <a:tr h="357968">
                <a:tc>
                  <a:txBody>
                    <a:bodyPr/>
                    <a:lstStyle/>
                    <a:p>
                      <a:pPr marL="0" lvl="0" indent="0" algn="l" rtl="0">
                        <a:spcBef>
                          <a:spcPts val="0"/>
                        </a:spcBef>
                        <a:spcAft>
                          <a:spcPts val="0"/>
                        </a:spcAft>
                        <a:buNone/>
                      </a:pPr>
                      <a:r>
                        <a:rPr lang="en" sz="1200" dirty="0">
                          <a:solidFill>
                            <a:schemeClr val="dk1"/>
                          </a:solidFill>
                        </a:rPr>
                        <a:t>Concept_code</a:t>
                      </a:r>
                      <a:endParaRPr sz="1200" dirty="0"/>
                    </a:p>
                  </a:txBody>
                  <a:tcPr marL="91425" marR="91425" marT="91425" marB="91425"/>
                </a:tc>
                <a:tc>
                  <a:txBody>
                    <a:bodyPr/>
                    <a:lstStyle/>
                    <a:p>
                      <a:pPr marL="0" lvl="0" indent="0" algn="l" rtl="0">
                        <a:spcBef>
                          <a:spcPts val="0"/>
                        </a:spcBef>
                        <a:spcAft>
                          <a:spcPts val="0"/>
                        </a:spcAft>
                        <a:buNone/>
                      </a:pPr>
                      <a:r>
                        <a:rPr lang="en-US" sz="1200" b="0" i="0" u="none" strike="noStrike" baseline="0" noProof="0" dirty="0">
                          <a:solidFill>
                            <a:schemeClr val="dk1"/>
                          </a:solidFill>
                          <a:latin typeface="Arial" panose="020B0604020202020204" pitchFamily="34" charset="0"/>
                          <a:cs typeface="Arial" panose="020B0604020202020204" pitchFamily="34" charset="0"/>
                        </a:rPr>
                        <a:t>Extracted from </a:t>
                      </a:r>
                      <a:r>
                        <a:rPr lang="en-US" sz="1200" b="0" i="0" u="none" strike="noStrike" baseline="0" noProof="0" dirty="0" err="1">
                          <a:solidFill>
                            <a:schemeClr val="dk1"/>
                          </a:solidFill>
                          <a:latin typeface="Arial" panose="020B0604020202020204" pitchFamily="34" charset="0"/>
                          <a:cs typeface="Arial" panose="020B0604020202020204" pitchFamily="34" charset="0"/>
                        </a:rPr>
                        <a:t>f_name</a:t>
                      </a:r>
                      <a:endParaRPr lang="en-US" sz="1200" b="0" i="0" u="none" strike="noStrike" baseline="0" noProof="0" dirty="0">
                        <a:latin typeface="Arial" panose="020B0604020202020204" pitchFamily="34" charset="0"/>
                        <a:cs typeface="Arial" panose="020B0604020202020204" pitchFamily="34" charset="0"/>
                      </a:endParaRPr>
                    </a:p>
                  </a:txBody>
                  <a:tcPr marL="91425" marR="91425" marT="91425" marB="91425"/>
                </a:tc>
                <a:tc>
                  <a:txBody>
                    <a:bodyPr/>
                    <a:lstStyle/>
                    <a:p>
                      <a:pPr algn="l"/>
                      <a:r>
                        <a:rPr lang="en-US" sz="1200" dirty="0">
                          <a:solidFill>
                            <a:schemeClr val="tx1"/>
                          </a:solidFill>
                        </a:rPr>
                        <a:t>c.2127_2129del</a:t>
                      </a:r>
                    </a:p>
                  </a:txBody>
                  <a:tcPr marL="91425" marR="91425" marT="91425" marB="91425"/>
                </a:tc>
                <a:extLst>
                  <a:ext uri="{0D108BD9-81ED-4DB2-BD59-A6C34878D82A}">
                    <a16:rowId xmlns:a16="http://schemas.microsoft.com/office/drawing/2014/main" val="10007"/>
                  </a:ext>
                </a:extLst>
              </a:tr>
              <a:tr h="357968">
                <a:tc>
                  <a:txBody>
                    <a:bodyPr/>
                    <a:lstStyle/>
                    <a:p>
                      <a:pPr marL="0" lvl="0" indent="0" algn="l" rtl="0">
                        <a:spcBef>
                          <a:spcPts val="0"/>
                        </a:spcBef>
                        <a:spcAft>
                          <a:spcPts val="0"/>
                        </a:spcAft>
                        <a:buNone/>
                      </a:pPr>
                      <a:r>
                        <a:rPr lang="en" sz="1200" err="1">
                          <a:solidFill>
                            <a:schemeClr val="dk1"/>
                          </a:solidFill>
                        </a:rPr>
                        <a:t>Valid_start_date</a:t>
                      </a:r>
                      <a:endParaRPr sz="1200" err="1"/>
                    </a:p>
                  </a:txBody>
                  <a:tcPr marL="91425" marR="91425" marT="91425" marB="91425"/>
                </a:tc>
                <a:tc>
                  <a:txBody>
                    <a:bodyPr/>
                    <a:lstStyle/>
                    <a:p>
                      <a:pPr marL="0" lvl="0" indent="0" algn="l" rtl="0">
                        <a:spcBef>
                          <a:spcPts val="0"/>
                        </a:spcBef>
                        <a:spcAft>
                          <a:spcPts val="0"/>
                        </a:spcAft>
                        <a:buNone/>
                      </a:pPr>
                      <a:endParaRPr lang="en" sz="1200" dirty="0">
                        <a:solidFill>
                          <a:schemeClr val="dk1"/>
                        </a:solidFill>
                      </a:endParaRPr>
                    </a:p>
                  </a:txBody>
                  <a:tcPr marL="91425" marR="91425" marT="91425" marB="91425"/>
                </a:tc>
                <a:tc>
                  <a:txBody>
                    <a:bodyPr/>
                    <a:lstStyle/>
                    <a:p>
                      <a:pPr marL="0" lvl="0" indent="0" algn="l" rtl="0">
                        <a:spcBef>
                          <a:spcPts val="0"/>
                        </a:spcBef>
                        <a:spcAft>
                          <a:spcPts val="0"/>
                        </a:spcAft>
                        <a:buNone/>
                      </a:pPr>
                      <a:r>
                        <a:rPr lang="en" sz="1200"/>
                        <a:t>1986-01-01</a:t>
                      </a:r>
                      <a:endParaRPr sz="1200"/>
                    </a:p>
                  </a:txBody>
                  <a:tcPr marL="91425" marR="91425" marT="91425" marB="91425"/>
                </a:tc>
                <a:extLst>
                  <a:ext uri="{0D108BD9-81ED-4DB2-BD59-A6C34878D82A}">
                    <a16:rowId xmlns:a16="http://schemas.microsoft.com/office/drawing/2014/main" val="10008"/>
                  </a:ext>
                </a:extLst>
              </a:tr>
              <a:tr h="357968">
                <a:tc>
                  <a:txBody>
                    <a:bodyPr/>
                    <a:lstStyle/>
                    <a:p>
                      <a:pPr marL="0" lvl="0" indent="0" algn="l" rtl="0">
                        <a:spcBef>
                          <a:spcPts val="0"/>
                        </a:spcBef>
                        <a:spcAft>
                          <a:spcPts val="0"/>
                        </a:spcAft>
                        <a:buNone/>
                      </a:pPr>
                      <a:r>
                        <a:rPr lang="en" sz="1200" err="1">
                          <a:solidFill>
                            <a:schemeClr val="dk1"/>
                          </a:solidFill>
                        </a:rPr>
                        <a:t>Valid_end_date</a:t>
                      </a:r>
                      <a:endParaRPr sz="1200" err="1">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dirty="0"/>
                        <a:t>2099-12-31</a:t>
                      </a:r>
                      <a:endParaRPr sz="1200" dirty="0"/>
                    </a:p>
                  </a:txBody>
                  <a:tcPr marL="91425" marR="91425" marT="91425" marB="91425"/>
                </a:tc>
                <a:extLst>
                  <a:ext uri="{0D108BD9-81ED-4DB2-BD59-A6C34878D82A}">
                    <a16:rowId xmlns:a16="http://schemas.microsoft.com/office/drawing/2014/main" val="10009"/>
                  </a:ext>
                </a:extLst>
              </a:tr>
              <a:tr h="357968">
                <a:tc>
                  <a:txBody>
                    <a:bodyPr/>
                    <a:lstStyle/>
                    <a:p>
                      <a:pPr marL="0" lvl="0" indent="0" algn="l" rtl="0">
                        <a:spcBef>
                          <a:spcPts val="0"/>
                        </a:spcBef>
                        <a:spcAft>
                          <a:spcPts val="0"/>
                        </a:spcAft>
                        <a:buNone/>
                      </a:pPr>
                      <a:r>
                        <a:rPr lang="en" sz="1200" err="1">
                          <a:solidFill>
                            <a:schemeClr val="dk1"/>
                          </a:solidFill>
                        </a:rPr>
                        <a:t>Invalid_reason</a:t>
                      </a:r>
                      <a:endParaRPr sz="1200" err="1">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10"/>
                  </a:ext>
                </a:extLst>
              </a:tr>
            </a:tbl>
          </a:graphicData>
        </a:graphic>
      </p:graphicFrame>
      <p:sp>
        <p:nvSpPr>
          <p:cNvPr id="104" name="Google Shape;104;p20"/>
          <p:cNvSpPr txBox="1">
            <a:spLocks noGrp="1"/>
          </p:cNvSpPr>
          <p:nvPr>
            <p:ph type="title"/>
          </p:nvPr>
        </p:nvSpPr>
        <p:spPr>
          <a:xfrm>
            <a:off x="463875" y="-1"/>
            <a:ext cx="8393700" cy="3657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a:t>ClinVar Concept table</a:t>
            </a:r>
            <a:endParaRPr sz="2000" b="1"/>
          </a:p>
        </p:txBody>
      </p:sp>
    </p:spTree>
    <p:extLst>
      <p:ext uri="{BB962C8B-B14F-4D97-AF65-F5344CB8AC3E}">
        <p14:creationId xmlns:p14="http://schemas.microsoft.com/office/powerpoint/2010/main" val="3209641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graphicFrame>
        <p:nvGraphicFramePr>
          <p:cNvPr id="103" name="Google Shape;103;p20"/>
          <p:cNvGraphicFramePr/>
          <p:nvPr>
            <p:extLst>
              <p:ext uri="{D42A27DB-BD31-4B8C-83A1-F6EECF244321}">
                <p14:modId xmlns:p14="http://schemas.microsoft.com/office/powerpoint/2010/main" val="1983017862"/>
              </p:ext>
            </p:extLst>
          </p:nvPr>
        </p:nvGraphicFramePr>
        <p:xfrm>
          <a:off x="280762" y="370825"/>
          <a:ext cx="8576813" cy="4036090"/>
        </p:xfrm>
        <a:graphic>
          <a:graphicData uri="http://schemas.openxmlformats.org/drawingml/2006/table">
            <a:tbl>
              <a:tblPr>
                <a:noFill/>
                <a:tableStyleId>{42E292DC-4DC9-4369-9E3E-4D5144749313}</a:tableStyleId>
              </a:tblPr>
              <a:tblGrid>
                <a:gridCol w="1572120">
                  <a:extLst>
                    <a:ext uri="{9D8B030D-6E8A-4147-A177-3AD203B41FA5}">
                      <a16:colId xmlns:a16="http://schemas.microsoft.com/office/drawing/2014/main" val="20000"/>
                    </a:ext>
                  </a:extLst>
                </a:gridCol>
                <a:gridCol w="2031883">
                  <a:extLst>
                    <a:ext uri="{9D8B030D-6E8A-4147-A177-3AD203B41FA5}">
                      <a16:colId xmlns:a16="http://schemas.microsoft.com/office/drawing/2014/main" val="20001"/>
                    </a:ext>
                  </a:extLst>
                </a:gridCol>
                <a:gridCol w="4972810">
                  <a:extLst>
                    <a:ext uri="{9D8B030D-6E8A-4147-A177-3AD203B41FA5}">
                      <a16:colId xmlns:a16="http://schemas.microsoft.com/office/drawing/2014/main" val="20002"/>
                    </a:ext>
                  </a:extLst>
                </a:gridCol>
              </a:tblGrid>
              <a:tr h="357968">
                <a:tc>
                  <a:txBody>
                    <a:bodyPr/>
                    <a:lstStyle/>
                    <a:p>
                      <a:pPr marL="0" lvl="0" indent="0" algn="ctr" rtl="0">
                        <a:spcBef>
                          <a:spcPts val="0"/>
                        </a:spcBef>
                        <a:spcAft>
                          <a:spcPts val="0"/>
                        </a:spcAft>
                        <a:buNone/>
                      </a:pPr>
                      <a:r>
                        <a:rPr lang="en" sz="1200" b="1"/>
                        <a:t>Field</a:t>
                      </a:r>
                      <a:endParaRPr sz="1200" b="1"/>
                    </a:p>
                  </a:txBody>
                  <a:tcPr marL="91425" marR="91425" marT="91425" marB="91425"/>
                </a:tc>
                <a:tc>
                  <a:txBody>
                    <a:bodyPr/>
                    <a:lstStyle/>
                    <a:p>
                      <a:pPr marL="0" lvl="0" indent="0" algn="ctr" rtl="0">
                        <a:spcBef>
                          <a:spcPts val="0"/>
                        </a:spcBef>
                        <a:spcAft>
                          <a:spcPts val="0"/>
                        </a:spcAft>
                        <a:buNone/>
                      </a:pPr>
                      <a:r>
                        <a:rPr lang="en" sz="1200" b="1"/>
                        <a:t>Source field</a:t>
                      </a:r>
                      <a:endParaRPr sz="1200" b="1"/>
                    </a:p>
                  </a:txBody>
                  <a:tcPr marL="91425" marR="91425" marT="91425" marB="91425"/>
                </a:tc>
                <a:tc>
                  <a:txBody>
                    <a:bodyPr/>
                    <a:lstStyle/>
                    <a:p>
                      <a:pPr marL="0" lvl="0" indent="0" algn="ctr" rtl="0">
                        <a:spcBef>
                          <a:spcPts val="0"/>
                        </a:spcBef>
                        <a:spcAft>
                          <a:spcPts val="0"/>
                        </a:spcAft>
                        <a:buNone/>
                      </a:pPr>
                      <a:r>
                        <a:rPr lang="en" sz="1200" b="1"/>
                        <a:t>Example</a:t>
                      </a:r>
                      <a:endParaRPr sz="1200" b="1"/>
                    </a:p>
                  </a:txBody>
                  <a:tcPr marL="91425" marR="91425" marT="91425" marB="91425"/>
                </a:tc>
                <a:extLst>
                  <a:ext uri="{0D108BD9-81ED-4DB2-BD59-A6C34878D82A}">
                    <a16:rowId xmlns:a16="http://schemas.microsoft.com/office/drawing/2014/main" val="10000"/>
                  </a:ext>
                </a:extLst>
              </a:tr>
              <a:tr h="372260">
                <a:tc>
                  <a:txBody>
                    <a:bodyPr/>
                    <a:lstStyle/>
                    <a:p>
                      <a:pPr marL="0" lvl="0" indent="0" algn="l" rtl="0">
                        <a:spcBef>
                          <a:spcPts val="0"/>
                        </a:spcBef>
                        <a:spcAft>
                          <a:spcPts val="0"/>
                        </a:spcAft>
                        <a:buNone/>
                      </a:pPr>
                      <a:r>
                        <a:rPr lang="en" sz="1200"/>
                        <a:t>Concept_id </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1"/>
                  </a:ext>
                </a:extLst>
              </a:tr>
              <a:tr h="354225">
                <a:tc>
                  <a:txBody>
                    <a:bodyPr/>
                    <a:lstStyle/>
                    <a:p>
                      <a:pPr marL="0" lvl="0" indent="0" algn="l" rtl="0">
                        <a:spcBef>
                          <a:spcPts val="0"/>
                        </a:spcBef>
                        <a:spcAft>
                          <a:spcPts val="0"/>
                        </a:spcAft>
                        <a:buNone/>
                      </a:pPr>
                      <a:r>
                        <a:rPr lang="en" sz="1200">
                          <a:solidFill>
                            <a:schemeClr val="dk1"/>
                          </a:solidFill>
                        </a:rPr>
                        <a:t>Concept_name</a:t>
                      </a:r>
                      <a:endParaRPr sz="1200" err="1"/>
                    </a:p>
                  </a:txBody>
                  <a:tcPr marL="91425" marR="91425" marT="91425" marB="91425"/>
                </a:tc>
                <a:tc>
                  <a:txBody>
                    <a:bodyPr/>
                    <a:lstStyle/>
                    <a:p>
                      <a:pPr marL="0" lvl="0" indent="0" algn="l" rtl="0">
                        <a:spcBef>
                          <a:spcPts val="0"/>
                        </a:spcBef>
                        <a:spcAft>
                          <a:spcPts val="0"/>
                        </a:spcAft>
                        <a:buNone/>
                      </a:pPr>
                      <a:r>
                        <a:rPr lang="en-US" sz="1200" baseline="0" dirty="0"/>
                        <a:t>clinicalsignificance</a:t>
                      </a:r>
                      <a:endParaRPr sz="1200" baseline="0" dirty="0"/>
                    </a:p>
                  </a:txBody>
                  <a:tcPr marL="91425" marR="91425" marT="91425" marB="91425"/>
                </a:tc>
                <a:tc>
                  <a:txBody>
                    <a:bodyPr/>
                    <a:lstStyle/>
                    <a:p>
                      <a:pPr marL="0" lvl="0" indent="0" algn="l" rtl="0">
                        <a:spcBef>
                          <a:spcPts val="0"/>
                        </a:spcBef>
                        <a:spcAft>
                          <a:spcPts val="0"/>
                        </a:spcAft>
                        <a:buNone/>
                      </a:pPr>
                      <a:r>
                        <a:rPr lang="en-US" sz="1200" dirty="0"/>
                        <a:t>Pathogenic</a:t>
                      </a:r>
                    </a:p>
                  </a:txBody>
                  <a:tcPr marL="91425" marR="91425" marT="91425" marB="91425"/>
                </a:tc>
                <a:extLst>
                  <a:ext uri="{0D108BD9-81ED-4DB2-BD59-A6C34878D82A}">
                    <a16:rowId xmlns:a16="http://schemas.microsoft.com/office/drawing/2014/main" val="10002"/>
                  </a:ext>
                </a:extLst>
              </a:tr>
              <a:tr h="357968">
                <a:tc>
                  <a:txBody>
                    <a:bodyPr/>
                    <a:lstStyle/>
                    <a:p>
                      <a:pPr marL="0" lvl="0" indent="0" algn="l" rtl="0">
                        <a:spcBef>
                          <a:spcPts val="0"/>
                        </a:spcBef>
                        <a:spcAft>
                          <a:spcPts val="0"/>
                        </a:spcAft>
                        <a:buNone/>
                      </a:pPr>
                      <a:r>
                        <a:rPr lang="en" sz="1200">
                          <a:solidFill>
                            <a:schemeClr val="dk1"/>
                          </a:solidFill>
                        </a:rPr>
                        <a:t>Domain_id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a:t>Genomic</a:t>
                      </a:r>
                      <a:endParaRPr sz="1200" dirty="0"/>
                    </a:p>
                  </a:txBody>
                  <a:tcPr marL="91425" marR="91425" marT="91425" marB="91425"/>
                </a:tc>
                <a:extLst>
                  <a:ext uri="{0D108BD9-81ED-4DB2-BD59-A6C34878D82A}">
                    <a16:rowId xmlns:a16="http://schemas.microsoft.com/office/drawing/2014/main" val="10003"/>
                  </a:ext>
                </a:extLst>
              </a:tr>
              <a:tr h="372260">
                <a:tc>
                  <a:txBody>
                    <a:bodyPr/>
                    <a:lstStyle/>
                    <a:p>
                      <a:pPr marL="0" lvl="0" indent="0" algn="l" rtl="0">
                        <a:spcBef>
                          <a:spcPts val="0"/>
                        </a:spcBef>
                        <a:spcAft>
                          <a:spcPts val="0"/>
                        </a:spcAft>
                        <a:buNone/>
                      </a:pPr>
                      <a:r>
                        <a:rPr lang="en" sz="1200">
                          <a:solidFill>
                            <a:schemeClr val="dk1"/>
                          </a:solidFill>
                        </a:rPr>
                        <a:t>Vocabulary_id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err="1"/>
                        <a:t>ClinVar</a:t>
                      </a:r>
                      <a:endParaRPr sz="1200" dirty="0"/>
                    </a:p>
                  </a:txBody>
                  <a:tcPr marL="91425" marR="91425" marT="91425" marB="91425"/>
                </a:tc>
                <a:extLst>
                  <a:ext uri="{0D108BD9-81ED-4DB2-BD59-A6C34878D82A}">
                    <a16:rowId xmlns:a16="http://schemas.microsoft.com/office/drawing/2014/main" val="10004"/>
                  </a:ext>
                </a:extLst>
              </a:tr>
              <a:tr h="357968">
                <a:tc>
                  <a:txBody>
                    <a:bodyPr/>
                    <a:lstStyle/>
                    <a:p>
                      <a:pPr marL="0" lvl="0" indent="0" algn="l" rtl="0">
                        <a:spcBef>
                          <a:spcPts val="0"/>
                        </a:spcBef>
                        <a:spcAft>
                          <a:spcPts val="0"/>
                        </a:spcAft>
                        <a:buNone/>
                      </a:pPr>
                      <a:r>
                        <a:rPr lang="en" sz="1200">
                          <a:solidFill>
                            <a:schemeClr val="dk1"/>
                          </a:solidFill>
                        </a:rPr>
                        <a:t>Concept_class_id</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baseline="0" dirty="0"/>
                        <a:t>Clinical Significance</a:t>
                      </a:r>
                    </a:p>
                  </a:txBody>
                  <a:tcPr marL="91425" marR="91425" marT="91425" marB="91425"/>
                </a:tc>
                <a:extLst>
                  <a:ext uri="{0D108BD9-81ED-4DB2-BD59-A6C34878D82A}">
                    <a16:rowId xmlns:a16="http://schemas.microsoft.com/office/drawing/2014/main" val="10005"/>
                  </a:ext>
                </a:extLst>
              </a:tr>
              <a:tr h="357968">
                <a:tc>
                  <a:txBody>
                    <a:bodyPr/>
                    <a:lstStyle/>
                    <a:p>
                      <a:pPr marL="0" lvl="0" indent="0" algn="l" rtl="0">
                        <a:spcBef>
                          <a:spcPts val="0"/>
                        </a:spcBef>
                        <a:spcAft>
                          <a:spcPts val="0"/>
                        </a:spcAft>
                        <a:buNone/>
                      </a:pPr>
                      <a:r>
                        <a:rPr lang="en" sz="1200">
                          <a:solidFill>
                            <a:schemeClr val="dk1"/>
                          </a:solidFill>
                        </a:rPr>
                        <a:t>Standard_concept</a:t>
                      </a:r>
                      <a:endParaRPr sz="1200" err="1"/>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S</a:t>
                      </a:r>
                      <a:endParaRPr sz="1200" dirty="0"/>
                    </a:p>
                  </a:txBody>
                  <a:tcPr marL="91425" marR="91425" marT="91425" marB="91425"/>
                </a:tc>
                <a:extLst>
                  <a:ext uri="{0D108BD9-81ED-4DB2-BD59-A6C34878D82A}">
                    <a16:rowId xmlns:a16="http://schemas.microsoft.com/office/drawing/2014/main" val="10006"/>
                  </a:ext>
                </a:extLst>
              </a:tr>
              <a:tr h="357968">
                <a:tc>
                  <a:txBody>
                    <a:bodyPr/>
                    <a:lstStyle/>
                    <a:p>
                      <a:pPr marL="0" lvl="0" indent="0" algn="l" rtl="0">
                        <a:spcBef>
                          <a:spcPts val="0"/>
                        </a:spcBef>
                        <a:spcAft>
                          <a:spcPts val="0"/>
                        </a:spcAft>
                        <a:buNone/>
                      </a:pPr>
                      <a:r>
                        <a:rPr lang="en" sz="1200">
                          <a:solidFill>
                            <a:schemeClr val="dk1"/>
                          </a:solidFill>
                        </a:rPr>
                        <a:t>Concept_code</a:t>
                      </a:r>
                      <a:endParaRPr sz="1200" dirty="0"/>
                    </a:p>
                  </a:txBody>
                  <a:tcPr marL="91425" marR="91425" marT="91425" marB="91425"/>
                </a:tc>
                <a:tc>
                  <a:txBody>
                    <a:bodyPr/>
                    <a:lstStyle/>
                    <a:p>
                      <a:pPr marL="0" lvl="0" indent="0" algn="l" rtl="0">
                        <a:spcBef>
                          <a:spcPts val="0"/>
                        </a:spcBef>
                        <a:spcAft>
                          <a:spcPts val="0"/>
                        </a:spcAft>
                        <a:buNone/>
                      </a:pPr>
                      <a:r>
                        <a:rPr lang="en-US" sz="1200" baseline="0" dirty="0"/>
                        <a:t>OMOP Generated?</a:t>
                      </a:r>
                    </a:p>
                  </a:txBody>
                  <a:tcPr marL="91425" marR="91425" marT="91425" marB="91425"/>
                </a:tc>
                <a:tc>
                  <a:txBody>
                    <a:bodyPr/>
                    <a:lstStyle/>
                    <a:p>
                      <a:pPr algn="l"/>
                      <a:endParaRPr lang="en-US" sz="1200" dirty="0">
                        <a:solidFill>
                          <a:schemeClr val="tx1"/>
                        </a:solidFill>
                      </a:endParaRPr>
                    </a:p>
                  </a:txBody>
                  <a:tcPr marL="91425" marR="91425" marT="91425" marB="91425"/>
                </a:tc>
                <a:extLst>
                  <a:ext uri="{0D108BD9-81ED-4DB2-BD59-A6C34878D82A}">
                    <a16:rowId xmlns:a16="http://schemas.microsoft.com/office/drawing/2014/main" val="10007"/>
                  </a:ext>
                </a:extLst>
              </a:tr>
              <a:tr h="357968">
                <a:tc>
                  <a:txBody>
                    <a:bodyPr/>
                    <a:lstStyle/>
                    <a:p>
                      <a:pPr marL="0" lvl="0" indent="0" algn="l" rtl="0">
                        <a:spcBef>
                          <a:spcPts val="0"/>
                        </a:spcBef>
                        <a:spcAft>
                          <a:spcPts val="0"/>
                        </a:spcAft>
                        <a:buNone/>
                      </a:pPr>
                      <a:r>
                        <a:rPr lang="en" sz="1200">
                          <a:solidFill>
                            <a:schemeClr val="dk1"/>
                          </a:solidFill>
                        </a:rPr>
                        <a:t>Valid_start_date</a:t>
                      </a:r>
                      <a:endParaRPr sz="1200" err="1"/>
                    </a:p>
                  </a:txBody>
                  <a:tcPr marL="91425" marR="91425" marT="91425" marB="91425"/>
                </a:tc>
                <a:tc>
                  <a:txBody>
                    <a:bodyPr/>
                    <a:lstStyle/>
                    <a:p>
                      <a:pPr marL="0" lvl="0" indent="0" algn="l" rtl="0">
                        <a:spcBef>
                          <a:spcPts val="0"/>
                        </a:spcBef>
                        <a:spcAft>
                          <a:spcPts val="0"/>
                        </a:spcAft>
                        <a:buNone/>
                      </a:pPr>
                      <a:endParaRPr lang="en" sz="1200" dirty="0">
                        <a:solidFill>
                          <a:schemeClr val="dk1"/>
                        </a:solidFill>
                      </a:endParaRPr>
                    </a:p>
                  </a:txBody>
                  <a:tcPr marL="91425" marR="91425" marT="91425" marB="91425"/>
                </a:tc>
                <a:tc>
                  <a:txBody>
                    <a:bodyPr/>
                    <a:lstStyle/>
                    <a:p>
                      <a:pPr marL="0" lvl="0" indent="0" algn="l" rtl="0">
                        <a:spcBef>
                          <a:spcPts val="0"/>
                        </a:spcBef>
                        <a:spcAft>
                          <a:spcPts val="0"/>
                        </a:spcAft>
                        <a:buNone/>
                      </a:pPr>
                      <a:r>
                        <a:rPr lang="en" sz="1200"/>
                        <a:t>1986-01-01</a:t>
                      </a:r>
                      <a:endParaRPr sz="1200"/>
                    </a:p>
                  </a:txBody>
                  <a:tcPr marL="91425" marR="91425" marT="91425" marB="91425"/>
                </a:tc>
                <a:extLst>
                  <a:ext uri="{0D108BD9-81ED-4DB2-BD59-A6C34878D82A}">
                    <a16:rowId xmlns:a16="http://schemas.microsoft.com/office/drawing/2014/main" val="10008"/>
                  </a:ext>
                </a:extLst>
              </a:tr>
              <a:tr h="357968">
                <a:tc>
                  <a:txBody>
                    <a:bodyPr/>
                    <a:lstStyle/>
                    <a:p>
                      <a:pPr marL="0" lvl="0" indent="0" algn="l" rtl="0">
                        <a:spcBef>
                          <a:spcPts val="0"/>
                        </a:spcBef>
                        <a:spcAft>
                          <a:spcPts val="0"/>
                        </a:spcAft>
                        <a:buNone/>
                      </a:pPr>
                      <a:r>
                        <a:rPr lang="en" sz="1200">
                          <a:solidFill>
                            <a:schemeClr val="dk1"/>
                          </a:solidFill>
                        </a:rPr>
                        <a:t>Valid_end_date</a:t>
                      </a:r>
                      <a:endParaRPr sz="1200" err="1">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2099-12-31</a:t>
                      </a:r>
                      <a:endParaRPr sz="1200" dirty="0"/>
                    </a:p>
                  </a:txBody>
                  <a:tcPr marL="91425" marR="91425" marT="91425" marB="91425"/>
                </a:tc>
                <a:extLst>
                  <a:ext uri="{0D108BD9-81ED-4DB2-BD59-A6C34878D82A}">
                    <a16:rowId xmlns:a16="http://schemas.microsoft.com/office/drawing/2014/main" val="10009"/>
                  </a:ext>
                </a:extLst>
              </a:tr>
              <a:tr h="357968">
                <a:tc>
                  <a:txBody>
                    <a:bodyPr/>
                    <a:lstStyle/>
                    <a:p>
                      <a:pPr marL="0" lvl="0" indent="0" algn="l" rtl="0">
                        <a:spcBef>
                          <a:spcPts val="0"/>
                        </a:spcBef>
                        <a:spcAft>
                          <a:spcPts val="0"/>
                        </a:spcAft>
                        <a:buNone/>
                      </a:pPr>
                      <a:r>
                        <a:rPr lang="en" sz="1200">
                          <a:solidFill>
                            <a:schemeClr val="dk1"/>
                          </a:solidFill>
                        </a:rPr>
                        <a:t>Invalid_reason</a:t>
                      </a:r>
                      <a:endParaRPr sz="1200" err="1">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10"/>
                  </a:ext>
                </a:extLst>
              </a:tr>
            </a:tbl>
          </a:graphicData>
        </a:graphic>
      </p:graphicFrame>
      <p:sp>
        <p:nvSpPr>
          <p:cNvPr id="104" name="Google Shape;104;p20"/>
          <p:cNvSpPr txBox="1">
            <a:spLocks noGrp="1"/>
          </p:cNvSpPr>
          <p:nvPr>
            <p:ph type="title"/>
          </p:nvPr>
        </p:nvSpPr>
        <p:spPr>
          <a:xfrm>
            <a:off x="463875" y="-1"/>
            <a:ext cx="8393700" cy="3657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a:t>ClinVar Concept table</a:t>
            </a:r>
            <a:endParaRPr sz="2000" b="1"/>
          </a:p>
        </p:txBody>
      </p:sp>
    </p:spTree>
    <p:extLst>
      <p:ext uri="{BB962C8B-B14F-4D97-AF65-F5344CB8AC3E}">
        <p14:creationId xmlns:p14="http://schemas.microsoft.com/office/powerpoint/2010/main" val="918567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кутник 3">
            <a:extLst>
              <a:ext uri="{FF2B5EF4-FFF2-40B4-BE49-F238E27FC236}">
                <a16:creationId xmlns:a16="http://schemas.microsoft.com/office/drawing/2014/main" id="{D08BD7B1-A0CB-4130-86B6-6ADD21BB000E}"/>
              </a:ext>
            </a:extLst>
          </p:cNvPr>
          <p:cNvSpPr/>
          <p:nvPr/>
        </p:nvSpPr>
        <p:spPr>
          <a:xfrm>
            <a:off x="0" y="257900"/>
            <a:ext cx="2356338" cy="1041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Concept_name</a:t>
            </a:r>
            <a:r>
              <a:rPr lang="en-US" sz="1200" dirty="0"/>
              <a:t>:</a:t>
            </a:r>
            <a:r>
              <a:rPr lang="ru-RU" sz="1200" dirty="0"/>
              <a:t> </a:t>
            </a:r>
            <a:r>
              <a:rPr lang="en-US" sz="1200" dirty="0"/>
              <a:t>epidermal growth factor receptor (EGFR)</a:t>
            </a:r>
          </a:p>
          <a:p>
            <a:pPr algn="ctr"/>
            <a:r>
              <a:rPr lang="en-US" sz="1200" b="1" dirty="0" err="1"/>
              <a:t>Concept_class_id</a:t>
            </a:r>
            <a:r>
              <a:rPr lang="en-US" sz="1200" dirty="0"/>
              <a:t>:</a:t>
            </a:r>
            <a:r>
              <a:rPr lang="ru-RU" sz="1200" dirty="0"/>
              <a:t> </a:t>
            </a:r>
            <a:r>
              <a:rPr lang="en-US" sz="1200" dirty="0"/>
              <a:t>Gene</a:t>
            </a:r>
          </a:p>
          <a:p>
            <a:pPr algn="ctr"/>
            <a:r>
              <a:rPr lang="en-US" sz="1200" b="1" dirty="0" err="1"/>
              <a:t>Vocabulary_id</a:t>
            </a:r>
            <a:r>
              <a:rPr lang="en-US" sz="1200" dirty="0"/>
              <a:t>: HGNC</a:t>
            </a:r>
          </a:p>
        </p:txBody>
      </p:sp>
      <p:sp>
        <p:nvSpPr>
          <p:cNvPr id="5" name="Прямокутник 4">
            <a:extLst>
              <a:ext uri="{FF2B5EF4-FFF2-40B4-BE49-F238E27FC236}">
                <a16:creationId xmlns:a16="http://schemas.microsoft.com/office/drawing/2014/main" id="{66239F18-60C6-4131-BFDC-7140E53DC6F3}"/>
              </a:ext>
            </a:extLst>
          </p:cNvPr>
          <p:cNvSpPr/>
          <p:nvPr/>
        </p:nvSpPr>
        <p:spPr>
          <a:xfrm>
            <a:off x="0" y="1606933"/>
            <a:ext cx="2356338" cy="1324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Concept_name</a:t>
            </a:r>
            <a:r>
              <a:rPr lang="en-US" sz="1200" dirty="0"/>
              <a:t>:</a:t>
            </a:r>
            <a:r>
              <a:rPr lang="ru-RU" sz="1200" dirty="0"/>
              <a:t> </a:t>
            </a:r>
            <a:r>
              <a:rPr lang="en-US" sz="1200" dirty="0"/>
              <a:t>Deletion of amino acids Glutamic acid and Threonine in position from 709 to 710 and insertion of Aspartic acid</a:t>
            </a:r>
          </a:p>
          <a:p>
            <a:pPr algn="ctr"/>
            <a:r>
              <a:rPr lang="en-US" sz="1200" b="1" dirty="0" err="1"/>
              <a:t>Concept_class_id</a:t>
            </a:r>
            <a:r>
              <a:rPr lang="en-US" sz="1200" dirty="0"/>
              <a:t>:</a:t>
            </a:r>
            <a:r>
              <a:rPr lang="ru-RU" sz="1200" dirty="0"/>
              <a:t> </a:t>
            </a:r>
            <a:r>
              <a:rPr lang="en-US" sz="1200" dirty="0"/>
              <a:t>Protein Sequence</a:t>
            </a:r>
          </a:p>
          <a:p>
            <a:pPr algn="ctr"/>
            <a:r>
              <a:rPr lang="en-US" sz="1200" b="1" dirty="0" err="1"/>
              <a:t>Vocabulary_id</a:t>
            </a:r>
            <a:r>
              <a:rPr lang="en-US" sz="1200" dirty="0"/>
              <a:t>: </a:t>
            </a:r>
            <a:r>
              <a:rPr lang="en-US" sz="1200" dirty="0" err="1"/>
              <a:t>ClinVar</a:t>
            </a:r>
            <a:endParaRPr lang="en-US" sz="1200" dirty="0"/>
          </a:p>
        </p:txBody>
      </p:sp>
      <p:sp>
        <p:nvSpPr>
          <p:cNvPr id="6" name="Прямокутник 5">
            <a:extLst>
              <a:ext uri="{FF2B5EF4-FFF2-40B4-BE49-F238E27FC236}">
                <a16:creationId xmlns:a16="http://schemas.microsoft.com/office/drawing/2014/main" id="{90FEB50B-EC91-46B9-8AAB-56671AA0828E}"/>
              </a:ext>
            </a:extLst>
          </p:cNvPr>
          <p:cNvSpPr/>
          <p:nvPr/>
        </p:nvSpPr>
        <p:spPr>
          <a:xfrm>
            <a:off x="0" y="3365104"/>
            <a:ext cx="2356338" cy="924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Concept_name</a:t>
            </a:r>
            <a:r>
              <a:rPr lang="en-US" sz="1200" dirty="0"/>
              <a:t>:</a:t>
            </a:r>
            <a:r>
              <a:rPr lang="ru-RU" sz="1200" dirty="0"/>
              <a:t> </a:t>
            </a:r>
            <a:r>
              <a:rPr lang="en-US" sz="1200" dirty="0"/>
              <a:t>Deletion in position from 2127 to 2129</a:t>
            </a:r>
          </a:p>
          <a:p>
            <a:pPr algn="ctr"/>
            <a:r>
              <a:rPr lang="en-US" sz="1200" b="1" dirty="0" err="1"/>
              <a:t>Concept_class_id</a:t>
            </a:r>
            <a:r>
              <a:rPr lang="en-US" sz="1200" dirty="0"/>
              <a:t>:</a:t>
            </a:r>
            <a:r>
              <a:rPr lang="ru-RU" sz="1200" dirty="0"/>
              <a:t> </a:t>
            </a:r>
            <a:r>
              <a:rPr lang="en-US" sz="1200" dirty="0"/>
              <a:t>Coding DNA sequence</a:t>
            </a:r>
          </a:p>
          <a:p>
            <a:pPr algn="ctr"/>
            <a:r>
              <a:rPr lang="en-US" sz="1200" b="1" dirty="0" err="1"/>
              <a:t>Vocabulary_id</a:t>
            </a:r>
            <a:r>
              <a:rPr lang="en-US" sz="1200" dirty="0"/>
              <a:t>: </a:t>
            </a:r>
            <a:r>
              <a:rPr lang="en-US" sz="1200" dirty="0" err="1"/>
              <a:t>ClinVar</a:t>
            </a:r>
            <a:endParaRPr lang="en-US" sz="1200" dirty="0"/>
          </a:p>
        </p:txBody>
      </p:sp>
      <p:sp>
        <p:nvSpPr>
          <p:cNvPr id="7" name="Прямокутник 6">
            <a:extLst>
              <a:ext uri="{FF2B5EF4-FFF2-40B4-BE49-F238E27FC236}">
                <a16:creationId xmlns:a16="http://schemas.microsoft.com/office/drawing/2014/main" id="{FD896C83-EDAB-4419-B25E-C15FC9577278}"/>
              </a:ext>
            </a:extLst>
          </p:cNvPr>
          <p:cNvSpPr/>
          <p:nvPr/>
        </p:nvSpPr>
        <p:spPr>
          <a:xfrm>
            <a:off x="2820571" y="1606932"/>
            <a:ext cx="3151163" cy="1324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Concept_name</a:t>
            </a:r>
            <a:r>
              <a:rPr lang="en-US" sz="1200" dirty="0"/>
              <a:t>:</a:t>
            </a:r>
            <a:r>
              <a:rPr lang="ru-RU" sz="1200" dirty="0"/>
              <a:t> </a:t>
            </a:r>
            <a:r>
              <a:rPr lang="en-US" sz="1200" dirty="0"/>
              <a:t>Homo sapiens epidermal growth factor receptor (EGFR), Deletion in position from 2127 to 2129, Deletion of amino acids Glutamic acid and Threonine in position from 709 to 710 and insertion of Aspartic acid</a:t>
            </a:r>
          </a:p>
          <a:p>
            <a:pPr algn="ctr"/>
            <a:r>
              <a:rPr lang="en-US" sz="1200" b="1" dirty="0" err="1"/>
              <a:t>Concept_class_id</a:t>
            </a:r>
            <a:r>
              <a:rPr lang="en-US" sz="1200" dirty="0"/>
              <a:t>:</a:t>
            </a:r>
            <a:r>
              <a:rPr lang="ru-RU" sz="1200" dirty="0"/>
              <a:t> </a:t>
            </a:r>
            <a:r>
              <a:rPr lang="en-US" sz="1200" dirty="0"/>
              <a:t>Variant</a:t>
            </a:r>
          </a:p>
          <a:p>
            <a:pPr algn="ctr"/>
            <a:r>
              <a:rPr lang="en-US" sz="1200" b="1" dirty="0" err="1"/>
              <a:t>Vocabulary_id</a:t>
            </a:r>
            <a:r>
              <a:rPr lang="en-US" sz="1200" dirty="0"/>
              <a:t>: </a:t>
            </a:r>
            <a:r>
              <a:rPr lang="en-US" sz="1200" dirty="0" err="1"/>
              <a:t>ClinVar</a:t>
            </a:r>
            <a:endParaRPr lang="en-US" sz="1200" dirty="0"/>
          </a:p>
        </p:txBody>
      </p:sp>
      <p:sp>
        <p:nvSpPr>
          <p:cNvPr id="8" name="Прямокутник 7">
            <a:extLst>
              <a:ext uri="{FF2B5EF4-FFF2-40B4-BE49-F238E27FC236}">
                <a16:creationId xmlns:a16="http://schemas.microsoft.com/office/drawing/2014/main" id="{CE22512B-3AF7-401C-8914-65AAFEE7C8B9}"/>
              </a:ext>
            </a:extLst>
          </p:cNvPr>
          <p:cNvSpPr/>
          <p:nvPr/>
        </p:nvSpPr>
        <p:spPr>
          <a:xfrm>
            <a:off x="3112474" y="3365104"/>
            <a:ext cx="2630657" cy="924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Concept_name</a:t>
            </a:r>
            <a:r>
              <a:rPr lang="en-US" sz="1200" dirty="0"/>
              <a:t>:</a:t>
            </a:r>
            <a:r>
              <a:rPr lang="ru-RU" sz="1200" dirty="0"/>
              <a:t> </a:t>
            </a:r>
            <a:r>
              <a:rPr lang="en-US" sz="1200" dirty="0"/>
              <a:t>Pathogenic</a:t>
            </a:r>
          </a:p>
          <a:p>
            <a:pPr algn="ctr"/>
            <a:r>
              <a:rPr lang="en-US" sz="1200" b="1" dirty="0" err="1"/>
              <a:t>Concept_class_id</a:t>
            </a:r>
            <a:r>
              <a:rPr lang="en-US" sz="1200" dirty="0"/>
              <a:t>:</a:t>
            </a:r>
            <a:r>
              <a:rPr lang="ru-RU" sz="1200" dirty="0"/>
              <a:t> </a:t>
            </a:r>
            <a:r>
              <a:rPr lang="en-US" sz="1200" dirty="0"/>
              <a:t>Clinical Significance</a:t>
            </a:r>
          </a:p>
          <a:p>
            <a:pPr algn="ctr"/>
            <a:r>
              <a:rPr lang="en-US" sz="1200" b="1" dirty="0" err="1"/>
              <a:t>Vocabulary_id</a:t>
            </a:r>
            <a:r>
              <a:rPr lang="en-US" sz="1200" dirty="0"/>
              <a:t>: </a:t>
            </a:r>
            <a:r>
              <a:rPr lang="en-US" sz="1200" dirty="0" err="1"/>
              <a:t>ClinVar</a:t>
            </a:r>
            <a:endParaRPr lang="en-US" sz="1200" dirty="0"/>
          </a:p>
        </p:txBody>
      </p:sp>
      <p:sp>
        <p:nvSpPr>
          <p:cNvPr id="9" name="Прямокутник 8">
            <a:extLst>
              <a:ext uri="{FF2B5EF4-FFF2-40B4-BE49-F238E27FC236}">
                <a16:creationId xmlns:a16="http://schemas.microsoft.com/office/drawing/2014/main" id="{306D4ADF-9FDC-474C-B839-A0D0EF4E7433}"/>
              </a:ext>
            </a:extLst>
          </p:cNvPr>
          <p:cNvSpPr/>
          <p:nvPr/>
        </p:nvSpPr>
        <p:spPr>
          <a:xfrm>
            <a:off x="3112474" y="0"/>
            <a:ext cx="2567355" cy="1041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Concept_name</a:t>
            </a:r>
            <a:r>
              <a:rPr lang="en-US" sz="1200" dirty="0"/>
              <a:t>:</a:t>
            </a:r>
            <a:r>
              <a:rPr lang="ru-RU" sz="1200" dirty="0"/>
              <a:t> </a:t>
            </a:r>
            <a:r>
              <a:rPr lang="en-US" sz="1200" dirty="0"/>
              <a:t>Chromosome 7 has band in p-arm region 1 band 1 sub-band 2</a:t>
            </a:r>
          </a:p>
          <a:p>
            <a:pPr algn="ctr"/>
            <a:r>
              <a:rPr lang="en-US" sz="1200" b="1" dirty="0" err="1"/>
              <a:t>Concept_class_id</a:t>
            </a:r>
            <a:r>
              <a:rPr lang="en-US" sz="1200" dirty="0"/>
              <a:t>:</a:t>
            </a:r>
            <a:r>
              <a:rPr lang="ru-RU" sz="1200" dirty="0"/>
              <a:t> </a:t>
            </a:r>
            <a:r>
              <a:rPr lang="en-US" sz="1200" dirty="0"/>
              <a:t>Cytogenic Location</a:t>
            </a:r>
          </a:p>
          <a:p>
            <a:pPr algn="ctr"/>
            <a:r>
              <a:rPr lang="en-US" sz="1200" b="1" dirty="0" err="1"/>
              <a:t>Vocabulary_id</a:t>
            </a:r>
            <a:r>
              <a:rPr lang="en-US" sz="1200" dirty="0"/>
              <a:t>: HGNC</a:t>
            </a:r>
          </a:p>
        </p:txBody>
      </p:sp>
      <p:cxnSp>
        <p:nvCxnSpPr>
          <p:cNvPr id="11" name="Пряма зі стрілкою 10">
            <a:extLst>
              <a:ext uri="{FF2B5EF4-FFF2-40B4-BE49-F238E27FC236}">
                <a16:creationId xmlns:a16="http://schemas.microsoft.com/office/drawing/2014/main" id="{C2A83E81-2D16-4E75-88B0-56C79D68794D}"/>
              </a:ext>
            </a:extLst>
          </p:cNvPr>
          <p:cNvCxnSpPr>
            <a:stCxn id="4" idx="3"/>
            <a:endCxn id="9" idx="1"/>
          </p:cNvCxnSpPr>
          <p:nvPr/>
        </p:nvCxnSpPr>
        <p:spPr>
          <a:xfrm flipV="1">
            <a:off x="2356338" y="520505"/>
            <a:ext cx="756136" cy="2579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Пряма зі стрілкою 12">
            <a:extLst>
              <a:ext uri="{FF2B5EF4-FFF2-40B4-BE49-F238E27FC236}">
                <a16:creationId xmlns:a16="http://schemas.microsoft.com/office/drawing/2014/main" id="{4D19310D-EA73-4B9E-BD2F-F061C105E117}"/>
              </a:ext>
            </a:extLst>
          </p:cNvPr>
          <p:cNvCxnSpPr>
            <a:stCxn id="4" idx="3"/>
            <a:endCxn id="7" idx="1"/>
          </p:cNvCxnSpPr>
          <p:nvPr/>
        </p:nvCxnSpPr>
        <p:spPr>
          <a:xfrm>
            <a:off x="2356338" y="778405"/>
            <a:ext cx="464233" cy="149088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Пряма зі стрілкою 15">
            <a:extLst>
              <a:ext uri="{FF2B5EF4-FFF2-40B4-BE49-F238E27FC236}">
                <a16:creationId xmlns:a16="http://schemas.microsoft.com/office/drawing/2014/main" id="{338F467B-4338-465B-870E-278414E96228}"/>
              </a:ext>
            </a:extLst>
          </p:cNvPr>
          <p:cNvCxnSpPr>
            <a:stCxn id="5" idx="3"/>
            <a:endCxn id="7" idx="1"/>
          </p:cNvCxnSpPr>
          <p:nvPr/>
        </p:nvCxnSpPr>
        <p:spPr>
          <a:xfrm flipV="1">
            <a:off x="2356338" y="2269286"/>
            <a:ext cx="464233"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Пряма зі стрілкою 17">
            <a:extLst>
              <a:ext uri="{FF2B5EF4-FFF2-40B4-BE49-F238E27FC236}">
                <a16:creationId xmlns:a16="http://schemas.microsoft.com/office/drawing/2014/main" id="{56DAED14-56D4-4830-96D7-76930177E37F}"/>
              </a:ext>
            </a:extLst>
          </p:cNvPr>
          <p:cNvCxnSpPr>
            <a:stCxn id="6" idx="3"/>
            <a:endCxn id="7" idx="1"/>
          </p:cNvCxnSpPr>
          <p:nvPr/>
        </p:nvCxnSpPr>
        <p:spPr>
          <a:xfrm flipV="1">
            <a:off x="2356338" y="2269286"/>
            <a:ext cx="464233" cy="15580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Пряма зі стрілкою 19">
            <a:extLst>
              <a:ext uri="{FF2B5EF4-FFF2-40B4-BE49-F238E27FC236}">
                <a16:creationId xmlns:a16="http://schemas.microsoft.com/office/drawing/2014/main" id="{B08A7FFF-49D8-4FDD-B4E0-565E1DD8097A}"/>
              </a:ext>
            </a:extLst>
          </p:cNvPr>
          <p:cNvCxnSpPr>
            <a:stCxn id="7" idx="0"/>
            <a:endCxn id="9" idx="2"/>
          </p:cNvCxnSpPr>
          <p:nvPr/>
        </p:nvCxnSpPr>
        <p:spPr>
          <a:xfrm flipH="1" flipV="1">
            <a:off x="4396152" y="1041009"/>
            <a:ext cx="1" cy="5659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Пряма зі стрілкою 21">
            <a:extLst>
              <a:ext uri="{FF2B5EF4-FFF2-40B4-BE49-F238E27FC236}">
                <a16:creationId xmlns:a16="http://schemas.microsoft.com/office/drawing/2014/main" id="{E6B84772-D280-4064-B9B5-CE43B32407CE}"/>
              </a:ext>
            </a:extLst>
          </p:cNvPr>
          <p:cNvCxnSpPr>
            <a:stCxn id="7" idx="2"/>
            <a:endCxn id="8" idx="0"/>
          </p:cNvCxnSpPr>
          <p:nvPr/>
        </p:nvCxnSpPr>
        <p:spPr>
          <a:xfrm>
            <a:off x="4396153" y="2931639"/>
            <a:ext cx="31650" cy="4334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 name="Прямокутник 25">
            <a:extLst>
              <a:ext uri="{FF2B5EF4-FFF2-40B4-BE49-F238E27FC236}">
                <a16:creationId xmlns:a16="http://schemas.microsoft.com/office/drawing/2014/main" id="{363EEA2F-5B90-48A1-AEA7-B521C9ED2EA5}"/>
              </a:ext>
            </a:extLst>
          </p:cNvPr>
          <p:cNvSpPr/>
          <p:nvPr/>
        </p:nvSpPr>
        <p:spPr>
          <a:xfrm>
            <a:off x="6435967" y="1807103"/>
            <a:ext cx="2708033" cy="924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Concept_name</a:t>
            </a:r>
            <a:r>
              <a:rPr lang="en-US" sz="1200" dirty="0"/>
              <a:t>:</a:t>
            </a:r>
            <a:r>
              <a:rPr lang="ru-RU" sz="1200" dirty="0"/>
              <a:t> </a:t>
            </a:r>
            <a:r>
              <a:rPr lang="en-US" sz="1200" dirty="0"/>
              <a:t>Non-small cell lung cancer</a:t>
            </a:r>
          </a:p>
          <a:p>
            <a:pPr algn="ctr"/>
            <a:r>
              <a:rPr lang="en-US" sz="1200" b="1" dirty="0" err="1"/>
              <a:t>Concept_class_id</a:t>
            </a:r>
            <a:r>
              <a:rPr lang="en-US" sz="1200" dirty="0"/>
              <a:t>:</a:t>
            </a:r>
            <a:r>
              <a:rPr lang="ru-RU" sz="1200" dirty="0"/>
              <a:t> </a:t>
            </a:r>
            <a:r>
              <a:rPr lang="en-US" sz="1200" dirty="0"/>
              <a:t>Clinical Finding</a:t>
            </a:r>
          </a:p>
          <a:p>
            <a:pPr algn="ctr"/>
            <a:r>
              <a:rPr lang="en-US" sz="1200" b="1" dirty="0" err="1"/>
              <a:t>Vocabulary_id</a:t>
            </a:r>
            <a:r>
              <a:rPr lang="en-US" sz="1200" dirty="0"/>
              <a:t>: SNOMED</a:t>
            </a:r>
          </a:p>
        </p:txBody>
      </p:sp>
      <p:cxnSp>
        <p:nvCxnSpPr>
          <p:cNvPr id="28" name="Пряма зі стрілкою 27">
            <a:extLst>
              <a:ext uri="{FF2B5EF4-FFF2-40B4-BE49-F238E27FC236}">
                <a16:creationId xmlns:a16="http://schemas.microsoft.com/office/drawing/2014/main" id="{FE16DF0A-0F78-45C2-A6B3-37B3F3885DFC}"/>
              </a:ext>
            </a:extLst>
          </p:cNvPr>
          <p:cNvCxnSpPr>
            <a:stCxn id="7" idx="3"/>
            <a:endCxn id="26" idx="1"/>
          </p:cNvCxnSpPr>
          <p:nvPr/>
        </p:nvCxnSpPr>
        <p:spPr>
          <a:xfrm flipV="1">
            <a:off x="5971734" y="2269285"/>
            <a:ext cx="464233"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Прямокутник 30">
            <a:extLst>
              <a:ext uri="{FF2B5EF4-FFF2-40B4-BE49-F238E27FC236}">
                <a16:creationId xmlns:a16="http://schemas.microsoft.com/office/drawing/2014/main" id="{C6BF3F3D-9E33-4487-91F5-D982167ACE48}"/>
              </a:ext>
            </a:extLst>
          </p:cNvPr>
          <p:cNvSpPr/>
          <p:nvPr/>
        </p:nvSpPr>
        <p:spPr>
          <a:xfrm>
            <a:off x="2577151" y="344940"/>
            <a:ext cx="314510"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1</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32" name="Прямокутник 31">
            <a:extLst>
              <a:ext uri="{FF2B5EF4-FFF2-40B4-BE49-F238E27FC236}">
                <a16:creationId xmlns:a16="http://schemas.microsoft.com/office/drawing/2014/main" id="{1DBFCCCF-1621-42F1-A19C-EC90FB849200}"/>
              </a:ext>
            </a:extLst>
          </p:cNvPr>
          <p:cNvSpPr/>
          <p:nvPr/>
        </p:nvSpPr>
        <p:spPr>
          <a:xfrm>
            <a:off x="4270547" y="1123915"/>
            <a:ext cx="314510"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1</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33" name="Прямокутник 32">
            <a:extLst>
              <a:ext uri="{FF2B5EF4-FFF2-40B4-BE49-F238E27FC236}">
                <a16:creationId xmlns:a16="http://schemas.microsoft.com/office/drawing/2014/main" id="{2BA926DD-023A-4C4D-A11C-83F621617260}"/>
              </a:ext>
            </a:extLst>
          </p:cNvPr>
          <p:cNvSpPr/>
          <p:nvPr/>
        </p:nvSpPr>
        <p:spPr>
          <a:xfrm>
            <a:off x="2356338" y="1203188"/>
            <a:ext cx="314510"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2</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34" name="Прямокутник 33">
            <a:extLst>
              <a:ext uri="{FF2B5EF4-FFF2-40B4-BE49-F238E27FC236}">
                <a16:creationId xmlns:a16="http://schemas.microsoft.com/office/drawing/2014/main" id="{484C27EB-3693-4311-95BD-CA417C0EE43A}"/>
              </a:ext>
            </a:extLst>
          </p:cNvPr>
          <p:cNvSpPr/>
          <p:nvPr/>
        </p:nvSpPr>
        <p:spPr>
          <a:xfrm>
            <a:off x="2371413" y="1996508"/>
            <a:ext cx="314510"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2</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35" name="Прямокутник 34">
            <a:extLst>
              <a:ext uri="{FF2B5EF4-FFF2-40B4-BE49-F238E27FC236}">
                <a16:creationId xmlns:a16="http://schemas.microsoft.com/office/drawing/2014/main" id="{9BB51131-E69E-42FC-8EF4-0DDF2DE5DF91}"/>
              </a:ext>
            </a:extLst>
          </p:cNvPr>
          <p:cNvSpPr/>
          <p:nvPr/>
        </p:nvSpPr>
        <p:spPr>
          <a:xfrm>
            <a:off x="2431199" y="3058788"/>
            <a:ext cx="314510"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2</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36" name="Прямокутник 35">
            <a:extLst>
              <a:ext uri="{FF2B5EF4-FFF2-40B4-BE49-F238E27FC236}">
                <a16:creationId xmlns:a16="http://schemas.microsoft.com/office/drawing/2014/main" id="{13F62249-9F6F-4586-9330-6A6F05D77E0C}"/>
              </a:ext>
            </a:extLst>
          </p:cNvPr>
          <p:cNvSpPr/>
          <p:nvPr/>
        </p:nvSpPr>
        <p:spPr>
          <a:xfrm>
            <a:off x="4323470" y="2931456"/>
            <a:ext cx="314510"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3</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37" name="Прямокутник 36">
            <a:extLst>
              <a:ext uri="{FF2B5EF4-FFF2-40B4-BE49-F238E27FC236}">
                <a16:creationId xmlns:a16="http://schemas.microsoft.com/office/drawing/2014/main" id="{2AF8DF13-827F-440D-A791-60702B811DF3}"/>
              </a:ext>
            </a:extLst>
          </p:cNvPr>
          <p:cNvSpPr/>
          <p:nvPr/>
        </p:nvSpPr>
        <p:spPr>
          <a:xfrm>
            <a:off x="6046595" y="1932363"/>
            <a:ext cx="314510"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4</a:t>
            </a:r>
            <a:endParaRPr lang="uk-UA" sz="2000" b="0" cap="none" spc="0" dirty="0">
              <a:ln w="0"/>
              <a:solidFill>
                <a:schemeClr val="tx1"/>
              </a:solidFill>
              <a:effectLst>
                <a:outerShdw blurRad="38100" dist="19050" dir="2700000" algn="tl" rotWithShape="0">
                  <a:schemeClr val="dk1">
                    <a:alpha val="40000"/>
                  </a:schemeClr>
                </a:outerShdw>
              </a:effectLst>
            </a:endParaRPr>
          </a:p>
        </p:txBody>
      </p:sp>
      <p:sp>
        <p:nvSpPr>
          <p:cNvPr id="38" name="TextBox 37">
            <a:extLst>
              <a:ext uri="{FF2B5EF4-FFF2-40B4-BE49-F238E27FC236}">
                <a16:creationId xmlns:a16="http://schemas.microsoft.com/office/drawing/2014/main" id="{A21FCF8B-4CBC-46C7-AAEA-F8C5F372107C}"/>
              </a:ext>
            </a:extLst>
          </p:cNvPr>
          <p:cNvSpPr txBox="1"/>
          <p:nvPr/>
        </p:nvSpPr>
        <p:spPr>
          <a:xfrm>
            <a:off x="126609" y="4515729"/>
            <a:ext cx="6805774" cy="646331"/>
          </a:xfrm>
          <a:prstGeom prst="rect">
            <a:avLst/>
          </a:prstGeom>
          <a:noFill/>
        </p:spPr>
        <p:txBody>
          <a:bodyPr wrap="none" rtlCol="0">
            <a:spAutoFit/>
          </a:bodyPr>
          <a:lstStyle/>
          <a:p>
            <a:r>
              <a:rPr lang="en-US" dirty="0"/>
              <a:t>Relationships: </a:t>
            </a:r>
          </a:p>
          <a:p>
            <a:r>
              <a:rPr lang="ru-RU" dirty="0"/>
              <a:t>1 – </a:t>
            </a:r>
            <a:r>
              <a:rPr lang="en-US" dirty="0"/>
              <a:t>Has Location; 2 – Has Variant; 3 – Has Significance; 4 – Association</a:t>
            </a:r>
          </a:p>
        </p:txBody>
      </p:sp>
    </p:spTree>
    <p:extLst>
      <p:ext uri="{BB962C8B-B14F-4D97-AF65-F5344CB8AC3E}">
        <p14:creationId xmlns:p14="http://schemas.microsoft.com/office/powerpoint/2010/main" val="1307166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A01900-F03E-4228-9FC4-60D0BA8FFD90}"/>
              </a:ext>
            </a:extLst>
          </p:cNvPr>
          <p:cNvSpPr>
            <a:spLocks noGrp="1"/>
          </p:cNvSpPr>
          <p:nvPr>
            <p:ph type="title"/>
          </p:nvPr>
        </p:nvSpPr>
        <p:spPr/>
        <p:txBody>
          <a:bodyPr>
            <a:noAutofit/>
          </a:bodyPr>
          <a:lstStyle/>
          <a:p>
            <a:pPr algn="ctr"/>
            <a:r>
              <a:rPr lang="en-US" sz="6600" dirty="0"/>
              <a:t>HGNC</a:t>
            </a:r>
          </a:p>
        </p:txBody>
      </p:sp>
      <p:sp>
        <p:nvSpPr>
          <p:cNvPr id="4" name="Прямокутник 3">
            <a:extLst>
              <a:ext uri="{FF2B5EF4-FFF2-40B4-BE49-F238E27FC236}">
                <a16:creationId xmlns:a16="http://schemas.microsoft.com/office/drawing/2014/main" id="{7013A8ED-704C-4699-9D71-6A11DED6D74D}"/>
              </a:ext>
            </a:extLst>
          </p:cNvPr>
          <p:cNvSpPr/>
          <p:nvPr/>
        </p:nvSpPr>
        <p:spPr>
          <a:xfrm>
            <a:off x="1645814" y="1268016"/>
            <a:ext cx="5852371" cy="923330"/>
          </a:xfrm>
          <a:prstGeom prst="rect">
            <a:avLst/>
          </a:prstGeom>
        </p:spPr>
        <p:txBody>
          <a:bodyPr wrap="none">
            <a:spAutoFit/>
          </a:bodyPr>
          <a:lstStyle/>
          <a:p>
            <a:r>
              <a:rPr lang="en-US" dirty="0"/>
              <a:t>Source fields with example:</a:t>
            </a:r>
          </a:p>
          <a:p>
            <a:r>
              <a:rPr lang="en-US" dirty="0">
                <a:solidFill>
                  <a:srgbClr val="C00000"/>
                </a:solidFill>
              </a:rPr>
              <a:t>A – this color used to identify what fields we suggest to keep</a:t>
            </a:r>
          </a:p>
          <a:p>
            <a:r>
              <a:rPr lang="en-US" dirty="0"/>
              <a:t>A – else fields</a:t>
            </a:r>
          </a:p>
        </p:txBody>
      </p:sp>
    </p:spTree>
    <p:extLst>
      <p:ext uri="{BB962C8B-B14F-4D97-AF65-F5344CB8AC3E}">
        <p14:creationId xmlns:p14="http://schemas.microsoft.com/office/powerpoint/2010/main" val="402448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aphicFrame>
        <p:nvGraphicFramePr>
          <p:cNvPr id="61" name="Google Shape;61;p14"/>
          <p:cNvGraphicFramePr/>
          <p:nvPr>
            <p:extLst>
              <p:ext uri="{D42A27DB-BD31-4B8C-83A1-F6EECF244321}">
                <p14:modId xmlns:p14="http://schemas.microsoft.com/office/powerpoint/2010/main" val="2069703200"/>
              </p:ext>
            </p:extLst>
          </p:nvPr>
        </p:nvGraphicFramePr>
        <p:xfrm>
          <a:off x="0" y="0"/>
          <a:ext cx="9143999" cy="5120100"/>
        </p:xfrm>
        <a:graphic>
          <a:graphicData uri="http://schemas.openxmlformats.org/drawingml/2006/table">
            <a:tbl>
              <a:tblPr>
                <a:noFill/>
                <a:tableStyleId>{42E292DC-4DC9-4369-9E3E-4D5144749313}</a:tableStyleId>
              </a:tblPr>
              <a:tblGrid>
                <a:gridCol w="1553135">
                  <a:extLst>
                    <a:ext uri="{9D8B030D-6E8A-4147-A177-3AD203B41FA5}">
                      <a16:colId xmlns:a16="http://schemas.microsoft.com/office/drawing/2014/main" val="20000"/>
                    </a:ext>
                  </a:extLst>
                </a:gridCol>
                <a:gridCol w="2111189">
                  <a:extLst>
                    <a:ext uri="{9D8B030D-6E8A-4147-A177-3AD203B41FA5}">
                      <a16:colId xmlns:a16="http://schemas.microsoft.com/office/drawing/2014/main" val="20001"/>
                    </a:ext>
                  </a:extLst>
                </a:gridCol>
                <a:gridCol w="5479675">
                  <a:extLst>
                    <a:ext uri="{9D8B030D-6E8A-4147-A177-3AD203B41FA5}">
                      <a16:colId xmlns:a16="http://schemas.microsoft.com/office/drawing/2014/main" val="2605113123"/>
                    </a:ext>
                  </a:extLst>
                </a:gridCol>
              </a:tblGrid>
              <a:tr h="264524">
                <a:tc>
                  <a:txBody>
                    <a:bodyPr/>
                    <a:lstStyle/>
                    <a:p>
                      <a:pPr marL="0" lvl="0" indent="0" algn="ctr" rtl="0">
                        <a:spcBef>
                          <a:spcPts val="0"/>
                        </a:spcBef>
                        <a:spcAft>
                          <a:spcPts val="0"/>
                        </a:spcAft>
                        <a:buNone/>
                      </a:pPr>
                      <a:r>
                        <a:rPr lang="en" sz="600" b="1" dirty="0"/>
                        <a:t>Source field</a:t>
                      </a:r>
                      <a:endParaRPr sz="600" b="1" dirty="0"/>
                    </a:p>
                  </a:txBody>
                  <a:tcPr marL="91425" marR="91425" marT="91425" marB="91425"/>
                </a:tc>
                <a:tc>
                  <a:txBody>
                    <a:bodyPr/>
                    <a:lstStyle/>
                    <a:p>
                      <a:pPr marL="0" lvl="0" indent="0" algn="ctr" rtl="0">
                        <a:spcBef>
                          <a:spcPts val="0"/>
                        </a:spcBef>
                        <a:spcAft>
                          <a:spcPts val="0"/>
                        </a:spcAft>
                        <a:buNone/>
                      </a:pPr>
                      <a:r>
                        <a:rPr lang="en" sz="600" b="1"/>
                        <a:t>Example</a:t>
                      </a:r>
                      <a:endParaRPr sz="600" b="1"/>
                    </a:p>
                  </a:txBody>
                  <a:tcPr marL="91425" marR="91425" marT="91425" marB="91425"/>
                </a:tc>
                <a:tc>
                  <a:txBody>
                    <a:bodyPr/>
                    <a:lstStyle/>
                    <a:p>
                      <a:pPr marL="0" lvl="0" indent="0" algn="ctr" rtl="0">
                        <a:spcBef>
                          <a:spcPts val="0"/>
                        </a:spcBef>
                        <a:spcAft>
                          <a:spcPts val="0"/>
                        </a:spcAft>
                        <a:buNone/>
                      </a:pPr>
                      <a:r>
                        <a:rPr lang="en-US" sz="600" b="1" dirty="0"/>
                        <a:t>Comments</a:t>
                      </a:r>
                      <a:endParaRPr sz="600" b="1" dirty="0"/>
                    </a:p>
                  </a:txBody>
                  <a:tcPr marL="91425" marR="91425" marT="91425" marB="91425"/>
                </a:tc>
                <a:extLst>
                  <a:ext uri="{0D108BD9-81ED-4DB2-BD59-A6C34878D82A}">
                    <a16:rowId xmlns:a16="http://schemas.microsoft.com/office/drawing/2014/main" val="10000"/>
                  </a:ext>
                </a:extLst>
              </a:tr>
              <a:tr h="264524">
                <a:tc>
                  <a:txBody>
                    <a:bodyPr/>
                    <a:lstStyle/>
                    <a:p>
                      <a:pPr marL="0" lvl="0" indent="0" algn="l" rtl="0">
                        <a:spcBef>
                          <a:spcPts val="0"/>
                        </a:spcBef>
                        <a:spcAft>
                          <a:spcPts val="0"/>
                        </a:spcAft>
                        <a:buNone/>
                      </a:pPr>
                      <a:r>
                        <a:rPr lang="en" sz="600" dirty="0">
                          <a:solidFill>
                            <a:srgbClr val="C00000"/>
                          </a:solidFill>
                        </a:rPr>
                        <a:t>hgnc_id </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 sz="600" dirty="0">
                          <a:solidFill>
                            <a:srgbClr val="C00000"/>
                          </a:solidFill>
                        </a:rPr>
                        <a:t>HGNC:3236</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US" sz="600" dirty="0">
                          <a:solidFill>
                            <a:srgbClr val="C00000"/>
                          </a:solidFill>
                        </a:rPr>
                        <a:t>A unique ID provided by the HGNC for each gene with an approved symbol.</a:t>
                      </a:r>
                      <a:endParaRPr sz="600" dirty="0">
                        <a:solidFill>
                          <a:srgbClr val="C00000"/>
                        </a:solidFill>
                      </a:endParaRPr>
                    </a:p>
                  </a:txBody>
                  <a:tcPr marL="91425" marR="91425" marT="91425" marB="91425"/>
                </a:tc>
                <a:extLst>
                  <a:ext uri="{0D108BD9-81ED-4DB2-BD59-A6C34878D82A}">
                    <a16:rowId xmlns:a16="http://schemas.microsoft.com/office/drawing/2014/main" val="10001"/>
                  </a:ext>
                </a:extLst>
              </a:tr>
              <a:tr h="264524">
                <a:tc>
                  <a:txBody>
                    <a:bodyPr/>
                    <a:lstStyle/>
                    <a:p>
                      <a:pPr marL="0" lvl="0" indent="0" algn="l" rtl="0">
                        <a:spcBef>
                          <a:spcPts val="0"/>
                        </a:spcBef>
                        <a:spcAft>
                          <a:spcPts val="0"/>
                        </a:spcAft>
                        <a:buNone/>
                      </a:pPr>
                      <a:r>
                        <a:rPr lang="en" sz="600" dirty="0">
                          <a:solidFill>
                            <a:srgbClr val="C00000"/>
                          </a:solidFill>
                        </a:rPr>
                        <a:t>symbol </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 sz="600" dirty="0">
                          <a:solidFill>
                            <a:srgbClr val="C00000"/>
                          </a:solidFill>
                        </a:rPr>
                        <a:t>EGFR</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US" sz="600" dirty="0">
                          <a:solidFill>
                            <a:srgbClr val="C00000"/>
                          </a:solidFill>
                        </a:rPr>
                        <a:t>The official gene symbol approved by the HGNC, which is typically a short form of the gene name</a:t>
                      </a:r>
                      <a:endParaRPr sz="600" dirty="0">
                        <a:solidFill>
                          <a:srgbClr val="C00000"/>
                        </a:solidFill>
                      </a:endParaRPr>
                    </a:p>
                  </a:txBody>
                  <a:tcPr marL="91425" marR="91425" marT="91425" marB="91425"/>
                </a:tc>
                <a:extLst>
                  <a:ext uri="{0D108BD9-81ED-4DB2-BD59-A6C34878D82A}">
                    <a16:rowId xmlns:a16="http://schemas.microsoft.com/office/drawing/2014/main" val="2595244323"/>
                  </a:ext>
                </a:extLst>
              </a:tr>
              <a:tr h="264524">
                <a:tc>
                  <a:txBody>
                    <a:bodyPr/>
                    <a:lstStyle/>
                    <a:p>
                      <a:pPr marL="0" lvl="0" indent="0" algn="l" rtl="0">
                        <a:spcBef>
                          <a:spcPts val="0"/>
                        </a:spcBef>
                        <a:spcAft>
                          <a:spcPts val="0"/>
                        </a:spcAft>
                        <a:buNone/>
                      </a:pPr>
                      <a:r>
                        <a:rPr lang="en" sz="600" dirty="0">
                          <a:solidFill>
                            <a:srgbClr val="C00000"/>
                          </a:solidFill>
                        </a:rPr>
                        <a:t>f_name</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 sz="600" dirty="0">
                          <a:solidFill>
                            <a:srgbClr val="C00000"/>
                          </a:solidFill>
                        </a:rPr>
                        <a:t>epidermal growth factor receptor</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US" sz="600" dirty="0">
                          <a:solidFill>
                            <a:srgbClr val="C00000"/>
                          </a:solidFill>
                        </a:rPr>
                        <a:t>The full gene name approved by the HGNC; corresponds to the approved symbol above.</a:t>
                      </a:r>
                      <a:endParaRPr sz="600" dirty="0">
                        <a:solidFill>
                          <a:srgbClr val="C00000"/>
                        </a:solidFill>
                      </a:endParaRPr>
                    </a:p>
                  </a:txBody>
                  <a:tcPr marL="91425" marR="91425" marT="91425" marB="91425"/>
                </a:tc>
                <a:extLst>
                  <a:ext uri="{0D108BD9-81ED-4DB2-BD59-A6C34878D82A}">
                    <a16:rowId xmlns:a16="http://schemas.microsoft.com/office/drawing/2014/main" val="877595751"/>
                  </a:ext>
                </a:extLst>
              </a:tr>
              <a:tr h="264524">
                <a:tc>
                  <a:txBody>
                    <a:bodyPr/>
                    <a:lstStyle/>
                    <a:p>
                      <a:pPr marL="0" lvl="0" indent="0" algn="l" rtl="0">
                        <a:spcBef>
                          <a:spcPts val="0"/>
                        </a:spcBef>
                        <a:spcAft>
                          <a:spcPts val="0"/>
                        </a:spcAft>
                        <a:buNone/>
                      </a:pPr>
                      <a:r>
                        <a:rPr lang="en-US" sz="600" dirty="0" err="1"/>
                        <a:t>locus_group</a:t>
                      </a:r>
                      <a:endParaRPr sz="600" dirty="0"/>
                    </a:p>
                  </a:txBody>
                  <a:tcPr marL="91425" marR="91425" marT="91425" marB="91425"/>
                </a:tc>
                <a:tc>
                  <a:txBody>
                    <a:bodyPr/>
                    <a:lstStyle/>
                    <a:p>
                      <a:pPr marL="0" lvl="0" indent="0" algn="l" rtl="0">
                        <a:spcBef>
                          <a:spcPts val="0"/>
                        </a:spcBef>
                        <a:spcAft>
                          <a:spcPts val="0"/>
                        </a:spcAft>
                        <a:buNone/>
                      </a:pPr>
                      <a:r>
                        <a:rPr lang="en-US" sz="600" dirty="0"/>
                        <a:t>protein-coding gene</a:t>
                      </a:r>
                      <a:endParaRPr sz="600" dirty="0"/>
                    </a:p>
                  </a:txBody>
                  <a:tcPr marL="91425" marR="91425" marT="91425" marB="91425"/>
                </a:tc>
                <a:tc>
                  <a:txBody>
                    <a:bodyPr/>
                    <a:lstStyle/>
                    <a:p>
                      <a:pPr marL="0" lvl="0" indent="0" algn="l" rtl="0">
                        <a:spcBef>
                          <a:spcPts val="0"/>
                        </a:spcBef>
                        <a:spcAft>
                          <a:spcPts val="0"/>
                        </a:spcAft>
                        <a:buNone/>
                      </a:pPr>
                      <a:r>
                        <a:rPr lang="en-US" sz="600" dirty="0"/>
                        <a:t>Specifies the genetic class of each gene entry</a:t>
                      </a:r>
                      <a:endParaRPr sz="600" dirty="0"/>
                    </a:p>
                  </a:txBody>
                  <a:tcPr marL="91425" marR="91425" marT="91425" marB="91425"/>
                </a:tc>
                <a:extLst>
                  <a:ext uri="{0D108BD9-81ED-4DB2-BD59-A6C34878D82A}">
                    <a16:rowId xmlns:a16="http://schemas.microsoft.com/office/drawing/2014/main" val="3484206602"/>
                  </a:ext>
                </a:extLst>
              </a:tr>
              <a:tr h="264524">
                <a:tc>
                  <a:txBody>
                    <a:bodyPr/>
                    <a:lstStyle/>
                    <a:p>
                      <a:pPr marL="0" lvl="0" indent="0" algn="l" rtl="0">
                        <a:spcBef>
                          <a:spcPts val="0"/>
                        </a:spcBef>
                        <a:spcAft>
                          <a:spcPts val="0"/>
                        </a:spcAft>
                        <a:buNone/>
                      </a:pPr>
                      <a:r>
                        <a:rPr lang="en-US" sz="600" dirty="0" err="1"/>
                        <a:t>locus_type</a:t>
                      </a:r>
                      <a:endParaRPr sz="600" dirty="0"/>
                    </a:p>
                  </a:txBody>
                  <a:tcPr marL="91425" marR="91425" marT="91425" marB="91425"/>
                </a:tc>
                <a:tc>
                  <a:txBody>
                    <a:bodyPr/>
                    <a:lstStyle/>
                    <a:p>
                      <a:pPr marL="0" lvl="0" indent="0" algn="l" rtl="0">
                        <a:spcBef>
                          <a:spcPts val="0"/>
                        </a:spcBef>
                        <a:spcAft>
                          <a:spcPts val="0"/>
                        </a:spcAft>
                        <a:buNone/>
                      </a:pPr>
                      <a:r>
                        <a:rPr lang="en-US" sz="600" dirty="0"/>
                        <a:t>gene with protein product</a:t>
                      </a:r>
                      <a:endParaRPr sz="6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600" dirty="0"/>
                        <a:t>protein-coding genes (the protein may be predicted and of unknown function)</a:t>
                      </a:r>
                    </a:p>
                  </a:txBody>
                  <a:tcPr marL="91425" marR="91425" marT="91425" marB="91425"/>
                </a:tc>
                <a:extLst>
                  <a:ext uri="{0D108BD9-81ED-4DB2-BD59-A6C34878D82A}">
                    <a16:rowId xmlns:a16="http://schemas.microsoft.com/office/drawing/2014/main" val="3386517038"/>
                  </a:ext>
                </a:extLst>
              </a:tr>
              <a:tr h="264524">
                <a:tc>
                  <a:txBody>
                    <a:bodyPr/>
                    <a:lstStyle/>
                    <a:p>
                      <a:pPr marL="0" lvl="0" indent="0" algn="l" rtl="0">
                        <a:spcBef>
                          <a:spcPts val="0"/>
                        </a:spcBef>
                        <a:spcAft>
                          <a:spcPts val="0"/>
                        </a:spcAft>
                        <a:buNone/>
                      </a:pPr>
                      <a:r>
                        <a:rPr lang="en-US" sz="600" dirty="0"/>
                        <a:t>status</a:t>
                      </a:r>
                      <a:endParaRPr sz="600" dirty="0"/>
                    </a:p>
                  </a:txBody>
                  <a:tcPr marL="91425" marR="91425" marT="91425" marB="91425"/>
                </a:tc>
                <a:tc>
                  <a:txBody>
                    <a:bodyPr/>
                    <a:lstStyle/>
                    <a:p>
                      <a:pPr marL="0" lvl="0" indent="0" algn="l" rtl="0">
                        <a:spcBef>
                          <a:spcPts val="0"/>
                        </a:spcBef>
                        <a:spcAft>
                          <a:spcPts val="0"/>
                        </a:spcAft>
                        <a:buNone/>
                      </a:pPr>
                      <a:r>
                        <a:rPr lang="en-US" sz="600" dirty="0"/>
                        <a:t>Approved</a:t>
                      </a:r>
                      <a:endParaRPr sz="600" dirty="0"/>
                    </a:p>
                  </a:txBody>
                  <a:tcPr marL="91425" marR="91425" marT="91425" marB="91425"/>
                </a:tc>
                <a:tc>
                  <a:txBody>
                    <a:bodyPr/>
                    <a:lstStyle/>
                    <a:p>
                      <a:pPr marL="0" lvl="0" indent="0" algn="l" rtl="0">
                        <a:spcBef>
                          <a:spcPts val="0"/>
                        </a:spcBef>
                        <a:spcAft>
                          <a:spcPts val="0"/>
                        </a:spcAft>
                        <a:buNone/>
                      </a:pPr>
                      <a:r>
                        <a:rPr lang="en-US" sz="600" dirty="0"/>
                        <a:t>Status of the symbol report, which can be either "Approved" or "Entry Withdrawn".</a:t>
                      </a:r>
                      <a:endParaRPr sz="600" dirty="0"/>
                    </a:p>
                  </a:txBody>
                  <a:tcPr marL="91425" marR="91425" marT="91425" marB="91425"/>
                </a:tc>
                <a:extLst>
                  <a:ext uri="{0D108BD9-81ED-4DB2-BD59-A6C34878D82A}">
                    <a16:rowId xmlns:a16="http://schemas.microsoft.com/office/drawing/2014/main" val="2033610722"/>
                  </a:ext>
                </a:extLst>
              </a:tr>
              <a:tr h="264524">
                <a:tc>
                  <a:txBody>
                    <a:bodyPr/>
                    <a:lstStyle/>
                    <a:p>
                      <a:pPr marL="0" lvl="0" indent="0" algn="l" rtl="0">
                        <a:spcBef>
                          <a:spcPts val="0"/>
                        </a:spcBef>
                        <a:spcAft>
                          <a:spcPts val="0"/>
                        </a:spcAft>
                        <a:buNone/>
                      </a:pPr>
                      <a:r>
                        <a:rPr lang="en" sz="600" dirty="0">
                          <a:solidFill>
                            <a:srgbClr val="C00000"/>
                          </a:solidFill>
                        </a:rPr>
                        <a:t>f_location</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 sz="600" dirty="0">
                          <a:solidFill>
                            <a:srgbClr val="C00000"/>
                          </a:solidFill>
                        </a:rPr>
                        <a:t>7p11.2</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US" sz="600" dirty="0">
                          <a:solidFill>
                            <a:srgbClr val="C00000"/>
                          </a:solidFill>
                        </a:rPr>
                        <a:t>Indicates the cytogenetic location of the gene or region on the chromosome.</a:t>
                      </a:r>
                      <a:endParaRPr sz="600" dirty="0">
                        <a:solidFill>
                          <a:srgbClr val="C00000"/>
                        </a:solidFill>
                      </a:endParaRPr>
                    </a:p>
                  </a:txBody>
                  <a:tcPr marL="91425" marR="91425" marT="91425" marB="91425"/>
                </a:tc>
                <a:extLst>
                  <a:ext uri="{0D108BD9-81ED-4DB2-BD59-A6C34878D82A}">
                    <a16:rowId xmlns:a16="http://schemas.microsoft.com/office/drawing/2014/main" val="10004"/>
                  </a:ext>
                </a:extLst>
              </a:tr>
              <a:tr h="264524">
                <a:tc>
                  <a:txBody>
                    <a:bodyPr/>
                    <a:lstStyle/>
                    <a:p>
                      <a:pPr marL="0" lvl="0" indent="0" algn="l" rtl="0">
                        <a:spcBef>
                          <a:spcPts val="0"/>
                        </a:spcBef>
                        <a:spcAft>
                          <a:spcPts val="0"/>
                        </a:spcAft>
                        <a:buNone/>
                      </a:pPr>
                      <a:r>
                        <a:rPr lang="en-US" sz="600" dirty="0" err="1"/>
                        <a:t>location_sortable</a:t>
                      </a:r>
                      <a:endParaRPr sz="600" dirty="0"/>
                    </a:p>
                  </a:txBody>
                  <a:tcPr marL="91425" marR="91425" marT="91425" marB="91425"/>
                </a:tc>
                <a:tc>
                  <a:txBody>
                    <a:bodyPr/>
                    <a:lstStyle/>
                    <a:p>
                      <a:pPr marL="0" lvl="0" indent="0" algn="l" rtl="0">
                        <a:spcBef>
                          <a:spcPts val="0"/>
                        </a:spcBef>
                        <a:spcAft>
                          <a:spcPts val="0"/>
                        </a:spcAft>
                        <a:buNone/>
                      </a:pPr>
                      <a:r>
                        <a:rPr lang="en-US" sz="600" dirty="0"/>
                        <a:t>07p11.2</a:t>
                      </a:r>
                      <a:endParaRPr sz="600" dirty="0"/>
                    </a:p>
                  </a:txBody>
                  <a:tcPr marL="91425" marR="91425" marT="91425" marB="91425"/>
                </a:tc>
                <a:tc>
                  <a:txBody>
                    <a:bodyPr/>
                    <a:lstStyle/>
                    <a:p>
                      <a:pPr marL="0" lvl="0" indent="0" algn="l" rtl="0">
                        <a:spcBef>
                          <a:spcPts val="0"/>
                        </a:spcBef>
                        <a:spcAft>
                          <a:spcPts val="0"/>
                        </a:spcAft>
                        <a:buNone/>
                      </a:pPr>
                      <a:r>
                        <a:rPr lang="en-US" sz="600" dirty="0"/>
                        <a:t>Indicates the cytogenetic location of the gene or region on the chromosome.</a:t>
                      </a:r>
                      <a:endParaRPr sz="600" dirty="0"/>
                    </a:p>
                  </a:txBody>
                  <a:tcPr marL="91425" marR="91425" marT="91425" marB="91425"/>
                </a:tc>
                <a:extLst>
                  <a:ext uri="{0D108BD9-81ED-4DB2-BD59-A6C34878D82A}">
                    <a16:rowId xmlns:a16="http://schemas.microsoft.com/office/drawing/2014/main" val="1196805069"/>
                  </a:ext>
                </a:extLst>
              </a:tr>
              <a:tr h="264524">
                <a:tc>
                  <a:txBody>
                    <a:bodyPr/>
                    <a:lstStyle/>
                    <a:p>
                      <a:pPr marL="0" lvl="0" indent="0" algn="l" rtl="0">
                        <a:spcBef>
                          <a:spcPts val="0"/>
                        </a:spcBef>
                        <a:spcAft>
                          <a:spcPts val="0"/>
                        </a:spcAft>
                        <a:buNone/>
                      </a:pPr>
                      <a:r>
                        <a:rPr lang="en" sz="600" dirty="0">
                          <a:solidFill>
                            <a:srgbClr val="C00000"/>
                          </a:solidFill>
                        </a:rPr>
                        <a:t>alias_symbol</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 sz="600" dirty="0">
                          <a:solidFill>
                            <a:srgbClr val="C00000"/>
                          </a:solidFill>
                        </a:rPr>
                        <a:t>ERBB1</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US" sz="600" dirty="0">
                          <a:solidFill>
                            <a:srgbClr val="C00000"/>
                          </a:solidFill>
                        </a:rPr>
                        <a:t>Alternative symbols that have been used to refer to the gene</a:t>
                      </a:r>
                      <a:endParaRPr sz="600" dirty="0">
                        <a:solidFill>
                          <a:srgbClr val="C00000"/>
                        </a:solidFill>
                      </a:endParaRPr>
                    </a:p>
                  </a:txBody>
                  <a:tcPr marL="91425" marR="91425" marT="91425" marB="91425"/>
                </a:tc>
                <a:extLst>
                  <a:ext uri="{0D108BD9-81ED-4DB2-BD59-A6C34878D82A}">
                    <a16:rowId xmlns:a16="http://schemas.microsoft.com/office/drawing/2014/main" val="10005"/>
                  </a:ext>
                </a:extLst>
              </a:tr>
              <a:tr h="343200">
                <a:tc>
                  <a:txBody>
                    <a:bodyPr/>
                    <a:lstStyle/>
                    <a:p>
                      <a:pPr marL="0" lvl="0" indent="0" algn="l" rtl="0">
                        <a:spcBef>
                          <a:spcPts val="0"/>
                        </a:spcBef>
                        <a:spcAft>
                          <a:spcPts val="0"/>
                        </a:spcAft>
                        <a:buNone/>
                      </a:pPr>
                      <a:r>
                        <a:rPr lang="en" sz="600" dirty="0">
                          <a:solidFill>
                            <a:srgbClr val="C00000"/>
                          </a:solidFill>
                        </a:rPr>
                        <a:t>alias_name</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 sz="600" dirty="0">
                          <a:solidFill>
                            <a:srgbClr val="C00000"/>
                          </a:solidFill>
                        </a:rPr>
                        <a:t>erythroblastic leukemia viral (v-erb-b) oncogene homolog (avian)|erb-b2 receptor tyrosine kinase 1</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US" sz="600" dirty="0">
                          <a:solidFill>
                            <a:srgbClr val="C00000"/>
                          </a:solidFill>
                        </a:rPr>
                        <a:t>Alternative names for the gene. Aliases may be from literature, from other databases or may be added to represent membership of a gene group.</a:t>
                      </a:r>
                      <a:endParaRPr sz="600" dirty="0">
                        <a:solidFill>
                          <a:srgbClr val="C00000"/>
                        </a:solidFill>
                      </a:endParaRPr>
                    </a:p>
                  </a:txBody>
                  <a:tcPr marL="91425" marR="91425" marT="91425" marB="91425"/>
                </a:tc>
                <a:extLst>
                  <a:ext uri="{0D108BD9-81ED-4DB2-BD59-A6C34878D82A}">
                    <a16:rowId xmlns:a16="http://schemas.microsoft.com/office/drawing/2014/main" val="10006"/>
                  </a:ext>
                </a:extLst>
              </a:tr>
              <a:tr h="264524">
                <a:tc>
                  <a:txBody>
                    <a:bodyPr/>
                    <a:lstStyle/>
                    <a:p>
                      <a:pPr marL="0" lvl="0" indent="0" algn="l" rtl="0">
                        <a:spcBef>
                          <a:spcPts val="0"/>
                        </a:spcBef>
                        <a:spcAft>
                          <a:spcPts val="0"/>
                        </a:spcAft>
                        <a:buNone/>
                      </a:pPr>
                      <a:r>
                        <a:rPr lang="en" sz="600" dirty="0">
                          <a:solidFill>
                            <a:srgbClr val="C00000"/>
                          </a:solidFill>
                        </a:rPr>
                        <a:t>prev_symbol</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 sz="600" dirty="0">
                          <a:solidFill>
                            <a:srgbClr val="C00000"/>
                          </a:solidFill>
                        </a:rPr>
                        <a:t>ERBB</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US" sz="600" dirty="0">
                          <a:solidFill>
                            <a:srgbClr val="C00000"/>
                          </a:solidFill>
                        </a:rPr>
                        <a:t>This field displays any symbols that were previously HGNC-approved nomenclature.</a:t>
                      </a:r>
                      <a:endParaRPr sz="600" dirty="0">
                        <a:solidFill>
                          <a:srgbClr val="C00000"/>
                        </a:solidFill>
                      </a:endParaRPr>
                    </a:p>
                  </a:txBody>
                  <a:tcPr marL="91425" marR="91425" marT="91425" marB="91425"/>
                </a:tc>
                <a:extLst>
                  <a:ext uri="{0D108BD9-81ED-4DB2-BD59-A6C34878D82A}">
                    <a16:rowId xmlns:a16="http://schemas.microsoft.com/office/drawing/2014/main" val="10007"/>
                  </a:ext>
                </a:extLst>
              </a:tr>
              <a:tr h="328468">
                <a:tc>
                  <a:txBody>
                    <a:bodyPr/>
                    <a:lstStyle/>
                    <a:p>
                      <a:pPr marL="0" lvl="0" indent="0" algn="l" rtl="0">
                        <a:spcBef>
                          <a:spcPts val="0"/>
                        </a:spcBef>
                        <a:spcAft>
                          <a:spcPts val="0"/>
                        </a:spcAft>
                        <a:buNone/>
                      </a:pPr>
                      <a:r>
                        <a:rPr lang="en" sz="600" dirty="0">
                          <a:solidFill>
                            <a:srgbClr val="C00000"/>
                          </a:solidFill>
                        </a:rPr>
                        <a:t>prev_name</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 sz="600" dirty="0">
                          <a:solidFill>
                            <a:srgbClr val="C00000"/>
                          </a:solidFill>
                        </a:rPr>
                        <a:t>epidermal growth factor receptor (avian erythroblastic leukemia viral (v-erb-b) oncogene homolog)</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US" sz="600" dirty="0">
                          <a:solidFill>
                            <a:srgbClr val="C00000"/>
                          </a:solidFill>
                        </a:rPr>
                        <a:t>This field displays any names that were previously HGNC-approved nomenclature.</a:t>
                      </a:r>
                      <a:endParaRPr sz="600" dirty="0">
                        <a:solidFill>
                          <a:srgbClr val="C00000"/>
                        </a:solidFill>
                      </a:endParaRPr>
                    </a:p>
                  </a:txBody>
                  <a:tcPr marL="91425" marR="91425" marT="91425" marB="91425"/>
                </a:tc>
                <a:extLst>
                  <a:ext uri="{0D108BD9-81ED-4DB2-BD59-A6C34878D82A}">
                    <a16:rowId xmlns:a16="http://schemas.microsoft.com/office/drawing/2014/main" val="10008"/>
                  </a:ext>
                </a:extLst>
              </a:tr>
              <a:tr h="264524">
                <a:tc>
                  <a:txBody>
                    <a:bodyPr/>
                    <a:lstStyle/>
                    <a:p>
                      <a:pPr marL="0" lvl="0" indent="0" algn="l" rtl="0">
                        <a:spcBef>
                          <a:spcPts val="0"/>
                        </a:spcBef>
                        <a:spcAft>
                          <a:spcPts val="0"/>
                        </a:spcAft>
                        <a:buNone/>
                      </a:pPr>
                      <a:r>
                        <a:rPr lang="en-US" sz="600" dirty="0" err="1"/>
                        <a:t>gene_family</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endParaRPr sz="600" dirty="0"/>
                    </a:p>
                  </a:txBody>
                  <a:tcPr marL="91425" marR="91425" marT="91425" marB="91425"/>
                </a:tc>
                <a:extLst>
                  <a:ext uri="{0D108BD9-81ED-4DB2-BD59-A6C34878D82A}">
                    <a16:rowId xmlns:a16="http://schemas.microsoft.com/office/drawing/2014/main" val="699384499"/>
                  </a:ext>
                </a:extLst>
              </a:tr>
              <a:tr h="264524">
                <a:tc>
                  <a:txBody>
                    <a:bodyPr/>
                    <a:lstStyle/>
                    <a:p>
                      <a:pPr marL="0" lvl="0" indent="0" algn="l" rtl="0">
                        <a:spcBef>
                          <a:spcPts val="0"/>
                        </a:spcBef>
                        <a:spcAft>
                          <a:spcPts val="0"/>
                        </a:spcAft>
                        <a:buNone/>
                      </a:pPr>
                      <a:r>
                        <a:rPr lang="en-US" sz="600" dirty="0" err="1"/>
                        <a:t>gene_family_id</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endParaRPr sz="600" dirty="0"/>
                    </a:p>
                  </a:txBody>
                  <a:tcPr marL="91425" marR="91425" marT="91425" marB="91425"/>
                </a:tc>
                <a:extLst>
                  <a:ext uri="{0D108BD9-81ED-4DB2-BD59-A6C34878D82A}">
                    <a16:rowId xmlns:a16="http://schemas.microsoft.com/office/drawing/2014/main" val="1244923677"/>
                  </a:ext>
                </a:extLst>
              </a:tr>
              <a:tr h="264524">
                <a:tc>
                  <a:txBody>
                    <a:bodyPr/>
                    <a:lstStyle/>
                    <a:p>
                      <a:pPr marL="0" lvl="0" indent="0" algn="l" rtl="0">
                        <a:spcBef>
                          <a:spcPts val="0"/>
                        </a:spcBef>
                        <a:spcAft>
                          <a:spcPts val="0"/>
                        </a:spcAft>
                        <a:buNone/>
                      </a:pPr>
                      <a:r>
                        <a:rPr lang="en" sz="600" dirty="0">
                          <a:solidFill>
                            <a:srgbClr val="C00000"/>
                          </a:solidFill>
                        </a:rPr>
                        <a:t>date_approved_reserved</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 sz="600" dirty="0">
                          <a:solidFill>
                            <a:srgbClr val="C00000"/>
                          </a:solidFill>
                        </a:rPr>
                        <a:t>1986-01-01</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endParaRPr sz="600" dirty="0">
                        <a:solidFill>
                          <a:srgbClr val="C00000"/>
                        </a:solidFill>
                      </a:endParaRPr>
                    </a:p>
                  </a:txBody>
                  <a:tcPr marL="91425" marR="91425" marT="91425" marB="91425"/>
                </a:tc>
                <a:extLst>
                  <a:ext uri="{0D108BD9-81ED-4DB2-BD59-A6C34878D82A}">
                    <a16:rowId xmlns:a16="http://schemas.microsoft.com/office/drawing/2014/main" val="2665152074"/>
                  </a:ext>
                </a:extLst>
              </a:tr>
              <a:tr h="264524">
                <a:tc>
                  <a:txBody>
                    <a:bodyPr/>
                    <a:lstStyle/>
                    <a:p>
                      <a:pPr marL="0" lvl="0" indent="0" algn="l" rtl="0">
                        <a:spcBef>
                          <a:spcPts val="0"/>
                        </a:spcBef>
                        <a:spcAft>
                          <a:spcPts val="0"/>
                        </a:spcAft>
                        <a:buNone/>
                      </a:pPr>
                      <a:r>
                        <a:rPr lang="en-US" sz="600" dirty="0" err="1"/>
                        <a:t>date_symbol_changed</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endParaRPr sz="600" dirty="0"/>
                    </a:p>
                  </a:txBody>
                  <a:tcPr marL="91425" marR="91425" marT="91425" marB="91425"/>
                </a:tc>
                <a:extLst>
                  <a:ext uri="{0D108BD9-81ED-4DB2-BD59-A6C34878D82A}">
                    <a16:rowId xmlns:a16="http://schemas.microsoft.com/office/drawing/2014/main" val="3194921422"/>
                  </a:ext>
                </a:extLst>
              </a:tr>
              <a:tr h="264524">
                <a:tc>
                  <a:txBody>
                    <a:bodyPr/>
                    <a:lstStyle/>
                    <a:p>
                      <a:pPr marL="0" lvl="0" indent="0" algn="l" rtl="0">
                        <a:spcBef>
                          <a:spcPts val="0"/>
                        </a:spcBef>
                        <a:spcAft>
                          <a:spcPts val="0"/>
                        </a:spcAft>
                        <a:buNone/>
                      </a:pPr>
                      <a:r>
                        <a:rPr lang="en-US" sz="600" dirty="0" err="1">
                          <a:solidFill>
                            <a:schemeClr val="dk2"/>
                          </a:solidFill>
                        </a:rPr>
                        <a:t>date_name_changed</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 sz="600" dirty="0">
                          <a:solidFill>
                            <a:schemeClr val="dk2"/>
                          </a:solidFill>
                        </a:rPr>
                        <a:t>2010-06-25</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endParaRPr sz="600" dirty="0">
                        <a:solidFill>
                          <a:schemeClr val="dk2"/>
                        </a:solidFill>
                      </a:endParaRPr>
                    </a:p>
                  </a:txBody>
                  <a:tcPr marL="91425" marR="91425" marT="91425" marB="91425"/>
                </a:tc>
                <a:extLst>
                  <a:ext uri="{0D108BD9-81ED-4DB2-BD59-A6C34878D82A}">
                    <a16:rowId xmlns:a16="http://schemas.microsoft.com/office/drawing/2014/main" val="229559075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61;p14">
            <a:extLst>
              <a:ext uri="{FF2B5EF4-FFF2-40B4-BE49-F238E27FC236}">
                <a16:creationId xmlns:a16="http://schemas.microsoft.com/office/drawing/2014/main" id="{C9B12839-480E-4763-A30A-B373497DF3BE}"/>
              </a:ext>
            </a:extLst>
          </p:cNvPr>
          <p:cNvGraphicFramePr/>
          <p:nvPr>
            <p:extLst>
              <p:ext uri="{D42A27DB-BD31-4B8C-83A1-F6EECF244321}">
                <p14:modId xmlns:p14="http://schemas.microsoft.com/office/powerpoint/2010/main" val="3486815726"/>
              </p:ext>
            </p:extLst>
          </p:nvPr>
        </p:nvGraphicFramePr>
        <p:xfrm>
          <a:off x="0" y="1"/>
          <a:ext cx="9144001" cy="5223744"/>
        </p:xfrm>
        <a:graphic>
          <a:graphicData uri="http://schemas.openxmlformats.org/drawingml/2006/table">
            <a:tbl>
              <a:tblPr>
                <a:noFill/>
                <a:tableStyleId>{42E292DC-4DC9-4369-9E3E-4D5144749313}</a:tableStyleId>
              </a:tblPr>
              <a:tblGrid>
                <a:gridCol w="1028700">
                  <a:extLst>
                    <a:ext uri="{9D8B030D-6E8A-4147-A177-3AD203B41FA5}">
                      <a16:colId xmlns:a16="http://schemas.microsoft.com/office/drawing/2014/main" val="20000"/>
                    </a:ext>
                  </a:extLst>
                </a:gridCol>
                <a:gridCol w="2749924">
                  <a:extLst>
                    <a:ext uri="{9D8B030D-6E8A-4147-A177-3AD203B41FA5}">
                      <a16:colId xmlns:a16="http://schemas.microsoft.com/office/drawing/2014/main" val="20001"/>
                    </a:ext>
                  </a:extLst>
                </a:gridCol>
                <a:gridCol w="5365377">
                  <a:extLst>
                    <a:ext uri="{9D8B030D-6E8A-4147-A177-3AD203B41FA5}">
                      <a16:colId xmlns:a16="http://schemas.microsoft.com/office/drawing/2014/main" val="488481427"/>
                    </a:ext>
                  </a:extLst>
                </a:gridCol>
              </a:tblGrid>
              <a:tr h="269987">
                <a:tc>
                  <a:txBody>
                    <a:bodyPr/>
                    <a:lstStyle/>
                    <a:p>
                      <a:pPr marL="0" lvl="0" indent="0" algn="l" rtl="0">
                        <a:spcBef>
                          <a:spcPts val="0"/>
                        </a:spcBef>
                        <a:spcAft>
                          <a:spcPts val="0"/>
                        </a:spcAft>
                        <a:buNone/>
                      </a:pPr>
                      <a:r>
                        <a:rPr lang="en-US" sz="600" dirty="0" err="1"/>
                        <a:t>date_modified</a:t>
                      </a:r>
                      <a:endParaRPr sz="600" dirty="0"/>
                    </a:p>
                  </a:txBody>
                  <a:tcPr marL="91425" marR="91425" marT="91425" marB="91425"/>
                </a:tc>
                <a:tc>
                  <a:txBody>
                    <a:bodyPr/>
                    <a:lstStyle/>
                    <a:p>
                      <a:pPr marL="0" lvl="0" indent="0" algn="l" rtl="0">
                        <a:spcBef>
                          <a:spcPts val="0"/>
                        </a:spcBef>
                        <a:spcAft>
                          <a:spcPts val="0"/>
                        </a:spcAft>
                        <a:buNone/>
                      </a:pPr>
                      <a:r>
                        <a:rPr lang="en-US" sz="600" dirty="0"/>
                        <a:t>2020-01-18</a:t>
                      </a:r>
                      <a:endParaRPr sz="600" dirty="0"/>
                    </a:p>
                  </a:txBody>
                  <a:tcPr marL="91425" marR="91425" marT="91425" marB="91425"/>
                </a:tc>
                <a:tc>
                  <a:txBody>
                    <a:bodyPr/>
                    <a:lstStyle/>
                    <a:p>
                      <a:pPr marL="0" lvl="0" indent="0" algn="l" rtl="0">
                        <a:spcBef>
                          <a:spcPts val="0"/>
                        </a:spcBef>
                        <a:spcAft>
                          <a:spcPts val="0"/>
                        </a:spcAft>
                        <a:buNone/>
                      </a:pPr>
                      <a:endParaRPr sz="600" dirty="0"/>
                    </a:p>
                  </a:txBody>
                  <a:tcPr marL="91425" marR="91425" marT="91425" marB="91425"/>
                </a:tc>
                <a:extLst>
                  <a:ext uri="{0D108BD9-81ED-4DB2-BD59-A6C34878D82A}">
                    <a16:rowId xmlns:a16="http://schemas.microsoft.com/office/drawing/2014/main" val="2595244323"/>
                  </a:ext>
                </a:extLst>
              </a:tr>
              <a:tr h="359372">
                <a:tc>
                  <a:txBody>
                    <a:bodyPr/>
                    <a:lstStyle/>
                    <a:p>
                      <a:pPr marL="0" lvl="0" indent="0" algn="l" rtl="0">
                        <a:spcBef>
                          <a:spcPts val="0"/>
                        </a:spcBef>
                        <a:spcAft>
                          <a:spcPts val="0"/>
                        </a:spcAft>
                        <a:buNone/>
                      </a:pPr>
                      <a:r>
                        <a:rPr lang="en-US" sz="600" dirty="0" err="1"/>
                        <a:t>entrez_id</a:t>
                      </a:r>
                      <a:endParaRPr sz="600" dirty="0"/>
                    </a:p>
                  </a:txBody>
                  <a:tcPr marL="91425" marR="91425" marT="91425" marB="91425"/>
                </a:tc>
                <a:tc>
                  <a:txBody>
                    <a:bodyPr/>
                    <a:lstStyle/>
                    <a:p>
                      <a:pPr marL="0" lvl="0" indent="0" algn="l" rtl="0">
                        <a:spcBef>
                          <a:spcPts val="0"/>
                        </a:spcBef>
                        <a:spcAft>
                          <a:spcPts val="0"/>
                        </a:spcAft>
                        <a:buNone/>
                      </a:pPr>
                      <a:r>
                        <a:rPr lang="en-US" sz="600" dirty="0"/>
                        <a:t>1956</a:t>
                      </a:r>
                      <a:endParaRPr sz="6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600" dirty="0"/>
                        <a:t>The NCBI Gene page at the NCBI provides curated sequence and descriptive information about genetic loci including official nomenclature, aliases, sequence accessions, phenotypes, EC numbers, MIM numbers, </a:t>
                      </a:r>
                      <a:r>
                        <a:rPr lang="en-US" sz="600" dirty="0" err="1"/>
                        <a:t>UniGene</a:t>
                      </a:r>
                      <a:r>
                        <a:rPr lang="en-US" sz="600" dirty="0"/>
                        <a:t> clusters, homology, map locations, and related web sites.</a:t>
                      </a:r>
                    </a:p>
                  </a:txBody>
                  <a:tcPr marL="91425" marR="91425" marT="91425" marB="91425"/>
                </a:tc>
                <a:extLst>
                  <a:ext uri="{0D108BD9-81ED-4DB2-BD59-A6C34878D82A}">
                    <a16:rowId xmlns:a16="http://schemas.microsoft.com/office/drawing/2014/main" val="877595751"/>
                  </a:ext>
                </a:extLst>
              </a:tr>
              <a:tr h="286494">
                <a:tc>
                  <a:txBody>
                    <a:bodyPr/>
                    <a:lstStyle/>
                    <a:p>
                      <a:pPr marL="0" lvl="0" indent="0" algn="l" rtl="0">
                        <a:spcBef>
                          <a:spcPts val="0"/>
                        </a:spcBef>
                        <a:spcAft>
                          <a:spcPts val="0"/>
                        </a:spcAft>
                        <a:buNone/>
                      </a:pPr>
                      <a:r>
                        <a:rPr lang="en-US" sz="600" dirty="0" err="1"/>
                        <a:t>ensembl_gene_id</a:t>
                      </a:r>
                      <a:endParaRPr sz="600" dirty="0"/>
                    </a:p>
                  </a:txBody>
                  <a:tcPr marL="91425" marR="91425" marT="91425" marB="91425"/>
                </a:tc>
                <a:tc>
                  <a:txBody>
                    <a:bodyPr/>
                    <a:lstStyle/>
                    <a:p>
                      <a:pPr marL="0" lvl="0" indent="0" algn="l" rtl="0">
                        <a:spcBef>
                          <a:spcPts val="0"/>
                        </a:spcBef>
                        <a:spcAft>
                          <a:spcPts val="0"/>
                        </a:spcAft>
                        <a:buNone/>
                      </a:pPr>
                      <a:r>
                        <a:rPr lang="en-US" sz="600" dirty="0"/>
                        <a:t>ENSG00000146648</a:t>
                      </a:r>
                      <a:endParaRPr sz="600" dirty="0"/>
                    </a:p>
                  </a:txBody>
                  <a:tcPr marL="91425" marR="91425" marT="91425" marB="91425"/>
                </a:tc>
                <a:tc>
                  <a:txBody>
                    <a:bodyPr/>
                    <a:lstStyle/>
                    <a:p>
                      <a:pPr marL="0" lvl="0" indent="0" algn="l" rtl="0">
                        <a:spcBef>
                          <a:spcPts val="0"/>
                        </a:spcBef>
                        <a:spcAft>
                          <a:spcPts val="0"/>
                        </a:spcAft>
                        <a:buNone/>
                      </a:pPr>
                      <a:r>
                        <a:rPr lang="en-US" sz="600" dirty="0"/>
                        <a:t>The </a:t>
                      </a:r>
                      <a:r>
                        <a:rPr lang="en-US" sz="600" dirty="0" err="1"/>
                        <a:t>Ensembl</a:t>
                      </a:r>
                      <a:r>
                        <a:rPr lang="en-US" sz="600" dirty="0"/>
                        <a:t> Gene View displays data associated at the gene level such as orthologs, paralogs, regulatory regions and splice variants.</a:t>
                      </a:r>
                      <a:endParaRPr sz="600" dirty="0"/>
                    </a:p>
                  </a:txBody>
                  <a:tcPr marL="91425" marR="91425" marT="91425" marB="91425"/>
                </a:tc>
                <a:extLst>
                  <a:ext uri="{0D108BD9-81ED-4DB2-BD59-A6C34878D82A}">
                    <a16:rowId xmlns:a16="http://schemas.microsoft.com/office/drawing/2014/main" val="3484206602"/>
                  </a:ext>
                </a:extLst>
              </a:tr>
              <a:tr h="269987">
                <a:tc>
                  <a:txBody>
                    <a:bodyPr/>
                    <a:lstStyle/>
                    <a:p>
                      <a:pPr marL="0" lvl="0" indent="0" algn="l" rtl="0">
                        <a:spcBef>
                          <a:spcPts val="0"/>
                        </a:spcBef>
                        <a:spcAft>
                          <a:spcPts val="0"/>
                        </a:spcAft>
                        <a:buNone/>
                      </a:pPr>
                      <a:r>
                        <a:rPr lang="en-US" sz="600" dirty="0" err="1"/>
                        <a:t>vega_id</a:t>
                      </a:r>
                      <a:endParaRPr sz="600" dirty="0"/>
                    </a:p>
                  </a:txBody>
                  <a:tcPr marL="91425" marR="91425" marT="91425" marB="91425"/>
                </a:tc>
                <a:tc>
                  <a:txBody>
                    <a:bodyPr/>
                    <a:lstStyle/>
                    <a:p>
                      <a:pPr marL="0" lvl="0" indent="0" algn="l" rtl="0">
                        <a:spcBef>
                          <a:spcPts val="0"/>
                        </a:spcBef>
                        <a:spcAft>
                          <a:spcPts val="0"/>
                        </a:spcAft>
                        <a:buNone/>
                      </a:pPr>
                      <a:r>
                        <a:rPr lang="en-US" sz="600" dirty="0"/>
                        <a:t>OTTHUMG00000023661</a:t>
                      </a:r>
                      <a:endParaRPr sz="600" dirty="0"/>
                    </a:p>
                  </a:txBody>
                  <a:tcPr marL="91425" marR="91425" marT="91425" marB="91425"/>
                </a:tc>
                <a:tc>
                  <a:txBody>
                    <a:bodyPr/>
                    <a:lstStyle/>
                    <a:p>
                      <a:pPr marL="0" lvl="0" indent="0" algn="l" rtl="0">
                        <a:spcBef>
                          <a:spcPts val="0"/>
                        </a:spcBef>
                        <a:spcAft>
                          <a:spcPts val="0"/>
                        </a:spcAft>
                        <a:buNone/>
                      </a:pPr>
                      <a:endParaRPr sz="600" dirty="0"/>
                    </a:p>
                  </a:txBody>
                  <a:tcPr marL="91425" marR="91425" marT="91425" marB="91425"/>
                </a:tc>
                <a:extLst>
                  <a:ext uri="{0D108BD9-81ED-4DB2-BD59-A6C34878D82A}">
                    <a16:rowId xmlns:a16="http://schemas.microsoft.com/office/drawing/2014/main" val="3386517038"/>
                  </a:ext>
                </a:extLst>
              </a:tr>
              <a:tr h="269987">
                <a:tc>
                  <a:txBody>
                    <a:bodyPr/>
                    <a:lstStyle/>
                    <a:p>
                      <a:pPr marL="0" lvl="0" indent="0" algn="l" rtl="0">
                        <a:spcBef>
                          <a:spcPts val="0"/>
                        </a:spcBef>
                        <a:spcAft>
                          <a:spcPts val="0"/>
                        </a:spcAft>
                        <a:buNone/>
                      </a:pPr>
                      <a:r>
                        <a:rPr lang="en-US" sz="600" dirty="0" err="1"/>
                        <a:t>ucsc_id</a:t>
                      </a:r>
                      <a:endParaRPr sz="600" dirty="0"/>
                    </a:p>
                  </a:txBody>
                  <a:tcPr marL="91425" marR="91425" marT="91425" marB="91425"/>
                </a:tc>
                <a:tc>
                  <a:txBody>
                    <a:bodyPr/>
                    <a:lstStyle/>
                    <a:p>
                      <a:pPr marL="0" lvl="0" indent="0" algn="l" rtl="0">
                        <a:spcBef>
                          <a:spcPts val="0"/>
                        </a:spcBef>
                        <a:spcAft>
                          <a:spcPts val="0"/>
                        </a:spcAft>
                        <a:buNone/>
                      </a:pPr>
                      <a:r>
                        <a:rPr lang="en-US" sz="600" dirty="0"/>
                        <a:t>uc003tqk.4</a:t>
                      </a:r>
                      <a:endParaRPr sz="600" dirty="0"/>
                    </a:p>
                  </a:txBody>
                  <a:tcPr marL="91425" marR="91425" marT="91425" marB="91425"/>
                </a:tc>
                <a:tc>
                  <a:txBody>
                    <a:bodyPr/>
                    <a:lstStyle/>
                    <a:p>
                      <a:pPr marL="0" lvl="0" indent="0" algn="l" rtl="0">
                        <a:spcBef>
                          <a:spcPts val="0"/>
                        </a:spcBef>
                        <a:spcAft>
                          <a:spcPts val="0"/>
                        </a:spcAft>
                        <a:buNone/>
                      </a:pPr>
                      <a:r>
                        <a:rPr lang="en-US" sz="600" dirty="0"/>
                        <a:t>The UCSC gene page provides information on the gene model and links to related tools and databases.</a:t>
                      </a:r>
                      <a:endParaRPr sz="600" dirty="0"/>
                    </a:p>
                  </a:txBody>
                  <a:tcPr marL="91425" marR="91425" marT="91425" marB="91425"/>
                </a:tc>
                <a:extLst>
                  <a:ext uri="{0D108BD9-81ED-4DB2-BD59-A6C34878D82A}">
                    <a16:rowId xmlns:a16="http://schemas.microsoft.com/office/drawing/2014/main" val="2033610722"/>
                  </a:ext>
                </a:extLst>
              </a:tr>
              <a:tr h="269987">
                <a:tc>
                  <a:txBody>
                    <a:bodyPr/>
                    <a:lstStyle/>
                    <a:p>
                      <a:pPr marL="0" lvl="0" indent="0" algn="l" rtl="0">
                        <a:spcBef>
                          <a:spcPts val="0"/>
                        </a:spcBef>
                        <a:spcAft>
                          <a:spcPts val="0"/>
                        </a:spcAft>
                        <a:buNone/>
                      </a:pPr>
                      <a:r>
                        <a:rPr lang="en-US" sz="600" dirty="0" err="1"/>
                        <a:t>ena</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endParaRPr sz="600" dirty="0"/>
                    </a:p>
                  </a:txBody>
                  <a:tcPr marL="91425" marR="91425" marT="91425" marB="91425"/>
                </a:tc>
                <a:extLst>
                  <a:ext uri="{0D108BD9-81ED-4DB2-BD59-A6C34878D82A}">
                    <a16:rowId xmlns:a16="http://schemas.microsoft.com/office/drawing/2014/main" val="10004"/>
                  </a:ext>
                </a:extLst>
              </a:tr>
              <a:tr h="269987">
                <a:tc>
                  <a:txBody>
                    <a:bodyPr/>
                    <a:lstStyle/>
                    <a:p>
                      <a:pPr marL="0" lvl="0" indent="0" algn="l" rtl="0">
                        <a:spcBef>
                          <a:spcPts val="0"/>
                        </a:spcBef>
                        <a:spcAft>
                          <a:spcPts val="0"/>
                        </a:spcAft>
                        <a:buNone/>
                      </a:pPr>
                      <a:r>
                        <a:rPr lang="en-US" sz="600" dirty="0" err="1">
                          <a:solidFill>
                            <a:srgbClr val="C00000"/>
                          </a:solidFill>
                        </a:rPr>
                        <a:t>refseq_accession</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US" sz="600" dirty="0">
                          <a:solidFill>
                            <a:srgbClr val="C00000"/>
                          </a:solidFill>
                        </a:rPr>
                        <a:t>NM_005228</a:t>
                      </a:r>
                      <a:endParaRPr sz="600" dirty="0">
                        <a:solidFill>
                          <a:srgbClr val="C00000"/>
                        </a:solidFill>
                      </a:endParaRPr>
                    </a:p>
                  </a:txBody>
                  <a:tcPr marL="91425" marR="91425" marT="91425" marB="91425"/>
                </a:tc>
                <a:tc>
                  <a:txBody>
                    <a:bodyPr/>
                    <a:lstStyle/>
                    <a:p>
                      <a:pPr marL="0" lvl="0" indent="0" algn="l" rtl="0">
                        <a:spcBef>
                          <a:spcPts val="0"/>
                        </a:spcBef>
                        <a:spcAft>
                          <a:spcPts val="0"/>
                        </a:spcAft>
                        <a:buNone/>
                      </a:pPr>
                      <a:r>
                        <a:rPr lang="en-US" sz="600" dirty="0">
                          <a:solidFill>
                            <a:srgbClr val="C00000"/>
                          </a:solidFill>
                        </a:rPr>
                        <a:t>the Reference Sequence (</a:t>
                      </a:r>
                      <a:r>
                        <a:rPr lang="en-US" sz="600" dirty="0" err="1">
                          <a:solidFill>
                            <a:srgbClr val="C00000"/>
                          </a:solidFill>
                        </a:rPr>
                        <a:t>RefSeq</a:t>
                      </a:r>
                      <a:r>
                        <a:rPr lang="en-US" sz="600" dirty="0">
                          <a:solidFill>
                            <a:srgbClr val="C00000"/>
                          </a:solidFill>
                        </a:rPr>
                        <a:t>) identifier for that entry, provided by the NCBI</a:t>
                      </a:r>
                      <a:endParaRPr sz="600" dirty="0">
                        <a:solidFill>
                          <a:srgbClr val="C00000"/>
                        </a:solidFill>
                      </a:endParaRPr>
                    </a:p>
                  </a:txBody>
                  <a:tcPr marL="91425" marR="91425" marT="91425" marB="91425"/>
                </a:tc>
                <a:extLst>
                  <a:ext uri="{0D108BD9-81ED-4DB2-BD59-A6C34878D82A}">
                    <a16:rowId xmlns:a16="http://schemas.microsoft.com/office/drawing/2014/main" val="1196805069"/>
                  </a:ext>
                </a:extLst>
              </a:tr>
              <a:tr h="269521">
                <a:tc>
                  <a:txBody>
                    <a:bodyPr/>
                    <a:lstStyle/>
                    <a:p>
                      <a:pPr marL="0" lvl="0" indent="0" algn="l" rtl="0">
                        <a:spcBef>
                          <a:spcPts val="0"/>
                        </a:spcBef>
                        <a:spcAft>
                          <a:spcPts val="0"/>
                        </a:spcAft>
                        <a:buNone/>
                      </a:pPr>
                      <a:r>
                        <a:rPr lang="en-US" sz="600" dirty="0" err="1"/>
                        <a:t>ccds_id</a:t>
                      </a:r>
                      <a:endParaRPr sz="600" dirty="0"/>
                    </a:p>
                  </a:txBody>
                  <a:tcPr marL="91425" marR="91425" marT="91425" marB="91425"/>
                </a:tc>
                <a:tc>
                  <a:txBody>
                    <a:bodyPr/>
                    <a:lstStyle/>
                    <a:p>
                      <a:pPr marL="0" lvl="0" indent="0" algn="l" rtl="0">
                        <a:spcBef>
                          <a:spcPts val="0"/>
                        </a:spcBef>
                        <a:spcAft>
                          <a:spcPts val="0"/>
                        </a:spcAft>
                        <a:buNone/>
                      </a:pPr>
                      <a:r>
                        <a:rPr lang="en-US" sz="600" dirty="0"/>
                        <a:t>CCDS5514|CCDS5515|CCDS5516|CCDS47587|CCDS87506|CCDS87507</a:t>
                      </a:r>
                      <a:endParaRPr sz="600" dirty="0"/>
                    </a:p>
                  </a:txBody>
                  <a:tcPr marL="91425" marR="91425" marT="91425" marB="91425"/>
                </a:tc>
                <a:tc>
                  <a:txBody>
                    <a:bodyPr/>
                    <a:lstStyle/>
                    <a:p>
                      <a:pPr marL="0" lvl="0" indent="0" algn="l" rtl="0">
                        <a:spcBef>
                          <a:spcPts val="0"/>
                        </a:spcBef>
                        <a:spcAft>
                          <a:spcPts val="0"/>
                        </a:spcAft>
                        <a:buNone/>
                      </a:pPr>
                      <a:r>
                        <a:rPr lang="en-US" sz="600" dirty="0"/>
                        <a:t>consensus CDS (CCDS) sequence for the gene.</a:t>
                      </a:r>
                      <a:endParaRPr sz="600" dirty="0"/>
                    </a:p>
                  </a:txBody>
                  <a:tcPr marL="91425" marR="91425" marT="91425" marB="91425"/>
                </a:tc>
                <a:extLst>
                  <a:ext uri="{0D108BD9-81ED-4DB2-BD59-A6C34878D82A}">
                    <a16:rowId xmlns:a16="http://schemas.microsoft.com/office/drawing/2014/main" val="10005"/>
                  </a:ext>
                </a:extLst>
              </a:tr>
              <a:tr h="269987">
                <a:tc>
                  <a:txBody>
                    <a:bodyPr/>
                    <a:lstStyle/>
                    <a:p>
                      <a:pPr marL="0" lvl="0" indent="0" algn="l" rtl="0">
                        <a:spcBef>
                          <a:spcPts val="0"/>
                        </a:spcBef>
                        <a:spcAft>
                          <a:spcPts val="0"/>
                        </a:spcAft>
                        <a:buNone/>
                      </a:pPr>
                      <a:r>
                        <a:rPr lang="en-US" sz="600" dirty="0" err="1"/>
                        <a:t>uniprot_ids</a:t>
                      </a:r>
                      <a:endParaRPr sz="600" dirty="0"/>
                    </a:p>
                  </a:txBody>
                  <a:tcPr marL="91425" marR="91425" marT="91425" marB="91425"/>
                </a:tc>
                <a:tc>
                  <a:txBody>
                    <a:bodyPr/>
                    <a:lstStyle/>
                    <a:p>
                      <a:pPr marL="0" lvl="0" indent="0" algn="l" rtl="0">
                        <a:spcBef>
                          <a:spcPts val="0"/>
                        </a:spcBef>
                        <a:spcAft>
                          <a:spcPts val="0"/>
                        </a:spcAft>
                        <a:buNone/>
                      </a:pPr>
                      <a:r>
                        <a:rPr lang="en-US" sz="600" dirty="0"/>
                        <a:t>P00533</a:t>
                      </a:r>
                      <a:endParaRPr sz="600" dirty="0"/>
                    </a:p>
                  </a:txBody>
                  <a:tcPr marL="91425" marR="91425" marT="91425" marB="91425"/>
                </a:tc>
                <a:tc>
                  <a:txBody>
                    <a:bodyPr/>
                    <a:lstStyle/>
                    <a:p>
                      <a:pPr marL="0" lvl="0" indent="0" algn="l" rtl="0">
                        <a:spcBef>
                          <a:spcPts val="0"/>
                        </a:spcBef>
                        <a:spcAft>
                          <a:spcPts val="0"/>
                        </a:spcAft>
                        <a:buNone/>
                      </a:pPr>
                      <a:r>
                        <a:rPr lang="en-US" sz="600" dirty="0"/>
                        <a:t>The </a:t>
                      </a:r>
                      <a:r>
                        <a:rPr lang="en-US" sz="600" dirty="0" err="1"/>
                        <a:t>UniProt</a:t>
                      </a:r>
                      <a:r>
                        <a:rPr lang="en-US" sz="600" dirty="0"/>
                        <a:t> page for the encoded gene protein product</a:t>
                      </a:r>
                      <a:endParaRPr sz="600" dirty="0"/>
                    </a:p>
                  </a:txBody>
                  <a:tcPr marL="91425" marR="91425" marT="91425" marB="91425"/>
                </a:tc>
                <a:extLst>
                  <a:ext uri="{0D108BD9-81ED-4DB2-BD59-A6C34878D82A}">
                    <a16:rowId xmlns:a16="http://schemas.microsoft.com/office/drawing/2014/main" val="10006"/>
                  </a:ext>
                </a:extLst>
              </a:tr>
              <a:tr h="359372">
                <a:tc>
                  <a:txBody>
                    <a:bodyPr/>
                    <a:lstStyle/>
                    <a:p>
                      <a:pPr marL="0" lvl="0" indent="0" algn="l" rtl="0">
                        <a:spcBef>
                          <a:spcPts val="0"/>
                        </a:spcBef>
                        <a:spcAft>
                          <a:spcPts val="0"/>
                        </a:spcAft>
                        <a:buNone/>
                      </a:pPr>
                      <a:r>
                        <a:rPr lang="en-US" sz="600" dirty="0" err="1"/>
                        <a:t>pubmed_id</a:t>
                      </a:r>
                      <a:endParaRPr sz="600" dirty="0"/>
                    </a:p>
                  </a:txBody>
                  <a:tcPr marL="91425" marR="91425" marT="91425" marB="91425"/>
                </a:tc>
                <a:tc>
                  <a:txBody>
                    <a:bodyPr/>
                    <a:lstStyle/>
                    <a:p>
                      <a:pPr marL="0" lvl="0" indent="0" algn="l" rtl="0">
                        <a:spcBef>
                          <a:spcPts val="0"/>
                        </a:spcBef>
                        <a:spcAft>
                          <a:spcPts val="0"/>
                        </a:spcAft>
                        <a:buNone/>
                      </a:pPr>
                      <a:r>
                        <a:rPr lang="en-US" sz="600" dirty="0"/>
                        <a:t>1505215</a:t>
                      </a:r>
                      <a:endParaRPr sz="600" dirty="0"/>
                    </a:p>
                  </a:txBody>
                  <a:tcPr marL="91425" marR="91425" marT="91425" marB="91425"/>
                </a:tc>
                <a:tc>
                  <a:txBody>
                    <a:bodyPr/>
                    <a:lstStyle/>
                    <a:p>
                      <a:pPr marL="0" lvl="0" indent="0" algn="l" rtl="0">
                        <a:spcBef>
                          <a:spcPts val="0"/>
                        </a:spcBef>
                        <a:spcAft>
                          <a:spcPts val="0"/>
                        </a:spcAft>
                        <a:buNone/>
                      </a:pPr>
                      <a:r>
                        <a:rPr lang="en-US" sz="600" dirty="0"/>
                        <a:t>links to a search of the </a:t>
                      </a:r>
                      <a:r>
                        <a:rPr lang="en-US" sz="600" dirty="0" err="1"/>
                        <a:t>GOPubMed</a:t>
                      </a:r>
                      <a:r>
                        <a:rPr lang="en-US" sz="600" dirty="0"/>
                        <a:t> literature search engine with the approved symbol for the gene. </a:t>
                      </a:r>
                      <a:r>
                        <a:rPr lang="en-US" sz="600" dirty="0" err="1"/>
                        <a:t>GOPubMed</a:t>
                      </a:r>
                      <a:r>
                        <a:rPr lang="en-US" sz="600" dirty="0"/>
                        <a:t> provides several different results display options, including listing references by year, </a:t>
                      </a:r>
                      <a:r>
                        <a:rPr lang="en-US" sz="600" dirty="0" err="1"/>
                        <a:t>MeSH</a:t>
                      </a:r>
                      <a:r>
                        <a:rPr lang="en-US" sz="600" dirty="0"/>
                        <a:t> term, GO term or researcher.</a:t>
                      </a:r>
                      <a:endParaRPr sz="600" dirty="0"/>
                    </a:p>
                  </a:txBody>
                  <a:tcPr marL="91425" marR="91425" marT="91425" marB="91425"/>
                </a:tc>
                <a:extLst>
                  <a:ext uri="{0D108BD9-81ED-4DB2-BD59-A6C34878D82A}">
                    <a16:rowId xmlns:a16="http://schemas.microsoft.com/office/drawing/2014/main" val="10007"/>
                  </a:ext>
                </a:extLst>
              </a:tr>
              <a:tr h="269987">
                <a:tc>
                  <a:txBody>
                    <a:bodyPr/>
                    <a:lstStyle/>
                    <a:p>
                      <a:pPr marL="0" lvl="0" indent="0" algn="l" rtl="0">
                        <a:spcBef>
                          <a:spcPts val="0"/>
                        </a:spcBef>
                        <a:spcAft>
                          <a:spcPts val="0"/>
                        </a:spcAft>
                        <a:buNone/>
                      </a:pPr>
                      <a:r>
                        <a:rPr lang="en-US" sz="600" dirty="0" err="1"/>
                        <a:t>mgd_id</a:t>
                      </a:r>
                      <a:endParaRPr sz="600" dirty="0"/>
                    </a:p>
                  </a:txBody>
                  <a:tcPr marL="91425" marR="91425" marT="91425" marB="91425"/>
                </a:tc>
                <a:tc>
                  <a:txBody>
                    <a:bodyPr/>
                    <a:lstStyle/>
                    <a:p>
                      <a:pPr marL="0" lvl="0" indent="0" algn="l" rtl="0">
                        <a:spcBef>
                          <a:spcPts val="0"/>
                        </a:spcBef>
                        <a:spcAft>
                          <a:spcPts val="0"/>
                        </a:spcAft>
                        <a:buNone/>
                      </a:pPr>
                      <a:r>
                        <a:rPr lang="en-US" sz="600" dirty="0"/>
                        <a:t>MGI:95294</a:t>
                      </a:r>
                      <a:endParaRPr sz="600" dirty="0"/>
                    </a:p>
                  </a:txBody>
                  <a:tcPr marL="91425" marR="91425" marT="91425" marB="91425"/>
                </a:tc>
                <a:tc>
                  <a:txBody>
                    <a:bodyPr/>
                    <a:lstStyle/>
                    <a:p>
                      <a:pPr marL="0" lvl="0" indent="0" algn="l" rtl="0">
                        <a:spcBef>
                          <a:spcPts val="0"/>
                        </a:spcBef>
                        <a:spcAft>
                          <a:spcPts val="0"/>
                        </a:spcAft>
                        <a:buNone/>
                      </a:pPr>
                      <a:endParaRPr sz="600" dirty="0"/>
                    </a:p>
                  </a:txBody>
                  <a:tcPr marL="91425" marR="91425" marT="91425" marB="91425"/>
                </a:tc>
                <a:extLst>
                  <a:ext uri="{0D108BD9-81ED-4DB2-BD59-A6C34878D82A}">
                    <a16:rowId xmlns:a16="http://schemas.microsoft.com/office/drawing/2014/main" val="10008"/>
                  </a:ext>
                </a:extLst>
              </a:tr>
              <a:tr h="269987">
                <a:tc>
                  <a:txBody>
                    <a:bodyPr/>
                    <a:lstStyle/>
                    <a:p>
                      <a:pPr marL="0" lvl="0" indent="0" algn="l" rtl="0">
                        <a:spcBef>
                          <a:spcPts val="0"/>
                        </a:spcBef>
                        <a:spcAft>
                          <a:spcPts val="0"/>
                        </a:spcAft>
                        <a:buNone/>
                      </a:pPr>
                      <a:r>
                        <a:rPr lang="en-US" sz="600" dirty="0" err="1"/>
                        <a:t>rgd_id</a:t>
                      </a:r>
                      <a:endParaRPr sz="600" dirty="0"/>
                    </a:p>
                  </a:txBody>
                  <a:tcPr marL="91425" marR="91425" marT="91425" marB="91425"/>
                </a:tc>
                <a:tc>
                  <a:txBody>
                    <a:bodyPr/>
                    <a:lstStyle/>
                    <a:p>
                      <a:pPr marL="0" lvl="0" indent="0" algn="l" rtl="0">
                        <a:spcBef>
                          <a:spcPts val="0"/>
                        </a:spcBef>
                        <a:spcAft>
                          <a:spcPts val="0"/>
                        </a:spcAft>
                        <a:buNone/>
                      </a:pPr>
                      <a:r>
                        <a:rPr lang="en-US" sz="600" dirty="0"/>
                        <a:t>RGD:2543</a:t>
                      </a:r>
                      <a:endParaRPr sz="600" dirty="0"/>
                    </a:p>
                  </a:txBody>
                  <a:tcPr marL="91425" marR="91425" marT="91425" marB="91425"/>
                </a:tc>
                <a:tc>
                  <a:txBody>
                    <a:bodyPr/>
                    <a:lstStyle/>
                    <a:p>
                      <a:pPr marL="0" lvl="0" indent="0" algn="l" rtl="0">
                        <a:spcBef>
                          <a:spcPts val="0"/>
                        </a:spcBef>
                        <a:spcAft>
                          <a:spcPts val="0"/>
                        </a:spcAft>
                        <a:buNone/>
                      </a:pPr>
                      <a:endParaRPr sz="600" dirty="0"/>
                    </a:p>
                  </a:txBody>
                  <a:tcPr marL="91425" marR="91425" marT="91425" marB="91425"/>
                </a:tc>
                <a:extLst>
                  <a:ext uri="{0D108BD9-81ED-4DB2-BD59-A6C34878D82A}">
                    <a16:rowId xmlns:a16="http://schemas.microsoft.com/office/drawing/2014/main" val="699384499"/>
                  </a:ext>
                </a:extLst>
              </a:tr>
              <a:tr h="269987">
                <a:tc>
                  <a:txBody>
                    <a:bodyPr/>
                    <a:lstStyle/>
                    <a:p>
                      <a:pPr marL="0" lvl="0" indent="0" algn="l" rtl="0">
                        <a:spcBef>
                          <a:spcPts val="0"/>
                        </a:spcBef>
                        <a:spcAft>
                          <a:spcPts val="0"/>
                        </a:spcAft>
                        <a:buNone/>
                      </a:pPr>
                      <a:r>
                        <a:rPr lang="en-US" sz="600" dirty="0" err="1"/>
                        <a:t>lsdb</a:t>
                      </a:r>
                      <a:endParaRPr sz="600" dirty="0"/>
                    </a:p>
                  </a:txBody>
                  <a:tcPr marL="91425" marR="91425" marT="91425" marB="91425"/>
                </a:tc>
                <a:tc>
                  <a:txBody>
                    <a:bodyPr/>
                    <a:lstStyle/>
                    <a:p>
                      <a:pPr marL="0" lvl="0" indent="0" algn="l" rtl="0">
                        <a:spcBef>
                          <a:spcPts val="0"/>
                        </a:spcBef>
                        <a:spcAft>
                          <a:spcPts val="0"/>
                        </a:spcAft>
                        <a:buNone/>
                      </a:pPr>
                      <a:r>
                        <a:rPr lang="en-US" sz="600" dirty="0"/>
                        <a:t>LRG_304|http://ftp.ebi.ac.uk/pub/databases/</a:t>
                      </a:r>
                      <a:r>
                        <a:rPr lang="en-US" sz="600" dirty="0" err="1"/>
                        <a:t>lrgex</a:t>
                      </a:r>
                      <a:r>
                        <a:rPr lang="en-US" sz="600" dirty="0"/>
                        <a:t>/LRG_304.xml</a:t>
                      </a:r>
                    </a:p>
                  </a:txBody>
                  <a:tcPr marL="91425" marR="91425" marT="91425" marB="91425"/>
                </a:tc>
                <a:tc>
                  <a:txBody>
                    <a:bodyPr/>
                    <a:lstStyle/>
                    <a:p>
                      <a:pPr marL="0" lvl="0" indent="0" algn="l" rtl="0">
                        <a:spcBef>
                          <a:spcPts val="0"/>
                        </a:spcBef>
                        <a:spcAft>
                          <a:spcPts val="0"/>
                        </a:spcAft>
                        <a:buNone/>
                      </a:pPr>
                      <a:r>
                        <a:rPr lang="en-US" sz="600" dirty="0"/>
                        <a:t> links to Locus Specific Mutation Databases. </a:t>
                      </a:r>
                    </a:p>
                  </a:txBody>
                  <a:tcPr marL="91425" marR="91425" marT="91425" marB="91425"/>
                </a:tc>
                <a:extLst>
                  <a:ext uri="{0D108BD9-81ED-4DB2-BD59-A6C34878D82A}">
                    <a16:rowId xmlns:a16="http://schemas.microsoft.com/office/drawing/2014/main" val="1244923677"/>
                  </a:ext>
                </a:extLst>
              </a:tr>
              <a:tr h="359372">
                <a:tc>
                  <a:txBody>
                    <a:bodyPr/>
                    <a:lstStyle/>
                    <a:p>
                      <a:pPr marL="0" lvl="0" indent="0" algn="l" rtl="0">
                        <a:spcBef>
                          <a:spcPts val="0"/>
                        </a:spcBef>
                        <a:spcAft>
                          <a:spcPts val="0"/>
                        </a:spcAft>
                        <a:buNone/>
                      </a:pPr>
                      <a:r>
                        <a:rPr lang="en-US" sz="600" dirty="0"/>
                        <a:t>cosmic</a:t>
                      </a:r>
                      <a:endParaRPr sz="600" dirty="0"/>
                    </a:p>
                  </a:txBody>
                  <a:tcPr marL="91425" marR="91425" marT="91425" marB="91425"/>
                </a:tc>
                <a:tc>
                  <a:txBody>
                    <a:bodyPr/>
                    <a:lstStyle/>
                    <a:p>
                      <a:pPr marL="0" lvl="0" indent="0" algn="l" rtl="0">
                        <a:spcBef>
                          <a:spcPts val="0"/>
                        </a:spcBef>
                        <a:spcAft>
                          <a:spcPts val="0"/>
                        </a:spcAft>
                        <a:buNone/>
                      </a:pPr>
                      <a:r>
                        <a:rPr lang="en-US" sz="600" dirty="0"/>
                        <a:t>EGFR</a:t>
                      </a:r>
                    </a:p>
                  </a:txBody>
                  <a:tcPr marL="91425" marR="91425" marT="91425" marB="91425"/>
                </a:tc>
                <a:tc>
                  <a:txBody>
                    <a:bodyPr/>
                    <a:lstStyle/>
                    <a:p>
                      <a:pPr marL="0" lvl="0" indent="0" algn="l" rtl="0">
                        <a:spcBef>
                          <a:spcPts val="0"/>
                        </a:spcBef>
                        <a:spcAft>
                          <a:spcPts val="0"/>
                        </a:spcAft>
                        <a:buNone/>
                      </a:pPr>
                      <a:r>
                        <a:rPr lang="en-US" sz="600" dirty="0"/>
                        <a:t>the catalogue of somatic mutations in cancer. Gene-level COSMIC reports list all curated references, clinical studies and samples with mutations in cancer.</a:t>
                      </a:r>
                    </a:p>
                  </a:txBody>
                  <a:tcPr marL="91425" marR="91425" marT="91425" marB="91425"/>
                </a:tc>
                <a:extLst>
                  <a:ext uri="{0D108BD9-81ED-4DB2-BD59-A6C34878D82A}">
                    <a16:rowId xmlns:a16="http://schemas.microsoft.com/office/drawing/2014/main" val="10009"/>
                  </a:ext>
                </a:extLst>
              </a:tr>
              <a:tr h="269987">
                <a:tc>
                  <a:txBody>
                    <a:bodyPr/>
                    <a:lstStyle/>
                    <a:p>
                      <a:pPr marL="0" lvl="0" indent="0" algn="l" rtl="0">
                        <a:spcBef>
                          <a:spcPts val="0"/>
                        </a:spcBef>
                        <a:spcAft>
                          <a:spcPts val="0"/>
                        </a:spcAft>
                        <a:buNone/>
                      </a:pPr>
                      <a:r>
                        <a:rPr lang="en-US" sz="600" dirty="0" err="1">
                          <a:solidFill>
                            <a:schemeClr val="dk2"/>
                          </a:solidFill>
                        </a:rPr>
                        <a:t>omim_id</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solidFill>
                            <a:schemeClr val="dk2"/>
                          </a:solidFill>
                        </a:rPr>
                        <a:t>131550</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solidFill>
                            <a:schemeClr val="dk2"/>
                          </a:solidFill>
                        </a:rPr>
                        <a:t> links to the Online Mendelian Inheritance in Man page for the gene</a:t>
                      </a:r>
                      <a:endParaRPr sz="600" dirty="0">
                        <a:solidFill>
                          <a:schemeClr val="dk2"/>
                        </a:solidFill>
                      </a:endParaRPr>
                    </a:p>
                  </a:txBody>
                  <a:tcPr marL="91425" marR="91425" marT="91425" marB="91425"/>
                </a:tc>
                <a:extLst>
                  <a:ext uri="{0D108BD9-81ED-4DB2-BD59-A6C34878D82A}">
                    <a16:rowId xmlns:a16="http://schemas.microsoft.com/office/drawing/2014/main" val="10010"/>
                  </a:ext>
                </a:extLst>
              </a:tr>
              <a:tr h="269987">
                <a:tc>
                  <a:txBody>
                    <a:bodyPr/>
                    <a:lstStyle/>
                    <a:p>
                      <a:pPr marL="0" lvl="0" indent="0" algn="l" rtl="0">
                        <a:spcBef>
                          <a:spcPts val="0"/>
                        </a:spcBef>
                        <a:spcAft>
                          <a:spcPts val="0"/>
                        </a:spcAft>
                        <a:buNone/>
                      </a:pPr>
                      <a:r>
                        <a:rPr lang="en-US" sz="600" dirty="0" err="1">
                          <a:solidFill>
                            <a:schemeClr val="dk2"/>
                          </a:solidFill>
                        </a:rPr>
                        <a:t>mirbase</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t>NULL</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solidFill>
                            <a:schemeClr val="dk2"/>
                          </a:solidFill>
                        </a:rPr>
                        <a:t>a searchable database of published miRNA sequences and annotation</a:t>
                      </a:r>
                      <a:endParaRPr sz="600" dirty="0">
                        <a:solidFill>
                          <a:schemeClr val="dk2"/>
                        </a:solidFill>
                      </a:endParaRPr>
                    </a:p>
                  </a:txBody>
                  <a:tcPr marL="91425" marR="91425" marT="91425" marB="91425"/>
                </a:tc>
                <a:extLst>
                  <a:ext uri="{0D108BD9-81ED-4DB2-BD59-A6C34878D82A}">
                    <a16:rowId xmlns:a16="http://schemas.microsoft.com/office/drawing/2014/main" val="1096077591"/>
                  </a:ext>
                </a:extLst>
              </a:tr>
              <a:tr h="269987">
                <a:tc>
                  <a:txBody>
                    <a:bodyPr/>
                    <a:lstStyle/>
                    <a:p>
                      <a:pPr marL="0" lvl="0" indent="0" algn="l" rtl="0">
                        <a:spcBef>
                          <a:spcPts val="0"/>
                        </a:spcBef>
                        <a:spcAft>
                          <a:spcPts val="0"/>
                        </a:spcAft>
                        <a:buNone/>
                      </a:pPr>
                      <a:r>
                        <a:rPr lang="en-US" sz="600" dirty="0" err="1">
                          <a:solidFill>
                            <a:schemeClr val="dk2"/>
                          </a:solidFill>
                        </a:rPr>
                        <a:t>homeodb</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t>NULL</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solidFill>
                            <a:schemeClr val="dk2"/>
                          </a:solidFill>
                        </a:rPr>
                        <a:t>a database of homeobox gene diversity</a:t>
                      </a:r>
                      <a:endParaRPr sz="600" dirty="0">
                        <a:solidFill>
                          <a:schemeClr val="dk2"/>
                        </a:solidFill>
                      </a:endParaRPr>
                    </a:p>
                  </a:txBody>
                  <a:tcPr marL="91425" marR="91425" marT="91425" marB="91425"/>
                </a:tc>
                <a:extLst>
                  <a:ext uri="{0D108BD9-81ED-4DB2-BD59-A6C34878D82A}">
                    <a16:rowId xmlns:a16="http://schemas.microsoft.com/office/drawing/2014/main" val="3148364186"/>
                  </a:ext>
                </a:extLst>
              </a:tr>
              <a:tr h="269521">
                <a:tc>
                  <a:txBody>
                    <a:bodyPr/>
                    <a:lstStyle/>
                    <a:p>
                      <a:pPr marL="0" lvl="0" indent="0" algn="l" rtl="0">
                        <a:spcBef>
                          <a:spcPts val="0"/>
                        </a:spcBef>
                        <a:spcAft>
                          <a:spcPts val="0"/>
                        </a:spcAft>
                        <a:buNone/>
                      </a:pPr>
                      <a:r>
                        <a:rPr lang="en-US" sz="600" dirty="0" err="1">
                          <a:solidFill>
                            <a:schemeClr val="dk2"/>
                          </a:solidFill>
                        </a:rPr>
                        <a:t>snornabase</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t>NULL</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solidFill>
                            <a:schemeClr val="dk2"/>
                          </a:solidFill>
                        </a:rPr>
                        <a:t>a comprehensive database of human snoRNAs</a:t>
                      </a:r>
                      <a:endParaRPr sz="600" dirty="0">
                        <a:solidFill>
                          <a:schemeClr val="dk2"/>
                        </a:solidFill>
                      </a:endParaRPr>
                    </a:p>
                  </a:txBody>
                  <a:tcPr marL="91425" marR="91425" marT="91425" marB="91425"/>
                </a:tc>
                <a:extLst>
                  <a:ext uri="{0D108BD9-81ED-4DB2-BD59-A6C34878D82A}">
                    <a16:rowId xmlns:a16="http://schemas.microsoft.com/office/drawing/2014/main" val="3233305725"/>
                  </a:ext>
                </a:extLst>
              </a:tr>
            </a:tbl>
          </a:graphicData>
        </a:graphic>
      </p:graphicFrame>
    </p:spTree>
    <p:extLst>
      <p:ext uri="{BB962C8B-B14F-4D97-AF65-F5344CB8AC3E}">
        <p14:creationId xmlns:p14="http://schemas.microsoft.com/office/powerpoint/2010/main" val="99554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61;p14">
            <a:extLst>
              <a:ext uri="{FF2B5EF4-FFF2-40B4-BE49-F238E27FC236}">
                <a16:creationId xmlns:a16="http://schemas.microsoft.com/office/drawing/2014/main" id="{23F424DF-0BA5-48CA-94B2-49DDFE31B7D2}"/>
              </a:ext>
            </a:extLst>
          </p:cNvPr>
          <p:cNvGraphicFramePr/>
          <p:nvPr>
            <p:extLst>
              <p:ext uri="{D42A27DB-BD31-4B8C-83A1-F6EECF244321}">
                <p14:modId xmlns:p14="http://schemas.microsoft.com/office/powerpoint/2010/main" val="3916492186"/>
              </p:ext>
            </p:extLst>
          </p:nvPr>
        </p:nvGraphicFramePr>
        <p:xfrm>
          <a:off x="0" y="1"/>
          <a:ext cx="9144001" cy="4575171"/>
        </p:xfrm>
        <a:graphic>
          <a:graphicData uri="http://schemas.openxmlformats.org/drawingml/2006/table">
            <a:tbl>
              <a:tblPr>
                <a:noFill/>
                <a:tableStyleId>{42E292DC-4DC9-4369-9E3E-4D5144749313}</a:tableStyleId>
              </a:tblPr>
              <a:tblGrid>
                <a:gridCol w="1149724">
                  <a:extLst>
                    <a:ext uri="{9D8B030D-6E8A-4147-A177-3AD203B41FA5}">
                      <a16:colId xmlns:a16="http://schemas.microsoft.com/office/drawing/2014/main" val="20000"/>
                    </a:ext>
                  </a:extLst>
                </a:gridCol>
                <a:gridCol w="1983441">
                  <a:extLst>
                    <a:ext uri="{9D8B030D-6E8A-4147-A177-3AD203B41FA5}">
                      <a16:colId xmlns:a16="http://schemas.microsoft.com/office/drawing/2014/main" val="20001"/>
                    </a:ext>
                  </a:extLst>
                </a:gridCol>
                <a:gridCol w="6010836">
                  <a:extLst>
                    <a:ext uri="{9D8B030D-6E8A-4147-A177-3AD203B41FA5}">
                      <a16:colId xmlns:a16="http://schemas.microsoft.com/office/drawing/2014/main" val="910042041"/>
                    </a:ext>
                  </a:extLst>
                </a:gridCol>
              </a:tblGrid>
              <a:tr h="284168">
                <a:tc>
                  <a:txBody>
                    <a:bodyPr/>
                    <a:lstStyle/>
                    <a:p>
                      <a:pPr marL="0" lvl="0" indent="0" algn="l" rtl="0">
                        <a:spcBef>
                          <a:spcPts val="0"/>
                        </a:spcBef>
                        <a:spcAft>
                          <a:spcPts val="0"/>
                        </a:spcAft>
                        <a:buNone/>
                      </a:pPr>
                      <a:r>
                        <a:rPr lang="en-US" sz="600" dirty="0" err="1"/>
                        <a:t>bioparadigms_slc</a:t>
                      </a:r>
                      <a:endParaRPr sz="600" dirty="0"/>
                    </a:p>
                  </a:txBody>
                  <a:tcPr marL="91425" marR="91425" marT="91425" marB="91425"/>
                </a:tc>
                <a:tc>
                  <a:txBody>
                    <a:bodyPr/>
                    <a:lstStyle/>
                    <a:p>
                      <a:pPr marL="0" lvl="0" indent="0" algn="l" rtl="0">
                        <a:spcBef>
                          <a:spcPts val="0"/>
                        </a:spcBef>
                        <a:spcAft>
                          <a:spcPts val="0"/>
                        </a:spcAft>
                        <a:buNone/>
                      </a:pPr>
                      <a:r>
                        <a:rPr lang="en-US" sz="600" dirty="0"/>
                        <a:t>NULL</a:t>
                      </a:r>
                    </a:p>
                  </a:txBody>
                  <a:tcPr marL="91425" marR="91425" marT="91425" marB="91425"/>
                </a:tc>
                <a:tc>
                  <a:txBody>
                    <a:bodyPr/>
                    <a:lstStyle/>
                    <a:p>
                      <a:pPr marL="0" lvl="0" indent="0" algn="l" rtl="0">
                        <a:spcBef>
                          <a:spcPts val="0"/>
                        </a:spcBef>
                        <a:spcAft>
                          <a:spcPts val="0"/>
                        </a:spcAft>
                        <a:buNone/>
                      </a:pPr>
                      <a:r>
                        <a:rPr lang="en-US" sz="600" dirty="0"/>
                        <a:t>provides the latest up-to-date information on the SLC families and their members.</a:t>
                      </a:r>
                    </a:p>
                  </a:txBody>
                  <a:tcPr marL="91425" marR="91425" marT="91425" marB="91425"/>
                </a:tc>
                <a:extLst>
                  <a:ext uri="{0D108BD9-81ED-4DB2-BD59-A6C34878D82A}">
                    <a16:rowId xmlns:a16="http://schemas.microsoft.com/office/drawing/2014/main" val="2595244323"/>
                  </a:ext>
                </a:extLst>
              </a:tr>
              <a:tr h="284168">
                <a:tc>
                  <a:txBody>
                    <a:bodyPr/>
                    <a:lstStyle/>
                    <a:p>
                      <a:pPr marL="0" lvl="0" indent="0" algn="l" rtl="0">
                        <a:spcBef>
                          <a:spcPts val="0"/>
                        </a:spcBef>
                        <a:spcAft>
                          <a:spcPts val="0"/>
                        </a:spcAft>
                        <a:buNone/>
                      </a:pPr>
                      <a:r>
                        <a:rPr lang="en-US" sz="600" dirty="0" err="1"/>
                        <a:t>orphanet</a:t>
                      </a:r>
                      <a:endParaRPr sz="600" dirty="0"/>
                    </a:p>
                  </a:txBody>
                  <a:tcPr marL="91425" marR="91425" marT="91425" marB="91425"/>
                </a:tc>
                <a:tc>
                  <a:txBody>
                    <a:bodyPr/>
                    <a:lstStyle/>
                    <a:p>
                      <a:pPr marL="0" lvl="0" indent="0" algn="l" rtl="0">
                        <a:spcBef>
                          <a:spcPts val="0"/>
                        </a:spcBef>
                        <a:spcAft>
                          <a:spcPts val="0"/>
                        </a:spcAft>
                        <a:buNone/>
                      </a:pPr>
                      <a:r>
                        <a:rPr lang="en-US" sz="600" dirty="0"/>
                        <a:t>121311</a:t>
                      </a:r>
                      <a:endParaRPr sz="600" dirty="0"/>
                    </a:p>
                  </a:txBody>
                  <a:tcPr marL="91425" marR="91425" marT="91425" marB="91425"/>
                </a:tc>
                <a:tc>
                  <a:txBody>
                    <a:bodyPr/>
                    <a:lstStyle/>
                    <a:p>
                      <a:pPr marL="0" lvl="0" indent="0" algn="l" rtl="0">
                        <a:spcBef>
                          <a:spcPts val="0"/>
                        </a:spcBef>
                        <a:spcAft>
                          <a:spcPts val="0"/>
                        </a:spcAft>
                        <a:buNone/>
                      </a:pPr>
                      <a:r>
                        <a:rPr lang="en-US" sz="600" dirty="0"/>
                        <a:t> the portal for rare diseases and orphan drugs. </a:t>
                      </a:r>
                      <a:endParaRPr sz="600" dirty="0"/>
                    </a:p>
                  </a:txBody>
                  <a:tcPr marL="91425" marR="91425" marT="91425" marB="91425"/>
                </a:tc>
                <a:extLst>
                  <a:ext uri="{0D108BD9-81ED-4DB2-BD59-A6C34878D82A}">
                    <a16:rowId xmlns:a16="http://schemas.microsoft.com/office/drawing/2014/main" val="877595751"/>
                  </a:ext>
                </a:extLst>
              </a:tr>
              <a:tr h="284168">
                <a:tc>
                  <a:txBody>
                    <a:bodyPr/>
                    <a:lstStyle/>
                    <a:p>
                      <a:pPr marL="0" lvl="0" indent="0" algn="l" rtl="0">
                        <a:spcBef>
                          <a:spcPts val="0"/>
                        </a:spcBef>
                        <a:spcAft>
                          <a:spcPts val="0"/>
                        </a:spcAft>
                        <a:buNone/>
                      </a:pPr>
                      <a:r>
                        <a:rPr lang="en-US" sz="600" dirty="0" err="1"/>
                        <a:t>pseudogene_org</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r>
                        <a:rPr lang="en-US" sz="600" dirty="0"/>
                        <a:t>a database of identified pseudogenes</a:t>
                      </a:r>
                      <a:endParaRPr sz="600" dirty="0"/>
                    </a:p>
                  </a:txBody>
                  <a:tcPr marL="91425" marR="91425" marT="91425" marB="91425"/>
                </a:tc>
                <a:extLst>
                  <a:ext uri="{0D108BD9-81ED-4DB2-BD59-A6C34878D82A}">
                    <a16:rowId xmlns:a16="http://schemas.microsoft.com/office/drawing/2014/main" val="3484206602"/>
                  </a:ext>
                </a:extLst>
              </a:tr>
              <a:tr h="284168">
                <a:tc>
                  <a:txBody>
                    <a:bodyPr/>
                    <a:lstStyle/>
                    <a:p>
                      <a:pPr marL="0" lvl="0" indent="0" algn="l" rtl="0">
                        <a:spcBef>
                          <a:spcPts val="0"/>
                        </a:spcBef>
                        <a:spcAft>
                          <a:spcPts val="0"/>
                        </a:spcAft>
                        <a:buNone/>
                      </a:pPr>
                      <a:r>
                        <a:rPr lang="en-US" sz="600" dirty="0" err="1"/>
                        <a:t>horde_id</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r>
                        <a:rPr lang="en-US" sz="600" dirty="0"/>
                        <a:t>Human Olfactory Receptor Data Exploratorium</a:t>
                      </a:r>
                      <a:endParaRPr sz="600" dirty="0"/>
                    </a:p>
                  </a:txBody>
                  <a:tcPr marL="91425" marR="91425" marT="91425" marB="91425"/>
                </a:tc>
                <a:extLst>
                  <a:ext uri="{0D108BD9-81ED-4DB2-BD59-A6C34878D82A}">
                    <a16:rowId xmlns:a16="http://schemas.microsoft.com/office/drawing/2014/main" val="3386517038"/>
                  </a:ext>
                </a:extLst>
              </a:tr>
              <a:tr h="284168">
                <a:tc>
                  <a:txBody>
                    <a:bodyPr/>
                    <a:lstStyle/>
                    <a:p>
                      <a:pPr marL="0" lvl="0" indent="0" algn="l" rtl="0">
                        <a:spcBef>
                          <a:spcPts val="0"/>
                        </a:spcBef>
                        <a:spcAft>
                          <a:spcPts val="0"/>
                        </a:spcAft>
                        <a:buNone/>
                      </a:pPr>
                      <a:r>
                        <a:rPr lang="en-US" sz="600" dirty="0" err="1"/>
                        <a:t>merops</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r>
                        <a:rPr lang="en-US" sz="600" dirty="0"/>
                        <a:t>an information resource for peptidases</a:t>
                      </a:r>
                      <a:endParaRPr sz="600" dirty="0"/>
                    </a:p>
                  </a:txBody>
                  <a:tcPr marL="91425" marR="91425" marT="91425" marB="91425"/>
                </a:tc>
                <a:extLst>
                  <a:ext uri="{0D108BD9-81ED-4DB2-BD59-A6C34878D82A}">
                    <a16:rowId xmlns:a16="http://schemas.microsoft.com/office/drawing/2014/main" val="2033610722"/>
                  </a:ext>
                </a:extLst>
              </a:tr>
              <a:tr h="284168">
                <a:tc>
                  <a:txBody>
                    <a:bodyPr/>
                    <a:lstStyle/>
                    <a:p>
                      <a:pPr marL="0" lvl="0" indent="0" algn="l" rtl="0">
                        <a:spcBef>
                          <a:spcPts val="0"/>
                        </a:spcBef>
                        <a:spcAft>
                          <a:spcPts val="0"/>
                        </a:spcAft>
                        <a:buNone/>
                      </a:pPr>
                      <a:r>
                        <a:rPr lang="en-US" sz="600" dirty="0" err="1"/>
                        <a:t>imgt</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r>
                        <a:rPr lang="en-US" sz="600" dirty="0"/>
                        <a:t>immunoglobulin and T cell receptor gene nomenclature database hosted at the </a:t>
                      </a:r>
                      <a:r>
                        <a:rPr lang="en-US" sz="600" dirty="0" err="1"/>
                        <a:t>ImMunoGeneTics</a:t>
                      </a:r>
                      <a:r>
                        <a:rPr lang="en-US" sz="600" dirty="0"/>
                        <a:t> information system</a:t>
                      </a:r>
                      <a:endParaRPr sz="600" dirty="0"/>
                    </a:p>
                  </a:txBody>
                  <a:tcPr marL="91425" marR="91425" marT="91425" marB="91425"/>
                </a:tc>
                <a:extLst>
                  <a:ext uri="{0D108BD9-81ED-4DB2-BD59-A6C34878D82A}">
                    <a16:rowId xmlns:a16="http://schemas.microsoft.com/office/drawing/2014/main" val="10004"/>
                  </a:ext>
                </a:extLst>
              </a:tr>
              <a:tr h="284168">
                <a:tc>
                  <a:txBody>
                    <a:bodyPr/>
                    <a:lstStyle/>
                    <a:p>
                      <a:pPr marL="0" lvl="0" indent="0" algn="l" rtl="0">
                        <a:spcBef>
                          <a:spcPts val="0"/>
                        </a:spcBef>
                        <a:spcAft>
                          <a:spcPts val="0"/>
                        </a:spcAft>
                        <a:buNone/>
                      </a:pPr>
                      <a:r>
                        <a:rPr lang="en-US" sz="600" dirty="0" err="1"/>
                        <a:t>iuphar</a:t>
                      </a:r>
                      <a:endParaRPr sz="600" dirty="0"/>
                    </a:p>
                  </a:txBody>
                  <a:tcPr marL="91425" marR="91425" marT="91425" marB="91425"/>
                </a:tc>
                <a:tc>
                  <a:txBody>
                    <a:bodyPr/>
                    <a:lstStyle/>
                    <a:p>
                      <a:pPr marL="0" lvl="0" indent="0" algn="l" rtl="0">
                        <a:spcBef>
                          <a:spcPts val="0"/>
                        </a:spcBef>
                        <a:spcAft>
                          <a:spcPts val="0"/>
                        </a:spcAft>
                        <a:buNone/>
                      </a:pPr>
                      <a:r>
                        <a:rPr lang="en-US" sz="600" dirty="0"/>
                        <a:t>objectId:1797</a:t>
                      </a:r>
                      <a:endParaRPr sz="600" dirty="0"/>
                    </a:p>
                  </a:txBody>
                  <a:tcPr marL="91425" marR="91425" marT="91425" marB="91425"/>
                </a:tc>
                <a:tc>
                  <a:txBody>
                    <a:bodyPr/>
                    <a:lstStyle/>
                    <a:p>
                      <a:pPr marL="0" lvl="0" indent="0" algn="l" rtl="0">
                        <a:spcBef>
                          <a:spcPts val="0"/>
                        </a:spcBef>
                        <a:spcAft>
                          <a:spcPts val="0"/>
                        </a:spcAft>
                        <a:buNone/>
                      </a:pPr>
                      <a:r>
                        <a:rPr lang="en-US" sz="600" dirty="0"/>
                        <a:t>An expert-driven guide to pharmacological targets and the substances that act on them.</a:t>
                      </a:r>
                      <a:endParaRPr sz="600" dirty="0"/>
                    </a:p>
                  </a:txBody>
                  <a:tcPr marL="91425" marR="91425" marT="91425" marB="91425"/>
                </a:tc>
                <a:extLst>
                  <a:ext uri="{0D108BD9-81ED-4DB2-BD59-A6C34878D82A}">
                    <a16:rowId xmlns:a16="http://schemas.microsoft.com/office/drawing/2014/main" val="1196805069"/>
                  </a:ext>
                </a:extLst>
              </a:tr>
              <a:tr h="312651">
                <a:tc>
                  <a:txBody>
                    <a:bodyPr/>
                    <a:lstStyle/>
                    <a:p>
                      <a:pPr marL="0" lvl="0" indent="0" algn="l" rtl="0">
                        <a:spcBef>
                          <a:spcPts val="0"/>
                        </a:spcBef>
                        <a:spcAft>
                          <a:spcPts val="0"/>
                        </a:spcAft>
                        <a:buNone/>
                      </a:pPr>
                      <a:r>
                        <a:rPr lang="en-US" sz="600" dirty="0" err="1"/>
                        <a:t>kznf_gene_catalog</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r>
                        <a:rPr lang="en-US" sz="600" dirty="0"/>
                        <a:t>a database of hand-annotated models of all </a:t>
                      </a:r>
                      <a:r>
                        <a:rPr lang="en-US" sz="600" dirty="0" err="1"/>
                        <a:t>kruppel</a:t>
                      </a:r>
                      <a:r>
                        <a:rPr lang="en-US" sz="600" dirty="0"/>
                        <a:t>-type (C2H2) zinc finger genes and pseudogenes in the human genome</a:t>
                      </a:r>
                      <a:endParaRPr sz="600" dirty="0"/>
                    </a:p>
                  </a:txBody>
                  <a:tcPr marL="91425" marR="91425" marT="91425" marB="91425"/>
                </a:tc>
                <a:extLst>
                  <a:ext uri="{0D108BD9-81ED-4DB2-BD59-A6C34878D82A}">
                    <a16:rowId xmlns:a16="http://schemas.microsoft.com/office/drawing/2014/main" val="10005"/>
                  </a:ext>
                </a:extLst>
              </a:tr>
              <a:tr h="284168">
                <a:tc>
                  <a:txBody>
                    <a:bodyPr/>
                    <a:lstStyle/>
                    <a:p>
                      <a:pPr marL="0" lvl="0" indent="0" algn="l" rtl="0">
                        <a:spcBef>
                          <a:spcPts val="0"/>
                        </a:spcBef>
                        <a:spcAft>
                          <a:spcPts val="0"/>
                        </a:spcAft>
                        <a:buNone/>
                      </a:pPr>
                      <a:r>
                        <a:rPr lang="en-US" sz="600" dirty="0" err="1"/>
                        <a:t>mamit_trnadb</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r>
                        <a:rPr lang="en-US" sz="600" dirty="0"/>
                        <a:t>a compilation of mammalian mitochondrial tRNAs genes</a:t>
                      </a:r>
                      <a:endParaRPr sz="600" dirty="0"/>
                    </a:p>
                  </a:txBody>
                  <a:tcPr marL="91425" marR="91425" marT="91425" marB="91425"/>
                </a:tc>
                <a:extLst>
                  <a:ext uri="{0D108BD9-81ED-4DB2-BD59-A6C34878D82A}">
                    <a16:rowId xmlns:a16="http://schemas.microsoft.com/office/drawing/2014/main" val="10006"/>
                  </a:ext>
                </a:extLst>
              </a:tr>
              <a:tr h="284168">
                <a:tc>
                  <a:txBody>
                    <a:bodyPr/>
                    <a:lstStyle/>
                    <a:p>
                      <a:pPr marL="0" lvl="0" indent="0" algn="l" rtl="0">
                        <a:spcBef>
                          <a:spcPts val="0"/>
                        </a:spcBef>
                        <a:spcAft>
                          <a:spcPts val="0"/>
                        </a:spcAft>
                        <a:buNone/>
                      </a:pPr>
                      <a:r>
                        <a:rPr lang="en-US" sz="600" dirty="0"/>
                        <a:t>cd</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r>
                        <a:rPr lang="en-US" sz="600" dirty="0"/>
                        <a:t>Human Cell Differentiation Antigens</a:t>
                      </a:r>
                      <a:endParaRPr sz="600" dirty="0"/>
                    </a:p>
                  </a:txBody>
                  <a:tcPr marL="91425" marR="91425" marT="91425" marB="91425"/>
                </a:tc>
                <a:extLst>
                  <a:ext uri="{0D108BD9-81ED-4DB2-BD59-A6C34878D82A}">
                    <a16:rowId xmlns:a16="http://schemas.microsoft.com/office/drawing/2014/main" val="10007"/>
                  </a:ext>
                </a:extLst>
              </a:tr>
              <a:tr h="284168">
                <a:tc>
                  <a:txBody>
                    <a:bodyPr/>
                    <a:lstStyle/>
                    <a:p>
                      <a:pPr marL="0" lvl="0" indent="0" algn="l" rtl="0">
                        <a:spcBef>
                          <a:spcPts val="0"/>
                        </a:spcBef>
                        <a:spcAft>
                          <a:spcPts val="0"/>
                        </a:spcAft>
                        <a:buNone/>
                      </a:pPr>
                      <a:r>
                        <a:rPr lang="en-US" sz="600" dirty="0" err="1"/>
                        <a:t>lncrnadb</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endParaRPr sz="600" dirty="0"/>
                    </a:p>
                  </a:txBody>
                  <a:tcPr marL="91425" marR="91425" marT="91425" marB="91425"/>
                </a:tc>
                <a:extLst>
                  <a:ext uri="{0D108BD9-81ED-4DB2-BD59-A6C34878D82A}">
                    <a16:rowId xmlns:a16="http://schemas.microsoft.com/office/drawing/2014/main" val="10008"/>
                  </a:ext>
                </a:extLst>
              </a:tr>
              <a:tr h="284168">
                <a:tc>
                  <a:txBody>
                    <a:bodyPr/>
                    <a:lstStyle/>
                    <a:p>
                      <a:pPr marL="0" lvl="0" indent="0" algn="l" rtl="0">
                        <a:spcBef>
                          <a:spcPts val="0"/>
                        </a:spcBef>
                        <a:spcAft>
                          <a:spcPts val="0"/>
                        </a:spcAft>
                        <a:buNone/>
                      </a:pPr>
                      <a:r>
                        <a:rPr lang="en-US" sz="600" dirty="0" err="1"/>
                        <a:t>enzyme_id</a:t>
                      </a:r>
                      <a:endParaRPr sz="600" dirty="0"/>
                    </a:p>
                  </a:txBody>
                  <a:tcPr marL="91425" marR="91425" marT="91425" marB="91425"/>
                </a:tc>
                <a:tc>
                  <a:txBody>
                    <a:bodyPr/>
                    <a:lstStyle/>
                    <a:p>
                      <a:pPr marL="0" lvl="0" indent="0" algn="l" rtl="0">
                        <a:spcBef>
                          <a:spcPts val="0"/>
                        </a:spcBef>
                        <a:spcAft>
                          <a:spcPts val="0"/>
                        </a:spcAft>
                        <a:buNone/>
                      </a:pPr>
                      <a:r>
                        <a:rPr lang="en-US" sz="600" dirty="0"/>
                        <a:t>NULL</a:t>
                      </a:r>
                      <a:endParaRPr sz="600" dirty="0"/>
                    </a:p>
                  </a:txBody>
                  <a:tcPr marL="91425" marR="91425" marT="91425" marB="91425"/>
                </a:tc>
                <a:tc>
                  <a:txBody>
                    <a:bodyPr/>
                    <a:lstStyle/>
                    <a:p>
                      <a:pPr marL="0" lvl="0" indent="0" algn="l" rtl="0">
                        <a:spcBef>
                          <a:spcPts val="0"/>
                        </a:spcBef>
                        <a:spcAft>
                          <a:spcPts val="0"/>
                        </a:spcAft>
                        <a:buNone/>
                      </a:pPr>
                      <a:r>
                        <a:rPr lang="en-US" sz="600" dirty="0"/>
                        <a:t>a repository of information relative to the nomenclature of enzymes</a:t>
                      </a:r>
                      <a:endParaRPr sz="600" dirty="0"/>
                    </a:p>
                  </a:txBody>
                  <a:tcPr marL="91425" marR="91425" marT="91425" marB="91425"/>
                </a:tc>
                <a:extLst>
                  <a:ext uri="{0D108BD9-81ED-4DB2-BD59-A6C34878D82A}">
                    <a16:rowId xmlns:a16="http://schemas.microsoft.com/office/drawing/2014/main" val="699384499"/>
                  </a:ext>
                </a:extLst>
              </a:tr>
              <a:tr h="284168">
                <a:tc>
                  <a:txBody>
                    <a:bodyPr/>
                    <a:lstStyle/>
                    <a:p>
                      <a:pPr marL="0" lvl="0" indent="0" algn="l" rtl="0">
                        <a:spcBef>
                          <a:spcPts val="0"/>
                        </a:spcBef>
                        <a:spcAft>
                          <a:spcPts val="0"/>
                        </a:spcAft>
                        <a:buNone/>
                      </a:pPr>
                      <a:r>
                        <a:rPr lang="en-US" sz="600" dirty="0" err="1"/>
                        <a:t>intermediate_filament_db</a:t>
                      </a:r>
                      <a:endParaRPr sz="600" dirty="0"/>
                    </a:p>
                  </a:txBody>
                  <a:tcPr marL="91425" marR="91425" marT="91425" marB="91425"/>
                </a:tc>
                <a:tc>
                  <a:txBody>
                    <a:bodyPr/>
                    <a:lstStyle/>
                    <a:p>
                      <a:pPr marL="0" lvl="0" indent="0" algn="l" rtl="0">
                        <a:spcBef>
                          <a:spcPts val="0"/>
                        </a:spcBef>
                        <a:spcAft>
                          <a:spcPts val="0"/>
                        </a:spcAft>
                        <a:buNone/>
                      </a:pPr>
                      <a:r>
                        <a:rPr lang="en-US" sz="600" dirty="0"/>
                        <a:t>NULL</a:t>
                      </a:r>
                    </a:p>
                  </a:txBody>
                  <a:tcPr marL="91425" marR="91425" marT="91425" marB="91425"/>
                </a:tc>
                <a:tc>
                  <a:txBody>
                    <a:bodyPr/>
                    <a:lstStyle/>
                    <a:p>
                      <a:pPr marL="0" lvl="0" indent="0" algn="l" rtl="0">
                        <a:spcBef>
                          <a:spcPts val="0"/>
                        </a:spcBef>
                        <a:spcAft>
                          <a:spcPts val="0"/>
                        </a:spcAft>
                        <a:buNone/>
                      </a:pPr>
                      <a:r>
                        <a:rPr lang="en-US" sz="600" dirty="0"/>
                        <a:t>information on intermediate filament genes</a:t>
                      </a:r>
                    </a:p>
                  </a:txBody>
                  <a:tcPr marL="91425" marR="91425" marT="91425" marB="91425"/>
                </a:tc>
                <a:extLst>
                  <a:ext uri="{0D108BD9-81ED-4DB2-BD59-A6C34878D82A}">
                    <a16:rowId xmlns:a16="http://schemas.microsoft.com/office/drawing/2014/main" val="1244923677"/>
                  </a:ext>
                </a:extLst>
              </a:tr>
              <a:tr h="284168">
                <a:tc>
                  <a:txBody>
                    <a:bodyPr/>
                    <a:lstStyle/>
                    <a:p>
                      <a:pPr marL="0" lvl="0" indent="0" algn="l" rtl="0">
                        <a:spcBef>
                          <a:spcPts val="0"/>
                        </a:spcBef>
                        <a:spcAft>
                          <a:spcPts val="0"/>
                        </a:spcAft>
                        <a:buNone/>
                      </a:pPr>
                      <a:r>
                        <a:rPr lang="en-US" sz="600" dirty="0" err="1"/>
                        <a:t>rna_central_ids</a:t>
                      </a:r>
                      <a:endParaRPr sz="600" dirty="0"/>
                    </a:p>
                  </a:txBody>
                  <a:tcPr marL="91425" marR="91425" marT="91425" marB="91425"/>
                </a:tc>
                <a:tc>
                  <a:txBody>
                    <a:bodyPr/>
                    <a:lstStyle/>
                    <a:p>
                      <a:pPr marL="0" lvl="0" indent="0" algn="l" rtl="0">
                        <a:spcBef>
                          <a:spcPts val="0"/>
                        </a:spcBef>
                        <a:spcAft>
                          <a:spcPts val="0"/>
                        </a:spcAft>
                        <a:buNone/>
                      </a:pPr>
                      <a:r>
                        <a:rPr lang="en-US" sz="600" dirty="0"/>
                        <a:t>NULL</a:t>
                      </a:r>
                    </a:p>
                  </a:txBody>
                  <a:tcPr marL="91425" marR="91425" marT="91425" marB="91425"/>
                </a:tc>
                <a:tc>
                  <a:txBody>
                    <a:bodyPr/>
                    <a:lstStyle/>
                    <a:p>
                      <a:pPr marL="0" lvl="0" indent="0" algn="l" rtl="0">
                        <a:spcBef>
                          <a:spcPts val="0"/>
                        </a:spcBef>
                        <a:spcAft>
                          <a:spcPts val="0"/>
                        </a:spcAft>
                        <a:buNone/>
                      </a:pPr>
                      <a:r>
                        <a:rPr lang="en-US" sz="600" dirty="0"/>
                        <a:t>a database that provides comprehensive annotations of eukaryotic long non-coding RNAs.</a:t>
                      </a:r>
                    </a:p>
                  </a:txBody>
                  <a:tcPr marL="91425" marR="91425" marT="91425" marB="91425"/>
                </a:tc>
                <a:extLst>
                  <a:ext uri="{0D108BD9-81ED-4DB2-BD59-A6C34878D82A}">
                    <a16:rowId xmlns:a16="http://schemas.microsoft.com/office/drawing/2014/main" val="10009"/>
                  </a:ext>
                </a:extLst>
              </a:tr>
              <a:tr h="284168">
                <a:tc>
                  <a:txBody>
                    <a:bodyPr/>
                    <a:lstStyle/>
                    <a:p>
                      <a:pPr marL="0" lvl="0" indent="0" algn="l" rtl="0">
                        <a:spcBef>
                          <a:spcPts val="0"/>
                        </a:spcBef>
                        <a:spcAft>
                          <a:spcPts val="0"/>
                        </a:spcAft>
                        <a:buNone/>
                      </a:pPr>
                      <a:r>
                        <a:rPr lang="en-US" sz="600" dirty="0" err="1">
                          <a:solidFill>
                            <a:schemeClr val="dk2"/>
                          </a:solidFill>
                        </a:rPr>
                        <a:t>lncipedia</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t>NULL</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solidFill>
                            <a:schemeClr val="dk2"/>
                          </a:solidFill>
                        </a:rPr>
                        <a:t>a comprehensive compendium of human long non-coding RNAs.</a:t>
                      </a:r>
                      <a:endParaRPr sz="600" dirty="0">
                        <a:solidFill>
                          <a:schemeClr val="dk2"/>
                        </a:solidFill>
                      </a:endParaRPr>
                    </a:p>
                  </a:txBody>
                  <a:tcPr marL="91425" marR="91425" marT="91425" marB="91425"/>
                </a:tc>
                <a:extLst>
                  <a:ext uri="{0D108BD9-81ED-4DB2-BD59-A6C34878D82A}">
                    <a16:rowId xmlns:a16="http://schemas.microsoft.com/office/drawing/2014/main" val="10010"/>
                  </a:ext>
                </a:extLst>
              </a:tr>
              <a:tr h="284168">
                <a:tc>
                  <a:txBody>
                    <a:bodyPr/>
                    <a:lstStyle/>
                    <a:p>
                      <a:pPr marL="0" lvl="0" indent="0" algn="l" rtl="0">
                        <a:spcBef>
                          <a:spcPts val="0"/>
                        </a:spcBef>
                        <a:spcAft>
                          <a:spcPts val="0"/>
                        </a:spcAft>
                        <a:buNone/>
                      </a:pPr>
                      <a:r>
                        <a:rPr lang="en-US" sz="600" dirty="0" err="1">
                          <a:solidFill>
                            <a:schemeClr val="dk2"/>
                          </a:solidFill>
                        </a:rPr>
                        <a:t>gtrnadb</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t>NULL</a:t>
                      </a:r>
                      <a:endParaRPr sz="600" dirty="0">
                        <a:solidFill>
                          <a:schemeClr val="dk2"/>
                        </a:solidFill>
                      </a:endParaRPr>
                    </a:p>
                  </a:txBody>
                  <a:tcPr marL="91425" marR="91425" marT="91425" marB="91425"/>
                </a:tc>
                <a:tc>
                  <a:txBody>
                    <a:bodyPr/>
                    <a:lstStyle/>
                    <a:p>
                      <a:pPr marL="0" lvl="0" indent="0" algn="l" rtl="0">
                        <a:spcBef>
                          <a:spcPts val="0"/>
                        </a:spcBef>
                        <a:spcAft>
                          <a:spcPts val="0"/>
                        </a:spcAft>
                        <a:buNone/>
                      </a:pPr>
                      <a:r>
                        <a:rPr lang="en-US" sz="600" dirty="0">
                          <a:solidFill>
                            <a:schemeClr val="dk2"/>
                          </a:solidFill>
                        </a:rPr>
                        <a:t>a database that contains tRNA gene predictions made by </a:t>
                      </a:r>
                      <a:r>
                        <a:rPr lang="en-US" sz="600" dirty="0" err="1">
                          <a:solidFill>
                            <a:schemeClr val="dk2"/>
                          </a:solidFill>
                        </a:rPr>
                        <a:t>tRNAscan</a:t>
                      </a:r>
                      <a:r>
                        <a:rPr lang="en-US" sz="600" dirty="0">
                          <a:solidFill>
                            <a:schemeClr val="dk2"/>
                          </a:solidFill>
                        </a:rPr>
                        <a:t>-SE on complete or nearly complete genomes.</a:t>
                      </a:r>
                      <a:endParaRPr sz="600" dirty="0">
                        <a:solidFill>
                          <a:schemeClr val="dk2"/>
                        </a:solidFill>
                      </a:endParaRPr>
                    </a:p>
                  </a:txBody>
                  <a:tcPr marL="91425" marR="91425" marT="91425" marB="91425"/>
                </a:tc>
                <a:extLst>
                  <a:ext uri="{0D108BD9-81ED-4DB2-BD59-A6C34878D82A}">
                    <a16:rowId xmlns:a16="http://schemas.microsoft.com/office/drawing/2014/main" val="1096077591"/>
                  </a:ext>
                </a:extLst>
              </a:tr>
            </a:tbl>
          </a:graphicData>
        </a:graphic>
      </p:graphicFrame>
    </p:spTree>
    <p:extLst>
      <p:ext uri="{BB962C8B-B14F-4D97-AF65-F5344CB8AC3E}">
        <p14:creationId xmlns:p14="http://schemas.microsoft.com/office/powerpoint/2010/main" val="1875252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F5A4A0-C97C-41FE-849B-C4FE5E1D3A99}"/>
              </a:ext>
            </a:extLst>
          </p:cNvPr>
          <p:cNvSpPr>
            <a:spLocks noGrp="1"/>
          </p:cNvSpPr>
          <p:nvPr>
            <p:ph type="title"/>
          </p:nvPr>
        </p:nvSpPr>
        <p:spPr/>
        <p:txBody>
          <a:bodyPr/>
          <a:lstStyle/>
          <a:p>
            <a:pPr algn="ctr"/>
            <a:r>
              <a:rPr lang="en-US" dirty="0"/>
              <a:t>Why we want keep these source fields?</a:t>
            </a:r>
          </a:p>
        </p:txBody>
      </p:sp>
      <p:sp>
        <p:nvSpPr>
          <p:cNvPr id="3" name="Місце для тексту 2">
            <a:extLst>
              <a:ext uri="{FF2B5EF4-FFF2-40B4-BE49-F238E27FC236}">
                <a16:creationId xmlns:a16="http://schemas.microsoft.com/office/drawing/2014/main" id="{C762D2FD-5016-478F-A9DC-D74EECF08FBD}"/>
              </a:ext>
            </a:extLst>
          </p:cNvPr>
          <p:cNvSpPr>
            <a:spLocks noGrp="1"/>
          </p:cNvSpPr>
          <p:nvPr>
            <p:ph type="body" idx="1"/>
          </p:nvPr>
        </p:nvSpPr>
        <p:spPr/>
        <p:txBody>
          <a:bodyPr/>
          <a:lstStyle/>
          <a:p>
            <a:r>
              <a:rPr lang="en-US" sz="1600" dirty="0" err="1"/>
              <a:t>hgnc_id</a:t>
            </a:r>
            <a:r>
              <a:rPr lang="en-US" sz="1600" dirty="0"/>
              <a:t> – Use as concept code</a:t>
            </a:r>
          </a:p>
          <a:p>
            <a:r>
              <a:rPr lang="en-US" sz="1600" dirty="0"/>
              <a:t>symbol – Abbreviation of genes are more common then full names</a:t>
            </a:r>
          </a:p>
          <a:p>
            <a:r>
              <a:rPr lang="en-US" sz="1600" dirty="0" err="1"/>
              <a:t>f_name</a:t>
            </a:r>
            <a:r>
              <a:rPr lang="en-US" sz="1600" dirty="0"/>
              <a:t> – but we need to keep full name </a:t>
            </a:r>
          </a:p>
          <a:p>
            <a:r>
              <a:rPr lang="en-US" sz="1600" dirty="0" err="1"/>
              <a:t>f_location</a:t>
            </a:r>
            <a:r>
              <a:rPr lang="en-US" sz="1600" dirty="0"/>
              <a:t> – Using the location we are also can find a Gene</a:t>
            </a:r>
          </a:p>
          <a:p>
            <a:r>
              <a:rPr lang="en-US" sz="1600" dirty="0" err="1"/>
              <a:t>alias_symbol</a:t>
            </a:r>
            <a:r>
              <a:rPr lang="en-US" sz="1600" dirty="0"/>
              <a:t> – Put as synonym</a:t>
            </a:r>
          </a:p>
          <a:p>
            <a:r>
              <a:rPr lang="en-US" sz="1600" dirty="0" err="1"/>
              <a:t>alias_name</a:t>
            </a:r>
            <a:r>
              <a:rPr lang="en-US" sz="1600" dirty="0"/>
              <a:t> – Put as synonym</a:t>
            </a:r>
          </a:p>
          <a:p>
            <a:r>
              <a:rPr lang="en-US" sz="1600" dirty="0" err="1"/>
              <a:t>prev_symbol</a:t>
            </a:r>
            <a:r>
              <a:rPr lang="en-US" sz="1600" dirty="0"/>
              <a:t> – Put as synonym </a:t>
            </a:r>
          </a:p>
          <a:p>
            <a:r>
              <a:rPr lang="en-US" sz="1600" dirty="0" err="1"/>
              <a:t>prev_name</a:t>
            </a:r>
            <a:r>
              <a:rPr lang="en-US" sz="1600" dirty="0"/>
              <a:t> – Put as synonym</a:t>
            </a:r>
          </a:p>
          <a:p>
            <a:r>
              <a:rPr lang="en-US" sz="1600" dirty="0" err="1"/>
              <a:t>refseq_accession</a:t>
            </a:r>
            <a:r>
              <a:rPr lang="en-US" sz="1600" dirty="0"/>
              <a:t> – Can keep as synonym and use it in creation of future relationships between Gene and Variant</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3406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graphicFrame>
        <p:nvGraphicFramePr>
          <p:cNvPr id="66" name="Google Shape;66;p15"/>
          <p:cNvGraphicFramePr/>
          <p:nvPr>
            <p:extLst>
              <p:ext uri="{D42A27DB-BD31-4B8C-83A1-F6EECF244321}">
                <p14:modId xmlns:p14="http://schemas.microsoft.com/office/powerpoint/2010/main" val="3008822415"/>
              </p:ext>
            </p:extLst>
          </p:nvPr>
        </p:nvGraphicFramePr>
        <p:xfrm>
          <a:off x="475200" y="742475"/>
          <a:ext cx="8382375" cy="4065475"/>
        </p:xfrm>
        <a:graphic>
          <a:graphicData uri="http://schemas.openxmlformats.org/drawingml/2006/table">
            <a:tbl>
              <a:tblPr>
                <a:noFill/>
                <a:tableStyleId>{42E292DC-4DC9-4369-9E3E-4D5144749313}</a:tableStyleId>
              </a:tblPr>
              <a:tblGrid>
                <a:gridCol w="1675650">
                  <a:extLst>
                    <a:ext uri="{9D8B030D-6E8A-4147-A177-3AD203B41FA5}">
                      <a16:colId xmlns:a16="http://schemas.microsoft.com/office/drawing/2014/main" val="20000"/>
                    </a:ext>
                  </a:extLst>
                </a:gridCol>
                <a:gridCol w="2202850">
                  <a:extLst>
                    <a:ext uri="{9D8B030D-6E8A-4147-A177-3AD203B41FA5}">
                      <a16:colId xmlns:a16="http://schemas.microsoft.com/office/drawing/2014/main" val="20001"/>
                    </a:ext>
                  </a:extLst>
                </a:gridCol>
                <a:gridCol w="4503875">
                  <a:extLst>
                    <a:ext uri="{9D8B030D-6E8A-4147-A177-3AD203B41FA5}">
                      <a16:colId xmlns:a16="http://schemas.microsoft.com/office/drawing/2014/main" val="20002"/>
                    </a:ext>
                  </a:extLst>
                </a:gridCol>
              </a:tblGrid>
              <a:tr h="366925">
                <a:tc>
                  <a:txBody>
                    <a:bodyPr/>
                    <a:lstStyle/>
                    <a:p>
                      <a:pPr marL="0" lvl="0" indent="0" algn="ctr" rtl="0">
                        <a:spcBef>
                          <a:spcPts val="0"/>
                        </a:spcBef>
                        <a:spcAft>
                          <a:spcPts val="0"/>
                        </a:spcAft>
                        <a:buNone/>
                      </a:pPr>
                      <a:r>
                        <a:rPr lang="en" sz="1200" b="1"/>
                        <a:t>Field</a:t>
                      </a:r>
                      <a:endParaRPr sz="1200" b="1"/>
                    </a:p>
                  </a:txBody>
                  <a:tcPr marL="91425" marR="91425" marT="91425" marB="91425"/>
                </a:tc>
                <a:tc>
                  <a:txBody>
                    <a:bodyPr/>
                    <a:lstStyle/>
                    <a:p>
                      <a:pPr marL="0" lvl="0" indent="0" algn="ctr" rtl="0">
                        <a:spcBef>
                          <a:spcPts val="0"/>
                        </a:spcBef>
                        <a:spcAft>
                          <a:spcPts val="0"/>
                        </a:spcAft>
                        <a:buNone/>
                      </a:pPr>
                      <a:r>
                        <a:rPr lang="en" sz="1200" b="1"/>
                        <a:t>Source field</a:t>
                      </a:r>
                      <a:endParaRPr sz="1200" b="1"/>
                    </a:p>
                  </a:txBody>
                  <a:tcPr marL="91425" marR="91425" marT="91425" marB="91425"/>
                </a:tc>
                <a:tc>
                  <a:txBody>
                    <a:bodyPr/>
                    <a:lstStyle/>
                    <a:p>
                      <a:pPr marL="0" lvl="0" indent="0" algn="ctr" rtl="0">
                        <a:spcBef>
                          <a:spcPts val="0"/>
                        </a:spcBef>
                        <a:spcAft>
                          <a:spcPts val="0"/>
                        </a:spcAft>
                        <a:buNone/>
                      </a:pPr>
                      <a:r>
                        <a:rPr lang="en" sz="1200" b="1"/>
                        <a:t>Example</a:t>
                      </a:r>
                      <a:endParaRPr sz="1200" b="1"/>
                    </a:p>
                  </a:txBody>
                  <a:tcPr marL="91425" marR="91425" marT="91425" marB="91425"/>
                </a:tc>
                <a:extLst>
                  <a:ext uri="{0D108BD9-81ED-4DB2-BD59-A6C34878D82A}">
                    <a16:rowId xmlns:a16="http://schemas.microsoft.com/office/drawing/2014/main" val="10000"/>
                  </a:ext>
                </a:extLst>
              </a:tr>
              <a:tr h="381575">
                <a:tc>
                  <a:txBody>
                    <a:bodyPr/>
                    <a:lstStyle/>
                    <a:p>
                      <a:pPr marL="0" lvl="0" indent="0" algn="l" rtl="0">
                        <a:spcBef>
                          <a:spcPts val="0"/>
                        </a:spcBef>
                        <a:spcAft>
                          <a:spcPts val="0"/>
                        </a:spcAft>
                        <a:buNone/>
                      </a:pPr>
                      <a:r>
                        <a:rPr lang="en" sz="1200"/>
                        <a:t>Concept_id </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dirty="0"/>
                        <a:t>5432132 (</a:t>
                      </a:r>
                      <a:r>
                        <a:rPr lang="en-US" sz="1200" dirty="0"/>
                        <a:t>ID as example</a:t>
                      </a:r>
                      <a:r>
                        <a:rPr lang="en" sz="1200" dirty="0"/>
                        <a:t>)</a:t>
                      </a:r>
                      <a:endParaRPr sz="1200" dirty="0"/>
                    </a:p>
                  </a:txBody>
                  <a:tcPr marL="91425" marR="91425" marT="91425" marB="91425"/>
                </a:tc>
                <a:extLst>
                  <a:ext uri="{0D108BD9-81ED-4DB2-BD59-A6C34878D82A}">
                    <a16:rowId xmlns:a16="http://schemas.microsoft.com/office/drawing/2014/main" val="10001"/>
                  </a:ext>
                </a:extLst>
              </a:tr>
              <a:tr h="366925">
                <a:tc>
                  <a:txBody>
                    <a:bodyPr/>
                    <a:lstStyle/>
                    <a:p>
                      <a:pPr marL="0" lvl="0" indent="0" algn="l" rtl="0">
                        <a:spcBef>
                          <a:spcPts val="0"/>
                        </a:spcBef>
                        <a:spcAft>
                          <a:spcPts val="0"/>
                        </a:spcAft>
                        <a:buNone/>
                      </a:pPr>
                      <a:r>
                        <a:rPr lang="en" sz="1200">
                          <a:solidFill>
                            <a:schemeClr val="dk1"/>
                          </a:solidFill>
                        </a:rPr>
                        <a:t>Concept_name</a:t>
                      </a:r>
                      <a:endParaRPr sz="1200"/>
                    </a:p>
                  </a:txBody>
                  <a:tcPr marL="91425" marR="91425" marT="91425" marB="91425"/>
                </a:tc>
                <a:tc>
                  <a:txBody>
                    <a:bodyPr/>
                    <a:lstStyle/>
                    <a:p>
                      <a:pPr marL="0" lvl="0" indent="0" algn="l" rtl="0">
                        <a:spcBef>
                          <a:spcPts val="0"/>
                        </a:spcBef>
                        <a:spcAft>
                          <a:spcPts val="0"/>
                        </a:spcAft>
                        <a:buNone/>
                      </a:pPr>
                      <a:r>
                        <a:rPr lang="en" sz="1200">
                          <a:solidFill>
                            <a:schemeClr val="dk1"/>
                          </a:solidFill>
                        </a:rPr>
                        <a:t>f_name ( symbol )</a:t>
                      </a:r>
                      <a:endParaRPr sz="1200"/>
                    </a:p>
                  </a:txBody>
                  <a:tcPr marL="91425" marR="91425" marT="91425" marB="91425"/>
                </a:tc>
                <a:tc>
                  <a:txBody>
                    <a:bodyPr/>
                    <a:lstStyle/>
                    <a:p>
                      <a:pPr marL="0" lvl="0" indent="0" algn="l" rtl="0">
                        <a:spcBef>
                          <a:spcPts val="0"/>
                        </a:spcBef>
                        <a:spcAft>
                          <a:spcPts val="0"/>
                        </a:spcAft>
                        <a:buNone/>
                      </a:pPr>
                      <a:r>
                        <a:rPr lang="en" sz="1200" dirty="0"/>
                        <a:t>epidermal growth factor receptor (EGFR)</a:t>
                      </a:r>
                      <a:endParaRPr sz="1200" dirty="0"/>
                    </a:p>
                  </a:txBody>
                  <a:tcPr marL="91425" marR="91425" marT="91425" marB="91425"/>
                </a:tc>
                <a:extLst>
                  <a:ext uri="{0D108BD9-81ED-4DB2-BD59-A6C34878D82A}">
                    <a16:rowId xmlns:a16="http://schemas.microsoft.com/office/drawing/2014/main" val="10002"/>
                  </a:ext>
                </a:extLst>
              </a:tr>
              <a:tr h="366925">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Domain_id</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200" dirty="0"/>
                        <a:t>Genomic</a:t>
                      </a:r>
                      <a:endParaRPr sz="1200" dirty="0"/>
                    </a:p>
                  </a:txBody>
                  <a:tcPr marL="91425" marR="91425" marT="91425" marB="91425"/>
                </a:tc>
                <a:extLst>
                  <a:ext uri="{0D108BD9-81ED-4DB2-BD59-A6C34878D82A}">
                    <a16:rowId xmlns:a16="http://schemas.microsoft.com/office/drawing/2014/main" val="10003"/>
                  </a:ext>
                </a:extLst>
              </a:tr>
              <a:tr h="381575">
                <a:tc>
                  <a:txBody>
                    <a:bodyPr/>
                    <a:lstStyle/>
                    <a:p>
                      <a:pPr marL="0" lvl="0" indent="0" algn="l" rtl="0">
                        <a:spcBef>
                          <a:spcPts val="0"/>
                        </a:spcBef>
                        <a:spcAft>
                          <a:spcPts val="0"/>
                        </a:spcAft>
                        <a:buNone/>
                      </a:pPr>
                      <a:r>
                        <a:rPr lang="en" sz="1200">
                          <a:solidFill>
                            <a:schemeClr val="dk1"/>
                          </a:solidFill>
                        </a:rPr>
                        <a:t>Vocabulary_id</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a:t>HGNC</a:t>
                      </a:r>
                      <a:endParaRPr sz="1200"/>
                    </a:p>
                  </a:txBody>
                  <a:tcPr marL="91425" marR="91425" marT="91425" marB="91425"/>
                </a:tc>
                <a:extLst>
                  <a:ext uri="{0D108BD9-81ED-4DB2-BD59-A6C34878D82A}">
                    <a16:rowId xmlns:a16="http://schemas.microsoft.com/office/drawing/2014/main" val="10004"/>
                  </a:ext>
                </a:extLst>
              </a:tr>
              <a:tr h="366925">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Concept_class_id</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a:t>Gene</a:t>
                      </a:r>
                      <a:endParaRPr sz="1200"/>
                    </a:p>
                  </a:txBody>
                  <a:tcPr marL="91425" marR="91425" marT="91425" marB="91425"/>
                </a:tc>
                <a:extLst>
                  <a:ext uri="{0D108BD9-81ED-4DB2-BD59-A6C34878D82A}">
                    <a16:rowId xmlns:a16="http://schemas.microsoft.com/office/drawing/2014/main" val="10005"/>
                  </a:ext>
                </a:extLst>
              </a:tr>
              <a:tr h="366925">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Standard_concept</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S</a:t>
                      </a:r>
                      <a:endParaRPr sz="1200"/>
                    </a:p>
                  </a:txBody>
                  <a:tcPr marL="91425" marR="91425" marT="91425" marB="91425"/>
                </a:tc>
                <a:extLst>
                  <a:ext uri="{0D108BD9-81ED-4DB2-BD59-A6C34878D82A}">
                    <a16:rowId xmlns:a16="http://schemas.microsoft.com/office/drawing/2014/main" val="10006"/>
                  </a:ext>
                </a:extLst>
              </a:tr>
              <a:tr h="366925">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Concept_code</a:t>
                      </a:r>
                      <a:endParaRPr sz="12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hgnc_id</a:t>
                      </a:r>
                      <a:endParaRPr sz="1200"/>
                    </a:p>
                  </a:txBody>
                  <a:tcPr marL="91425" marR="91425" marT="91425" marB="91425"/>
                </a:tc>
                <a:tc>
                  <a:txBody>
                    <a:bodyPr/>
                    <a:lstStyle/>
                    <a:p>
                      <a:pPr marL="0" lvl="0" indent="0" algn="l" rtl="0">
                        <a:spcBef>
                          <a:spcPts val="0"/>
                        </a:spcBef>
                        <a:spcAft>
                          <a:spcPts val="0"/>
                        </a:spcAft>
                        <a:buNone/>
                      </a:pPr>
                      <a:r>
                        <a:rPr lang="en" sz="1200" dirty="0"/>
                        <a:t>3236 (better trim HGNC: </a:t>
                      </a:r>
                      <a:r>
                        <a:rPr lang="en-US" sz="1200" dirty="0"/>
                        <a:t>in </a:t>
                      </a:r>
                      <a:r>
                        <a:rPr lang="en" sz="1200" dirty="0"/>
                        <a:t>HGNC:3236)</a:t>
                      </a:r>
                      <a:endParaRPr sz="1200" dirty="0"/>
                    </a:p>
                  </a:txBody>
                  <a:tcPr marL="91425" marR="91425" marT="91425" marB="91425"/>
                </a:tc>
                <a:extLst>
                  <a:ext uri="{0D108BD9-81ED-4DB2-BD59-A6C34878D82A}">
                    <a16:rowId xmlns:a16="http://schemas.microsoft.com/office/drawing/2014/main" val="10007"/>
                  </a:ext>
                </a:extLst>
              </a:tr>
              <a:tr h="366925">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Valid_start_date</a:t>
                      </a:r>
                      <a:endParaRPr sz="12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date_approved_reserved</a:t>
                      </a:r>
                      <a:endParaRPr sz="1200"/>
                    </a:p>
                  </a:txBody>
                  <a:tcPr marL="91425" marR="91425" marT="91425" marB="91425"/>
                </a:tc>
                <a:tc>
                  <a:txBody>
                    <a:bodyPr/>
                    <a:lstStyle/>
                    <a:p>
                      <a:pPr marL="0" lvl="0" indent="0" algn="l" rtl="0">
                        <a:spcBef>
                          <a:spcPts val="0"/>
                        </a:spcBef>
                        <a:spcAft>
                          <a:spcPts val="0"/>
                        </a:spcAft>
                        <a:buNone/>
                      </a:pPr>
                      <a:r>
                        <a:rPr lang="en" sz="1200"/>
                        <a:t>1986-01-01</a:t>
                      </a:r>
                      <a:endParaRPr sz="1200"/>
                    </a:p>
                  </a:txBody>
                  <a:tcPr marL="91425" marR="91425" marT="91425" marB="91425"/>
                </a:tc>
                <a:extLst>
                  <a:ext uri="{0D108BD9-81ED-4DB2-BD59-A6C34878D82A}">
                    <a16:rowId xmlns:a16="http://schemas.microsoft.com/office/drawing/2014/main" val="10008"/>
                  </a:ext>
                </a:extLst>
              </a:tr>
              <a:tr h="366925">
                <a:tc>
                  <a:txBody>
                    <a:bodyPr/>
                    <a:lstStyle/>
                    <a:p>
                      <a:pPr marL="0" lvl="0" indent="0" algn="l" rtl="0">
                        <a:spcBef>
                          <a:spcPts val="0"/>
                        </a:spcBef>
                        <a:spcAft>
                          <a:spcPts val="0"/>
                        </a:spcAft>
                        <a:buClr>
                          <a:schemeClr val="dk1"/>
                        </a:buClr>
                        <a:buSzPts val="1100"/>
                        <a:buFont typeface="Arial"/>
                        <a:buNone/>
                      </a:pPr>
                      <a:r>
                        <a:rPr lang="en" sz="1200">
                          <a:solidFill>
                            <a:schemeClr val="dk1"/>
                          </a:solidFill>
                        </a:rPr>
                        <a:t>Valid_end_date</a:t>
                      </a:r>
                      <a:endParaRPr sz="1200">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2099-12-31</a:t>
                      </a:r>
                      <a:endParaRPr sz="1200"/>
                    </a:p>
                  </a:txBody>
                  <a:tcPr marL="91425" marR="91425" marT="91425" marB="91425"/>
                </a:tc>
                <a:extLst>
                  <a:ext uri="{0D108BD9-81ED-4DB2-BD59-A6C34878D82A}">
                    <a16:rowId xmlns:a16="http://schemas.microsoft.com/office/drawing/2014/main" val="10009"/>
                  </a:ext>
                </a:extLst>
              </a:tr>
              <a:tr h="366925">
                <a:tc>
                  <a:txBody>
                    <a:bodyPr/>
                    <a:lstStyle/>
                    <a:p>
                      <a:pPr marL="0" lvl="0" indent="0" algn="l" rtl="0">
                        <a:spcBef>
                          <a:spcPts val="0"/>
                        </a:spcBef>
                        <a:spcAft>
                          <a:spcPts val="0"/>
                        </a:spcAft>
                        <a:buNone/>
                      </a:pPr>
                      <a:r>
                        <a:rPr lang="en" sz="1200">
                          <a:solidFill>
                            <a:schemeClr val="dk1"/>
                          </a:solidFill>
                        </a:rPr>
                        <a:t>Invalid_reason</a:t>
                      </a:r>
                      <a:endParaRPr sz="1200">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10"/>
                  </a:ext>
                </a:extLst>
              </a:tr>
            </a:tbl>
          </a:graphicData>
        </a:graphic>
      </p:graphicFrame>
      <p:sp>
        <p:nvSpPr>
          <p:cNvPr id="67" name="Google Shape;67;p15"/>
          <p:cNvSpPr txBox="1">
            <a:spLocks noGrp="1"/>
          </p:cNvSpPr>
          <p:nvPr>
            <p:ph type="title"/>
          </p:nvPr>
        </p:nvSpPr>
        <p:spPr>
          <a:xfrm>
            <a:off x="469538" y="169775"/>
            <a:ext cx="8393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HGNC Concept table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aphicFrame>
        <p:nvGraphicFramePr>
          <p:cNvPr id="79" name="Google Shape;79;p17"/>
          <p:cNvGraphicFramePr/>
          <p:nvPr>
            <p:extLst>
              <p:ext uri="{D42A27DB-BD31-4B8C-83A1-F6EECF244321}">
                <p14:modId xmlns:p14="http://schemas.microsoft.com/office/powerpoint/2010/main" val="79571734"/>
              </p:ext>
            </p:extLst>
          </p:nvPr>
        </p:nvGraphicFramePr>
        <p:xfrm>
          <a:off x="0" y="353839"/>
          <a:ext cx="9144000" cy="1341000"/>
        </p:xfrm>
        <a:graphic>
          <a:graphicData uri="http://schemas.openxmlformats.org/drawingml/2006/table">
            <a:tbl>
              <a:tblPr>
                <a:noFill/>
                <a:tableStyleId>{42E292DC-4DC9-4369-9E3E-4D5144749313}</a:tableStyleId>
              </a:tblPr>
              <a:tblGrid>
                <a:gridCol w="2193147">
                  <a:extLst>
                    <a:ext uri="{9D8B030D-6E8A-4147-A177-3AD203B41FA5}">
                      <a16:colId xmlns:a16="http://schemas.microsoft.com/office/drawing/2014/main" val="20000"/>
                    </a:ext>
                  </a:extLst>
                </a:gridCol>
                <a:gridCol w="2169885">
                  <a:extLst>
                    <a:ext uri="{9D8B030D-6E8A-4147-A177-3AD203B41FA5}">
                      <a16:colId xmlns:a16="http://schemas.microsoft.com/office/drawing/2014/main" val="20001"/>
                    </a:ext>
                  </a:extLst>
                </a:gridCol>
                <a:gridCol w="4780968">
                  <a:extLst>
                    <a:ext uri="{9D8B030D-6E8A-4147-A177-3AD203B41FA5}">
                      <a16:colId xmlns:a16="http://schemas.microsoft.com/office/drawing/2014/main" val="20002"/>
                    </a:ext>
                  </a:extLst>
                </a:gridCol>
              </a:tblGrid>
              <a:tr h="305357">
                <a:tc>
                  <a:txBody>
                    <a:bodyPr/>
                    <a:lstStyle/>
                    <a:p>
                      <a:pPr marL="0" lvl="0" indent="0" algn="ctr" rtl="0">
                        <a:spcBef>
                          <a:spcPts val="0"/>
                        </a:spcBef>
                        <a:spcAft>
                          <a:spcPts val="0"/>
                        </a:spcAft>
                        <a:buNone/>
                      </a:pPr>
                      <a:r>
                        <a:rPr lang="en" sz="1000" b="1" dirty="0"/>
                        <a:t>Field</a:t>
                      </a:r>
                      <a:endParaRPr sz="1000" b="1" dirty="0"/>
                    </a:p>
                  </a:txBody>
                  <a:tcPr marL="91425" marR="91425" marT="91425" marB="91425"/>
                </a:tc>
                <a:tc>
                  <a:txBody>
                    <a:bodyPr/>
                    <a:lstStyle/>
                    <a:p>
                      <a:pPr marL="0" lvl="0" indent="0" algn="ctr" rtl="0">
                        <a:spcBef>
                          <a:spcPts val="0"/>
                        </a:spcBef>
                        <a:spcAft>
                          <a:spcPts val="0"/>
                        </a:spcAft>
                        <a:buNone/>
                      </a:pPr>
                      <a:r>
                        <a:rPr lang="en" sz="1000" b="1" dirty="0"/>
                        <a:t>Source field</a:t>
                      </a:r>
                      <a:endParaRPr sz="1000" b="1" dirty="0"/>
                    </a:p>
                  </a:txBody>
                  <a:tcPr marL="91425" marR="91425" marT="91425" marB="91425"/>
                </a:tc>
                <a:tc>
                  <a:txBody>
                    <a:bodyPr/>
                    <a:lstStyle/>
                    <a:p>
                      <a:pPr marL="0" lvl="0" indent="0" algn="ctr" rtl="0">
                        <a:spcBef>
                          <a:spcPts val="0"/>
                        </a:spcBef>
                        <a:spcAft>
                          <a:spcPts val="0"/>
                        </a:spcAft>
                        <a:buNone/>
                      </a:pPr>
                      <a:r>
                        <a:rPr lang="en" sz="1000" b="1" dirty="0"/>
                        <a:t>Example</a:t>
                      </a:r>
                      <a:endParaRPr sz="1000" b="1" dirty="0"/>
                    </a:p>
                  </a:txBody>
                  <a:tcPr marL="91425" marR="91425" marT="91425" marB="91425"/>
                </a:tc>
                <a:extLst>
                  <a:ext uri="{0D108BD9-81ED-4DB2-BD59-A6C34878D82A}">
                    <a16:rowId xmlns:a16="http://schemas.microsoft.com/office/drawing/2014/main" val="10000"/>
                  </a:ext>
                </a:extLst>
              </a:tr>
              <a:tr h="305357">
                <a:tc>
                  <a:txBody>
                    <a:bodyPr/>
                    <a:lstStyle/>
                    <a:p>
                      <a:pPr marL="0" lvl="0" indent="0" algn="l" rtl="0">
                        <a:spcBef>
                          <a:spcPts val="0"/>
                        </a:spcBef>
                        <a:spcAft>
                          <a:spcPts val="0"/>
                        </a:spcAft>
                        <a:buNone/>
                      </a:pPr>
                      <a:r>
                        <a:rPr lang="en" sz="1000" dirty="0"/>
                        <a:t>Concept_id </a:t>
                      </a:r>
                      <a:endParaRPr sz="1000" dirty="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a:t>5432132</a:t>
                      </a:r>
                      <a:endParaRPr sz="1000"/>
                    </a:p>
                  </a:txBody>
                  <a:tcPr marL="91425" marR="91425" marT="91425" marB="91425"/>
                </a:tc>
                <a:extLst>
                  <a:ext uri="{0D108BD9-81ED-4DB2-BD59-A6C34878D82A}">
                    <a16:rowId xmlns:a16="http://schemas.microsoft.com/office/drawing/2014/main" val="10001"/>
                  </a:ext>
                </a:extLst>
              </a:tr>
              <a:tr h="305357">
                <a:tc>
                  <a:txBody>
                    <a:bodyPr/>
                    <a:lstStyle/>
                    <a:p>
                      <a:pPr marL="0" lvl="0" indent="0" algn="l" rtl="0">
                        <a:spcBef>
                          <a:spcPts val="0"/>
                        </a:spcBef>
                        <a:spcAft>
                          <a:spcPts val="0"/>
                        </a:spcAft>
                        <a:buNone/>
                      </a:pPr>
                      <a:r>
                        <a:rPr lang="en" sz="1000" dirty="0">
                          <a:solidFill>
                            <a:schemeClr val="dk1"/>
                          </a:solidFill>
                        </a:rPr>
                        <a:t>Concept_synonym_name</a:t>
                      </a:r>
                      <a:endParaRPr sz="1000" dirty="0"/>
                    </a:p>
                  </a:txBody>
                  <a:tcPr marL="91425" marR="91425" marT="91425" marB="91425"/>
                </a:tc>
                <a:tc>
                  <a:txBody>
                    <a:bodyPr/>
                    <a:lstStyle/>
                    <a:p>
                      <a:pPr marL="0" lvl="0" indent="0" algn="l" rtl="0">
                        <a:spcBef>
                          <a:spcPts val="0"/>
                        </a:spcBef>
                        <a:spcAft>
                          <a:spcPts val="0"/>
                        </a:spcAft>
                        <a:buNone/>
                      </a:pPr>
                      <a:r>
                        <a:rPr lang="en" sz="1000" dirty="0"/>
                        <a:t>alias_name (alias_symbol)</a:t>
                      </a:r>
                      <a:endParaRPr sz="1000" dirty="0"/>
                    </a:p>
                  </a:txBody>
                  <a:tcPr marL="91425" marR="91425" marT="91425" marB="91425"/>
                </a:tc>
                <a:tc>
                  <a:txBody>
                    <a:bodyPr/>
                    <a:lstStyle/>
                    <a:p>
                      <a:pPr marL="0" lvl="0" indent="0" algn="l" rtl="0">
                        <a:spcBef>
                          <a:spcPts val="0"/>
                        </a:spcBef>
                        <a:spcAft>
                          <a:spcPts val="0"/>
                        </a:spcAft>
                        <a:buNone/>
                      </a:pPr>
                      <a:r>
                        <a:rPr lang="en" sz="1000"/>
                        <a:t>erythroblastic leukemia viral (v-erb-b) oncogene homolog (avian) (ERBB1)</a:t>
                      </a:r>
                      <a:endParaRPr sz="1000"/>
                    </a:p>
                  </a:txBody>
                  <a:tcPr marL="91425" marR="91425" marT="91425" marB="91425"/>
                </a:tc>
                <a:extLst>
                  <a:ext uri="{0D108BD9-81ED-4DB2-BD59-A6C34878D82A}">
                    <a16:rowId xmlns:a16="http://schemas.microsoft.com/office/drawing/2014/main" val="10002"/>
                  </a:ext>
                </a:extLst>
              </a:tr>
              <a:tr h="305357">
                <a:tc>
                  <a:txBody>
                    <a:bodyPr/>
                    <a:lstStyle/>
                    <a:p>
                      <a:pPr marL="0" lvl="0" indent="0" algn="l" rtl="0">
                        <a:spcBef>
                          <a:spcPts val="0"/>
                        </a:spcBef>
                        <a:spcAft>
                          <a:spcPts val="0"/>
                        </a:spcAft>
                        <a:buNone/>
                      </a:pPr>
                      <a:r>
                        <a:rPr lang="en" sz="1000">
                          <a:solidFill>
                            <a:schemeClr val="dk1"/>
                          </a:solidFill>
                        </a:rPr>
                        <a:t>Language_concept_id</a:t>
                      </a:r>
                      <a:endParaRPr sz="1000"/>
                    </a:p>
                  </a:txBody>
                  <a:tcPr marL="91425" marR="91425" marT="91425" marB="91425"/>
                </a:tc>
                <a:tc>
                  <a:txBody>
                    <a:bodyPr/>
                    <a:lstStyle/>
                    <a:p>
                      <a:pPr marL="0" lvl="0" indent="0" algn="l" rtl="0">
                        <a:spcBef>
                          <a:spcPts val="0"/>
                        </a:spcBef>
                        <a:spcAft>
                          <a:spcPts val="0"/>
                        </a:spcAft>
                        <a:buNone/>
                      </a:pPr>
                      <a:endParaRPr sz="1000" dirty="0"/>
                    </a:p>
                  </a:txBody>
                  <a:tcPr marL="91425" marR="91425" marT="91425" marB="91425"/>
                </a:tc>
                <a:tc>
                  <a:txBody>
                    <a:bodyPr/>
                    <a:lstStyle/>
                    <a:p>
                      <a:pPr marL="0" lvl="0" indent="0" algn="l" rtl="0">
                        <a:spcBef>
                          <a:spcPts val="0"/>
                        </a:spcBef>
                        <a:spcAft>
                          <a:spcPts val="0"/>
                        </a:spcAft>
                        <a:buNone/>
                      </a:pPr>
                      <a:r>
                        <a:rPr lang="en" sz="1000" dirty="0"/>
                        <a:t>English</a:t>
                      </a:r>
                      <a:endParaRPr sz="1000" dirty="0"/>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80" name="Google Shape;80;p17"/>
          <p:cNvGraphicFramePr/>
          <p:nvPr>
            <p:extLst>
              <p:ext uri="{D42A27DB-BD31-4B8C-83A1-F6EECF244321}">
                <p14:modId xmlns:p14="http://schemas.microsoft.com/office/powerpoint/2010/main" val="968490265"/>
              </p:ext>
            </p:extLst>
          </p:nvPr>
        </p:nvGraphicFramePr>
        <p:xfrm>
          <a:off x="0" y="2802227"/>
          <a:ext cx="9144000" cy="1158150"/>
        </p:xfrm>
        <a:graphic>
          <a:graphicData uri="http://schemas.openxmlformats.org/drawingml/2006/table">
            <a:tbl>
              <a:tblPr>
                <a:noFill/>
                <a:tableStyleId>{42E292DC-4DC9-4369-9E3E-4D5144749313}</a:tableStyleId>
              </a:tblPr>
              <a:tblGrid>
                <a:gridCol w="2193147">
                  <a:extLst>
                    <a:ext uri="{9D8B030D-6E8A-4147-A177-3AD203B41FA5}">
                      <a16:colId xmlns:a16="http://schemas.microsoft.com/office/drawing/2014/main" val="20000"/>
                    </a:ext>
                  </a:extLst>
                </a:gridCol>
                <a:gridCol w="2169885">
                  <a:extLst>
                    <a:ext uri="{9D8B030D-6E8A-4147-A177-3AD203B41FA5}">
                      <a16:colId xmlns:a16="http://schemas.microsoft.com/office/drawing/2014/main" val="20001"/>
                    </a:ext>
                  </a:extLst>
                </a:gridCol>
                <a:gridCol w="4780968">
                  <a:extLst>
                    <a:ext uri="{9D8B030D-6E8A-4147-A177-3AD203B41FA5}">
                      <a16:colId xmlns:a16="http://schemas.microsoft.com/office/drawing/2014/main" val="20002"/>
                    </a:ext>
                  </a:extLst>
                </a:gridCol>
              </a:tblGrid>
              <a:tr h="214040">
                <a:tc>
                  <a:txBody>
                    <a:bodyPr/>
                    <a:lstStyle/>
                    <a:p>
                      <a:pPr marL="0" lvl="0" indent="0" algn="l" rtl="0">
                        <a:spcBef>
                          <a:spcPts val="0"/>
                        </a:spcBef>
                        <a:spcAft>
                          <a:spcPts val="0"/>
                        </a:spcAft>
                        <a:buNone/>
                      </a:pPr>
                      <a:r>
                        <a:rPr lang="en" sz="1000" dirty="0"/>
                        <a:t>Concept_id </a:t>
                      </a:r>
                      <a:endParaRPr sz="1000" dirty="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dirty="0"/>
                        <a:t>5432132</a:t>
                      </a:r>
                      <a:endParaRPr sz="1000" dirty="0"/>
                    </a:p>
                  </a:txBody>
                  <a:tcPr marL="91425" marR="91425" marT="91425" marB="91425"/>
                </a:tc>
                <a:extLst>
                  <a:ext uri="{0D108BD9-81ED-4DB2-BD59-A6C34878D82A}">
                    <a16:rowId xmlns:a16="http://schemas.microsoft.com/office/drawing/2014/main" val="10000"/>
                  </a:ext>
                </a:extLst>
              </a:tr>
              <a:tr h="311339">
                <a:tc>
                  <a:txBody>
                    <a:bodyPr/>
                    <a:lstStyle/>
                    <a:p>
                      <a:pPr marL="0" lvl="0" indent="0" algn="l" rtl="0">
                        <a:spcBef>
                          <a:spcPts val="0"/>
                        </a:spcBef>
                        <a:spcAft>
                          <a:spcPts val="0"/>
                        </a:spcAft>
                        <a:buNone/>
                      </a:pPr>
                      <a:r>
                        <a:rPr lang="en" sz="1000">
                          <a:solidFill>
                            <a:schemeClr val="dk1"/>
                          </a:solidFill>
                        </a:rPr>
                        <a:t>Concept_synonym_name</a:t>
                      </a:r>
                      <a:endParaRPr sz="1000"/>
                    </a:p>
                  </a:txBody>
                  <a:tcPr marL="91425" marR="91425" marT="91425" marB="91425"/>
                </a:tc>
                <a:tc>
                  <a:txBody>
                    <a:bodyPr/>
                    <a:lstStyle/>
                    <a:p>
                      <a:pPr marL="0" lvl="0" indent="0" algn="l" rtl="0">
                        <a:spcBef>
                          <a:spcPts val="0"/>
                        </a:spcBef>
                        <a:spcAft>
                          <a:spcPts val="0"/>
                        </a:spcAft>
                        <a:buNone/>
                      </a:pPr>
                      <a:r>
                        <a:rPr lang="en" sz="1000"/>
                        <a:t>prev_name (prev_symbol)</a:t>
                      </a:r>
                      <a:endParaRPr sz="1000"/>
                    </a:p>
                  </a:txBody>
                  <a:tcPr marL="91425" marR="91425" marT="91425" marB="91425"/>
                </a:tc>
                <a:tc>
                  <a:txBody>
                    <a:bodyPr/>
                    <a:lstStyle/>
                    <a:p>
                      <a:pPr marL="0" lvl="0" indent="0" algn="l" rtl="0">
                        <a:spcBef>
                          <a:spcPts val="0"/>
                        </a:spcBef>
                        <a:spcAft>
                          <a:spcPts val="0"/>
                        </a:spcAft>
                        <a:buNone/>
                      </a:pPr>
                      <a:r>
                        <a:rPr lang="en" sz="1000"/>
                        <a:t>epidermal growth factor receptor (avian erythroblastic leukemia viral (v-erb-b) (ERBB)</a:t>
                      </a:r>
                      <a:endParaRPr sz="1000"/>
                    </a:p>
                  </a:txBody>
                  <a:tcPr marL="91425" marR="91425" marT="91425" marB="91425"/>
                </a:tc>
                <a:extLst>
                  <a:ext uri="{0D108BD9-81ED-4DB2-BD59-A6C34878D82A}">
                    <a16:rowId xmlns:a16="http://schemas.microsoft.com/office/drawing/2014/main" val="10001"/>
                  </a:ext>
                </a:extLst>
              </a:tr>
              <a:tr h="214040">
                <a:tc>
                  <a:txBody>
                    <a:bodyPr/>
                    <a:lstStyle/>
                    <a:p>
                      <a:pPr marL="0" lvl="0" indent="0" algn="l" rtl="0">
                        <a:spcBef>
                          <a:spcPts val="0"/>
                        </a:spcBef>
                        <a:spcAft>
                          <a:spcPts val="0"/>
                        </a:spcAft>
                        <a:buNone/>
                      </a:pPr>
                      <a:r>
                        <a:rPr lang="en" sz="1000">
                          <a:solidFill>
                            <a:schemeClr val="dk1"/>
                          </a:solidFill>
                        </a:rPr>
                        <a:t>Language_concept_id</a:t>
                      </a:r>
                      <a:endParaRPr sz="1000"/>
                    </a:p>
                  </a:txBody>
                  <a:tcPr marL="91425" marR="91425" marT="91425" marB="91425"/>
                </a:tc>
                <a:tc>
                  <a:txBody>
                    <a:bodyPr/>
                    <a:lstStyle/>
                    <a:p>
                      <a:pPr marL="0" lvl="0" indent="0" algn="l" rtl="0">
                        <a:spcBef>
                          <a:spcPts val="0"/>
                        </a:spcBef>
                        <a:spcAft>
                          <a:spcPts val="0"/>
                        </a:spcAft>
                        <a:buNone/>
                      </a:pPr>
                      <a:endParaRPr sz="1000" dirty="0"/>
                    </a:p>
                  </a:txBody>
                  <a:tcPr marL="91425" marR="91425" marT="91425" marB="91425"/>
                </a:tc>
                <a:tc>
                  <a:txBody>
                    <a:bodyPr/>
                    <a:lstStyle/>
                    <a:p>
                      <a:pPr marL="0" lvl="0" indent="0" algn="l" rtl="0">
                        <a:spcBef>
                          <a:spcPts val="0"/>
                        </a:spcBef>
                        <a:spcAft>
                          <a:spcPts val="0"/>
                        </a:spcAft>
                        <a:buNone/>
                      </a:pPr>
                      <a:r>
                        <a:rPr lang="en" sz="1000" dirty="0">
                          <a:solidFill>
                            <a:schemeClr val="dk1"/>
                          </a:solidFill>
                        </a:rPr>
                        <a:t>English</a:t>
                      </a:r>
                      <a:endParaRPr sz="1000" dirty="0"/>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81" name="Google Shape;81;p17"/>
          <p:cNvGraphicFramePr/>
          <p:nvPr>
            <p:extLst>
              <p:ext uri="{D42A27DB-BD31-4B8C-83A1-F6EECF244321}">
                <p14:modId xmlns:p14="http://schemas.microsoft.com/office/powerpoint/2010/main" val="1382123203"/>
              </p:ext>
            </p:extLst>
          </p:nvPr>
        </p:nvGraphicFramePr>
        <p:xfrm>
          <a:off x="0" y="1745658"/>
          <a:ext cx="9144000" cy="1005750"/>
        </p:xfrm>
        <a:graphic>
          <a:graphicData uri="http://schemas.openxmlformats.org/drawingml/2006/table">
            <a:tbl>
              <a:tblPr>
                <a:noFill/>
                <a:tableStyleId>{42E292DC-4DC9-4369-9E3E-4D5144749313}</a:tableStyleId>
              </a:tblPr>
              <a:tblGrid>
                <a:gridCol w="2193147">
                  <a:extLst>
                    <a:ext uri="{9D8B030D-6E8A-4147-A177-3AD203B41FA5}">
                      <a16:colId xmlns:a16="http://schemas.microsoft.com/office/drawing/2014/main" val="20000"/>
                    </a:ext>
                  </a:extLst>
                </a:gridCol>
                <a:gridCol w="2169885">
                  <a:extLst>
                    <a:ext uri="{9D8B030D-6E8A-4147-A177-3AD203B41FA5}">
                      <a16:colId xmlns:a16="http://schemas.microsoft.com/office/drawing/2014/main" val="20001"/>
                    </a:ext>
                  </a:extLst>
                </a:gridCol>
                <a:gridCol w="4780968">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r>
                        <a:rPr lang="en" sz="1000"/>
                        <a:t>Concept_id </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a:t>5432132</a:t>
                      </a:r>
                      <a:endParaRPr sz="1000"/>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a:solidFill>
                            <a:schemeClr val="dk1"/>
                          </a:solidFill>
                        </a:rPr>
                        <a:t>Concept_synonym_name</a:t>
                      </a:r>
                      <a:endParaRPr sz="1000"/>
                    </a:p>
                  </a:txBody>
                  <a:tcPr marL="91425" marR="91425" marT="91425" marB="91425"/>
                </a:tc>
                <a:tc>
                  <a:txBody>
                    <a:bodyPr/>
                    <a:lstStyle/>
                    <a:p>
                      <a:pPr marL="0" lvl="0" indent="0" algn="l" rtl="0">
                        <a:spcBef>
                          <a:spcPts val="0"/>
                        </a:spcBef>
                        <a:spcAft>
                          <a:spcPts val="0"/>
                        </a:spcAft>
                        <a:buNone/>
                      </a:pPr>
                      <a:r>
                        <a:rPr lang="en" sz="1000"/>
                        <a:t>alias_name (alias_symbol)</a:t>
                      </a:r>
                      <a:endParaRPr sz="1000"/>
                    </a:p>
                  </a:txBody>
                  <a:tcPr marL="91425" marR="91425" marT="91425" marB="91425"/>
                </a:tc>
                <a:tc>
                  <a:txBody>
                    <a:bodyPr/>
                    <a:lstStyle/>
                    <a:p>
                      <a:pPr marL="0" lvl="0" indent="0" algn="l" rtl="0">
                        <a:spcBef>
                          <a:spcPts val="0"/>
                        </a:spcBef>
                        <a:spcAft>
                          <a:spcPts val="0"/>
                        </a:spcAft>
                        <a:buNone/>
                      </a:pPr>
                      <a:r>
                        <a:rPr lang="en" sz="1000" dirty="0"/>
                        <a:t>erb-b2 receptor tyrosine kinase 1 (ERBB1)</a:t>
                      </a:r>
                      <a:endParaRPr sz="1000" dirty="0"/>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000">
                          <a:solidFill>
                            <a:schemeClr val="dk1"/>
                          </a:solidFill>
                        </a:rPr>
                        <a:t>Language_concept_id</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dirty="0"/>
                        <a:t>English</a:t>
                      </a:r>
                      <a:endParaRPr sz="1000" dirty="0"/>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6" name="Google Shape;80;p17">
            <a:extLst>
              <a:ext uri="{FF2B5EF4-FFF2-40B4-BE49-F238E27FC236}">
                <a16:creationId xmlns:a16="http://schemas.microsoft.com/office/drawing/2014/main" id="{38DDD123-BF51-48A5-B7FE-2F81F476567D}"/>
              </a:ext>
            </a:extLst>
          </p:cNvPr>
          <p:cNvGraphicFramePr/>
          <p:nvPr>
            <p:extLst>
              <p:ext uri="{D42A27DB-BD31-4B8C-83A1-F6EECF244321}">
                <p14:modId xmlns:p14="http://schemas.microsoft.com/office/powerpoint/2010/main" val="3126482329"/>
              </p:ext>
            </p:extLst>
          </p:nvPr>
        </p:nvGraphicFramePr>
        <p:xfrm>
          <a:off x="0" y="4011196"/>
          <a:ext cx="9144000" cy="1115425"/>
        </p:xfrm>
        <a:graphic>
          <a:graphicData uri="http://schemas.openxmlformats.org/drawingml/2006/table">
            <a:tbl>
              <a:tblPr>
                <a:noFill/>
                <a:tableStyleId>{42E292DC-4DC9-4369-9E3E-4D5144749313}</a:tableStyleId>
              </a:tblPr>
              <a:tblGrid>
                <a:gridCol w="2193147">
                  <a:extLst>
                    <a:ext uri="{9D8B030D-6E8A-4147-A177-3AD203B41FA5}">
                      <a16:colId xmlns:a16="http://schemas.microsoft.com/office/drawing/2014/main" val="20000"/>
                    </a:ext>
                  </a:extLst>
                </a:gridCol>
                <a:gridCol w="2169885">
                  <a:extLst>
                    <a:ext uri="{9D8B030D-6E8A-4147-A177-3AD203B41FA5}">
                      <a16:colId xmlns:a16="http://schemas.microsoft.com/office/drawing/2014/main" val="20001"/>
                    </a:ext>
                  </a:extLst>
                </a:gridCol>
                <a:gridCol w="4780968">
                  <a:extLst>
                    <a:ext uri="{9D8B030D-6E8A-4147-A177-3AD203B41FA5}">
                      <a16:colId xmlns:a16="http://schemas.microsoft.com/office/drawing/2014/main" val="20002"/>
                    </a:ext>
                  </a:extLst>
                </a:gridCol>
              </a:tblGrid>
              <a:tr h="381575">
                <a:tc>
                  <a:txBody>
                    <a:bodyPr/>
                    <a:lstStyle/>
                    <a:p>
                      <a:pPr marL="0" lvl="0" indent="0" algn="l" rtl="0">
                        <a:spcBef>
                          <a:spcPts val="0"/>
                        </a:spcBef>
                        <a:spcAft>
                          <a:spcPts val="0"/>
                        </a:spcAft>
                        <a:buNone/>
                      </a:pPr>
                      <a:r>
                        <a:rPr lang="en" sz="1000"/>
                        <a:t>Concept_id </a:t>
                      </a:r>
                      <a:endParaRPr sz="1000"/>
                    </a:p>
                  </a:txBody>
                  <a:tcPr marL="91425" marR="91425" marT="91425" marB="91425"/>
                </a:tc>
                <a:tc>
                  <a:txBody>
                    <a:bodyPr/>
                    <a:lstStyle/>
                    <a:p>
                      <a:pPr marL="0" lvl="0" indent="0" algn="l" rtl="0">
                        <a:spcBef>
                          <a:spcPts val="0"/>
                        </a:spcBef>
                        <a:spcAft>
                          <a:spcPts val="0"/>
                        </a:spcAft>
                        <a:buNone/>
                      </a:pPr>
                      <a:endParaRPr sz="1000" dirty="0"/>
                    </a:p>
                  </a:txBody>
                  <a:tcPr marL="91425" marR="91425" marT="91425" marB="91425"/>
                </a:tc>
                <a:tc>
                  <a:txBody>
                    <a:bodyPr/>
                    <a:lstStyle/>
                    <a:p>
                      <a:pPr marL="0" lvl="0" indent="0" algn="l" rtl="0">
                        <a:spcBef>
                          <a:spcPts val="0"/>
                        </a:spcBef>
                        <a:spcAft>
                          <a:spcPts val="0"/>
                        </a:spcAft>
                        <a:buNone/>
                      </a:pPr>
                      <a:r>
                        <a:rPr lang="en" sz="1000"/>
                        <a:t>5432132</a:t>
                      </a:r>
                      <a:endParaRPr sz="1000"/>
                    </a:p>
                  </a:txBody>
                  <a:tcPr marL="91425" marR="91425" marT="91425" marB="91425"/>
                </a:tc>
                <a:extLst>
                  <a:ext uri="{0D108BD9-81ED-4DB2-BD59-A6C34878D82A}">
                    <a16:rowId xmlns:a16="http://schemas.microsoft.com/office/drawing/2014/main" val="10000"/>
                  </a:ext>
                </a:extLst>
              </a:tr>
              <a:tr h="366925">
                <a:tc>
                  <a:txBody>
                    <a:bodyPr/>
                    <a:lstStyle/>
                    <a:p>
                      <a:pPr marL="0" lvl="0" indent="0" algn="l" rtl="0">
                        <a:spcBef>
                          <a:spcPts val="0"/>
                        </a:spcBef>
                        <a:spcAft>
                          <a:spcPts val="0"/>
                        </a:spcAft>
                        <a:buNone/>
                      </a:pPr>
                      <a:r>
                        <a:rPr lang="en" sz="1000" dirty="0">
                          <a:solidFill>
                            <a:schemeClr val="dk1"/>
                          </a:solidFill>
                        </a:rPr>
                        <a:t>Concept_synonym_name</a:t>
                      </a:r>
                      <a:endParaRPr sz="1000" dirty="0"/>
                    </a:p>
                  </a:txBody>
                  <a:tcPr marL="91425" marR="91425" marT="91425" marB="91425"/>
                </a:tc>
                <a:tc>
                  <a:txBody>
                    <a:bodyPr/>
                    <a:lstStyle/>
                    <a:p>
                      <a:pPr marL="0" lvl="0" indent="0" algn="l" rtl="0">
                        <a:spcBef>
                          <a:spcPts val="0"/>
                        </a:spcBef>
                        <a:spcAft>
                          <a:spcPts val="0"/>
                        </a:spcAft>
                        <a:buNone/>
                      </a:pPr>
                      <a:r>
                        <a:rPr lang="en-US" sz="1000" dirty="0" err="1"/>
                        <a:t>refseq_accession</a:t>
                      </a:r>
                      <a:endParaRPr lang="en-US" sz="1000" dirty="0"/>
                    </a:p>
                  </a:txBody>
                  <a:tcPr marL="91425" marR="91425" marT="91425" marB="91425"/>
                </a:tc>
                <a:tc>
                  <a:txBody>
                    <a:bodyPr/>
                    <a:lstStyle/>
                    <a:p>
                      <a:pPr marL="0" lvl="0" indent="0" algn="l" rtl="0">
                        <a:spcBef>
                          <a:spcPts val="0"/>
                        </a:spcBef>
                        <a:spcAft>
                          <a:spcPts val="0"/>
                        </a:spcAft>
                        <a:buNone/>
                      </a:pPr>
                      <a:r>
                        <a:rPr lang="en-US" sz="1000" dirty="0"/>
                        <a:t>NM_005228</a:t>
                      </a:r>
                    </a:p>
                  </a:txBody>
                  <a:tcPr marL="91425" marR="91425" marT="91425" marB="91425"/>
                </a:tc>
                <a:extLst>
                  <a:ext uri="{0D108BD9-81ED-4DB2-BD59-A6C34878D82A}">
                    <a16:rowId xmlns:a16="http://schemas.microsoft.com/office/drawing/2014/main" val="10001"/>
                  </a:ext>
                </a:extLst>
              </a:tr>
              <a:tr h="366925">
                <a:tc>
                  <a:txBody>
                    <a:bodyPr/>
                    <a:lstStyle/>
                    <a:p>
                      <a:pPr marL="0" lvl="0" indent="0" algn="l" rtl="0">
                        <a:spcBef>
                          <a:spcPts val="0"/>
                        </a:spcBef>
                        <a:spcAft>
                          <a:spcPts val="0"/>
                        </a:spcAft>
                        <a:buNone/>
                      </a:pPr>
                      <a:r>
                        <a:rPr lang="en" sz="1000">
                          <a:solidFill>
                            <a:schemeClr val="dk1"/>
                          </a:solidFill>
                        </a:rPr>
                        <a:t>Language_concept_id</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dirty="0">
                          <a:solidFill>
                            <a:schemeClr val="dk1"/>
                          </a:solidFill>
                        </a:rPr>
                        <a:t>English</a:t>
                      </a:r>
                      <a:endParaRPr sz="1000" dirty="0"/>
                    </a:p>
                  </a:txBody>
                  <a:tcPr marL="91425" marR="91425" marT="91425" marB="91425"/>
                </a:tc>
                <a:extLst>
                  <a:ext uri="{0D108BD9-81ED-4DB2-BD59-A6C34878D82A}">
                    <a16:rowId xmlns:a16="http://schemas.microsoft.com/office/drawing/2014/main" val="10002"/>
                  </a:ext>
                </a:extLst>
              </a:tr>
            </a:tbl>
          </a:graphicData>
        </a:graphic>
      </p:graphicFrame>
      <p:sp>
        <p:nvSpPr>
          <p:cNvPr id="7" name="Заголовок 1">
            <a:extLst>
              <a:ext uri="{FF2B5EF4-FFF2-40B4-BE49-F238E27FC236}">
                <a16:creationId xmlns:a16="http://schemas.microsoft.com/office/drawing/2014/main" id="{450A1ED3-7831-40CF-A25A-5CBD8FC681BC}"/>
              </a:ext>
            </a:extLst>
          </p:cNvPr>
          <p:cNvSpPr>
            <a:spLocks noGrp="1"/>
          </p:cNvSpPr>
          <p:nvPr>
            <p:ph type="title"/>
          </p:nvPr>
        </p:nvSpPr>
        <p:spPr>
          <a:xfrm>
            <a:off x="311700" y="-82514"/>
            <a:ext cx="8520600" cy="572700"/>
          </a:xfrm>
        </p:spPr>
        <p:txBody>
          <a:bodyPr/>
          <a:lstStyle/>
          <a:p>
            <a:pPr algn="ctr"/>
            <a:r>
              <a:rPr lang="en" sz="2800" dirty="0"/>
              <a:t>HGNC Concept_synonym</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06088" y="117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we need to keep </a:t>
            </a:r>
            <a:r>
              <a:rPr lang="en-US" dirty="0"/>
              <a:t>cytogenic</a:t>
            </a:r>
            <a:r>
              <a:rPr lang="en" dirty="0"/>
              <a:t> locatio</a:t>
            </a:r>
            <a:r>
              <a:rPr lang="en-US" dirty="0"/>
              <a:t>n</a:t>
            </a:r>
            <a:r>
              <a:rPr lang="en" dirty="0"/>
              <a:t>?</a:t>
            </a:r>
            <a:endParaRPr dirty="0"/>
          </a:p>
        </p:txBody>
      </p:sp>
      <p:graphicFrame>
        <p:nvGraphicFramePr>
          <p:cNvPr id="73" name="Google Shape;73;p16"/>
          <p:cNvGraphicFramePr/>
          <p:nvPr>
            <p:extLst>
              <p:ext uri="{D42A27DB-BD31-4B8C-83A1-F6EECF244321}">
                <p14:modId xmlns:p14="http://schemas.microsoft.com/office/powerpoint/2010/main" val="1459077463"/>
              </p:ext>
            </p:extLst>
          </p:nvPr>
        </p:nvGraphicFramePr>
        <p:xfrm>
          <a:off x="475200" y="742475"/>
          <a:ext cx="8382375" cy="4065475"/>
        </p:xfrm>
        <a:graphic>
          <a:graphicData uri="http://schemas.openxmlformats.org/drawingml/2006/table">
            <a:tbl>
              <a:tblPr>
                <a:noFill/>
                <a:tableStyleId>{42E292DC-4DC9-4369-9E3E-4D5144749313}</a:tableStyleId>
              </a:tblPr>
              <a:tblGrid>
                <a:gridCol w="1675650">
                  <a:extLst>
                    <a:ext uri="{9D8B030D-6E8A-4147-A177-3AD203B41FA5}">
                      <a16:colId xmlns:a16="http://schemas.microsoft.com/office/drawing/2014/main" val="20000"/>
                    </a:ext>
                  </a:extLst>
                </a:gridCol>
                <a:gridCol w="2202850">
                  <a:extLst>
                    <a:ext uri="{9D8B030D-6E8A-4147-A177-3AD203B41FA5}">
                      <a16:colId xmlns:a16="http://schemas.microsoft.com/office/drawing/2014/main" val="20001"/>
                    </a:ext>
                  </a:extLst>
                </a:gridCol>
                <a:gridCol w="4503875">
                  <a:extLst>
                    <a:ext uri="{9D8B030D-6E8A-4147-A177-3AD203B41FA5}">
                      <a16:colId xmlns:a16="http://schemas.microsoft.com/office/drawing/2014/main" val="20002"/>
                    </a:ext>
                  </a:extLst>
                </a:gridCol>
              </a:tblGrid>
              <a:tr h="366925">
                <a:tc>
                  <a:txBody>
                    <a:bodyPr/>
                    <a:lstStyle/>
                    <a:p>
                      <a:pPr marL="0" lvl="0" indent="0" algn="ctr" rtl="0">
                        <a:spcBef>
                          <a:spcPts val="0"/>
                        </a:spcBef>
                        <a:spcAft>
                          <a:spcPts val="0"/>
                        </a:spcAft>
                        <a:buNone/>
                      </a:pPr>
                      <a:r>
                        <a:rPr lang="en" sz="1200" b="1"/>
                        <a:t>Field</a:t>
                      </a:r>
                      <a:endParaRPr sz="1200" b="1"/>
                    </a:p>
                  </a:txBody>
                  <a:tcPr marL="91425" marR="91425" marT="91425" marB="91425"/>
                </a:tc>
                <a:tc>
                  <a:txBody>
                    <a:bodyPr/>
                    <a:lstStyle/>
                    <a:p>
                      <a:pPr marL="0" lvl="0" indent="0" algn="ctr" rtl="0">
                        <a:spcBef>
                          <a:spcPts val="0"/>
                        </a:spcBef>
                        <a:spcAft>
                          <a:spcPts val="0"/>
                        </a:spcAft>
                        <a:buNone/>
                      </a:pPr>
                      <a:r>
                        <a:rPr lang="en" sz="1200" b="1"/>
                        <a:t>Source field</a:t>
                      </a:r>
                      <a:endParaRPr sz="1200" b="1"/>
                    </a:p>
                  </a:txBody>
                  <a:tcPr marL="91425" marR="91425" marT="91425" marB="91425"/>
                </a:tc>
                <a:tc>
                  <a:txBody>
                    <a:bodyPr/>
                    <a:lstStyle/>
                    <a:p>
                      <a:pPr marL="0" lvl="0" indent="0" algn="ctr" rtl="0">
                        <a:spcBef>
                          <a:spcPts val="0"/>
                        </a:spcBef>
                        <a:spcAft>
                          <a:spcPts val="0"/>
                        </a:spcAft>
                        <a:buNone/>
                      </a:pPr>
                      <a:r>
                        <a:rPr lang="en" sz="1200" b="1"/>
                        <a:t>Example</a:t>
                      </a:r>
                      <a:endParaRPr sz="1200" b="1"/>
                    </a:p>
                  </a:txBody>
                  <a:tcPr marL="91425" marR="91425" marT="91425" marB="91425"/>
                </a:tc>
                <a:extLst>
                  <a:ext uri="{0D108BD9-81ED-4DB2-BD59-A6C34878D82A}">
                    <a16:rowId xmlns:a16="http://schemas.microsoft.com/office/drawing/2014/main" val="10000"/>
                  </a:ext>
                </a:extLst>
              </a:tr>
              <a:tr h="381575">
                <a:tc>
                  <a:txBody>
                    <a:bodyPr/>
                    <a:lstStyle/>
                    <a:p>
                      <a:pPr marL="0" lvl="0" indent="0" algn="l" rtl="0">
                        <a:spcBef>
                          <a:spcPts val="0"/>
                        </a:spcBef>
                        <a:spcAft>
                          <a:spcPts val="0"/>
                        </a:spcAft>
                        <a:buNone/>
                      </a:pPr>
                      <a:r>
                        <a:rPr lang="en" sz="1200"/>
                        <a:t>Concept_id </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dirty="0"/>
                        <a:t>554654 (</a:t>
                      </a:r>
                      <a:r>
                        <a:rPr lang="en-US" sz="1200" dirty="0"/>
                        <a:t>ID as example</a:t>
                      </a:r>
                      <a:r>
                        <a:rPr lang="en" sz="1200" dirty="0"/>
                        <a:t>)</a:t>
                      </a:r>
                      <a:endParaRPr sz="1200" dirty="0"/>
                    </a:p>
                  </a:txBody>
                  <a:tcPr marL="91425" marR="91425" marT="91425" marB="91425"/>
                </a:tc>
                <a:extLst>
                  <a:ext uri="{0D108BD9-81ED-4DB2-BD59-A6C34878D82A}">
                    <a16:rowId xmlns:a16="http://schemas.microsoft.com/office/drawing/2014/main" val="10001"/>
                  </a:ext>
                </a:extLst>
              </a:tr>
              <a:tr h="366925">
                <a:tc>
                  <a:txBody>
                    <a:bodyPr/>
                    <a:lstStyle/>
                    <a:p>
                      <a:pPr marL="0" lvl="0" indent="0" algn="l" rtl="0">
                        <a:spcBef>
                          <a:spcPts val="0"/>
                        </a:spcBef>
                        <a:spcAft>
                          <a:spcPts val="0"/>
                        </a:spcAft>
                        <a:buNone/>
                      </a:pPr>
                      <a:r>
                        <a:rPr lang="en" sz="1200">
                          <a:solidFill>
                            <a:schemeClr val="dk1"/>
                          </a:solidFill>
                        </a:rPr>
                        <a:t>Concept_name</a:t>
                      </a:r>
                      <a:endParaRPr sz="1200"/>
                    </a:p>
                  </a:txBody>
                  <a:tcPr marL="91425" marR="91425" marT="91425" marB="91425"/>
                </a:tc>
                <a:tc>
                  <a:txBody>
                    <a:bodyPr/>
                    <a:lstStyle/>
                    <a:p>
                      <a:pPr marL="0" lvl="0" indent="0" algn="l" rtl="0">
                        <a:spcBef>
                          <a:spcPts val="0"/>
                        </a:spcBef>
                        <a:spcAft>
                          <a:spcPts val="0"/>
                        </a:spcAft>
                        <a:buNone/>
                      </a:pPr>
                      <a:r>
                        <a:rPr lang="en" sz="1200">
                          <a:solidFill>
                            <a:schemeClr val="dk2"/>
                          </a:solidFill>
                        </a:rPr>
                        <a:t>f_location</a:t>
                      </a:r>
                      <a:endParaRPr sz="1200"/>
                    </a:p>
                  </a:txBody>
                  <a:tcPr marL="91425" marR="91425" marT="91425" marB="91425"/>
                </a:tc>
                <a:tc>
                  <a:txBody>
                    <a:bodyPr/>
                    <a:lstStyle/>
                    <a:p>
                      <a:pPr marL="0" lvl="0" indent="0" algn="l" rtl="0">
                        <a:spcBef>
                          <a:spcPts val="0"/>
                        </a:spcBef>
                        <a:spcAft>
                          <a:spcPts val="0"/>
                        </a:spcAft>
                        <a:buNone/>
                      </a:pPr>
                      <a:r>
                        <a:rPr lang="en-US" sz="1200" dirty="0">
                          <a:solidFill>
                            <a:schemeClr val="dk2"/>
                          </a:solidFill>
                        </a:rPr>
                        <a:t>Chromosome 7 has band in p-arm region 1 band 1 sub-band 2</a:t>
                      </a:r>
                      <a:endParaRPr sz="1200" dirty="0"/>
                    </a:p>
                  </a:txBody>
                  <a:tcPr marL="91425" marR="91425" marT="91425" marB="91425"/>
                </a:tc>
                <a:extLst>
                  <a:ext uri="{0D108BD9-81ED-4DB2-BD59-A6C34878D82A}">
                    <a16:rowId xmlns:a16="http://schemas.microsoft.com/office/drawing/2014/main" val="10002"/>
                  </a:ext>
                </a:extLst>
              </a:tr>
              <a:tr h="366925">
                <a:tc>
                  <a:txBody>
                    <a:bodyPr/>
                    <a:lstStyle/>
                    <a:p>
                      <a:pPr marL="0" lvl="0" indent="0" algn="l" rtl="0">
                        <a:spcBef>
                          <a:spcPts val="0"/>
                        </a:spcBef>
                        <a:spcAft>
                          <a:spcPts val="0"/>
                        </a:spcAft>
                        <a:buNone/>
                      </a:pPr>
                      <a:r>
                        <a:rPr lang="en" sz="1200">
                          <a:solidFill>
                            <a:schemeClr val="dk1"/>
                          </a:solidFill>
                        </a:rPr>
                        <a:t>Domain_id</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a:t>Genomic</a:t>
                      </a:r>
                      <a:endParaRPr sz="1200" dirty="0"/>
                    </a:p>
                  </a:txBody>
                  <a:tcPr marL="91425" marR="91425" marT="91425" marB="91425"/>
                </a:tc>
                <a:extLst>
                  <a:ext uri="{0D108BD9-81ED-4DB2-BD59-A6C34878D82A}">
                    <a16:rowId xmlns:a16="http://schemas.microsoft.com/office/drawing/2014/main" val="10003"/>
                  </a:ext>
                </a:extLst>
              </a:tr>
              <a:tr h="381575">
                <a:tc>
                  <a:txBody>
                    <a:bodyPr/>
                    <a:lstStyle/>
                    <a:p>
                      <a:pPr marL="0" lvl="0" indent="0" algn="l" rtl="0">
                        <a:spcBef>
                          <a:spcPts val="0"/>
                        </a:spcBef>
                        <a:spcAft>
                          <a:spcPts val="0"/>
                        </a:spcAft>
                        <a:buNone/>
                      </a:pPr>
                      <a:r>
                        <a:rPr lang="en" sz="1200">
                          <a:solidFill>
                            <a:schemeClr val="dk1"/>
                          </a:solidFill>
                        </a:rPr>
                        <a:t>Vocabulary_id</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a:t>HGNC</a:t>
                      </a:r>
                      <a:endParaRPr sz="1200" dirty="0"/>
                    </a:p>
                  </a:txBody>
                  <a:tcPr marL="91425" marR="91425" marT="91425" marB="91425"/>
                </a:tc>
                <a:extLst>
                  <a:ext uri="{0D108BD9-81ED-4DB2-BD59-A6C34878D82A}">
                    <a16:rowId xmlns:a16="http://schemas.microsoft.com/office/drawing/2014/main" val="10004"/>
                  </a:ext>
                </a:extLst>
              </a:tr>
              <a:tr h="366925">
                <a:tc>
                  <a:txBody>
                    <a:bodyPr/>
                    <a:lstStyle/>
                    <a:p>
                      <a:pPr marL="0" lvl="0" indent="0" algn="l" rtl="0">
                        <a:spcBef>
                          <a:spcPts val="0"/>
                        </a:spcBef>
                        <a:spcAft>
                          <a:spcPts val="0"/>
                        </a:spcAft>
                        <a:buNone/>
                      </a:pPr>
                      <a:r>
                        <a:rPr lang="en" sz="1200">
                          <a:solidFill>
                            <a:schemeClr val="dk1"/>
                          </a:solidFill>
                        </a:rPr>
                        <a:t>Concept_class_id</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US" sz="1200" dirty="0"/>
                        <a:t>Cytogenic Location</a:t>
                      </a:r>
                      <a:endParaRPr sz="1200" dirty="0"/>
                    </a:p>
                  </a:txBody>
                  <a:tcPr marL="91425" marR="91425" marT="91425" marB="91425"/>
                </a:tc>
                <a:extLst>
                  <a:ext uri="{0D108BD9-81ED-4DB2-BD59-A6C34878D82A}">
                    <a16:rowId xmlns:a16="http://schemas.microsoft.com/office/drawing/2014/main" val="10005"/>
                  </a:ext>
                </a:extLst>
              </a:tr>
              <a:tr h="366925">
                <a:tc>
                  <a:txBody>
                    <a:bodyPr/>
                    <a:lstStyle/>
                    <a:p>
                      <a:pPr marL="0" lvl="0" indent="0" algn="l" rtl="0">
                        <a:spcBef>
                          <a:spcPts val="0"/>
                        </a:spcBef>
                        <a:spcAft>
                          <a:spcPts val="0"/>
                        </a:spcAft>
                        <a:buNone/>
                      </a:pPr>
                      <a:r>
                        <a:rPr lang="en" sz="1200">
                          <a:solidFill>
                            <a:schemeClr val="dk1"/>
                          </a:solidFill>
                        </a:rPr>
                        <a:t>Standard_concept</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S</a:t>
                      </a:r>
                      <a:endParaRPr sz="1200"/>
                    </a:p>
                  </a:txBody>
                  <a:tcPr marL="91425" marR="91425" marT="91425" marB="91425"/>
                </a:tc>
                <a:extLst>
                  <a:ext uri="{0D108BD9-81ED-4DB2-BD59-A6C34878D82A}">
                    <a16:rowId xmlns:a16="http://schemas.microsoft.com/office/drawing/2014/main" val="10006"/>
                  </a:ext>
                </a:extLst>
              </a:tr>
              <a:tr h="366925">
                <a:tc>
                  <a:txBody>
                    <a:bodyPr/>
                    <a:lstStyle/>
                    <a:p>
                      <a:pPr marL="0" lvl="0" indent="0" algn="l" rtl="0">
                        <a:spcBef>
                          <a:spcPts val="0"/>
                        </a:spcBef>
                        <a:spcAft>
                          <a:spcPts val="0"/>
                        </a:spcAft>
                        <a:buNone/>
                      </a:pPr>
                      <a:r>
                        <a:rPr lang="en" sz="1200">
                          <a:solidFill>
                            <a:schemeClr val="dk1"/>
                          </a:solidFill>
                        </a:rPr>
                        <a:t>Concept_code</a:t>
                      </a:r>
                      <a:endParaRPr sz="1200"/>
                    </a:p>
                  </a:txBody>
                  <a:tcPr marL="91425" marR="91425" marT="91425" marB="91425"/>
                </a:tc>
                <a:tc>
                  <a:txBody>
                    <a:bodyPr/>
                    <a:lstStyle/>
                    <a:p>
                      <a:pPr marL="0" lvl="0" indent="0" algn="l" rtl="0">
                        <a:spcBef>
                          <a:spcPts val="0"/>
                        </a:spcBef>
                        <a:spcAft>
                          <a:spcPts val="0"/>
                        </a:spcAft>
                        <a:buNone/>
                      </a:pPr>
                      <a:r>
                        <a:rPr lang="en" sz="1200">
                          <a:solidFill>
                            <a:schemeClr val="dk2"/>
                          </a:solidFill>
                        </a:rPr>
                        <a:t>f_location</a:t>
                      </a:r>
                      <a:endParaRPr sz="1200"/>
                    </a:p>
                  </a:txBody>
                  <a:tcPr marL="91425" marR="91425" marT="91425" marB="91425"/>
                </a:tc>
                <a:tc>
                  <a:txBody>
                    <a:bodyPr/>
                    <a:lstStyle/>
                    <a:p>
                      <a:pPr marL="0" lvl="0" indent="0" algn="l" rtl="0">
                        <a:spcBef>
                          <a:spcPts val="0"/>
                        </a:spcBef>
                        <a:spcAft>
                          <a:spcPts val="0"/>
                        </a:spcAft>
                        <a:buNone/>
                      </a:pPr>
                      <a:r>
                        <a:rPr lang="en" sz="1200">
                          <a:solidFill>
                            <a:schemeClr val="dk2"/>
                          </a:solidFill>
                        </a:rPr>
                        <a:t>7p11.2</a:t>
                      </a:r>
                      <a:endParaRPr sz="1200"/>
                    </a:p>
                  </a:txBody>
                  <a:tcPr marL="91425" marR="91425" marT="91425" marB="91425"/>
                </a:tc>
                <a:extLst>
                  <a:ext uri="{0D108BD9-81ED-4DB2-BD59-A6C34878D82A}">
                    <a16:rowId xmlns:a16="http://schemas.microsoft.com/office/drawing/2014/main" val="10007"/>
                  </a:ext>
                </a:extLst>
              </a:tr>
              <a:tr h="366925">
                <a:tc>
                  <a:txBody>
                    <a:bodyPr/>
                    <a:lstStyle/>
                    <a:p>
                      <a:pPr marL="0" lvl="0" indent="0" algn="l" rtl="0">
                        <a:spcBef>
                          <a:spcPts val="0"/>
                        </a:spcBef>
                        <a:spcAft>
                          <a:spcPts val="0"/>
                        </a:spcAft>
                        <a:buNone/>
                      </a:pPr>
                      <a:r>
                        <a:rPr lang="en" sz="1200">
                          <a:solidFill>
                            <a:schemeClr val="dk1"/>
                          </a:solidFill>
                        </a:rPr>
                        <a:t>Valid_start_date</a:t>
                      </a:r>
                      <a:endParaRPr sz="1200"/>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1970-01-01</a:t>
                      </a:r>
                      <a:endParaRPr sz="1200"/>
                    </a:p>
                  </a:txBody>
                  <a:tcPr marL="91425" marR="91425" marT="91425" marB="91425"/>
                </a:tc>
                <a:extLst>
                  <a:ext uri="{0D108BD9-81ED-4DB2-BD59-A6C34878D82A}">
                    <a16:rowId xmlns:a16="http://schemas.microsoft.com/office/drawing/2014/main" val="10008"/>
                  </a:ext>
                </a:extLst>
              </a:tr>
              <a:tr h="366925">
                <a:tc>
                  <a:txBody>
                    <a:bodyPr/>
                    <a:lstStyle/>
                    <a:p>
                      <a:pPr marL="0" lvl="0" indent="0" algn="l" rtl="0">
                        <a:spcBef>
                          <a:spcPts val="0"/>
                        </a:spcBef>
                        <a:spcAft>
                          <a:spcPts val="0"/>
                        </a:spcAft>
                        <a:buNone/>
                      </a:pPr>
                      <a:r>
                        <a:rPr lang="en" sz="1200">
                          <a:solidFill>
                            <a:schemeClr val="dk1"/>
                          </a:solidFill>
                        </a:rPr>
                        <a:t>Valid_end_date</a:t>
                      </a:r>
                      <a:endParaRPr sz="1200">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r>
                        <a:rPr lang="en" sz="1200"/>
                        <a:t>2099-12-31</a:t>
                      </a:r>
                      <a:endParaRPr sz="1200"/>
                    </a:p>
                  </a:txBody>
                  <a:tcPr marL="91425" marR="91425" marT="91425" marB="91425"/>
                </a:tc>
                <a:extLst>
                  <a:ext uri="{0D108BD9-81ED-4DB2-BD59-A6C34878D82A}">
                    <a16:rowId xmlns:a16="http://schemas.microsoft.com/office/drawing/2014/main" val="10009"/>
                  </a:ext>
                </a:extLst>
              </a:tr>
              <a:tr h="366925">
                <a:tc>
                  <a:txBody>
                    <a:bodyPr/>
                    <a:lstStyle/>
                    <a:p>
                      <a:pPr marL="0" lvl="0" indent="0" algn="l" rtl="0">
                        <a:spcBef>
                          <a:spcPts val="0"/>
                        </a:spcBef>
                        <a:spcAft>
                          <a:spcPts val="0"/>
                        </a:spcAft>
                        <a:buNone/>
                      </a:pPr>
                      <a:r>
                        <a:rPr lang="en" sz="1200">
                          <a:solidFill>
                            <a:schemeClr val="dk1"/>
                          </a:solidFill>
                        </a:rPr>
                        <a:t>Invalid_reason</a:t>
                      </a:r>
                      <a:endParaRPr sz="1200">
                        <a:solidFill>
                          <a:schemeClr val="dk1"/>
                        </a:solidFill>
                      </a:endParaRPr>
                    </a:p>
                  </a:txBody>
                  <a:tcPr marL="91425" marR="91425" marT="91425" marB="91425"/>
                </a:tc>
                <a:tc>
                  <a:txBody>
                    <a:bodyPr/>
                    <a:lstStyle/>
                    <a:p>
                      <a:pPr marL="0" lvl="0" indent="0" algn="l" rtl="0">
                        <a:spcBef>
                          <a:spcPts val="0"/>
                        </a:spcBef>
                        <a:spcAft>
                          <a:spcPts val="0"/>
                        </a:spcAft>
                        <a:buNone/>
                      </a:pPr>
                      <a:endParaRPr sz="1200"/>
                    </a:p>
                  </a:txBody>
                  <a:tcPr marL="91425" marR="91425" marT="91425" marB="91425"/>
                </a:tc>
                <a:tc>
                  <a:txBody>
                    <a:bodyPr/>
                    <a:lstStyle/>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10"/>
                  </a:ext>
                </a:extLst>
              </a:tr>
            </a:tbl>
          </a:graphicData>
        </a:graphic>
      </p:graphicFrame>
    </p:spTree>
  </p:cSld>
  <p:clrMapOvr>
    <a:masterClrMapping/>
  </p:clrMapOvr>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1456</TotalTime>
  <Words>2424</Words>
  <Application>Microsoft Office PowerPoint</Application>
  <PresentationFormat>Екран (16:9)</PresentationFormat>
  <Paragraphs>566</Paragraphs>
  <Slides>19</Slides>
  <Notes>12</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19</vt:i4>
      </vt:variant>
    </vt:vector>
  </HeadingPairs>
  <TitlesOfParts>
    <vt:vector size="24" baseType="lpstr">
      <vt:lpstr>Arial</vt:lpstr>
      <vt:lpstr>Calibri</vt:lpstr>
      <vt:lpstr>Calibri Light</vt:lpstr>
      <vt:lpstr>HelveticaNeue</vt:lpstr>
      <vt:lpstr>Тема Office</vt:lpstr>
      <vt:lpstr>Proposal for Genomic vocabularies</vt:lpstr>
      <vt:lpstr>HGNC</vt:lpstr>
      <vt:lpstr>Презентація PowerPoint</vt:lpstr>
      <vt:lpstr>Презентація PowerPoint</vt:lpstr>
      <vt:lpstr>Презентація PowerPoint</vt:lpstr>
      <vt:lpstr>Why we want keep these source fields?</vt:lpstr>
      <vt:lpstr>HGNC Concept table</vt:lpstr>
      <vt:lpstr>HGNC Concept_synonym</vt:lpstr>
      <vt:lpstr>Do we need to keep cytogenic location?</vt:lpstr>
      <vt:lpstr>Презентація PowerPoint</vt:lpstr>
      <vt:lpstr>Презентація PowerPoint</vt:lpstr>
      <vt:lpstr>Презентація PowerPoint</vt:lpstr>
      <vt:lpstr>Презентація PowerPoint</vt:lpstr>
      <vt:lpstr>Презентація PowerPoint</vt:lpstr>
      <vt:lpstr>ClinVar Concept table</vt:lpstr>
      <vt:lpstr>ClinVar Concept table</vt:lpstr>
      <vt:lpstr>ClinVar Concept table</vt:lpstr>
      <vt:lpstr>ClinVar Concept table</vt:lpstr>
      <vt:lpstr>Презентація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Genomic vocabularies</dc:title>
  <cp:lastModifiedBy>Denis Kad</cp:lastModifiedBy>
  <cp:revision>23</cp:revision>
  <dcterms:modified xsi:type="dcterms:W3CDTF">2020-02-18T15:47:00Z</dcterms:modified>
</cp:coreProperties>
</file>