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655" r:id="rId4"/>
  </p:sldMasterIdLst>
  <p:notesMasterIdLst>
    <p:notesMasterId r:id="rId21"/>
  </p:notesMasterIdLst>
  <p:handoutMasterIdLst>
    <p:handoutMasterId r:id="rId22"/>
  </p:handoutMasterIdLst>
  <p:sldIdLst>
    <p:sldId id="398" r:id="rId5"/>
    <p:sldId id="440" r:id="rId6"/>
    <p:sldId id="409" r:id="rId7"/>
    <p:sldId id="444" r:id="rId8"/>
    <p:sldId id="452" r:id="rId9"/>
    <p:sldId id="453" r:id="rId10"/>
    <p:sldId id="441" r:id="rId11"/>
    <p:sldId id="443" r:id="rId12"/>
    <p:sldId id="456" r:id="rId13"/>
    <p:sldId id="455" r:id="rId14"/>
    <p:sldId id="447" r:id="rId15"/>
    <p:sldId id="445" r:id="rId16"/>
    <p:sldId id="459" r:id="rId17"/>
    <p:sldId id="446" r:id="rId18"/>
    <p:sldId id="457" r:id="rId19"/>
    <p:sldId id="458" r:id="rId20"/>
  </p:sldIdLst>
  <p:sldSz cx="9144000" cy="5715000" type="screen16x1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's Section" id="{DD7C5F51-FCC2-874D-81DB-E67D2D033AEE}">
          <p14:sldIdLst>
            <p14:sldId id="398"/>
            <p14:sldId id="440"/>
            <p14:sldId id="409"/>
            <p14:sldId id="444"/>
            <p14:sldId id="441"/>
            <p14:sldId id="443"/>
            <p14:sldId id="451"/>
            <p14:sldId id="447"/>
            <p14:sldId id="445"/>
            <p14:sldId id="446"/>
            <p14:sldId id="448"/>
            <p14:sldId id="449"/>
            <p14:sldId id="450"/>
            <p14:sldId id="41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700">
          <p15:clr>
            <a:srgbClr val="A4A3A4"/>
          </p15:clr>
        </p15:guide>
        <p15:guide id="3" orient="horz" pos="454">
          <p15:clr>
            <a:srgbClr val="A4A3A4"/>
          </p15:clr>
        </p15:guide>
        <p15:guide id="4" pos="2880">
          <p15:clr>
            <a:srgbClr val="A4A3A4"/>
          </p15:clr>
        </p15:guide>
        <p15:guide id="5" pos="346">
          <p15:clr>
            <a:srgbClr val="A4A3A4"/>
          </p15:clr>
        </p15:guide>
        <p15:guide id="6" pos="576">
          <p15:clr>
            <a:srgbClr val="A4A3A4"/>
          </p15:clr>
        </p15:guide>
        <p15:guide id="7" pos="5587">
          <p15:clr>
            <a:srgbClr val="A4A3A4"/>
          </p15:clr>
        </p15:guide>
        <p15:guide id="8" pos="1613">
          <p15:clr>
            <a:srgbClr val="A4A3A4"/>
          </p15:clr>
        </p15:guide>
        <p15:guide id="9" orient="horz" pos="1800">
          <p15:clr>
            <a:srgbClr val="A4A3A4"/>
          </p15:clr>
        </p15:guide>
        <p15:guide id="10" orient="horz" pos="778">
          <p15:clr>
            <a:srgbClr val="A4A3A4"/>
          </p15:clr>
        </p15:guide>
        <p15:guide id="11" orient="horz" pos="504">
          <p15:clr>
            <a:srgbClr val="A4A3A4"/>
          </p15:clr>
        </p15:guide>
        <p15:guide id="12" pos="347">
          <p15:clr>
            <a:srgbClr val="A4A3A4"/>
          </p15:clr>
        </p15:guide>
        <p15:guide id="13" pos="5588">
          <p15:clr>
            <a:srgbClr val="A4A3A4"/>
          </p15:clr>
        </p15:guide>
        <p15:guide id="14" pos="1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Zuckerman" initials="MZ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B333B"/>
    <a:srgbClr val="727274"/>
    <a:srgbClr val="63B487"/>
    <a:srgbClr val="409171"/>
    <a:srgbClr val="35A37C"/>
    <a:srgbClr val="F77F00"/>
    <a:srgbClr val="114C43"/>
    <a:srgbClr val="0E2874"/>
    <a:srgbClr val="061668"/>
    <a:srgbClr val="011D6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037" autoAdjust="0"/>
  </p:normalViewPr>
  <p:slideViewPr>
    <p:cSldViewPr snapToGrid="0">
      <p:cViewPr varScale="1">
        <p:scale>
          <a:sx n="92" d="100"/>
          <a:sy n="92" d="100"/>
        </p:scale>
        <p:origin x="-53" y="-181"/>
      </p:cViewPr>
      <p:guideLst>
        <p:guide orient="horz" pos="1620"/>
        <p:guide orient="horz" pos="700"/>
        <p:guide orient="horz" pos="454"/>
        <p:guide orient="horz" pos="1800"/>
        <p:guide orient="horz" pos="778"/>
        <p:guide orient="horz" pos="504"/>
        <p:guide pos="2880"/>
        <p:guide pos="346"/>
        <p:guide pos="576"/>
        <p:guide pos="5587"/>
        <p:guide pos="1613"/>
        <p:guide pos="347"/>
        <p:guide pos="5588"/>
        <p:guide pos="1612"/>
      </p:guideLst>
    </p:cSldViewPr>
  </p:slideViewPr>
  <p:outlineViewPr>
    <p:cViewPr>
      <p:scale>
        <a:sx n="33" d="100"/>
        <a:sy n="33" d="100"/>
      </p:scale>
      <p:origin x="0" y="46491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2503ED08-06E4-41ED-89E8-119D0EF02A48}" type="datetimeFigureOut">
              <a:rPr lang="en-US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D6C45BBB-83DA-4AD0-BB77-0E8391E9F2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20725"/>
            <a:ext cx="57594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CEFA16CB-AEBE-4616-A0C2-923B64A825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775355"/>
            <a:ext cx="6096000" cy="146314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365500"/>
            <a:ext cx="60960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562813"/>
            <a:ext cx="2682875" cy="26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050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34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6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27000"/>
            <a:ext cx="754380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16000"/>
            <a:ext cx="8229600" cy="4089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6" r:id="rId1"/>
    <p:sldLayoutId id="2147484657" r:id="rId2"/>
    <p:sldLayoutId id="2147484658" r:id="rId3"/>
    <p:sldLayoutId id="2147484659" r:id="rId4"/>
    <p:sldLayoutId id="2147484660" r:id="rId5"/>
    <p:sldLayoutId id="2147484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1" y="1651000"/>
            <a:ext cx="6096001" cy="2361406"/>
          </a:xfrm>
          <a:noFill/>
        </p:spPr>
        <p:txBody>
          <a:bodyPr rtlCol="0" anchor="t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Crosswalk from </a:t>
            </a:r>
            <a:br>
              <a:rPr lang="en-US" b="1" dirty="0"/>
            </a:br>
            <a:r>
              <a:rPr lang="en-US" b="1" dirty="0"/>
              <a:t>Cancer Registry to </a:t>
            </a:r>
            <a:br>
              <a:rPr lang="en-US" b="1" dirty="0"/>
            </a:br>
            <a:r>
              <a:rPr lang="en-US" b="1" dirty="0" err="1"/>
              <a:t>OMOP</a:t>
            </a:r>
            <a:r>
              <a:rPr lang="en-US" b="1" dirty="0"/>
              <a:t> Oncology Module</a:t>
            </a:r>
            <a:endParaRPr lang="en-US" sz="3600" dirty="0">
              <a:ea typeface="+mj-ea"/>
            </a:endParaRPr>
          </a:p>
        </p:txBody>
      </p:sp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914400" y="4191000"/>
            <a:ext cx="7683500" cy="85911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rbel" charset="0"/>
              </a:rPr>
              <a:t>Rimma Belenkaya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000"/>
            <a:ext cx="4124325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for ETL of </a:t>
            </a:r>
            <a:r>
              <a:rPr lang="en-US" sz="2800" dirty="0" smtClean="0">
                <a:solidFill>
                  <a:schemeClr val="tx2"/>
                </a:solidFill>
              </a:rPr>
              <a:t>First </a:t>
            </a:r>
            <a:r>
              <a:rPr lang="en-US" sz="2800" dirty="0" smtClean="0">
                <a:solidFill>
                  <a:schemeClr val="tx2"/>
                </a:solidFill>
              </a:rPr>
              <a:t>Occurrence Modifier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 into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measurement</a:t>
            </a:r>
            <a:endParaRPr lang="en-US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person_id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measurement_datetime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measurement_concept_id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measurement_type_concept_id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measurement_source_value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modifier_of_event_id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modifier_field_concept_id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s1.patient_id,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s3.value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32528,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 First occurrence</a:t>
            </a:r>
            <a:endParaRPr lang="en-US" b="1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35941507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-- Cancer registry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'First occurrence',</a:t>
            </a:r>
            <a:endParaRPr lang="en-US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co.condition_occurrence_id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1147127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data_source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s1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data_source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s2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s1.patient_id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s2.patient_id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s1.variable_id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'400'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s2.variable_id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'522'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data_source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s3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s1.patient_id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s3.patient_id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s3.variable_id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'390'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condition_occurrence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s1.patient_id =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co.person_id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and s3.value=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co.condition_start_datetime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co.concept_code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s1.value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'-'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s2.value 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5341" y="734304"/>
            <a:ext cx="3048771" cy="170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695" y="100425"/>
            <a:ext cx="8520305" cy="587650"/>
          </a:xfrm>
        </p:spPr>
        <p:txBody>
          <a:bodyPr>
            <a:noAutofit/>
          </a:bodyPr>
          <a:lstStyle/>
          <a:p>
            <a:r>
              <a:rPr lang="en-US" sz="2400" dirty="0"/>
              <a:t>Crosswalk for Diagnostic Modifiers: value as concept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150604" y="1935973"/>
            <a:ext cx="2817198" cy="1744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hape 38"/>
          <p:cNvCxnSpPr>
            <a:cxnSpLocks/>
            <a:endCxn id="12" idx="1"/>
          </p:cNvCxnSpPr>
          <p:nvPr/>
        </p:nvCxnSpPr>
        <p:spPr>
          <a:xfrm rot="16200000" flipH="1">
            <a:off x="2749332" y="3186996"/>
            <a:ext cx="865128" cy="3326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38"/>
          <p:cNvCxnSpPr>
            <a:cxnSpLocks/>
          </p:cNvCxnSpPr>
          <p:nvPr/>
        </p:nvCxnSpPr>
        <p:spPr>
          <a:xfrm rot="10800000" flipH="1" flipV="1">
            <a:off x="177893" y="2573286"/>
            <a:ext cx="43165" cy="994567"/>
          </a:xfrm>
          <a:prstGeom prst="curvedConnector3">
            <a:avLst>
              <a:gd name="adj1" fmla="val -5295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91946" y="620679"/>
            <a:ext cx="2112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Cancer Registry patient record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42656" y="636018"/>
            <a:ext cx="233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CONDITION_OCCURRENCE</a:t>
            </a:r>
            <a:r>
              <a:rPr lang="en-US" sz="1200" b="1" dirty="0">
                <a:solidFill>
                  <a:schemeClr val="accent1"/>
                </a:solidFill>
                <a:latin typeface="+mj-lt"/>
              </a:rPr>
              <a:t> record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0" y="961082"/>
            <a:ext cx="3383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source concept for diagnosis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17599" y="2827250"/>
            <a:ext cx="279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concept for diagnostic schema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9769" y="1966235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7" name="Shape 38"/>
          <p:cNvCxnSpPr>
            <a:cxnSpLocks/>
          </p:cNvCxnSpPr>
          <p:nvPr/>
        </p:nvCxnSpPr>
        <p:spPr>
          <a:xfrm rot="10800000" flipH="1" flipV="1">
            <a:off x="221059" y="3567854"/>
            <a:ext cx="51976" cy="954928"/>
          </a:xfrm>
          <a:prstGeom prst="curvedConnector3">
            <a:avLst>
              <a:gd name="adj1" fmla="val -4398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38"/>
          <p:cNvCxnSpPr>
            <a:cxnSpLocks/>
          </p:cNvCxnSpPr>
          <p:nvPr/>
        </p:nvCxnSpPr>
        <p:spPr>
          <a:xfrm rot="10800000" flipH="1" flipV="1">
            <a:off x="273035" y="4522781"/>
            <a:ext cx="122448" cy="1020995"/>
          </a:xfrm>
          <a:prstGeom prst="curvedConnector3">
            <a:avLst>
              <a:gd name="adj1" fmla="val -1866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2780" y="4745376"/>
            <a:ext cx="2785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standard concept for laterality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4910" y="3807442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62138" y="3190965"/>
            <a:ext cx="2560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standard concept for value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62971" y="2276613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25559" y="2810406"/>
            <a:ext cx="153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Measurement record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A1E0D7C6-89AD-4415-844D-E671958F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912" y="961082"/>
            <a:ext cx="2725013" cy="1739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CD20446-5AC1-456C-BA89-3A44D2300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28" y="1236451"/>
            <a:ext cx="3046324" cy="775524"/>
          </a:xfrm>
          <a:prstGeom prst="rect">
            <a:avLst/>
          </a:prstGeom>
        </p:spPr>
      </p:pic>
      <p:sp>
        <p:nvSpPr>
          <p:cNvPr id="36" name="Rounded Rectangle 31">
            <a:extLst>
              <a:ext uri="{FF2B5EF4-FFF2-40B4-BE49-F238E27FC236}">
                <a16:creationId xmlns:a16="http://schemas.microsoft.com/office/drawing/2014/main" xmlns="" id="{2D245E11-502B-4049-9E9F-3225763096A9}"/>
              </a:ext>
            </a:extLst>
          </p:cNvPr>
          <p:cNvSpPr/>
          <p:nvPr/>
        </p:nvSpPr>
        <p:spPr>
          <a:xfrm>
            <a:off x="6309344" y="1036585"/>
            <a:ext cx="2764318" cy="1699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7042F3-590D-4EB8-82E2-457AA0F26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3" y="2212262"/>
            <a:ext cx="1998938" cy="65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AF4A1CC-DBB2-40D3-841B-3055E701F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87" y="3062216"/>
            <a:ext cx="2241486" cy="798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908D05-E0F4-4377-B447-D4226A643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888" y="4084093"/>
            <a:ext cx="2561611" cy="733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6D63ED1-DBD2-45B2-8187-DFA560F050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506" y="4990582"/>
            <a:ext cx="2333588" cy="830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D3E37A8-BB67-4BE9-BC77-4CB7333A35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0728" y="2532671"/>
            <a:ext cx="2472985" cy="707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6D15A2E-8FE4-4EE6-8FBB-2219FFC09B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8227" y="3415458"/>
            <a:ext cx="2131707" cy="740865"/>
          </a:xfrm>
          <a:prstGeom prst="rect">
            <a:avLst/>
          </a:prstGeom>
        </p:spPr>
      </p:pic>
      <p:cxnSp>
        <p:nvCxnSpPr>
          <p:cNvPr id="41" name="Shape 38">
            <a:extLst>
              <a:ext uri="{FF2B5EF4-FFF2-40B4-BE49-F238E27FC236}">
                <a16:creationId xmlns:a16="http://schemas.microsoft.com/office/drawing/2014/main" xmlns="" id="{6DC314C5-EEC2-406B-86A5-B00DB85B37C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489803" y="2886602"/>
            <a:ext cx="580925" cy="24574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38">
            <a:extLst>
              <a:ext uri="{FF2B5EF4-FFF2-40B4-BE49-F238E27FC236}">
                <a16:creationId xmlns:a16="http://schemas.microsoft.com/office/drawing/2014/main" xmlns="" id="{E17531D8-219B-4AAE-83E1-02578C9D8AB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16228" y="1597213"/>
            <a:ext cx="61665" cy="976073"/>
          </a:xfrm>
          <a:prstGeom prst="curvedConnector3">
            <a:avLst>
              <a:gd name="adj1" fmla="val -3707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653269E-7D5F-4EBF-BBA9-C010CC40A9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81300" y="4369402"/>
            <a:ext cx="2408413" cy="67290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3DFA79E-98C0-4F4A-8508-33BFC299ED8A}"/>
              </a:ext>
            </a:extLst>
          </p:cNvPr>
          <p:cNvSpPr txBox="1"/>
          <p:nvPr/>
        </p:nvSpPr>
        <p:spPr>
          <a:xfrm>
            <a:off x="3081094" y="4108626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6187DF2-113D-47D2-8A16-8B39D03222EA}"/>
              </a:ext>
            </a:extLst>
          </p:cNvPr>
          <p:cNvSpPr txBox="1"/>
          <p:nvPr/>
        </p:nvSpPr>
        <p:spPr>
          <a:xfrm>
            <a:off x="3193679" y="5003405"/>
            <a:ext cx="2501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standard concept for date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006E196-E39D-4CE2-8555-FEBF9BD476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3283" y="5240508"/>
            <a:ext cx="2408413" cy="837032"/>
          </a:xfrm>
          <a:prstGeom prst="rect">
            <a:avLst/>
          </a:prstGeom>
        </p:spPr>
      </p:pic>
      <p:cxnSp>
        <p:nvCxnSpPr>
          <p:cNvPr id="52" name="Shape 38">
            <a:extLst>
              <a:ext uri="{FF2B5EF4-FFF2-40B4-BE49-F238E27FC236}">
                <a16:creationId xmlns:a16="http://schemas.microsoft.com/office/drawing/2014/main" xmlns="" id="{A3CEB7C2-8F76-491F-B94F-8DE560354B83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479934" y="3785891"/>
            <a:ext cx="341278" cy="5317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38">
            <a:extLst>
              <a:ext uri="{FF2B5EF4-FFF2-40B4-BE49-F238E27FC236}">
                <a16:creationId xmlns:a16="http://schemas.microsoft.com/office/drawing/2014/main" xmlns="" id="{D8C65556-93D3-4D89-B5FA-6FF129B7BBA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489803" y="4705856"/>
            <a:ext cx="691497" cy="6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38">
            <a:extLst>
              <a:ext uri="{FF2B5EF4-FFF2-40B4-BE49-F238E27FC236}">
                <a16:creationId xmlns:a16="http://schemas.microsoft.com/office/drawing/2014/main" xmlns="" id="{5D73E446-DD11-4CBC-BFD1-D190DFD9C5C4}"/>
              </a:ext>
            </a:extLst>
          </p:cNvPr>
          <p:cNvCxnSpPr>
            <a:cxnSpLocks/>
            <a:stCxn id="36" idx="1"/>
            <a:endCxn id="7" idx="1"/>
          </p:cNvCxnSpPr>
          <p:nvPr/>
        </p:nvCxnSpPr>
        <p:spPr>
          <a:xfrm rot="10800000" flipV="1">
            <a:off x="5821212" y="1121547"/>
            <a:ext cx="488132" cy="3196088"/>
          </a:xfrm>
          <a:prstGeom prst="curvedConnector3">
            <a:avLst>
              <a:gd name="adj1" fmla="val 1468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CD0932B-C97A-4ADE-A382-0EF382F35A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1212" y="3070569"/>
            <a:ext cx="3340457" cy="24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366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for ETL of Diagnostic Modifier: value as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 into measurement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person_id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measurement_datetime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measurement_concept_id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value_as_concept_id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measurement_type_concept_id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measurement_source_value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measurement_concept_id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value_source_value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  <a:endParaRPr lang="en-US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modifier_of_event_id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modifier_field_concept_id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for ETL of Diagnostic Modifier: value as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s.patient_id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sd.value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measurement_date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c2.concept_id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measurement_concept_id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c3.concept_id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value_as_concept_id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35941507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 Cancer registry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c2.concept_code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measurement_source_value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c2.concept_id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measurement_source_concept_id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c3.concept_code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value_source_value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data_source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-- Getting schema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concept 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d.vocabulary_id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'ICDO3'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d.concept_code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s.histology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'-'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s.site</a:t>
            </a:r>
            <a:endParaRPr lang="en-US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concept_relationship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cr1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d.concept_id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cr1.concept_id_1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cr1.relationship_id =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'Variable to Schema'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concept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cr1.concept_id_2 = c1.concept_id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c1.vocabulary_id =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'NAACCR'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-- Getting variable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concept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c2.vocabulary_id =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'NAACCR'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(c2.concept_code =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s.variable_id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c2.concept_code = c1.concept_code ||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'-'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s.variable_id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-- Getting permissible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concept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c3.vocabulary_id =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'NAACCR'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(c3.concept_code =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s.variable_id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||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'-'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s.value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c3.concept_code = c1.concept_code ||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'-'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||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s.variable_id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'-'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||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-- Getting date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concept_relationship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c2.concept_id = crd.concept_id_1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crd.relationship_id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'Variable has date'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concept cd </a:t>
            </a:r>
            <a:r>
              <a:rPr lang="fr-FR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crd.concept_id_2 =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cd.concept_id</a:t>
            </a:r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data_source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s.patient_id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sd.patient_id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sd.variable_id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cd.concept_code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condition_occurrence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co.person_id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s.patient_id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and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co.condition_start_datetime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sd.value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and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co.condition_concept_id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c2.concept_id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And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co.condition_type_concept_id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</a:rPr>
              <a:t>35941507</a:t>
            </a:r>
            <a:endParaRPr lang="en-US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695" y="100425"/>
            <a:ext cx="8520305" cy="587650"/>
          </a:xfrm>
        </p:spPr>
        <p:txBody>
          <a:bodyPr>
            <a:normAutofit fontScale="90000"/>
          </a:bodyPr>
          <a:lstStyle/>
          <a:p>
            <a:r>
              <a:rPr lang="en-US" dirty="0"/>
              <a:t>Derivation of First </a:t>
            </a:r>
            <a:r>
              <a:rPr lang="en-US" dirty="0" smtClean="0"/>
              <a:t>Occurrence Episode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8991" y="952810"/>
            <a:ext cx="233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CONDITION_OCCURRENCE</a:t>
            </a:r>
            <a:r>
              <a:rPr lang="en-US" sz="1200" b="1" dirty="0">
                <a:solidFill>
                  <a:schemeClr val="accent1"/>
                </a:solidFill>
                <a:latin typeface="+mj-lt"/>
              </a:rPr>
              <a:t> record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A1E0D7C6-89AD-4415-844D-E671958F5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46" y="1277873"/>
            <a:ext cx="3699649" cy="2361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9C7601B-6668-4865-8B1C-C7D885016970}"/>
              </a:ext>
            </a:extLst>
          </p:cNvPr>
          <p:cNvSpPr txBox="1"/>
          <p:nvPr/>
        </p:nvSpPr>
        <p:spPr>
          <a:xfrm>
            <a:off x="4293557" y="1475833"/>
            <a:ext cx="1180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EPISODE record</a:t>
            </a:r>
          </a:p>
        </p:txBody>
      </p:sp>
      <p:cxnSp>
        <p:nvCxnSpPr>
          <p:cNvPr id="69" name="Shape 38">
            <a:extLst>
              <a:ext uri="{FF2B5EF4-FFF2-40B4-BE49-F238E27FC236}">
                <a16:creationId xmlns:a16="http://schemas.microsoft.com/office/drawing/2014/main" xmlns="" id="{AA29C86D-1C65-4DB4-9E53-C0C05C4D5BC8}"/>
              </a:ext>
            </a:extLst>
          </p:cNvPr>
          <p:cNvCxnSpPr>
            <a:cxnSpLocks/>
            <a:stCxn id="30" idx="1"/>
            <a:endCxn id="78" idx="1"/>
          </p:cNvCxnSpPr>
          <p:nvPr/>
        </p:nvCxnSpPr>
        <p:spPr>
          <a:xfrm rot="10800000" flipH="1" flipV="1">
            <a:off x="451246" y="2458416"/>
            <a:ext cx="1907270" cy="2017720"/>
          </a:xfrm>
          <a:prstGeom prst="curvedConnector3">
            <a:avLst>
              <a:gd name="adj1" fmla="val -119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37A10AF5-AB4F-4347-866F-B77B28C1A03A}"/>
              </a:ext>
            </a:extLst>
          </p:cNvPr>
          <p:cNvSpPr txBox="1"/>
          <p:nvPr/>
        </p:nvSpPr>
        <p:spPr>
          <a:xfrm>
            <a:off x="2254695" y="3803464"/>
            <a:ext cx="1677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EPISODE_EVENT record</a:t>
            </a:r>
          </a:p>
        </p:txBody>
      </p:sp>
      <p:cxnSp>
        <p:nvCxnSpPr>
          <p:cNvPr id="76" name="Shape 38">
            <a:extLst>
              <a:ext uri="{FF2B5EF4-FFF2-40B4-BE49-F238E27FC236}">
                <a16:creationId xmlns:a16="http://schemas.microsoft.com/office/drawing/2014/main" xmlns="" id="{4B9EF0AE-6DAA-40BA-8736-E6EA95C2B2F9}"/>
              </a:ext>
            </a:extLst>
          </p:cNvPr>
          <p:cNvCxnSpPr>
            <a:cxnSpLocks/>
            <a:stCxn id="81" idx="3"/>
            <a:endCxn id="78" idx="3"/>
          </p:cNvCxnSpPr>
          <p:nvPr/>
        </p:nvCxnSpPr>
        <p:spPr>
          <a:xfrm flipH="1">
            <a:off x="7665390" y="2337094"/>
            <a:ext cx="1192315" cy="2139042"/>
          </a:xfrm>
          <a:prstGeom prst="curvedConnector3">
            <a:avLst>
              <a:gd name="adj1" fmla="val -19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FF4AC23D-E65C-4E9E-A953-8E711A6A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16" y="4118865"/>
            <a:ext cx="5306874" cy="7145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24A68F5B-5583-4073-9677-F5D9416BA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494" y="1741879"/>
            <a:ext cx="4475211" cy="11904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SQL for derivation of First Occurrence episode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 into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episode</a:t>
            </a:r>
            <a:endParaRPr lang="en-US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person_id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episode_start_datetime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episode_concept_id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episode_object_concept_id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episode_type_concept_id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co.person_id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co.condition_start_datetime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32528,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 First occurrence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co.condition_concept_id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,</a:t>
            </a:r>
            <a:endParaRPr lang="en-US" b="1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35941507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 Cancer registry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condition_occurrence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measurement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co.condition_occurrence_id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m.modifier_of_event_id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m.modifier_concept_id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‘</a:t>
            </a:r>
            <a:r>
              <a:rPr lang="en-US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condition_occurence.condition_occurrence_id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’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and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m.measurement_concept_id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32528</a:t>
            </a:r>
            <a:endParaRPr lang="en-US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SQL for derivation of First Occurrence episode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 into </a:t>
            </a: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episode_event</a:t>
            </a:r>
            <a:endParaRPr lang="en-US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episode_id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condition_occurrence_id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episode_event_event_id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episode_field_concept_id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co.person_id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co.condition_start_datetime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32528,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 First occurrence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co.condition_concept_id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,</a:t>
            </a:r>
            <a:endParaRPr lang="en-US" b="1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35941507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 Cancer registry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condition_occurrence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join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episode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e on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e.person_id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co.person_id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and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e.episode_concept_id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32528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and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e.episode_type_concept_id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35941507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join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measurement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m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on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co.condition_occurrence_id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m.modifier_of_event_id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m.modifier_field_concept_id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‘</a:t>
            </a:r>
            <a:r>
              <a:rPr lang="en-US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condition_occurrence.condition_occurrence_id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’</a:t>
            </a:r>
            <a:endParaRPr lang="en-US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and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m.measurement_concept_id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32528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ETL</a:t>
            </a:r>
            <a:r>
              <a:rPr lang="en-US" b="1" dirty="0"/>
              <a:t> of Diagnoses</a:t>
            </a:r>
          </a:p>
          <a:p>
            <a:pPr lvl="0"/>
            <a:r>
              <a:rPr lang="en-US" b="1" dirty="0" err="1"/>
              <a:t>ETL</a:t>
            </a:r>
            <a:r>
              <a:rPr lang="en-US" b="1" dirty="0"/>
              <a:t> of Diagnostic Modifiers</a:t>
            </a:r>
          </a:p>
          <a:p>
            <a:pPr lvl="1"/>
            <a:r>
              <a:rPr lang="en-US" b="1" dirty="0"/>
              <a:t>Value as concept</a:t>
            </a:r>
          </a:p>
          <a:p>
            <a:pPr lvl="1"/>
            <a:r>
              <a:rPr lang="en-US" b="1" dirty="0"/>
              <a:t>Value as number</a:t>
            </a:r>
          </a:p>
          <a:p>
            <a:r>
              <a:rPr lang="en-US" b="1" dirty="0"/>
              <a:t>Derivation of disease Episodes</a:t>
            </a:r>
          </a:p>
          <a:p>
            <a:pPr lvl="1"/>
            <a:r>
              <a:rPr lang="en-US" b="1" dirty="0"/>
              <a:t>First occurrence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HDSI Onco Combined Sche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89" y="1096434"/>
            <a:ext cx="4375612" cy="3373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081" y="248048"/>
            <a:ext cx="7956795" cy="5310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Oncology Model in OMOP CDM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399035" y="1330697"/>
            <a:ext cx="1738745" cy="991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Modifier </a:t>
            </a:r>
            <a:r>
              <a:rPr lang="en-US" sz="1200" dirty="0">
                <a:solidFill>
                  <a:srgbClr val="1F497D"/>
                </a:solidFill>
              </a:rPr>
              <a:t>representing</a:t>
            </a:r>
            <a:r>
              <a:rPr lang="en-US" sz="1200" b="1" dirty="0">
                <a:solidFill>
                  <a:srgbClr val="1F497D"/>
                </a:solidFill>
              </a:rPr>
              <a:t> diagnostic </a:t>
            </a:r>
            <a:r>
              <a:rPr lang="en-US" sz="1200" dirty="0">
                <a:solidFill>
                  <a:srgbClr val="1F497D"/>
                </a:solidFill>
              </a:rPr>
              <a:t>and </a:t>
            </a:r>
            <a:r>
              <a:rPr lang="en-US" sz="1200" b="1" dirty="0">
                <a:solidFill>
                  <a:srgbClr val="1F497D"/>
                </a:solidFill>
              </a:rPr>
              <a:t>treatment features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40596" y="3040853"/>
            <a:ext cx="1905990" cy="1057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Connection</a:t>
            </a:r>
            <a:r>
              <a:rPr lang="en-US" sz="1200" b="1" dirty="0">
                <a:solidFill>
                  <a:srgbClr val="1F497D"/>
                </a:solidFill>
              </a:rPr>
              <a:t> </a:t>
            </a:r>
            <a:r>
              <a:rPr lang="en-US" sz="1200" dirty="0">
                <a:solidFill>
                  <a:srgbClr val="1F497D"/>
                </a:solidFill>
              </a:rPr>
              <a:t>between</a:t>
            </a:r>
            <a:r>
              <a:rPr lang="en-US" sz="1200" b="1" dirty="0">
                <a:solidFill>
                  <a:srgbClr val="1F497D"/>
                </a:solidFill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Episode </a:t>
            </a:r>
            <a:r>
              <a:rPr lang="en-US" sz="1200" dirty="0">
                <a:solidFill>
                  <a:srgbClr val="1F497D"/>
                </a:solidFill>
              </a:rPr>
              <a:t>and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1F497D"/>
                </a:solidFill>
              </a:rPr>
              <a:t>Underlying events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82104" y="1211282"/>
            <a:ext cx="2045164" cy="10034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Diagnosis,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1F497D"/>
                </a:solidFill>
              </a:rPr>
              <a:t>pre-coordinated concept </a:t>
            </a:r>
            <a:r>
              <a:rPr lang="en-US" sz="1200" dirty="0">
                <a:solidFill>
                  <a:srgbClr val="1F497D"/>
                </a:solidFill>
              </a:rPr>
              <a:t>representing </a:t>
            </a:r>
            <a:r>
              <a:rPr lang="en-US" sz="1200" b="1" dirty="0">
                <a:solidFill>
                  <a:srgbClr val="1F497D"/>
                </a:solidFill>
              </a:rPr>
              <a:t>histology </a:t>
            </a:r>
            <a:r>
              <a:rPr lang="en-US" sz="1200" dirty="0">
                <a:solidFill>
                  <a:srgbClr val="1F497D"/>
                </a:solidFill>
              </a:rPr>
              <a:t>and</a:t>
            </a:r>
            <a:r>
              <a:rPr lang="en-US" sz="1200" b="1" dirty="0">
                <a:solidFill>
                  <a:srgbClr val="1F497D"/>
                </a:solidFill>
              </a:rPr>
              <a:t> topography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117600" y="2819400"/>
            <a:ext cx="1537782" cy="76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Disease </a:t>
            </a:r>
            <a:r>
              <a:rPr lang="en-US" sz="1400" dirty="0">
                <a:solidFill>
                  <a:srgbClr val="1F497D"/>
                </a:solidFill>
              </a:rPr>
              <a:t>and </a:t>
            </a:r>
            <a:r>
              <a:rPr lang="en-US" sz="1400" b="1" dirty="0">
                <a:solidFill>
                  <a:srgbClr val="1F497D"/>
                </a:solidFill>
              </a:rPr>
              <a:t>Treatment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Episodes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58189" y="2331709"/>
            <a:ext cx="1905990" cy="1057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Underlying events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Cancer Registry Patient Record Sample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8155" y="1021065"/>
          <a:ext cx="6911736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70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1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75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715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NAACCR</a:t>
                      </a:r>
                      <a:r>
                        <a:rPr lang="en-US" baseline="0" dirty="0"/>
                        <a:t> Item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NAACCR</a:t>
                      </a:r>
                      <a:r>
                        <a:rPr lang="en-US" baseline="0" dirty="0"/>
                        <a:t> Item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Patient ID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Primary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C50.9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Breast, </a:t>
                      </a:r>
                      <a:r>
                        <a:rPr lang="en-US" sz="1600" dirty="0" err="1"/>
                        <a:t>NOS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Histologic</a:t>
                      </a:r>
                      <a:r>
                        <a:rPr lang="en-US" sz="1600" dirty="0"/>
                        <a:t> Type ICD-O-3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8010/3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Carcinoma, </a:t>
                      </a:r>
                      <a:r>
                        <a:rPr lang="en-US" sz="1600" dirty="0" err="1"/>
                        <a:t>NOS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of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Jun-9-2019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Laterality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Right: origin of 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Grade 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Summary Stage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Regional by direct extension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Source Table Structure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04452" y="839169"/>
          <a:ext cx="68088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4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NAACCR</a:t>
                      </a:r>
                      <a:r>
                        <a:rPr lang="en-US" baseline="0" dirty="0"/>
                        <a:t> Item 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variable_id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NAACCR</a:t>
                      </a:r>
                      <a:r>
                        <a:rPr lang="en-US" sz="1600" baseline="0" dirty="0" smtClean="0"/>
                        <a:t> Item #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/>
                        <a:t>Patient_id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NAACCR</a:t>
                      </a:r>
                      <a:r>
                        <a:rPr lang="en-US" sz="1600" baseline="0" dirty="0" smtClean="0"/>
                        <a:t> Item 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 Code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/>
                        <a:t>histology_topography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r>
                        <a:rPr lang="en-US" sz="1600" baseline="0" dirty="0" smtClean="0"/>
                        <a:t> Description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6464" y="3131574"/>
            <a:ext cx="7285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 to add </a:t>
            </a:r>
            <a:r>
              <a:rPr lang="en-US" dirty="0" err="1" smtClean="0"/>
              <a:t>histology_topography</a:t>
            </a:r>
            <a:r>
              <a:rPr lang="en-US" dirty="0" smtClean="0"/>
              <a:t>. Will </a:t>
            </a:r>
          </a:p>
          <a:p>
            <a:r>
              <a:rPr lang="en-US" dirty="0" smtClean="0"/>
              <a:t>Simplify queries.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Source Data Sample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84788" y="942407"/>
          <a:ext cx="62926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425"/>
                <a:gridCol w="185829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/>
                        <a:t>Patient_id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variable_id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value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histology_site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C50.9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8010/3-C50.9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8010/3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Jun-9-2019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3338" y="3239457"/>
            <a:ext cx="7438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Site and histology must be converted to the following format:</a:t>
            </a:r>
          </a:p>
          <a:p>
            <a:pPr algn="ctr"/>
            <a:r>
              <a:rPr lang="en-US" sz="2000" dirty="0" smtClean="0"/>
              <a:t>C50.9 and 8010/3</a:t>
            </a:r>
          </a:p>
          <a:p>
            <a:r>
              <a:rPr lang="en-US" sz="2000" dirty="0" smtClean="0"/>
              <a:t>2. Adding </a:t>
            </a:r>
            <a:r>
              <a:rPr lang="en-US" sz="2000" dirty="0" err="1" smtClean="0"/>
              <a:t>histology_site</a:t>
            </a:r>
            <a:r>
              <a:rPr lang="en-US" sz="2000" dirty="0" smtClean="0"/>
              <a:t> field to the source data will simplify </a:t>
            </a:r>
            <a:r>
              <a:rPr lang="en-US" sz="2000" dirty="0" err="1" smtClean="0"/>
              <a:t>ETL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404" y="771560"/>
            <a:ext cx="3129045" cy="192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Crosswalk for Diagnosis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08721" y="1400648"/>
            <a:ext cx="2648060" cy="4439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hape 38"/>
          <p:cNvCxnSpPr>
            <a:cxnSpLocks/>
          </p:cNvCxnSpPr>
          <p:nvPr/>
        </p:nvCxnSpPr>
        <p:spPr>
          <a:xfrm rot="10800000" flipV="1">
            <a:off x="504707" y="1781192"/>
            <a:ext cx="270530" cy="1433407"/>
          </a:xfrm>
          <a:prstGeom prst="curvedConnector3">
            <a:avLst>
              <a:gd name="adj1" fmla="val 1845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38"/>
          <p:cNvCxnSpPr>
            <a:cxnSpLocks/>
          </p:cNvCxnSpPr>
          <p:nvPr/>
        </p:nvCxnSpPr>
        <p:spPr>
          <a:xfrm rot="16200000" flipH="1">
            <a:off x="326728" y="3612755"/>
            <a:ext cx="644956" cy="38402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38"/>
          <p:cNvCxnSpPr>
            <a:cxnSpLocks/>
          </p:cNvCxnSpPr>
          <p:nvPr/>
        </p:nvCxnSpPr>
        <p:spPr>
          <a:xfrm rot="10800000" flipH="1" flipV="1">
            <a:off x="841220" y="4127248"/>
            <a:ext cx="85449" cy="973424"/>
          </a:xfrm>
          <a:prstGeom prst="curvedConnector3">
            <a:avLst>
              <a:gd name="adj1" fmla="val -2675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4577" y="639529"/>
            <a:ext cx="2112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Cancer Registry patient record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72000" y="1446546"/>
            <a:ext cx="233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CONDITION_OCCURRENCE</a:t>
            </a:r>
            <a:r>
              <a:rPr lang="en-US" sz="1200" b="1" dirty="0">
                <a:solidFill>
                  <a:schemeClr val="accent1"/>
                </a:solidFill>
                <a:latin typeface="+mj-lt"/>
              </a:rPr>
              <a:t> record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5961" y="2594325"/>
            <a:ext cx="2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source concept for diagnosis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3210" y="4480388"/>
            <a:ext cx="2814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standard concept for diagnosis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096" y="3543935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2B5FB1-7CD8-4230-BE18-25E318E7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58" y="4741271"/>
            <a:ext cx="2935305" cy="812241"/>
          </a:xfrm>
          <a:prstGeom prst="rect">
            <a:avLst/>
          </a:prstGeom>
        </p:spPr>
      </p:pic>
      <p:cxnSp>
        <p:nvCxnSpPr>
          <p:cNvPr id="22" name="Shape 38">
            <a:extLst>
              <a:ext uri="{FF2B5EF4-FFF2-40B4-BE49-F238E27FC236}">
                <a16:creationId xmlns:a16="http://schemas.microsoft.com/office/drawing/2014/main" xmlns="" id="{7D469945-5B98-4CD5-B27A-ABF430499B3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943963" y="3130438"/>
            <a:ext cx="701054" cy="20169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A98E23A-D7F6-4E8B-94AA-DC3A85F7A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017" y="1731764"/>
            <a:ext cx="4380091" cy="2795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9AE03E6-1E86-4BF9-A875-E4E789AE7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41" y="2822520"/>
            <a:ext cx="3973249" cy="7562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7BA5BBB-286C-4E88-B1F1-54378B77E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210" y="3804985"/>
            <a:ext cx="2520391" cy="718917"/>
          </a:xfrm>
          <a:prstGeom prst="rect">
            <a:avLst/>
          </a:prstGeom>
        </p:spPr>
      </p:pic>
      <p:cxnSp>
        <p:nvCxnSpPr>
          <p:cNvPr id="34" name="Shape 38">
            <a:extLst>
              <a:ext uri="{FF2B5EF4-FFF2-40B4-BE49-F238E27FC236}">
                <a16:creationId xmlns:a16="http://schemas.microsoft.com/office/drawing/2014/main" xmlns="" id="{B3AB28F1-41D3-4C05-94A6-1AFA662D0A11}"/>
              </a:ext>
            </a:extLst>
          </p:cNvPr>
          <p:cNvCxnSpPr>
            <a:cxnSpLocks/>
          </p:cNvCxnSpPr>
          <p:nvPr/>
        </p:nvCxnSpPr>
        <p:spPr>
          <a:xfrm>
            <a:off x="3812331" y="1363579"/>
            <a:ext cx="817422" cy="7704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SQL for </a:t>
            </a:r>
            <a:r>
              <a:rPr lang="en-US" dirty="0" err="1">
                <a:solidFill>
                  <a:schemeClr val="tx2"/>
                </a:solidFill>
              </a:rPr>
              <a:t>ETL</a:t>
            </a:r>
            <a:r>
              <a:rPr lang="en-US" dirty="0">
                <a:solidFill>
                  <a:schemeClr val="tx2"/>
                </a:solidFill>
              </a:rPr>
              <a:t> of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 into </a:t>
            </a: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condition_occurrence</a:t>
            </a:r>
            <a:endParaRPr lang="en-US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person_id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condition_start_date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condition_start_date_time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condition_concept_id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condition_type_concept_id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condition_source_value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condition_source_concept_id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s1.patient_id,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s3.value,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s3.value,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c2.concept_id,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35941507,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s1.value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'-'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s2.value,</a:t>
            </a: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c1.concept_id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data_source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s1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data_source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s2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s1.patient_id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s2.patient_id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s1.variable_id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'400'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s2.variable_id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'522'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data_source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s3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s1.patient_id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s3.patient_id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s3.variable_id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'390'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concept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c2.standard_concept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'S'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concept_relationship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ra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ra.concept_id_2 =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c2.concept_id </a:t>
            </a:r>
            <a:r>
              <a:rPr lang="en-US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ra.relationship_id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'Maps to'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concept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c1.concept_id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ra.concept_id_1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c1.concept_code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s1.value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'-'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s2.value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c1.vocabulary_id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'ICDO3'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Modifier </a:t>
            </a:r>
            <a:r>
              <a:rPr lang="en-US" dirty="0" smtClean="0">
                <a:solidFill>
                  <a:schemeClr val="tx2"/>
                </a:solidFill>
              </a:rPr>
              <a:t>for the </a:t>
            </a:r>
            <a:r>
              <a:rPr lang="en-US" dirty="0" smtClean="0">
                <a:solidFill>
                  <a:schemeClr val="tx2"/>
                </a:solidFill>
              </a:rPr>
              <a:t>First Occurrence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added to explicitly indicate </a:t>
            </a:r>
            <a:r>
              <a:rPr lang="en-US" dirty="0" err="1" smtClean="0"/>
              <a:t>condition_occurrence</a:t>
            </a:r>
            <a:r>
              <a:rPr lang="en-US" dirty="0" smtClean="0"/>
              <a:t> record corresponding to the first occurrence extracted from Cancer Registry</a:t>
            </a:r>
          </a:p>
          <a:p>
            <a:r>
              <a:rPr lang="en-US" dirty="0" smtClean="0"/>
              <a:t>This modifier is not extracted from the data as other modifiers.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eede3e04-ef7f-43f3-975e-805c0c5f1e83">General Resources</Category>
    <SharedWithUsers xmlns="a9883a9a-8dc4-4a0a-a402-25be3a23f551">
      <UserInfo>
        <DisplayName>Ben Green</DisplayName>
        <AccountId>1449</AccountId>
        <AccountType/>
      </UserInfo>
      <UserInfo>
        <DisplayName>Kathleen Elliott</DisplayName>
        <AccountId>26</AccountId>
        <AccountType/>
      </UserInfo>
      <UserInfo>
        <DisplayName>Berna Diehl</DisplayName>
        <AccountId>36</AccountId>
        <AccountType/>
      </UserInfo>
      <UserInfo>
        <DisplayName>Patrick Brady</DisplayName>
        <AccountId>462</AccountId>
        <AccountType/>
      </UserInfo>
      <UserInfo>
        <DisplayName>Adam Pawluk</DisplayName>
        <AccountId>3416</AccountId>
        <AccountType/>
      </UserInfo>
      <UserInfo>
        <DisplayName>Michael O'Brien</DisplayName>
        <AccountId>862</AccountId>
        <AccountType/>
      </UserInfo>
      <UserInfo>
        <DisplayName>David Connolly</DisplayName>
        <AccountId>1232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9C198E5EA0446B48A258369EB929D" ma:contentTypeVersion="8" ma:contentTypeDescription="Create a new document." ma:contentTypeScope="" ma:versionID="d872bdd14c10ad67b43240066461caaa">
  <xsd:schema xmlns:xsd="http://www.w3.org/2001/XMLSchema" xmlns:xs="http://www.w3.org/2001/XMLSchema" xmlns:p="http://schemas.microsoft.com/office/2006/metadata/properties" xmlns:ns2="a9883a9a-8dc4-4a0a-a402-25be3a23f551" xmlns:ns3="eede3e04-ef7f-43f3-975e-805c0c5f1e83" targetNamespace="http://schemas.microsoft.com/office/2006/metadata/properties" ma:root="true" ma:fieldsID="f389de775f37ae22da9ad2814c85c47e" ns2:_="" ns3:_="">
    <xsd:import namespace="a9883a9a-8dc4-4a0a-a402-25be3a23f551"/>
    <xsd:import namespace="eede3e04-ef7f-43f3-975e-805c0c5f1e8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Category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83a9a-8dc4-4a0a-a402-25be3a23f5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e3e04-ef7f-43f3-975e-805c0c5f1e83" elementFormDefault="qualified">
    <xsd:import namespace="http://schemas.microsoft.com/office/2006/documentManagement/types"/>
    <xsd:import namespace="http://schemas.microsoft.com/office/infopath/2007/PartnerControls"/>
    <xsd:element name="Category" ma:index="10" ma:displayName="Category" ma:format="Dropdown" ma:internalName="Category">
      <xsd:simpleType>
        <xsd:restriction base="dms:Choice">
          <xsd:enumeration value="Analytics Tools"/>
          <xsd:enumeration value="Digital Projects"/>
          <xsd:enumeration value="Fun Committee"/>
          <xsd:enumeration value="General Resources"/>
          <xsd:enumeration value="Media Monitoring"/>
          <xsd:enumeration value="Video Resources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292BCB-21BD-4E6D-8B29-5908CEB9F9EE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eede3e04-ef7f-43f3-975e-805c0c5f1e83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a9883a9a-8dc4-4a0a-a402-25be3a23f55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FBA306-A956-431E-A2FB-DCA1445F37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6B4617-3B28-4E2E-AF19-216BC1A84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83a9a-8dc4-4a0a-a402-25be3a23f551"/>
    <ds:schemaRef ds:uri="eede3e04-ef7f-43f3-975e-805c0c5f1e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4574</TotalTime>
  <Words>919</Words>
  <Application>Microsoft Office PowerPoint</Application>
  <PresentationFormat>On-screen Show (16:10)</PresentationFormat>
  <Paragraphs>250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2_Office Theme</vt:lpstr>
      <vt:lpstr>Crosswalk from  Cancer Registry to  OMOP Oncology Module</vt:lpstr>
      <vt:lpstr>Outline</vt:lpstr>
      <vt:lpstr>Oncology Model in OMOP CDM</vt:lpstr>
      <vt:lpstr>Cancer Registry Patient Record Sample</vt:lpstr>
      <vt:lpstr>Source Table Structure</vt:lpstr>
      <vt:lpstr>Source Data Sample</vt:lpstr>
      <vt:lpstr>Crosswalk for Diagnosis</vt:lpstr>
      <vt:lpstr>SQL for ETL of Diagnosis</vt:lpstr>
      <vt:lpstr>Modifier for the First Occurrence</vt:lpstr>
      <vt:lpstr>SQL for ETL of First Occurrence Modifier</vt:lpstr>
      <vt:lpstr>Crosswalk for Diagnostic Modifiers: value as concept</vt:lpstr>
      <vt:lpstr>SQL for ETL of Diagnostic Modifier: value as concept</vt:lpstr>
      <vt:lpstr>SQL for ETL of Diagnostic Modifier: value as concept</vt:lpstr>
      <vt:lpstr>Derivation of First Occurrence Episode</vt:lpstr>
      <vt:lpstr>SQL for derivation of First Occurrence episode</vt:lpstr>
      <vt:lpstr>SQL for derivation of First Occurrence episode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JPA Guest</dc:creator>
  <cp:lastModifiedBy>belenkar</cp:lastModifiedBy>
  <cp:revision>337</cp:revision>
  <dcterms:modified xsi:type="dcterms:W3CDTF">2019-07-22T14:00:42Z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0x0101003369C198E5EA0446B48A258369EB929D</vt:lpwstr>
  </property>
  <property fmtid="{D5CDD505-2E9C-101B-9397-08002B2CF9AE}" pid="3" name="MSIP_Label_ba1a4512-8026-4a73-bfb7-8d52c1779a3a_Enabled">
    <vt:lpwstr>True</vt:lpwstr>
  </property>
  <property fmtid="{D5CDD505-2E9C-101B-9397-08002B2CF9AE}" pid="4" name="MSIP_Label_ba1a4512-8026-4a73-bfb7-8d52c1779a3a_SiteId">
    <vt:lpwstr>a79016de-bdd0-4e47-91f4-79416ab912ad</vt:lpwstr>
  </property>
  <property fmtid="{D5CDD505-2E9C-101B-9397-08002B2CF9AE}" pid="5" name="MSIP_Label_ba1a4512-8026-4a73-bfb7-8d52c1779a3a_Owner">
    <vt:lpwstr>Stan.Huff@imail.org</vt:lpwstr>
  </property>
  <property fmtid="{D5CDD505-2E9C-101B-9397-08002B2CF9AE}" pid="6" name="MSIP_Label_ba1a4512-8026-4a73-bfb7-8d52c1779a3a_SetDate">
    <vt:lpwstr>2018-10-22T18:27:51.2748098Z</vt:lpwstr>
  </property>
  <property fmtid="{D5CDD505-2E9C-101B-9397-08002B2CF9AE}" pid="7" name="MSIP_Label_ba1a4512-8026-4a73-bfb7-8d52c1779a3a_Name">
    <vt:lpwstr>Sensitive Information</vt:lpwstr>
  </property>
  <property fmtid="{D5CDD505-2E9C-101B-9397-08002B2CF9AE}" pid="8" name="MSIP_Label_ba1a4512-8026-4a73-bfb7-8d52c1779a3a_Application">
    <vt:lpwstr>Microsoft Azure Information Protection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