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334" r:id="rId5"/>
    <p:sldId id="335" r:id="rId6"/>
    <p:sldId id="336" r:id="rId7"/>
    <p:sldId id="276" r:id="rId8"/>
    <p:sldId id="269" r:id="rId9"/>
    <p:sldId id="313" r:id="rId10"/>
  </p:sldIdLst>
  <p:sldSz cx="9144000" cy="6858000" type="screen4x3"/>
  <p:notesSz cx="6858000" cy="9144000"/>
  <p:embeddedFontLst>
    <p:embeddedFont>
      <p:font typeface="腾祥嘉丽线黑简" panose="02010600030101010101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 Light" panose="02010600030101010101" charset="0"/>
      <p:regular r:id="rId17"/>
      <p:italic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DDA70-9ABB-48BD-AFA1-521354C93EB2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9187A-BB23-4800-A30B-D28C6B20B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6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9187A-BB23-4800-A30B-D28C6B20B0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2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528" y="2060848"/>
            <a:ext cx="7918648" cy="1080120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56992"/>
            <a:ext cx="6048672" cy="50405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作者信息</a:t>
            </a:r>
            <a:r>
              <a:rPr lang="en-US" altLang="zh-CN" dirty="0"/>
              <a:t>/</a:t>
            </a:r>
            <a:r>
              <a:rPr lang="zh-CN" altLang="en-US" dirty="0"/>
              <a:t>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3140968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05805" y="5249308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17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78594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268761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板块一标题</a:t>
            </a:r>
          </a:p>
          <a:p>
            <a:pPr lvl="1"/>
            <a:r>
              <a:rPr lang="zh-CN" altLang="en-US" dirty="0"/>
              <a:t>板块一正文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2022/8/28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内容占位符 2"/>
          <p:cNvSpPr>
            <a:spLocks noGrp="1"/>
          </p:cNvSpPr>
          <p:nvPr>
            <p:ph idx="13" hasCustomPrompt="1"/>
          </p:nvPr>
        </p:nvSpPr>
        <p:spPr>
          <a:xfrm>
            <a:off x="457200" y="3573016"/>
            <a:ext cx="8229600" cy="2016224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板块二标题</a:t>
            </a:r>
          </a:p>
          <a:p>
            <a:pPr lvl="1"/>
            <a:r>
              <a:rPr lang="zh-CN" altLang="en-US" dirty="0"/>
              <a:t>板块二正文</a:t>
            </a:r>
          </a:p>
        </p:txBody>
      </p:sp>
    </p:spTree>
    <p:extLst>
      <p:ext uri="{BB962C8B-B14F-4D97-AF65-F5344CB8AC3E}">
        <p14:creationId xmlns:p14="http://schemas.microsoft.com/office/powerpoint/2010/main" val="282446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-612576" y="6237312"/>
            <a:ext cx="10297144" cy="648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1115616" y="260648"/>
            <a:ext cx="6624736" cy="648072"/>
          </a:xfrm>
        </p:spPr>
        <p:txBody>
          <a:bodyPr>
            <a:normAutofit/>
          </a:bodyPr>
          <a:lstStyle>
            <a:lvl1pPr>
              <a:defRPr sz="3600"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</p:spTree>
    <p:extLst>
      <p:ext uri="{BB962C8B-B14F-4D97-AF65-F5344CB8AC3E}">
        <p14:creationId xmlns:p14="http://schemas.microsoft.com/office/powerpoint/2010/main" val="8886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140968"/>
            <a:ext cx="9180512" cy="1728192"/>
          </a:xfrm>
          <a:prstGeom prst="rect">
            <a:avLst/>
          </a:prstGeom>
          <a:solidFill>
            <a:schemeClr val="tx1">
              <a:lumMod val="65000"/>
              <a:lumOff val="3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23528" y="2204864"/>
            <a:ext cx="7918648" cy="936104"/>
          </a:xfrm>
        </p:spPr>
        <p:txBody>
          <a:bodyPr/>
          <a:lstStyle>
            <a:lvl1pPr>
              <a:defRPr>
                <a:latin typeface="思源黑体 CN Light" pitchFamily="34" charset="-122"/>
                <a:ea typeface="思源黑体 CN Light" pitchFamily="34" charset="-122"/>
              </a:defRPr>
            </a:lvl1pPr>
          </a:lstStyle>
          <a:p>
            <a:r>
              <a:rPr lang="zh-CN" altLang="en-US" dirty="0"/>
              <a:t>一、章节标题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23528" y="3311324"/>
            <a:ext cx="6048672" cy="141381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1.1  </a:t>
            </a:r>
            <a:r>
              <a:rPr lang="zh-CN" altLang="en-US" dirty="0"/>
              <a:t>本章小节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1.2  </a:t>
            </a:r>
            <a:r>
              <a:rPr lang="zh-CN" altLang="en-US" dirty="0"/>
              <a:t>本章小节</a:t>
            </a:r>
            <a:r>
              <a:rPr lang="en-US" altLang="zh-CN" dirty="0"/>
              <a:t>2</a:t>
            </a:r>
          </a:p>
          <a:p>
            <a:r>
              <a:rPr lang="en-US" altLang="zh-CN" dirty="0"/>
              <a:t>1.3  </a:t>
            </a:r>
            <a:r>
              <a:rPr lang="zh-CN" altLang="en-US" dirty="0"/>
              <a:t>本章小节</a:t>
            </a:r>
            <a:r>
              <a:rPr lang="en-US" altLang="zh-CN" dirty="0"/>
              <a:t>3</a:t>
            </a:r>
          </a:p>
          <a:p>
            <a:r>
              <a:rPr lang="en-US" altLang="zh-CN" dirty="0"/>
              <a:t>1.4  (</a:t>
            </a:r>
            <a:r>
              <a:rPr lang="zh-CN" altLang="en-US" dirty="0"/>
              <a:t>如不需要该板块，可在母版中删除调整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79512" y="116632"/>
            <a:ext cx="3829811" cy="492443"/>
            <a:chOff x="5085589" y="4533153"/>
            <a:chExt cx="3829811" cy="492443"/>
          </a:xfrm>
        </p:grpSpPr>
        <p:sp>
          <p:nvSpPr>
            <p:cNvPr id="10" name="TextBox 9"/>
            <p:cNvSpPr txBox="1"/>
            <p:nvPr/>
          </p:nvSpPr>
          <p:spPr>
            <a:xfrm>
              <a:off x="5486400" y="4533153"/>
              <a:ext cx="3429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           </a:t>
              </a:r>
              <a:r>
                <a:rPr lang="zh-CN" altLang="en-US" sz="1300" dirty="0">
                  <a:solidFill>
                    <a:schemeClr val="tx2">
                      <a:lumMod val="75000"/>
                    </a:schemeClr>
                  </a:solidFill>
                  <a:latin typeface="腾祥嘉丽线黑简" pitchFamily="2" charset="-122"/>
                  <a:ea typeface="腾祥嘉丽线黑简" pitchFamily="2" charset="-122"/>
                </a:rPr>
                <a:t>信息学院</a:t>
              </a:r>
              <a:endParaRPr lang="en-US" altLang="zh-CN" sz="1300" dirty="0">
                <a:solidFill>
                  <a:schemeClr val="tx2">
                    <a:lumMod val="75000"/>
                  </a:schemeClr>
                </a:solidFill>
                <a:latin typeface="腾祥嘉丽线黑简" pitchFamily="2" charset="-122"/>
                <a:ea typeface="腾祥嘉丽线黑简" pitchFamily="2" charset="-122"/>
              </a:endParaRPr>
            </a:p>
            <a:p>
              <a:r>
                <a:rPr lang="en-US" altLang="zh-CN" sz="700" dirty="0">
                  <a:solidFill>
                    <a:schemeClr val="tx2">
                      <a:lumMod val="7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SCHOOL of INFORMATION SCIENCE &amp; ENGINEERING</a:t>
              </a:r>
            </a:p>
            <a:p>
              <a:r>
                <a:rPr lang="en-US" altLang="zh-CN" sz="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Light" pitchFamily="34" charset="0"/>
                  <a:ea typeface="Open Sans Light" pitchFamily="34" charset="0"/>
                  <a:cs typeface="Open Sans Light" pitchFamily="34" charset="0"/>
                </a:rPr>
                <a:t>www.ise.ynu.eud.cn</a:t>
              </a:r>
            </a:p>
          </p:txBody>
        </p:sp>
        <p:pic>
          <p:nvPicPr>
            <p:cNvPr id="11" name="Picture 3" descr="F:\lab\H16\ynu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125" y="4565125"/>
              <a:ext cx="650927" cy="20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F:\lab\H16\logo_r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5589" y="4565125"/>
              <a:ext cx="420624" cy="42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画布 1"/>
          <p:cNvGrpSpPr/>
          <p:nvPr userDrawn="1"/>
        </p:nvGrpSpPr>
        <p:grpSpPr>
          <a:xfrm>
            <a:off x="6719731" y="4942339"/>
            <a:ext cx="2330584" cy="720080"/>
            <a:chOff x="0" y="0"/>
            <a:chExt cx="2834640" cy="912046"/>
          </a:xfrm>
        </p:grpSpPr>
        <p:sp>
          <p:nvSpPr>
            <p:cNvPr id="17" name="矩形 16"/>
            <p:cNvSpPr/>
            <p:nvPr userDrawn="1"/>
          </p:nvSpPr>
          <p:spPr>
            <a:xfrm>
              <a:off x="0" y="0"/>
              <a:ext cx="2834640" cy="908050"/>
            </a:xfrm>
            <a:prstGeom prst="rect">
              <a:avLst/>
            </a:prstGeom>
          </p:spPr>
        </p:sp>
        <p:cxnSp>
          <p:nvCxnSpPr>
            <p:cNvPr id="18" name="直接连接符 17"/>
            <p:cNvCxnSpPr/>
            <p:nvPr userDrawn="1"/>
          </p:nvCxnSpPr>
          <p:spPr>
            <a:xfrm>
              <a:off x="175164" y="290433"/>
              <a:ext cx="0" cy="62161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3"/>
            <p:cNvSpPr txBox="1"/>
            <p:nvPr userDrawn="1"/>
          </p:nvSpPr>
          <p:spPr>
            <a:xfrm>
              <a:off x="192421" y="246958"/>
              <a:ext cx="2610196" cy="66508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ADD: </a:t>
              </a:r>
              <a:r>
                <a:rPr lang="zh-CN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ea typeface="Source Han Sans Light"/>
                  <a:cs typeface="Times New Roman"/>
                </a:rPr>
                <a:t>云南大学呈贡校区 信息学院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P.C :  650500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  <a:p>
              <a:pPr algn="just">
                <a:lnSpc>
                  <a:spcPts val="1300"/>
                </a:lnSpc>
                <a:spcAft>
                  <a:spcPts val="0"/>
                </a:spcAft>
              </a:pPr>
              <a:r>
                <a:rPr lang="en-US" sz="10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Source Han Sans Light"/>
                  <a:ea typeface="宋体"/>
                  <a:cs typeface="Times New Roman"/>
                </a:rPr>
                <a:t>Tell:  0871 – 6503 3085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  <p:sp>
          <p:nvSpPr>
            <p:cNvPr id="20" name="文本框 4"/>
            <p:cNvSpPr txBox="1"/>
            <p:nvPr userDrawn="1"/>
          </p:nvSpPr>
          <p:spPr>
            <a:xfrm>
              <a:off x="0" y="0"/>
              <a:ext cx="2493382" cy="29908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ts val="1200"/>
                </a:lnSpc>
                <a:spcAft>
                  <a:spcPts val="0"/>
                </a:spcAft>
              </a:pPr>
              <a:r>
                <a:rPr lang="en-US" sz="1200" kern="1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Open Sans Light"/>
                  <a:ea typeface="Source Han Sans Light"/>
                  <a:cs typeface="Times New Roman"/>
                </a:rPr>
                <a:t>http://www.ise.ynu.edu.cn</a:t>
              </a:r>
              <a:endParaRPr lang="zh-CN" sz="1050" kern="1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/>
                <a:cs typeface="Times New Roman"/>
              </a:endParaRPr>
            </a:p>
          </p:txBody>
        </p:sp>
      </p:grpSp>
      <p:sp>
        <p:nvSpPr>
          <p:cNvPr id="13" name="矩形 12"/>
          <p:cNvSpPr/>
          <p:nvPr userDrawn="1"/>
        </p:nvSpPr>
        <p:spPr>
          <a:xfrm>
            <a:off x="0" y="2204864"/>
            <a:ext cx="323528" cy="9361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-85961" y="271486"/>
            <a:ext cx="9289032" cy="99727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I:\school\logos\fla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5" y="476672"/>
            <a:ext cx="813511" cy="81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467544" y="0"/>
            <a:ext cx="3168352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4000"/>
            </a:schemeClr>
          </a:solidFill>
          <a:ln>
            <a:solidFill>
              <a:srgbClr val="5F5F5F">
                <a:alpha val="63137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1217" y="273050"/>
            <a:ext cx="2890664" cy="995710"/>
          </a:xfrm>
        </p:spPr>
        <p:txBody>
          <a:bodyPr anchor="ctr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1.1</a:t>
            </a:r>
            <a:r>
              <a:rPr lang="zh-CN" altLang="en-US" dirty="0"/>
              <a:t>本页标题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1217" y="1412777"/>
            <a:ext cx="2890664" cy="352839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图片描述正文内容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1216" y="6356350"/>
            <a:ext cx="1090464" cy="365125"/>
          </a:xfrm>
        </p:spPr>
        <p:txBody>
          <a:bodyPr/>
          <a:lstStyle/>
          <a:p>
            <a:fld id="{BF353E24-75C5-4466-B8AD-0A8FC8EA874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3920" y="5949280"/>
            <a:ext cx="28956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2051720" y="6356350"/>
            <a:ext cx="1440160" cy="365125"/>
          </a:xfrm>
        </p:spPr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3923928" y="476672"/>
            <a:ext cx="4824536" cy="5688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82600" sx="99000" sy="99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填加图片</a:t>
            </a:r>
          </a:p>
        </p:txBody>
      </p:sp>
    </p:spTree>
    <p:extLst>
      <p:ext uri="{BB962C8B-B14F-4D97-AF65-F5344CB8AC3E}">
        <p14:creationId xmlns:p14="http://schemas.microsoft.com/office/powerpoint/2010/main" val="78608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612576" y="5301208"/>
            <a:ext cx="10297144" cy="158417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836" y="5301208"/>
            <a:ext cx="6874532" cy="360040"/>
          </a:xfrm>
        </p:spPr>
        <p:txBody>
          <a:bodyPr anchor="b"/>
          <a:lstStyle>
            <a:lvl1pPr algn="ctr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3688" y="980728"/>
            <a:ext cx="5486400" cy="424847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09836" y="5661248"/>
            <a:ext cx="6874532" cy="51095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3" descr="I:\school\logos\squ_big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4"/>
          <a:stretch/>
        </p:blipFill>
        <p:spPr bwMode="auto">
          <a:xfrm>
            <a:off x="101116" y="72008"/>
            <a:ext cx="908720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1115616" y="260648"/>
            <a:ext cx="66247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思源黑体 CN Light" pitchFamily="34" charset="-122"/>
                <a:ea typeface="思源黑体 CN Light" pitchFamily="34" charset="-122"/>
                <a:cs typeface="+mj-cs"/>
              </a:defRPr>
            </a:lvl1pPr>
          </a:lstStyle>
          <a:p>
            <a:r>
              <a:rPr lang="en-US" altLang="zh-CN"/>
              <a:t>1.1</a:t>
            </a:r>
            <a:r>
              <a:rPr lang="zh-CN" altLang="en-US"/>
              <a:t>本页标题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0" y="908720"/>
            <a:ext cx="7740352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3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53E24-75C5-4466-B8AD-0A8FC8EA8740}" type="datetimeFigureOut">
              <a:rPr lang="zh-CN" altLang="en-US" smtClean="0"/>
              <a:t>2022/8/28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0170-A669-4B28-99AC-2739722B14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21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85000">
              <a:schemeClr val="bg1">
                <a:lumMod val="95000"/>
                <a:alpha val="8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大标题样式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正文标题样式</a:t>
            </a:r>
          </a:p>
          <a:p>
            <a:pPr lvl="1"/>
            <a:r>
              <a:rPr lang="zh-CN" altLang="en-US" dirty="0"/>
              <a:t>正文内容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F353E24-75C5-4466-B8AD-0A8FC8EA8740}" type="datetimeFigureOut">
              <a:rPr lang="zh-CN" altLang="en-US" smtClean="0"/>
              <a:pPr/>
              <a:t>2022/8/28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BE0170-A669-4B28-99AC-2739722B14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5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3" r:id="rId4"/>
    <p:sldLayoutId id="2147483660" r:id="rId5"/>
    <p:sldLayoutId id="2147483656" r:id="rId6"/>
    <p:sldLayoutId id="2147483657" r:id="rId7"/>
    <p:sldLayoutId id="2147483655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思源黑体 CN Light" pitchFamily="34" charset="-122"/>
          <a:ea typeface="思源黑体 CN Light" pitchFamily="34" charset="-122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in@yn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xuetangx.com/course/SCUT08091000715/5881566?channel=search_resul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3356992"/>
            <a:ext cx="6048672" cy="1728192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2022</a:t>
            </a:r>
            <a:r>
              <a:rPr lang="zh-CN" altLang="en-US" dirty="0">
                <a:solidFill>
                  <a:schemeClr val="tx1"/>
                </a:solidFill>
              </a:rPr>
              <a:t>年秋节学期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王津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2022-8-29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5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4294967295"/>
          </p:nvPr>
        </p:nvSpPr>
        <p:spPr>
          <a:xfrm>
            <a:off x="457200" y="2276872"/>
            <a:ext cx="8229600" cy="639762"/>
          </a:xfrm>
        </p:spPr>
        <p:txBody>
          <a:bodyPr/>
          <a:lstStyle/>
          <a:p>
            <a:r>
              <a:rPr lang="zh-CN" altLang="en-US" b="1" dirty="0"/>
              <a:t>王津   </a:t>
            </a:r>
            <a:r>
              <a:rPr lang="zh-CN" altLang="en-US" sz="2000" b="1" dirty="0"/>
              <a:t>副教授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3284984"/>
            <a:ext cx="8229600" cy="2262237"/>
          </a:xfrm>
        </p:spPr>
        <p:txBody>
          <a:bodyPr>
            <a:normAutofit/>
          </a:bodyPr>
          <a:lstStyle/>
          <a:p>
            <a:r>
              <a:rPr lang="zh-CN" altLang="en-US" dirty="0"/>
              <a:t>课程相关信息：</a:t>
            </a:r>
            <a:endParaRPr lang="en-US" altLang="zh-CN" dirty="0"/>
          </a:p>
          <a:p>
            <a:r>
              <a:rPr lang="en-US" altLang="zh-CN" dirty="0"/>
              <a:t>Tel: 13308859600</a:t>
            </a:r>
          </a:p>
          <a:p>
            <a:r>
              <a:rPr lang="en-US" altLang="zh-CN" dirty="0"/>
              <a:t>E-mail: </a:t>
            </a:r>
            <a:r>
              <a:rPr lang="en-US" altLang="zh-CN" dirty="0">
                <a:hlinkClick r:id="rId2"/>
              </a:rPr>
              <a:t>wangjin@ynu.edu.cn</a:t>
            </a:r>
            <a:endParaRPr lang="en-US" altLang="zh-CN" dirty="0"/>
          </a:p>
          <a:p>
            <a:r>
              <a:rPr lang="en-US" altLang="zh-CN" dirty="0"/>
              <a:t>Github: https://github.com/wangjin0818/computer_network_2023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</p:spTree>
    <p:extLst>
      <p:ext uri="{BB962C8B-B14F-4D97-AF65-F5344CB8AC3E}">
        <p14:creationId xmlns:p14="http://schemas.microsoft.com/office/powerpoint/2010/main" val="142892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435280" cy="500141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CN" altLang="en-US" dirty="0"/>
              <a:t>主流网络协议及应用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以太网络架构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路由器配置和基本工作原理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无线网络、</a:t>
            </a:r>
            <a:r>
              <a:rPr lang="en-US" altLang="zh-CN" dirty="0"/>
              <a:t>5G</a:t>
            </a:r>
            <a:r>
              <a:rPr lang="zh-CN" altLang="en-US" dirty="0"/>
              <a:t>、区块链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AutoNum type="arabicPeriod"/>
            </a:pP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课程所学习的知识</a:t>
            </a:r>
          </a:p>
        </p:txBody>
      </p:sp>
    </p:spTree>
    <p:extLst>
      <p:ext uri="{BB962C8B-B14F-4D97-AF65-F5344CB8AC3E}">
        <p14:creationId xmlns:p14="http://schemas.microsoft.com/office/powerpoint/2010/main" val="369587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435280" cy="5001419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《</a:t>
            </a:r>
            <a:r>
              <a:rPr lang="zh-CN" altLang="en-US" dirty="0"/>
              <a:t>计算机网络</a:t>
            </a:r>
            <a:r>
              <a:rPr lang="en-US" altLang="zh-CN" dirty="0"/>
              <a:t>》(</a:t>
            </a:r>
            <a:r>
              <a:rPr lang="zh-CN" altLang="en-US" dirty="0"/>
              <a:t>第八版</a:t>
            </a:r>
            <a:r>
              <a:rPr lang="en-US" altLang="zh-CN" dirty="0"/>
              <a:t>)</a:t>
            </a:r>
            <a:r>
              <a:rPr lang="zh-CN" altLang="en-US" dirty="0"/>
              <a:t>及配套实验指导丛书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谢希仁著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课程教材</a:t>
            </a:r>
          </a:p>
        </p:txBody>
      </p:sp>
      <p:pic>
        <p:nvPicPr>
          <p:cNvPr id="7" name="图片 4">
            <a:extLst>
              <a:ext uri="{FF2B5EF4-FFF2-40B4-BE49-F238E27FC236}">
                <a16:creationId xmlns:a16="http://schemas.microsoft.com/office/drawing/2014/main" id="{64E628F8-1996-4E90-A7A4-2535158AC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97646"/>
            <a:ext cx="26003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https://img1.doubanio.com/view/note/l/public/p85636519.webp">
            <a:extLst>
              <a:ext uri="{FF2B5EF4-FFF2-40B4-BE49-F238E27FC236}">
                <a16:creationId xmlns:a16="http://schemas.microsoft.com/office/drawing/2014/main" id="{57FE206C-1024-4999-B24D-616B75147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B23833-28F2-4AC5-8C85-3C4BBF05A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068" y="2391354"/>
            <a:ext cx="2720860" cy="344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7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457200" y="1124744"/>
            <a:ext cx="8435280" cy="5001419"/>
          </a:xfrm>
        </p:spPr>
        <p:txBody>
          <a:bodyPr/>
          <a:lstStyle/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1~3</a:t>
            </a:r>
            <a:r>
              <a:rPr lang="zh-CN" altLang="en-US" dirty="0"/>
              <a:t>周：概论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4~5</a:t>
            </a:r>
            <a:r>
              <a:rPr lang="zh-CN" altLang="en-US" dirty="0"/>
              <a:t>周：物理层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6~8</a:t>
            </a:r>
            <a:r>
              <a:rPr lang="zh-CN" altLang="en-US" dirty="0"/>
              <a:t>周：数据链路层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9~11</a:t>
            </a:r>
            <a:r>
              <a:rPr lang="zh-CN" altLang="en-US" dirty="0"/>
              <a:t>周：网络层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12~13</a:t>
            </a:r>
            <a:r>
              <a:rPr lang="zh-CN" altLang="en-US" dirty="0"/>
              <a:t>周：运输层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14~15</a:t>
            </a:r>
            <a:r>
              <a:rPr lang="zh-CN" altLang="en-US" dirty="0"/>
              <a:t>周：应用层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16</a:t>
            </a:r>
            <a:r>
              <a:rPr lang="zh-CN" altLang="en-US" dirty="0"/>
              <a:t>周：计算机网络安全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17</a:t>
            </a:r>
            <a:r>
              <a:rPr lang="zh-CN" altLang="en-US" dirty="0"/>
              <a:t>周：无线网络技术</a:t>
            </a:r>
            <a:endParaRPr lang="en-US" altLang="zh-CN" dirty="0"/>
          </a:p>
          <a:p>
            <a:pPr marL="342900" indent="-342900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18</a:t>
            </a:r>
            <a:r>
              <a:rPr lang="zh-CN" altLang="en-US" dirty="0"/>
              <a:t>周：期末复习</a:t>
            </a:r>
          </a:p>
          <a:p>
            <a:endParaRPr lang="en-US" altLang="zh-CN" dirty="0"/>
          </a:p>
          <a:p>
            <a:pPr marL="457200" indent="-457200">
              <a:buAutoNum type="arabicPeriod"/>
            </a:pPr>
            <a:endParaRPr lang="en-US" altLang="zh-CN" b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296871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781685-D1CF-42FF-B4D2-3B20886C8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196752"/>
            <a:ext cx="8229600" cy="485740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计算机网络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dirty="0"/>
              <a:t>华南理工大学 袁华教授等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hlinkClick r:id="rId2"/>
              </a:rPr>
              <a:t>https://www.xuetangx.com/course/SCUT08091000715/5881566?channel=search_result</a:t>
            </a:r>
            <a:endParaRPr lang="en-US" altLang="zh-CN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96597D-3863-402B-B19F-535D2B30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学堂在线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7D0275-A2CD-4E53-95A7-08C3ECB92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2293"/>
            <a:ext cx="9144000" cy="288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9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54</a:t>
            </a:r>
            <a:r>
              <a:rPr lang="zh-CN" altLang="en-US" dirty="0"/>
              <a:t>个课时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单周</a:t>
            </a:r>
            <a:r>
              <a:rPr lang="en-US" altLang="zh-CN" dirty="0"/>
              <a:t>4</a:t>
            </a:r>
            <a:r>
              <a:rPr lang="zh-CN" altLang="en-US" dirty="0"/>
              <a:t>个课时，单周</a:t>
            </a:r>
            <a:r>
              <a:rPr lang="en-US" altLang="zh-CN" dirty="0"/>
              <a:t>2</a:t>
            </a:r>
            <a:r>
              <a:rPr lang="zh-CN" altLang="en-US" dirty="0"/>
              <a:t>个课时，共</a:t>
            </a:r>
            <a:r>
              <a:rPr lang="en-US" altLang="zh-CN" dirty="0"/>
              <a:t>17</a:t>
            </a:r>
            <a:r>
              <a:rPr lang="zh-CN" altLang="en-US" dirty="0"/>
              <a:t>周学习时间。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任何内容都可以进行自学，所有课件和</a:t>
            </a:r>
            <a:r>
              <a:rPr lang="en-US" altLang="zh-CN" dirty="0"/>
              <a:t>python</a:t>
            </a:r>
            <a:r>
              <a:rPr lang="zh-CN" altLang="en-US" dirty="0"/>
              <a:t>演示代码在</a:t>
            </a:r>
            <a:r>
              <a:rPr lang="en-US" altLang="zh-CN" dirty="0"/>
              <a:t>github</a:t>
            </a:r>
            <a:r>
              <a:rPr lang="zh-CN" altLang="en-US" dirty="0"/>
              <a:t>中都可以下载。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任何缺少的知识点或是不了解的技术，可以举手提问或者电话</a:t>
            </a:r>
            <a:r>
              <a:rPr lang="en-US" altLang="zh-CN" dirty="0"/>
              <a:t>Email</a:t>
            </a:r>
            <a:r>
              <a:rPr lang="zh-CN" altLang="en-US" dirty="0"/>
              <a:t>询问。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</p:spTree>
    <p:extLst>
      <p:ext uri="{BB962C8B-B14F-4D97-AF65-F5344CB8AC3E}">
        <p14:creationId xmlns:p14="http://schemas.microsoft.com/office/powerpoint/2010/main" val="426169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/>
          </p:nvPr>
        </p:nvSpPr>
        <p:spPr>
          <a:xfrm>
            <a:off x="179512" y="1124744"/>
            <a:ext cx="8686800" cy="4857403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平时成绩</a:t>
            </a:r>
            <a:r>
              <a:rPr lang="en-US" altLang="zh-CN" dirty="0"/>
              <a:t>(20%)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六次作业</a:t>
            </a:r>
            <a:r>
              <a:rPr lang="en-US" altLang="zh-CN" dirty="0"/>
              <a:t>(12%)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两次随堂测验</a:t>
            </a:r>
            <a:r>
              <a:rPr lang="en-US" altLang="zh-CN" dirty="0"/>
              <a:t>(4%)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一次学习报告</a:t>
            </a:r>
            <a:r>
              <a:rPr lang="en-US" altLang="zh-CN" dirty="0"/>
              <a:t>(4%)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考勤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期中考试</a:t>
            </a:r>
            <a:r>
              <a:rPr lang="en-US" altLang="zh-CN" dirty="0"/>
              <a:t>(20%)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10</a:t>
            </a:r>
            <a:r>
              <a:rPr lang="zh-CN" altLang="en-US" dirty="0"/>
              <a:t>周</a:t>
            </a:r>
            <a:r>
              <a:rPr lang="en-US" altLang="zh-CN" dirty="0"/>
              <a:t>~12</a:t>
            </a:r>
            <a:r>
              <a:rPr lang="zh-CN" altLang="en-US" dirty="0"/>
              <a:t>周，随堂测试，涉及概率，物理层，数据链路层和网际层</a:t>
            </a:r>
            <a:r>
              <a:rPr lang="en-US" altLang="zh-CN" dirty="0"/>
              <a:t>(10%)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/>
              <a:t>Mooc</a:t>
            </a:r>
            <a:r>
              <a:rPr lang="zh-CN" altLang="en-US" dirty="0"/>
              <a:t>期末考试</a:t>
            </a:r>
            <a:r>
              <a:rPr lang="en-US" altLang="zh-CN" dirty="0"/>
              <a:t>(10%)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期末考试</a:t>
            </a:r>
            <a:r>
              <a:rPr lang="en-US" altLang="zh-CN" dirty="0"/>
              <a:t>(60%)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学院统一命题，教考分离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课程评分</a:t>
            </a:r>
          </a:p>
        </p:txBody>
      </p:sp>
    </p:spTree>
    <p:extLst>
      <p:ext uri="{BB962C8B-B14F-4D97-AF65-F5344CB8AC3E}">
        <p14:creationId xmlns:p14="http://schemas.microsoft.com/office/powerpoint/2010/main" val="6799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4A1927-FF6B-4B98-8218-21FC9B16D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每一堂课我都会把</a:t>
            </a:r>
            <a:r>
              <a:rPr lang="en-US" altLang="zh-CN" dirty="0"/>
              <a:t>ppt</a:t>
            </a:r>
            <a:r>
              <a:rPr lang="zh-CN" altLang="en-US" dirty="0"/>
              <a:t>放到</a:t>
            </a:r>
            <a:r>
              <a:rPr lang="en-US" altLang="zh-CN" dirty="0" err="1"/>
              <a:t>github</a:t>
            </a:r>
            <a:r>
              <a:rPr lang="zh-CN" altLang="en-US" dirty="0"/>
              <a:t>中，课程推进会非常快，需要提前进行</a:t>
            </a:r>
            <a:r>
              <a:rPr lang="zh-CN" altLang="en-US" b="1" u="sng" dirty="0"/>
              <a:t>预习</a:t>
            </a:r>
            <a:r>
              <a:rPr lang="zh-CN" altLang="en-US" dirty="0"/>
              <a:t>，阅读相关的内容。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上课</a:t>
            </a:r>
            <a:r>
              <a:rPr lang="zh-CN" altLang="en-US" b="1" u="sng" dirty="0"/>
              <a:t>可以使用平板电脑进行笔记</a:t>
            </a:r>
            <a:r>
              <a:rPr lang="zh-CN" altLang="en-US" dirty="0"/>
              <a:t>和资料查阅。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上课可以自学，可以安排自己的事情。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上课</a:t>
            </a:r>
            <a:r>
              <a:rPr lang="zh-CN" altLang="en-US" b="1" u="sng" dirty="0"/>
              <a:t>严禁使用一切种类的手机</a:t>
            </a:r>
            <a:r>
              <a:rPr lang="zh-CN" altLang="en-US" dirty="0"/>
              <a:t>，一旦发现，本次课记为“缺席”。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课程平时分“缺席”一次课，扣平时分</a:t>
            </a:r>
            <a:r>
              <a:rPr lang="en-US" altLang="zh-CN" dirty="0"/>
              <a:t>30</a:t>
            </a:r>
            <a:r>
              <a:rPr lang="zh-CN" altLang="en-US" dirty="0"/>
              <a:t>分，三次“缺席”，取消期末成绩。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任何作业、学习报告等如果存在抄袭，取消期末成绩。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2FC63B3-CFD5-4917-85A2-6FDE7BD8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几个要求</a:t>
            </a:r>
          </a:p>
        </p:txBody>
      </p:sp>
    </p:spTree>
    <p:extLst>
      <p:ext uri="{BB962C8B-B14F-4D97-AF65-F5344CB8AC3E}">
        <p14:creationId xmlns:p14="http://schemas.microsoft.com/office/powerpoint/2010/main" val="16819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394</Words>
  <Application>Microsoft Office PowerPoint</Application>
  <PresentationFormat>全屏显示(4:3)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Source Han Sans Light</vt:lpstr>
      <vt:lpstr>思源黑体 CN Light</vt:lpstr>
      <vt:lpstr>Open Sans Light</vt:lpstr>
      <vt:lpstr>Arial</vt:lpstr>
      <vt:lpstr>宋体</vt:lpstr>
      <vt:lpstr>Calibri</vt:lpstr>
      <vt:lpstr>腾祥嘉丽线黑简</vt:lpstr>
      <vt:lpstr>Times New Roman</vt:lpstr>
      <vt:lpstr>Wingdings</vt:lpstr>
      <vt:lpstr>Office 主题​​</vt:lpstr>
      <vt:lpstr>计算机网络</vt:lpstr>
      <vt:lpstr>自我介绍</vt:lpstr>
      <vt:lpstr>课程所学习的知识</vt:lpstr>
      <vt:lpstr>课程教材</vt:lpstr>
      <vt:lpstr>课程安排</vt:lpstr>
      <vt:lpstr>学堂在线</vt:lpstr>
      <vt:lpstr>课程安排</vt:lpstr>
      <vt:lpstr>课程评分</vt:lpstr>
      <vt:lpstr>几个要求</vt:lpstr>
    </vt:vector>
  </TitlesOfParts>
  <Company>YNU VMC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GongJian</dc:creator>
  <cp:lastModifiedBy>wangjin</cp:lastModifiedBy>
  <cp:revision>83</cp:revision>
  <dcterms:created xsi:type="dcterms:W3CDTF">2016-11-29T04:36:55Z</dcterms:created>
  <dcterms:modified xsi:type="dcterms:W3CDTF">2022-08-28T07:32:20Z</dcterms:modified>
</cp:coreProperties>
</file>