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95" r:id="rId5"/>
    <p:sldId id="388" r:id="rId6"/>
    <p:sldId id="409" r:id="rId7"/>
    <p:sldId id="412" r:id="rId8"/>
    <p:sldId id="414" r:id="rId9"/>
    <p:sldId id="413" r:id="rId10"/>
    <p:sldId id="415" r:id="rId11"/>
    <p:sldId id="396" r:id="rId12"/>
    <p:sldId id="416" r:id="rId13"/>
    <p:sldId id="417" r:id="rId14"/>
    <p:sldId id="418" r:id="rId15"/>
    <p:sldId id="419" r:id="rId16"/>
    <p:sldId id="398" r:id="rId17"/>
    <p:sldId id="436" r:id="rId18"/>
    <p:sldId id="437" r:id="rId19"/>
    <p:sldId id="438" r:id="rId20"/>
    <p:sldId id="439" r:id="rId21"/>
    <p:sldId id="440" r:id="rId22"/>
    <p:sldId id="441" r:id="rId23"/>
    <p:sldId id="442" r:id="rId24"/>
    <p:sldId id="443" r:id="rId25"/>
    <p:sldId id="444" r:id="rId26"/>
    <p:sldId id="445" r:id="rId27"/>
    <p:sldId id="345" r:id="rId28"/>
    <p:sldId id="353" r:id="rId29"/>
    <p:sldId id="387" r:id="rId30"/>
  </p:sldIdLst>
  <p:sldSz cx="8999220" cy="50399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6FB8"/>
    <a:srgbClr val="FF6600"/>
    <a:srgbClr val="033888"/>
    <a:srgbClr val="F40002"/>
    <a:srgbClr val="169EAE"/>
    <a:srgbClr val="00B2BA"/>
    <a:srgbClr val="F39800"/>
    <a:srgbClr val="EE9A37"/>
    <a:srgbClr val="A7F0F4"/>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65538" autoAdjust="0"/>
  </p:normalViewPr>
  <p:slideViewPr>
    <p:cSldViewPr snapToGrid="0">
      <p:cViewPr varScale="1">
        <p:scale>
          <a:sx n="100" d="100"/>
          <a:sy n="100" d="100"/>
        </p:scale>
        <p:origin x="-1992" y="-90"/>
      </p:cViewPr>
      <p:guideLst>
        <p:guide orient="horz" pos="1714"/>
        <p:guide pos="28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41376-497C-4201-8E40-1F4DBA1A057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68300" y="685800"/>
            <a:ext cx="6121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2C0722-9D02-495A-A8BC-AB50D2EACA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fld id="{6D2C0722-9D02-495A-A8BC-AB50D2EACA0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025" y="824925"/>
            <a:ext cx="6750150" cy="1754860"/>
          </a:xfrm>
        </p:spPr>
        <p:txBody>
          <a:bodyPr anchor="b"/>
          <a:lstStyle>
            <a:lvl1pPr algn="ctr">
              <a:defRPr sz="441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025" y="2647459"/>
            <a:ext cx="6750150" cy="1216967"/>
          </a:xfrm>
        </p:spPr>
        <p:txBody>
          <a:bodyPr/>
          <a:lstStyle>
            <a:lvl1pPr marL="0" indent="0" algn="ctr">
              <a:buNone/>
              <a:defRPr sz="1765"/>
            </a:lvl1pPr>
            <a:lvl2pPr marL="335915" indent="0" algn="ctr">
              <a:buNone/>
              <a:defRPr sz="1470"/>
            </a:lvl2pPr>
            <a:lvl3pPr marL="671830" indent="0" algn="ctr">
              <a:buNone/>
              <a:defRPr sz="1325"/>
            </a:lvl3pPr>
            <a:lvl4pPr marL="1007745" indent="0" algn="ctr">
              <a:buNone/>
              <a:defRPr sz="1175"/>
            </a:lvl4pPr>
            <a:lvl5pPr marL="1343660" indent="0" algn="ctr">
              <a:buNone/>
              <a:defRPr sz="1175"/>
            </a:lvl5pPr>
            <a:lvl6pPr marL="1679575" indent="0" algn="ctr">
              <a:buNone/>
              <a:defRPr sz="1175"/>
            </a:lvl6pPr>
            <a:lvl7pPr marL="2016125" indent="0" algn="ctr">
              <a:buNone/>
              <a:defRPr sz="1175"/>
            </a:lvl7pPr>
            <a:lvl8pPr marL="2352040" indent="0" algn="ctr">
              <a:buNone/>
              <a:defRPr sz="1175"/>
            </a:lvl8pPr>
            <a:lvl9pPr marL="2688590" indent="0" algn="ctr">
              <a:buNone/>
              <a:defRPr sz="1175"/>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18764" y="268363"/>
            <a:ext cx="7762672" cy="42716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076" y="1256639"/>
            <a:ext cx="7762672" cy="2096731"/>
          </a:xfrm>
        </p:spPr>
        <p:txBody>
          <a:bodyPr anchor="b"/>
          <a:lstStyle>
            <a:lvl1pPr>
              <a:defRPr sz="441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076" y="3373206"/>
            <a:ext cx="7762672" cy="1102621"/>
          </a:xfrm>
        </p:spPr>
        <p:txBody>
          <a:bodyPr/>
          <a:lstStyle>
            <a:lvl1pPr marL="0" indent="0">
              <a:buNone/>
              <a:defRPr sz="1765">
                <a:solidFill>
                  <a:schemeClr val="tx1">
                    <a:tint val="75000"/>
                  </a:schemeClr>
                </a:solidFill>
              </a:defRPr>
            </a:lvl1pPr>
            <a:lvl2pPr marL="335915" indent="0">
              <a:buNone/>
              <a:defRPr sz="1470">
                <a:solidFill>
                  <a:schemeClr val="tx1">
                    <a:tint val="75000"/>
                  </a:schemeClr>
                </a:solidFill>
              </a:defRPr>
            </a:lvl2pPr>
            <a:lvl3pPr marL="671830" indent="0">
              <a:buNone/>
              <a:defRPr sz="1325">
                <a:solidFill>
                  <a:schemeClr val="tx1">
                    <a:tint val="75000"/>
                  </a:schemeClr>
                </a:solidFill>
              </a:defRPr>
            </a:lvl3pPr>
            <a:lvl4pPr marL="1007745" indent="0">
              <a:buNone/>
              <a:defRPr sz="1175">
                <a:solidFill>
                  <a:schemeClr val="tx1">
                    <a:tint val="75000"/>
                  </a:schemeClr>
                </a:solidFill>
              </a:defRPr>
            </a:lvl4pPr>
            <a:lvl5pPr marL="1343660" indent="0">
              <a:buNone/>
              <a:defRPr sz="1175">
                <a:solidFill>
                  <a:schemeClr val="tx1">
                    <a:tint val="75000"/>
                  </a:schemeClr>
                </a:solidFill>
              </a:defRPr>
            </a:lvl5pPr>
            <a:lvl6pPr marL="1679575" indent="0">
              <a:buNone/>
              <a:defRPr sz="1175">
                <a:solidFill>
                  <a:schemeClr val="tx1">
                    <a:tint val="75000"/>
                  </a:schemeClr>
                </a:solidFill>
              </a:defRPr>
            </a:lvl6pPr>
            <a:lvl7pPr marL="2016125" indent="0">
              <a:buNone/>
              <a:defRPr sz="1175">
                <a:solidFill>
                  <a:schemeClr val="tx1">
                    <a:tint val="75000"/>
                  </a:schemeClr>
                </a:solidFill>
              </a:defRPr>
            </a:lvl7pPr>
            <a:lvl8pPr marL="2352040" indent="0">
              <a:buNone/>
              <a:defRPr sz="1175">
                <a:solidFill>
                  <a:schemeClr val="tx1">
                    <a:tint val="75000"/>
                  </a:schemeClr>
                </a:solidFill>
              </a:defRPr>
            </a:lvl8pPr>
            <a:lvl9pPr marL="2688590" indent="0">
              <a:buNone/>
              <a:defRPr sz="1175">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8764" y="1341815"/>
            <a:ext cx="3825085" cy="31981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56351" y="1341815"/>
            <a:ext cx="3825085" cy="31981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936" y="268363"/>
            <a:ext cx="7762672" cy="974274"/>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76083" y="1307133"/>
            <a:ext cx="3597698" cy="605566"/>
          </a:xfrm>
        </p:spPr>
        <p:txBody>
          <a:bodyPr anchor="ctr" anchorCtr="0"/>
          <a:lstStyle>
            <a:lvl1pPr marL="0" indent="0">
              <a:buNone/>
              <a:defRPr sz="2055"/>
            </a:lvl1pPr>
            <a:lvl2pPr marL="335915" indent="0">
              <a:buNone/>
              <a:defRPr sz="1765"/>
            </a:lvl2pPr>
            <a:lvl3pPr marL="671830" indent="0">
              <a:buNone/>
              <a:defRPr sz="1470"/>
            </a:lvl3pPr>
            <a:lvl4pPr marL="1007745" indent="0">
              <a:buNone/>
              <a:defRPr sz="1325"/>
            </a:lvl4pPr>
            <a:lvl5pPr marL="1343660" indent="0">
              <a:buNone/>
              <a:defRPr sz="1325"/>
            </a:lvl5pPr>
            <a:lvl6pPr marL="1679575" indent="0">
              <a:buNone/>
              <a:defRPr sz="1325"/>
            </a:lvl6pPr>
            <a:lvl7pPr marL="2016125" indent="0">
              <a:buNone/>
              <a:defRPr sz="1325"/>
            </a:lvl7pPr>
            <a:lvl8pPr marL="2352040" indent="0">
              <a:buNone/>
              <a:defRPr sz="1325"/>
            </a:lvl8pPr>
            <a:lvl9pPr marL="2688590" indent="0">
              <a:buNone/>
              <a:defRPr sz="13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76083" y="1959025"/>
            <a:ext cx="3597698" cy="259031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18905" y="1307133"/>
            <a:ext cx="3615417" cy="605566"/>
          </a:xfrm>
        </p:spPr>
        <p:txBody>
          <a:bodyPr anchor="ctr" anchorCtr="0"/>
          <a:lstStyle>
            <a:lvl1pPr marL="0" indent="0">
              <a:buNone/>
              <a:defRPr sz="2055"/>
            </a:lvl1pPr>
            <a:lvl2pPr marL="335915" indent="0">
              <a:buNone/>
              <a:defRPr sz="1765"/>
            </a:lvl2pPr>
            <a:lvl3pPr marL="671830" indent="0">
              <a:buNone/>
              <a:defRPr sz="1470"/>
            </a:lvl3pPr>
            <a:lvl4pPr marL="1007745" indent="0">
              <a:buNone/>
              <a:defRPr sz="1325"/>
            </a:lvl4pPr>
            <a:lvl5pPr marL="1343660" indent="0">
              <a:buNone/>
              <a:defRPr sz="1325"/>
            </a:lvl5pPr>
            <a:lvl6pPr marL="1679575" indent="0">
              <a:buNone/>
              <a:defRPr sz="1325"/>
            </a:lvl6pPr>
            <a:lvl7pPr marL="2016125" indent="0">
              <a:buNone/>
              <a:defRPr sz="1325"/>
            </a:lvl7pPr>
            <a:lvl8pPr marL="2352040" indent="0">
              <a:buNone/>
              <a:defRPr sz="1325"/>
            </a:lvl8pPr>
            <a:lvl9pPr marL="2688590" indent="0">
              <a:buNone/>
              <a:defRPr sz="13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18905" y="1959025"/>
            <a:ext cx="3615417" cy="259031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936" y="336037"/>
            <a:ext cx="3074883" cy="1176130"/>
          </a:xfrm>
        </p:spPr>
        <p:txBody>
          <a:bodyPr anchor="b"/>
          <a:lstStyle>
            <a:lvl1pPr>
              <a:defRPr sz="235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6257" y="336038"/>
            <a:ext cx="4556351" cy="3971771"/>
          </a:xfrm>
        </p:spPr>
        <p:txBody>
          <a:bodyPr/>
          <a:lstStyle>
            <a:lvl1pPr marL="0" indent="0">
              <a:buNone/>
              <a:defRPr sz="2350"/>
            </a:lvl1pPr>
            <a:lvl2pPr marL="335915" indent="0">
              <a:buNone/>
              <a:defRPr sz="2055"/>
            </a:lvl2pPr>
            <a:lvl3pPr marL="671830" indent="0">
              <a:buNone/>
              <a:defRPr sz="1765"/>
            </a:lvl3pPr>
            <a:lvl4pPr marL="1007745" indent="0">
              <a:buNone/>
              <a:defRPr sz="1470"/>
            </a:lvl4pPr>
            <a:lvl5pPr marL="1343660" indent="0">
              <a:buNone/>
              <a:defRPr sz="1470"/>
            </a:lvl5pPr>
            <a:lvl6pPr marL="1679575" indent="0">
              <a:buNone/>
              <a:defRPr sz="1470"/>
            </a:lvl6pPr>
            <a:lvl7pPr marL="2016125" indent="0">
              <a:buNone/>
              <a:defRPr sz="1470"/>
            </a:lvl7pPr>
            <a:lvl8pPr marL="2352040" indent="0">
              <a:buNone/>
              <a:defRPr sz="1470"/>
            </a:lvl8pPr>
            <a:lvl9pPr marL="2688590" indent="0">
              <a:buNone/>
              <a:defRPr sz="1470"/>
            </a:lvl9pPr>
          </a:lstStyle>
          <a:p>
            <a:endParaRPr lang="zh-CN" altLang="en-US"/>
          </a:p>
        </p:txBody>
      </p:sp>
      <p:sp>
        <p:nvSpPr>
          <p:cNvPr id="4" name="文本占位符 3"/>
          <p:cNvSpPr>
            <a:spLocks noGrp="1"/>
          </p:cNvSpPr>
          <p:nvPr>
            <p:ph type="body" sz="half" idx="2"/>
          </p:nvPr>
        </p:nvSpPr>
        <p:spPr>
          <a:xfrm>
            <a:off x="619936" y="1512167"/>
            <a:ext cx="3074883" cy="2801476"/>
          </a:xfrm>
        </p:spPr>
        <p:txBody>
          <a:bodyPr/>
          <a:lstStyle>
            <a:lvl1pPr marL="0" indent="0">
              <a:buNone/>
              <a:defRPr sz="1470"/>
            </a:lvl1pPr>
            <a:lvl2pPr marL="335915" indent="0">
              <a:buNone/>
              <a:defRPr sz="1325"/>
            </a:lvl2pPr>
            <a:lvl3pPr marL="671830" indent="0">
              <a:buNone/>
              <a:defRPr sz="1175"/>
            </a:lvl3pPr>
            <a:lvl4pPr marL="1007745" indent="0">
              <a:buNone/>
              <a:defRPr sz="1030"/>
            </a:lvl4pPr>
            <a:lvl5pPr marL="1343660" indent="0">
              <a:buNone/>
              <a:defRPr sz="1030"/>
            </a:lvl5pPr>
            <a:lvl6pPr marL="1679575" indent="0">
              <a:buNone/>
              <a:defRPr sz="1030"/>
            </a:lvl6pPr>
            <a:lvl7pPr marL="2016125" indent="0">
              <a:buNone/>
              <a:defRPr sz="1030"/>
            </a:lvl7pPr>
            <a:lvl8pPr marL="2352040" indent="0">
              <a:buNone/>
              <a:defRPr sz="1030"/>
            </a:lvl8pPr>
            <a:lvl9pPr marL="2688590" indent="0">
              <a:buNone/>
              <a:defRPr sz="103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768" y="268363"/>
            <a:ext cx="1940668" cy="42716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8764" y="268363"/>
            <a:ext cx="5709501" cy="42716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18764" y="268363"/>
            <a:ext cx="7762672" cy="9742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8764" y="1341815"/>
            <a:ext cx="7762672" cy="319818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18764" y="4671848"/>
            <a:ext cx="2025045" cy="268363"/>
          </a:xfrm>
          <a:prstGeom prst="rect">
            <a:avLst/>
          </a:prstGeom>
        </p:spPr>
        <p:txBody>
          <a:bodyPr vert="horz" lIns="91440" tIns="45720" rIns="91440" bIns="45720" rtlCol="0" anchor="ctr"/>
          <a:lstStyle>
            <a:lvl1pPr algn="l">
              <a:defRPr sz="88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2981316" y="4671848"/>
            <a:ext cx="3037567" cy="268363"/>
          </a:xfrm>
          <a:prstGeom prst="rect">
            <a:avLst/>
          </a:prstGeom>
        </p:spPr>
        <p:txBody>
          <a:bodyPr vert="horz" lIns="91440" tIns="45720" rIns="91440" bIns="45720" rtlCol="0" anchor="ctr"/>
          <a:lstStyle>
            <a:lvl1pPr algn="ctr">
              <a:defRPr sz="8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356391" y="4671848"/>
            <a:ext cx="2025045" cy="268363"/>
          </a:xfrm>
          <a:prstGeom prst="rect">
            <a:avLst/>
          </a:prstGeom>
        </p:spPr>
        <p:txBody>
          <a:bodyPr vert="horz" lIns="91440" tIns="45720" rIns="91440" bIns="45720" rtlCol="0" anchor="ctr"/>
          <a:lstStyle>
            <a:lvl1pPr algn="r">
              <a:defRPr sz="88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71830" rtl="0" eaLnBrk="1" latinLnBrk="0" hangingPunct="1">
        <a:lnSpc>
          <a:spcPct val="90000"/>
        </a:lnSpc>
        <a:spcBef>
          <a:spcPct val="0"/>
        </a:spcBef>
        <a:buNone/>
        <a:defRPr sz="3235" kern="1200">
          <a:solidFill>
            <a:schemeClr val="tx1"/>
          </a:solidFill>
          <a:latin typeface="+mj-lt"/>
          <a:ea typeface="+mj-ea"/>
          <a:cs typeface="+mj-cs"/>
        </a:defRPr>
      </a:lvl1pPr>
    </p:titleStyle>
    <p:bodyStyle>
      <a:lvl1pPr marL="168275" indent="-166370" algn="l" defTabSz="671830" rtl="0" eaLnBrk="1" latinLnBrk="0" hangingPunct="1">
        <a:lnSpc>
          <a:spcPct val="90000"/>
        </a:lnSpc>
        <a:spcBef>
          <a:spcPts val="735"/>
        </a:spcBef>
        <a:buFont typeface="Arial" panose="020B0604020202020204" pitchFamily="34" charset="0"/>
        <a:buChar char="•"/>
        <a:defRPr sz="2055" kern="1200">
          <a:solidFill>
            <a:schemeClr val="tx1"/>
          </a:solidFill>
          <a:latin typeface="+mn-lt"/>
          <a:ea typeface="+mn-ea"/>
          <a:cs typeface="+mn-cs"/>
        </a:defRPr>
      </a:lvl1pPr>
      <a:lvl2pPr marL="504190" indent="-166370" algn="l" defTabSz="671830" rtl="0" eaLnBrk="1" latinLnBrk="0" hangingPunct="1">
        <a:lnSpc>
          <a:spcPct val="90000"/>
        </a:lnSpc>
        <a:spcBef>
          <a:spcPct val="74000"/>
        </a:spcBef>
        <a:buFont typeface="Arial" panose="020B0604020202020204" pitchFamily="34" charset="0"/>
        <a:buChar char="•"/>
        <a:defRPr sz="1765" kern="1200">
          <a:solidFill>
            <a:schemeClr val="tx1"/>
          </a:solidFill>
          <a:latin typeface="+mn-lt"/>
          <a:ea typeface="+mn-ea"/>
          <a:cs typeface="+mn-cs"/>
        </a:defRPr>
      </a:lvl2pPr>
      <a:lvl3pPr marL="840105" indent="-166370" algn="l" defTabSz="671830" rtl="0" eaLnBrk="1" latinLnBrk="0" hangingPunct="1">
        <a:lnSpc>
          <a:spcPct val="90000"/>
        </a:lnSpc>
        <a:spcBef>
          <a:spcPct val="74000"/>
        </a:spcBef>
        <a:buFont typeface="Arial" panose="020B0604020202020204" pitchFamily="34" charset="0"/>
        <a:buChar char="•"/>
        <a:defRPr sz="1470" kern="1200">
          <a:solidFill>
            <a:schemeClr val="tx1"/>
          </a:solidFill>
          <a:latin typeface="+mn-lt"/>
          <a:ea typeface="+mn-ea"/>
          <a:cs typeface="+mn-cs"/>
        </a:defRPr>
      </a:lvl3pPr>
      <a:lvl4pPr marL="1176020" indent="-166370" algn="l" defTabSz="671830" rtl="0" eaLnBrk="1" latinLnBrk="0" hangingPunct="1">
        <a:lnSpc>
          <a:spcPct val="90000"/>
        </a:lnSpc>
        <a:spcBef>
          <a:spcPct val="74000"/>
        </a:spcBef>
        <a:buFont typeface="Arial" panose="020B0604020202020204" pitchFamily="34" charset="0"/>
        <a:buChar char="•"/>
        <a:defRPr sz="1325" kern="1200">
          <a:solidFill>
            <a:schemeClr val="tx1"/>
          </a:solidFill>
          <a:latin typeface="+mn-lt"/>
          <a:ea typeface="+mn-ea"/>
          <a:cs typeface="+mn-cs"/>
        </a:defRPr>
      </a:lvl4pPr>
      <a:lvl5pPr marL="1511935" indent="-166370" algn="l" defTabSz="671830" rtl="0" eaLnBrk="1" latinLnBrk="0" hangingPunct="1">
        <a:lnSpc>
          <a:spcPct val="90000"/>
        </a:lnSpc>
        <a:spcBef>
          <a:spcPct val="74000"/>
        </a:spcBef>
        <a:buFont typeface="Arial" panose="020B0604020202020204" pitchFamily="34" charset="0"/>
        <a:buChar char="•"/>
        <a:defRPr sz="1325" kern="1200">
          <a:solidFill>
            <a:schemeClr val="tx1"/>
          </a:solidFill>
          <a:latin typeface="+mn-lt"/>
          <a:ea typeface="+mn-ea"/>
          <a:cs typeface="+mn-cs"/>
        </a:defRPr>
      </a:lvl5pPr>
      <a:lvl6pPr marL="1848485" indent="-166370" algn="l" defTabSz="671830" rtl="0" eaLnBrk="1" latinLnBrk="0" hangingPunct="1">
        <a:lnSpc>
          <a:spcPct val="90000"/>
        </a:lnSpc>
        <a:spcBef>
          <a:spcPct val="74000"/>
        </a:spcBef>
        <a:buFont typeface="Arial" panose="020B0604020202020204" pitchFamily="34" charset="0"/>
        <a:buChar char="•"/>
        <a:defRPr sz="1325" kern="1200">
          <a:solidFill>
            <a:schemeClr val="tx1"/>
          </a:solidFill>
          <a:latin typeface="+mn-lt"/>
          <a:ea typeface="+mn-ea"/>
          <a:cs typeface="+mn-cs"/>
        </a:defRPr>
      </a:lvl6pPr>
      <a:lvl7pPr marL="2184400" indent="-166370" algn="l" defTabSz="671830" rtl="0" eaLnBrk="1" latinLnBrk="0" hangingPunct="1">
        <a:lnSpc>
          <a:spcPct val="90000"/>
        </a:lnSpc>
        <a:spcBef>
          <a:spcPct val="74000"/>
        </a:spcBef>
        <a:buFont typeface="Arial" panose="020B0604020202020204" pitchFamily="34" charset="0"/>
        <a:buChar char="•"/>
        <a:defRPr sz="1325" kern="1200">
          <a:solidFill>
            <a:schemeClr val="tx1"/>
          </a:solidFill>
          <a:latin typeface="+mn-lt"/>
          <a:ea typeface="+mn-ea"/>
          <a:cs typeface="+mn-cs"/>
        </a:defRPr>
      </a:lvl7pPr>
      <a:lvl8pPr marL="2520315" indent="-166370" algn="l" defTabSz="671830" rtl="0" eaLnBrk="1" latinLnBrk="0" hangingPunct="1">
        <a:lnSpc>
          <a:spcPct val="90000"/>
        </a:lnSpc>
        <a:spcBef>
          <a:spcPct val="74000"/>
        </a:spcBef>
        <a:buFont typeface="Arial" panose="020B0604020202020204" pitchFamily="34" charset="0"/>
        <a:buChar char="•"/>
        <a:defRPr sz="1325" kern="1200">
          <a:solidFill>
            <a:schemeClr val="tx1"/>
          </a:solidFill>
          <a:latin typeface="+mn-lt"/>
          <a:ea typeface="+mn-ea"/>
          <a:cs typeface="+mn-cs"/>
        </a:defRPr>
      </a:lvl8pPr>
      <a:lvl9pPr marL="2856230" indent="-166370" algn="l" defTabSz="671830" rtl="0" eaLnBrk="1" latinLnBrk="0" hangingPunct="1">
        <a:lnSpc>
          <a:spcPct val="90000"/>
        </a:lnSpc>
        <a:spcBef>
          <a:spcPct val="74000"/>
        </a:spcBef>
        <a:buFont typeface="Arial" panose="020B0604020202020204" pitchFamily="34" charset="0"/>
        <a:buChar char="•"/>
        <a:defRPr sz="1325" kern="1200">
          <a:solidFill>
            <a:schemeClr val="tx1"/>
          </a:solidFill>
          <a:latin typeface="+mn-lt"/>
          <a:ea typeface="+mn-ea"/>
          <a:cs typeface="+mn-cs"/>
        </a:defRPr>
      </a:lvl9pPr>
    </p:bodyStyle>
    <p:otherStyle>
      <a:defPPr>
        <a:defRPr lang="zh-CN"/>
      </a:defPPr>
      <a:lvl1pPr marL="0" algn="l" defTabSz="671830" rtl="0" eaLnBrk="1" latinLnBrk="0" hangingPunct="1">
        <a:defRPr sz="1325" kern="1200">
          <a:solidFill>
            <a:schemeClr val="tx1"/>
          </a:solidFill>
          <a:latin typeface="+mn-lt"/>
          <a:ea typeface="+mn-ea"/>
          <a:cs typeface="+mn-cs"/>
        </a:defRPr>
      </a:lvl1pPr>
      <a:lvl2pPr marL="335915" algn="l" defTabSz="671830" rtl="0" eaLnBrk="1" latinLnBrk="0" hangingPunct="1">
        <a:defRPr sz="1325" kern="1200">
          <a:solidFill>
            <a:schemeClr val="tx1"/>
          </a:solidFill>
          <a:latin typeface="+mn-lt"/>
          <a:ea typeface="+mn-ea"/>
          <a:cs typeface="+mn-cs"/>
        </a:defRPr>
      </a:lvl2pPr>
      <a:lvl3pPr marL="671830" algn="l" defTabSz="671830" rtl="0" eaLnBrk="1" latinLnBrk="0" hangingPunct="1">
        <a:defRPr sz="1325" kern="1200">
          <a:solidFill>
            <a:schemeClr val="tx1"/>
          </a:solidFill>
          <a:latin typeface="+mn-lt"/>
          <a:ea typeface="+mn-ea"/>
          <a:cs typeface="+mn-cs"/>
        </a:defRPr>
      </a:lvl3pPr>
      <a:lvl4pPr marL="1007745" algn="l" defTabSz="671830" rtl="0" eaLnBrk="1" latinLnBrk="0" hangingPunct="1">
        <a:defRPr sz="1325" kern="1200">
          <a:solidFill>
            <a:schemeClr val="tx1"/>
          </a:solidFill>
          <a:latin typeface="+mn-lt"/>
          <a:ea typeface="+mn-ea"/>
          <a:cs typeface="+mn-cs"/>
        </a:defRPr>
      </a:lvl4pPr>
      <a:lvl5pPr marL="1343660" algn="l" defTabSz="671830" rtl="0" eaLnBrk="1" latinLnBrk="0" hangingPunct="1">
        <a:defRPr sz="1325" kern="1200">
          <a:solidFill>
            <a:schemeClr val="tx1"/>
          </a:solidFill>
          <a:latin typeface="+mn-lt"/>
          <a:ea typeface="+mn-ea"/>
          <a:cs typeface="+mn-cs"/>
        </a:defRPr>
      </a:lvl5pPr>
      <a:lvl6pPr marL="1679575" algn="l" defTabSz="671830" rtl="0" eaLnBrk="1" latinLnBrk="0" hangingPunct="1">
        <a:defRPr sz="1325" kern="1200">
          <a:solidFill>
            <a:schemeClr val="tx1"/>
          </a:solidFill>
          <a:latin typeface="+mn-lt"/>
          <a:ea typeface="+mn-ea"/>
          <a:cs typeface="+mn-cs"/>
        </a:defRPr>
      </a:lvl6pPr>
      <a:lvl7pPr marL="2016125" algn="l" defTabSz="671830" rtl="0" eaLnBrk="1" latinLnBrk="0" hangingPunct="1">
        <a:defRPr sz="1325" kern="1200">
          <a:solidFill>
            <a:schemeClr val="tx1"/>
          </a:solidFill>
          <a:latin typeface="+mn-lt"/>
          <a:ea typeface="+mn-ea"/>
          <a:cs typeface="+mn-cs"/>
        </a:defRPr>
      </a:lvl7pPr>
      <a:lvl8pPr marL="2352040" algn="l" defTabSz="671830" rtl="0" eaLnBrk="1" latinLnBrk="0" hangingPunct="1">
        <a:defRPr sz="1325" kern="1200">
          <a:solidFill>
            <a:schemeClr val="tx1"/>
          </a:solidFill>
          <a:latin typeface="+mn-lt"/>
          <a:ea typeface="+mn-ea"/>
          <a:cs typeface="+mn-cs"/>
        </a:defRPr>
      </a:lvl8pPr>
      <a:lvl9pPr marL="2688590" algn="l" defTabSz="671830" rtl="0" eaLnBrk="1" latinLnBrk="0" hangingPunct="1">
        <a:defRPr sz="13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2" Type="http://schemas.openxmlformats.org/officeDocument/2006/relationships/slideLayout" Target="../slideLayouts/slideLayout2.xml"/><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1403985" y="3120390"/>
            <a:ext cx="6191250" cy="613410"/>
          </a:xfrm>
          <a:prstGeom prst="rect">
            <a:avLst/>
          </a:prstGeom>
          <a:noFill/>
        </p:spPr>
        <p:txBody>
          <a:bodyPr wrap="square" rtlCol="0">
            <a:spAutoFit/>
          </a:bodyPr>
          <a:lstStyle/>
          <a:p>
            <a:pPr algn="ctr"/>
            <a:r>
              <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反兴奋剂教育准入</a:t>
            </a:r>
            <a:r>
              <a:rPr lang="zh-CN" altLang="en-US" sz="32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讲座</a:t>
            </a:r>
            <a:r>
              <a:rPr lang="en-US" altLang="zh-CN" sz="3200"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 </a:t>
            </a:r>
            <a:r>
              <a:rPr lang="zh-CN" altLang="en-US" sz="3200"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案例篇</a:t>
            </a:r>
            <a:endParaRPr lang="zh-CN" altLang="en-US" sz="3200" b="1" dirty="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 name="TextBox 2"/>
          <p:cNvSpPr txBox="1"/>
          <p:nvPr/>
        </p:nvSpPr>
        <p:spPr>
          <a:xfrm>
            <a:off x="3330814" y="601264"/>
            <a:ext cx="4983480" cy="384810"/>
          </a:xfrm>
          <a:prstGeom prst="rect">
            <a:avLst/>
          </a:prstGeom>
          <a:noFill/>
        </p:spPr>
        <p:txBody>
          <a:bodyPr wrap="none" rtlCol="0">
            <a:spAutoFit/>
          </a:bodyPr>
          <a:p>
            <a:pPr lvl="0" algn="l"/>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中国发生了什么？</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天津全运周期兴奋剂检查数据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3" name="图片 2" descr="数据-3-"/>
          <p:cNvPicPr>
            <a:picLocks noChangeAspect="1"/>
          </p:cNvPicPr>
          <p:nvPr/>
        </p:nvPicPr>
        <p:blipFill>
          <a:blip r:embed="rId2"/>
          <a:stretch>
            <a:fillRect/>
          </a:stretch>
        </p:blipFill>
        <p:spPr>
          <a:xfrm>
            <a:off x="62865" y="1797685"/>
            <a:ext cx="8853170" cy="18923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2" name="图片 1" descr="数据-4-"/>
          <p:cNvPicPr>
            <a:picLocks noChangeAspect="1"/>
          </p:cNvPicPr>
          <p:nvPr/>
        </p:nvPicPr>
        <p:blipFill>
          <a:blip r:embed="rId2"/>
          <a:stretch>
            <a:fillRect/>
          </a:stretch>
        </p:blipFill>
        <p:spPr>
          <a:xfrm>
            <a:off x="177165" y="1998345"/>
            <a:ext cx="8738870" cy="1540510"/>
          </a:xfrm>
          <a:prstGeom prst="rect">
            <a:avLst/>
          </a:prstGeom>
        </p:spPr>
      </p:pic>
      <p:sp>
        <p:nvSpPr>
          <p:cNvPr id="3" name="TextBox 2"/>
          <p:cNvSpPr txBox="1"/>
          <p:nvPr/>
        </p:nvSpPr>
        <p:spPr>
          <a:xfrm>
            <a:off x="3330814" y="601264"/>
            <a:ext cx="4983480" cy="384810"/>
          </a:xfrm>
          <a:prstGeom prst="rect">
            <a:avLst/>
          </a:prstGeom>
          <a:noFill/>
        </p:spPr>
        <p:txBody>
          <a:bodyPr wrap="none" rtlCol="0">
            <a:spAutoFit/>
          </a:bodyPr>
          <a:p>
            <a:pPr lvl="0" algn="l"/>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中国发生了什么？</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天津全运周期兴奋剂检查数据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 name="TextBox 2"/>
          <p:cNvSpPr txBox="1"/>
          <p:nvPr/>
        </p:nvSpPr>
        <p:spPr>
          <a:xfrm>
            <a:off x="3330814" y="601264"/>
            <a:ext cx="4983480" cy="384810"/>
          </a:xfrm>
          <a:prstGeom prst="rect">
            <a:avLst/>
          </a:prstGeom>
          <a:noFill/>
        </p:spPr>
        <p:txBody>
          <a:bodyPr wrap="none" rtlCol="0">
            <a:spAutoFit/>
          </a:bodyPr>
          <a:p>
            <a:pPr lvl="0" algn="l"/>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中国发生了什么？</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天津全运周期兴奋剂检查数据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3" name="图片 2" descr="数据-5-"/>
          <p:cNvPicPr>
            <a:picLocks noChangeAspect="1"/>
          </p:cNvPicPr>
          <p:nvPr/>
        </p:nvPicPr>
        <p:blipFill>
          <a:blip r:embed="rId2"/>
          <a:stretch>
            <a:fillRect/>
          </a:stretch>
        </p:blipFill>
        <p:spPr>
          <a:xfrm>
            <a:off x="135890" y="1735455"/>
            <a:ext cx="8780145" cy="18923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7" name="TextBox 6"/>
          <p:cNvSpPr txBox="1"/>
          <p:nvPr/>
        </p:nvSpPr>
        <p:spPr>
          <a:xfrm>
            <a:off x="403913" y="1409700"/>
            <a:ext cx="8437880" cy="2285365"/>
          </a:xfrm>
          <a:prstGeom prst="rect">
            <a:avLst/>
          </a:prstGeom>
          <a:noFill/>
        </p:spPr>
        <p:txBody>
          <a:bodyPr wrap="none" rtlCol="0">
            <a:spAutoFit/>
          </a:bodyPr>
          <a:lstStyle/>
          <a:p>
            <a:pPr algn="ctr">
              <a:lnSpc>
                <a:spcPct val="120000"/>
              </a:lnSpc>
            </a:pPr>
            <a:r>
              <a:rPr lang="en-US" altLang="zh-CN" sz="2400" b="1" dirty="0" smtClean="0">
                <a:latin typeface="微软雅黑" panose="020B0503020204020204" charset="-122"/>
                <a:ea typeface="微软雅黑" panose="020B0503020204020204" charset="-122"/>
              </a:rPr>
              <a:t>2013-2016 </a:t>
            </a:r>
            <a:r>
              <a:rPr lang="zh-CN" altLang="en-US" sz="2400" b="1" dirty="0" smtClean="0">
                <a:latin typeface="微软雅黑" panose="020B0503020204020204" charset="-122"/>
                <a:ea typeface="微软雅黑" panose="020B0503020204020204" charset="-122"/>
              </a:rPr>
              <a:t>兴奋剂违规总数</a:t>
            </a:r>
            <a:r>
              <a:rPr lang="en-US" altLang="zh-CN" sz="2400" b="1" dirty="0" smtClean="0">
                <a:solidFill>
                  <a:srgbClr val="FF6600"/>
                </a:solidFill>
                <a:latin typeface="微软雅黑" panose="020B0503020204020204" charset="-122"/>
                <a:ea typeface="微软雅黑" panose="020B0503020204020204" charset="-122"/>
              </a:rPr>
              <a:t>240</a:t>
            </a:r>
            <a:r>
              <a:rPr lang="zh-CN" altLang="en-US" sz="2400" b="1" dirty="0" smtClean="0">
                <a:latin typeface="微软雅黑" panose="020B0503020204020204" charset="-122"/>
                <a:ea typeface="微软雅黑" panose="020B0503020204020204" charset="-122"/>
              </a:rPr>
              <a:t>例：</a:t>
            </a:r>
            <a:endParaRPr lang="en-US" altLang="zh-CN" sz="2400" b="1" dirty="0" smtClean="0">
              <a:latin typeface="微软雅黑" panose="020B0503020204020204" charset="-122"/>
              <a:ea typeface="微软雅黑" panose="020B0503020204020204" charset="-122"/>
            </a:endParaRPr>
          </a:p>
          <a:p>
            <a:pPr algn="ctr">
              <a:lnSpc>
                <a:spcPct val="120000"/>
              </a:lnSpc>
            </a:pPr>
            <a:endParaRPr lang="en-US" altLang="zh-CN" sz="2400" b="1" dirty="0" smtClean="0">
              <a:latin typeface="微软雅黑" panose="020B0503020204020204" charset="-122"/>
              <a:ea typeface="微软雅黑" panose="020B0503020204020204" charset="-122"/>
            </a:endParaRPr>
          </a:p>
          <a:p>
            <a:pPr algn="ctr">
              <a:lnSpc>
                <a:spcPct val="120000"/>
              </a:lnSpc>
            </a:pPr>
            <a:r>
              <a:rPr lang="zh-CN" altLang="en-US" sz="2400" b="1" dirty="0" smtClean="0">
                <a:latin typeface="微软雅黑" panose="020B0503020204020204" charset="-122"/>
                <a:ea typeface="微软雅黑" panose="020B0503020204020204" charset="-122"/>
              </a:rPr>
              <a:t>涉及运动员</a:t>
            </a:r>
            <a:r>
              <a:rPr lang="en-US" altLang="zh-CN" sz="2400" b="1" dirty="0" smtClean="0">
                <a:solidFill>
                  <a:srgbClr val="FF6600"/>
                </a:solidFill>
                <a:latin typeface="微软雅黑" panose="020B0503020204020204" charset="-122"/>
                <a:ea typeface="微软雅黑" panose="020B0503020204020204" charset="-122"/>
              </a:rPr>
              <a:t>219</a:t>
            </a:r>
            <a:r>
              <a:rPr lang="zh-CN" altLang="en-US" sz="2400" b="1" dirty="0" smtClean="0">
                <a:latin typeface="微软雅黑" panose="020B0503020204020204" charset="-122"/>
                <a:ea typeface="微软雅黑" panose="020B0503020204020204" charset="-122"/>
              </a:rPr>
              <a:t>人次、赛马</a:t>
            </a:r>
            <a:r>
              <a:rPr lang="en-US" altLang="zh-CN" sz="2400" b="1" dirty="0" smtClean="0">
                <a:solidFill>
                  <a:srgbClr val="FF6600"/>
                </a:solidFill>
                <a:latin typeface="微软雅黑" panose="020B0503020204020204" charset="-122"/>
                <a:ea typeface="微软雅黑" panose="020B0503020204020204" charset="-122"/>
              </a:rPr>
              <a:t>21</a:t>
            </a:r>
            <a:r>
              <a:rPr lang="zh-CN" altLang="en-US" sz="2400" b="1" dirty="0" smtClean="0">
                <a:latin typeface="微软雅黑" panose="020B0503020204020204" charset="-122"/>
                <a:ea typeface="微软雅黑" panose="020B0503020204020204" charset="-122"/>
              </a:rPr>
              <a:t>匹次；</a:t>
            </a:r>
            <a:endParaRPr lang="en-US" altLang="zh-CN" sz="2400" b="1" dirty="0" smtClean="0">
              <a:latin typeface="微软雅黑" panose="020B0503020204020204" charset="-122"/>
              <a:ea typeface="微软雅黑" panose="020B0503020204020204" charset="-122"/>
            </a:endParaRPr>
          </a:p>
          <a:p>
            <a:pPr algn="ctr">
              <a:lnSpc>
                <a:spcPct val="120000"/>
              </a:lnSpc>
            </a:pPr>
            <a:r>
              <a:rPr lang="zh-CN" altLang="en-US" sz="2400" b="1" dirty="0" smtClean="0">
                <a:latin typeface="微软雅黑" panose="020B0503020204020204" charset="-122"/>
                <a:ea typeface="微软雅黑" panose="020B0503020204020204" charset="-122"/>
              </a:rPr>
              <a:t>检测阳性违规</a:t>
            </a:r>
            <a:r>
              <a:rPr lang="en-US" altLang="zh-CN" sz="2400" b="1" dirty="0" smtClean="0">
                <a:solidFill>
                  <a:srgbClr val="FF6600"/>
                </a:solidFill>
                <a:latin typeface="微软雅黑" panose="020B0503020204020204" charset="-122"/>
                <a:ea typeface="微软雅黑" panose="020B0503020204020204" charset="-122"/>
              </a:rPr>
              <a:t>236</a:t>
            </a:r>
            <a:r>
              <a:rPr lang="zh-CN" altLang="en-US" sz="2400" b="1" dirty="0" smtClean="0">
                <a:latin typeface="微软雅黑" panose="020B0503020204020204" charset="-122"/>
                <a:ea typeface="微软雅黑" panose="020B0503020204020204" charset="-122"/>
              </a:rPr>
              <a:t>例、生物护照违规</a:t>
            </a:r>
            <a:r>
              <a:rPr lang="en-US" altLang="zh-CN" sz="2400" b="1" dirty="0" smtClean="0">
                <a:solidFill>
                  <a:srgbClr val="FF6600"/>
                </a:solidFill>
                <a:latin typeface="微软雅黑" panose="020B0503020204020204" charset="-122"/>
                <a:ea typeface="微软雅黑" panose="020B0503020204020204" charset="-122"/>
              </a:rPr>
              <a:t>2</a:t>
            </a:r>
            <a:r>
              <a:rPr lang="zh-CN" altLang="en-US" sz="2400" b="1" dirty="0" smtClean="0">
                <a:latin typeface="微软雅黑" panose="020B0503020204020204" charset="-122"/>
                <a:ea typeface="微软雅黑" panose="020B0503020204020204" charset="-122"/>
              </a:rPr>
              <a:t>例、行踪信息违规</a:t>
            </a:r>
            <a:r>
              <a:rPr lang="en-US" altLang="zh-CN" sz="2400" b="1" dirty="0" smtClean="0">
                <a:solidFill>
                  <a:srgbClr val="FF6600"/>
                </a:solidFill>
                <a:latin typeface="微软雅黑" panose="020B0503020204020204" charset="-122"/>
                <a:ea typeface="微软雅黑" panose="020B0503020204020204" charset="-122"/>
              </a:rPr>
              <a:t>2</a:t>
            </a:r>
            <a:r>
              <a:rPr lang="zh-CN" altLang="en-US" sz="2400" b="1" dirty="0" smtClean="0">
                <a:latin typeface="微软雅黑" panose="020B0503020204020204" charset="-122"/>
                <a:ea typeface="微软雅黑" panose="020B0503020204020204" charset="-122"/>
              </a:rPr>
              <a:t>例；</a:t>
            </a:r>
            <a:endParaRPr lang="en-US" altLang="zh-CN" sz="2400" b="1" dirty="0" smtClean="0">
              <a:latin typeface="微软雅黑" panose="020B0503020204020204" charset="-122"/>
              <a:ea typeface="微软雅黑" panose="020B0503020204020204" charset="-122"/>
            </a:endParaRPr>
          </a:p>
          <a:p>
            <a:pPr algn="ctr">
              <a:lnSpc>
                <a:spcPct val="120000"/>
              </a:lnSpc>
            </a:pPr>
            <a:r>
              <a:rPr lang="zh-CN" altLang="en-US" sz="2400" b="1" dirty="0" smtClean="0">
                <a:latin typeface="微软雅黑" panose="020B0503020204020204" charset="-122"/>
                <a:ea typeface="微软雅黑" panose="020B0503020204020204" charset="-122"/>
                <a:sym typeface="+mn-ea"/>
              </a:rPr>
              <a:t>调查显示，</a:t>
            </a:r>
            <a:r>
              <a:rPr lang="zh-CN" altLang="en-US" sz="2400" b="1" dirty="0" smtClean="0">
                <a:latin typeface="微软雅黑" panose="020B0503020204020204" charset="-122"/>
                <a:ea typeface="微软雅黑" panose="020B0503020204020204" charset="-122"/>
              </a:rPr>
              <a:t>误服误用兴奋剂比例超过</a:t>
            </a:r>
            <a:r>
              <a:rPr lang="en-US" altLang="zh-CN" sz="2400" b="1" dirty="0" smtClean="0">
                <a:solidFill>
                  <a:srgbClr val="FF6600"/>
                </a:solidFill>
                <a:latin typeface="微软雅黑" panose="020B0503020204020204" charset="-122"/>
                <a:ea typeface="微软雅黑" panose="020B0503020204020204" charset="-122"/>
              </a:rPr>
              <a:t>50%</a:t>
            </a:r>
            <a:r>
              <a:rPr lang="zh-CN" altLang="en-US" sz="2400" b="1" dirty="0" smtClean="0">
                <a:latin typeface="微软雅黑" panose="020B0503020204020204" charset="-122"/>
                <a:ea typeface="微软雅黑" panose="020B0503020204020204" charset="-122"/>
              </a:rPr>
              <a:t>。</a:t>
            </a:r>
            <a:endParaRPr lang="en-US" altLang="zh-CN" sz="2400" b="1" dirty="0" smtClean="0">
              <a:latin typeface="微软雅黑" panose="020B0503020204020204" charset="-122"/>
              <a:ea typeface="微软雅黑" panose="020B0503020204020204" charset="-122"/>
            </a:endParaRPr>
          </a:p>
        </p:txBody>
      </p:sp>
      <p:sp>
        <p:nvSpPr>
          <p:cNvPr id="2" name="TextBox 2"/>
          <p:cNvSpPr txBox="1"/>
          <p:nvPr/>
        </p:nvSpPr>
        <p:spPr>
          <a:xfrm>
            <a:off x="3330814" y="601264"/>
            <a:ext cx="4983480" cy="384810"/>
          </a:xfrm>
          <a:prstGeom prst="rect">
            <a:avLst/>
          </a:prstGeom>
          <a:noFill/>
        </p:spPr>
        <p:txBody>
          <a:bodyPr wrap="none" rtlCol="0">
            <a:spAutoFit/>
          </a:bodyPr>
          <a:p>
            <a:pPr lvl="0" algn="l"/>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中国发生了什么？</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天津全运周期兴奋剂检查数据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TextBox 2"/>
          <p:cNvSpPr txBox="1"/>
          <p:nvPr/>
        </p:nvSpPr>
        <p:spPr>
          <a:xfrm>
            <a:off x="3243567" y="687829"/>
            <a:ext cx="4906010" cy="417830"/>
          </a:xfrm>
          <a:prstGeom prst="rect">
            <a:avLst/>
          </a:prstGeom>
          <a:noFill/>
        </p:spPr>
        <p:txBody>
          <a:bodyPr wrap="none" rtlCol="0">
            <a:spAutoFit/>
          </a:bodyPr>
          <a:lstStyle/>
          <a:p>
            <a:pPr lvl="0"/>
            <a:r>
              <a:rPr lang="zh-CN" altLang="en-US" sz="2000"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这些事你知道吗？ </a:t>
            </a:r>
            <a:r>
              <a:rPr lang="zh-CN" altLang="en-US" sz="2000" b="1" dirty="0" smtClean="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代表性兴奋剂违规案件 </a:t>
            </a:r>
            <a:endParaRPr lang="en-US" altLang="zh-CN" sz="2000" b="1" dirty="0" smtClean="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5" name="矩形 4"/>
          <p:cNvSpPr/>
          <p:nvPr/>
        </p:nvSpPr>
        <p:spPr>
          <a:xfrm>
            <a:off x="1602740" y="1565910"/>
            <a:ext cx="6945630" cy="25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03375" y="1289050"/>
            <a:ext cx="1323340" cy="1560830"/>
            <a:chOff x="2525" y="1662"/>
            <a:chExt cx="2084" cy="2458"/>
          </a:xfrm>
        </p:grpSpPr>
        <p:grpSp>
          <p:nvGrpSpPr>
            <p:cNvPr id="57" name="组合 35"/>
            <p:cNvGrpSpPr/>
            <p:nvPr/>
          </p:nvGrpSpPr>
          <p:grpSpPr>
            <a:xfrm>
              <a:off x="2525" y="1662"/>
              <a:ext cx="2085" cy="2458"/>
              <a:chOff x="2525" y="1662"/>
              <a:chExt cx="2085" cy="2458"/>
            </a:xfrm>
          </p:grpSpPr>
          <p:sp>
            <p:nvSpPr>
              <p:cNvPr id="58" name="TextBox 6"/>
              <p:cNvSpPr/>
              <p:nvPr/>
            </p:nvSpPr>
            <p:spPr>
              <a:xfrm>
                <a:off x="2644" y="3307"/>
                <a:ext cx="1875" cy="436"/>
              </a:xfrm>
              <a:prstGeom prst="rect">
                <a:avLst/>
              </a:prstGeom>
              <a:noFill/>
              <a:ln w="9525">
                <a:noFill/>
                <a:miter/>
              </a:ln>
            </p:spPr>
            <p:txBody>
              <a:bodyPr>
                <a:spAutoFit/>
              </a:bodyPr>
              <a:p>
                <a:pPr lvl="0" eaLnBrk="1" hangingPunct="1"/>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检测结果阳性</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 name="矩形 58"/>
              <p:cNvSpPr/>
              <p:nvPr/>
            </p:nvSpPr>
            <p:spPr>
              <a:xfrm>
                <a:off x="2525" y="1662"/>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60" name="图片 59"/>
            <p:cNvPicPr>
              <a:picLocks noChangeAspect="1"/>
            </p:cNvPicPr>
            <p:nvPr/>
          </p:nvPicPr>
          <p:blipFill>
            <a:blip r:embed="rId2" cstate="print"/>
            <a:stretch>
              <a:fillRect/>
            </a:stretch>
          </p:blipFill>
          <p:spPr>
            <a:xfrm>
              <a:off x="2616" y="1739"/>
              <a:ext cx="1924" cy="1423"/>
            </a:xfrm>
            <a:prstGeom prst="rect">
              <a:avLst/>
            </a:prstGeom>
          </p:spPr>
        </p:pic>
      </p:grpSp>
      <p:grpSp>
        <p:nvGrpSpPr>
          <p:cNvPr id="61" name="组合 60"/>
          <p:cNvGrpSpPr/>
          <p:nvPr/>
        </p:nvGrpSpPr>
        <p:grpSpPr>
          <a:xfrm>
            <a:off x="2971800" y="1287145"/>
            <a:ext cx="1352550" cy="1560830"/>
            <a:chOff x="4680" y="1659"/>
            <a:chExt cx="2130" cy="2458"/>
          </a:xfrm>
        </p:grpSpPr>
        <p:grpSp>
          <p:nvGrpSpPr>
            <p:cNvPr id="62" name="组合 26"/>
            <p:cNvGrpSpPr/>
            <p:nvPr/>
          </p:nvGrpSpPr>
          <p:grpSpPr>
            <a:xfrm>
              <a:off x="4680" y="1659"/>
              <a:ext cx="2130" cy="2458"/>
              <a:chOff x="4680" y="1659"/>
              <a:chExt cx="2130" cy="2458"/>
            </a:xfrm>
          </p:grpSpPr>
          <p:sp>
            <p:nvSpPr>
              <p:cNvPr id="63" name="TextBox 9"/>
              <p:cNvSpPr/>
              <p:nvPr/>
            </p:nvSpPr>
            <p:spPr>
              <a:xfrm>
                <a:off x="4680" y="3246"/>
                <a:ext cx="2070" cy="727"/>
              </a:xfrm>
              <a:prstGeom prst="rect">
                <a:avLst/>
              </a:prstGeom>
              <a:noFill/>
              <a:ln w="9525">
                <a:noFill/>
                <a:miter/>
              </a:ln>
            </p:spPr>
            <p:txBody>
              <a:bodyPr wrap="square">
                <a:spAutoFit/>
              </a:bodyPr>
              <a:p>
                <a:pPr lvl="0" eaLnBrk="1" hangingPunct="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使用或企图</a:t>
                </a:r>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使用兴奋剂</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4" name="矩形 9"/>
              <p:cNvSpPr/>
              <p:nvPr/>
            </p:nvSpPr>
            <p:spPr>
              <a:xfrm>
                <a:off x="4725" y="1659"/>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65" name="图片 64"/>
            <p:cNvPicPr>
              <a:picLocks noChangeAspect="1"/>
            </p:cNvPicPr>
            <p:nvPr/>
          </p:nvPicPr>
          <p:blipFill>
            <a:blip r:embed="rId3" cstate="print"/>
            <a:stretch>
              <a:fillRect/>
            </a:stretch>
          </p:blipFill>
          <p:spPr>
            <a:xfrm>
              <a:off x="4804" y="1740"/>
              <a:ext cx="1921" cy="1412"/>
            </a:xfrm>
            <a:prstGeom prst="rect">
              <a:avLst/>
            </a:prstGeom>
          </p:spPr>
        </p:pic>
      </p:grpSp>
      <p:grpSp>
        <p:nvGrpSpPr>
          <p:cNvPr id="66" name="组合 65"/>
          <p:cNvGrpSpPr/>
          <p:nvPr/>
        </p:nvGrpSpPr>
        <p:grpSpPr>
          <a:xfrm>
            <a:off x="4398010" y="1285240"/>
            <a:ext cx="1323975" cy="1569720"/>
            <a:chOff x="6926" y="1656"/>
            <a:chExt cx="2085" cy="2472"/>
          </a:xfrm>
        </p:grpSpPr>
        <p:grpSp>
          <p:nvGrpSpPr>
            <p:cNvPr id="67" name="组合 29"/>
            <p:cNvGrpSpPr/>
            <p:nvPr/>
          </p:nvGrpSpPr>
          <p:grpSpPr>
            <a:xfrm>
              <a:off x="6926" y="1656"/>
              <a:ext cx="2085" cy="2472"/>
              <a:chOff x="6926" y="1656"/>
              <a:chExt cx="2085" cy="2472"/>
            </a:xfrm>
          </p:grpSpPr>
          <p:sp>
            <p:nvSpPr>
              <p:cNvPr id="68" name="矩形 67"/>
              <p:cNvSpPr/>
              <p:nvPr/>
            </p:nvSpPr>
            <p:spPr>
              <a:xfrm>
                <a:off x="6926" y="1656"/>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9" name="TextBox 12"/>
              <p:cNvSpPr/>
              <p:nvPr/>
            </p:nvSpPr>
            <p:spPr>
              <a:xfrm>
                <a:off x="6975" y="3110"/>
                <a:ext cx="2010" cy="1018"/>
              </a:xfrm>
              <a:prstGeom prst="rect">
                <a:avLst/>
              </a:prstGeom>
              <a:noFill/>
              <a:ln w="9525">
                <a:noFill/>
                <a:miter/>
              </a:ln>
            </p:spPr>
            <p:txBody>
              <a:bodyPr wrap="square">
                <a:spAutoFit/>
              </a:bodyPr>
              <a:p>
                <a:pPr lvl="0" eaLnBrk="1" hangingPunct="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逃避、拒绝</a:t>
                </a:r>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或者未能完成</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样本</a:t>
                </a:r>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采集</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70" name="图片 69"/>
            <p:cNvPicPr>
              <a:picLocks noChangeAspect="1"/>
            </p:cNvPicPr>
            <p:nvPr/>
          </p:nvPicPr>
          <p:blipFill>
            <a:blip r:embed="rId4" cstate="print"/>
            <a:stretch>
              <a:fillRect/>
            </a:stretch>
          </p:blipFill>
          <p:spPr>
            <a:xfrm>
              <a:off x="7017" y="1719"/>
              <a:ext cx="1887" cy="1424"/>
            </a:xfrm>
            <a:prstGeom prst="rect">
              <a:avLst/>
            </a:prstGeom>
          </p:spPr>
        </p:pic>
      </p:grpSp>
      <p:grpSp>
        <p:nvGrpSpPr>
          <p:cNvPr id="71" name="组合 70"/>
          <p:cNvGrpSpPr/>
          <p:nvPr/>
        </p:nvGrpSpPr>
        <p:grpSpPr>
          <a:xfrm>
            <a:off x="5817235" y="1287993"/>
            <a:ext cx="1323340" cy="1560830"/>
            <a:chOff x="9161" y="1670"/>
            <a:chExt cx="2084" cy="2458"/>
          </a:xfrm>
        </p:grpSpPr>
        <p:grpSp>
          <p:nvGrpSpPr>
            <p:cNvPr id="72" name="组合 27"/>
            <p:cNvGrpSpPr/>
            <p:nvPr/>
          </p:nvGrpSpPr>
          <p:grpSpPr>
            <a:xfrm>
              <a:off x="9161" y="1670"/>
              <a:ext cx="2085" cy="2458"/>
              <a:chOff x="9161" y="1670"/>
              <a:chExt cx="2085" cy="2458"/>
            </a:xfrm>
          </p:grpSpPr>
          <p:sp>
            <p:nvSpPr>
              <p:cNvPr id="73" name="矩形 1"/>
              <p:cNvSpPr/>
              <p:nvPr/>
            </p:nvSpPr>
            <p:spPr>
              <a:xfrm>
                <a:off x="9161" y="1670"/>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4" name="TextBox 15"/>
              <p:cNvSpPr/>
              <p:nvPr/>
            </p:nvSpPr>
            <p:spPr>
              <a:xfrm>
                <a:off x="9210" y="3233"/>
                <a:ext cx="1980" cy="727"/>
              </a:xfrm>
              <a:prstGeom prst="rect">
                <a:avLst/>
              </a:prstGeom>
              <a:noFill/>
              <a:ln w="9525">
                <a:noFill/>
                <a:miter/>
              </a:ln>
            </p:spPr>
            <p:txBody>
              <a:bodyPr wrap="square">
                <a:spAutoFit/>
              </a:bodyPr>
              <a:p>
                <a:pPr lvl="0" eaLnBrk="1" hangingPunct="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违反行踪信息管理规定</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75" name="图片 74"/>
            <p:cNvPicPr>
              <a:picLocks noChangeAspect="1"/>
            </p:cNvPicPr>
            <p:nvPr/>
          </p:nvPicPr>
          <p:blipFill>
            <a:blip r:embed="rId5" cstate="print"/>
            <a:stretch>
              <a:fillRect/>
            </a:stretch>
          </p:blipFill>
          <p:spPr>
            <a:xfrm>
              <a:off x="9269" y="1740"/>
              <a:ext cx="1881" cy="1425"/>
            </a:xfrm>
            <a:prstGeom prst="rect">
              <a:avLst/>
            </a:prstGeom>
          </p:spPr>
        </p:pic>
      </p:grpSp>
      <p:grpSp>
        <p:nvGrpSpPr>
          <p:cNvPr id="76" name="组合 75"/>
          <p:cNvGrpSpPr/>
          <p:nvPr/>
        </p:nvGrpSpPr>
        <p:grpSpPr>
          <a:xfrm>
            <a:off x="7226935" y="1291590"/>
            <a:ext cx="1323975" cy="1574165"/>
            <a:chOff x="11378" y="1667"/>
            <a:chExt cx="2085" cy="2479"/>
          </a:xfrm>
        </p:grpSpPr>
        <p:grpSp>
          <p:nvGrpSpPr>
            <p:cNvPr id="77" name="组合 28"/>
            <p:cNvGrpSpPr/>
            <p:nvPr/>
          </p:nvGrpSpPr>
          <p:grpSpPr>
            <a:xfrm>
              <a:off x="11378" y="1667"/>
              <a:ext cx="2085" cy="2479"/>
              <a:chOff x="11378" y="1667"/>
              <a:chExt cx="2085" cy="2479"/>
            </a:xfrm>
          </p:grpSpPr>
          <p:sp>
            <p:nvSpPr>
              <p:cNvPr id="78" name="矩形 77"/>
              <p:cNvSpPr/>
              <p:nvPr/>
            </p:nvSpPr>
            <p:spPr>
              <a:xfrm>
                <a:off x="11378" y="1667"/>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9" name="TextBox 18"/>
              <p:cNvSpPr/>
              <p:nvPr/>
            </p:nvSpPr>
            <p:spPr>
              <a:xfrm>
                <a:off x="11427" y="3128"/>
                <a:ext cx="2010" cy="1018"/>
              </a:xfrm>
              <a:prstGeom prst="rect">
                <a:avLst/>
              </a:prstGeom>
              <a:noFill/>
              <a:ln w="9525">
                <a:noFill/>
                <a:miter/>
              </a:ln>
            </p:spPr>
            <p:txBody>
              <a:bodyPr wrap="square">
                <a:spAutoFit/>
              </a:bodyPr>
              <a:p>
                <a:pPr lvl="0" eaLnBrk="1" hangingPunct="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篡改</a:t>
                </a:r>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或者企图</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篡改兴奋剂</a:t>
                </a:r>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管制环节</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80" name="图片 79"/>
            <p:cNvPicPr>
              <a:picLocks noChangeAspect="1"/>
            </p:cNvPicPr>
            <p:nvPr/>
          </p:nvPicPr>
          <p:blipFill>
            <a:blip r:embed="rId6" cstate="print"/>
            <a:stretch>
              <a:fillRect/>
            </a:stretch>
          </p:blipFill>
          <p:spPr>
            <a:xfrm>
              <a:off x="11467" y="1760"/>
              <a:ext cx="1896" cy="1405"/>
            </a:xfrm>
            <a:prstGeom prst="rect">
              <a:avLst/>
            </a:prstGeom>
          </p:spPr>
        </p:pic>
      </p:grpSp>
      <p:grpSp>
        <p:nvGrpSpPr>
          <p:cNvPr id="81" name="组合 80"/>
          <p:cNvGrpSpPr/>
          <p:nvPr/>
        </p:nvGrpSpPr>
        <p:grpSpPr>
          <a:xfrm>
            <a:off x="1601470" y="2923540"/>
            <a:ext cx="1323975" cy="1560830"/>
            <a:chOff x="2522" y="4236"/>
            <a:chExt cx="2085" cy="2458"/>
          </a:xfrm>
        </p:grpSpPr>
        <p:grpSp>
          <p:nvGrpSpPr>
            <p:cNvPr id="82" name="组合 30"/>
            <p:cNvGrpSpPr/>
            <p:nvPr/>
          </p:nvGrpSpPr>
          <p:grpSpPr>
            <a:xfrm>
              <a:off x="2522" y="4236"/>
              <a:ext cx="2085" cy="2458"/>
              <a:chOff x="2522" y="4236"/>
              <a:chExt cx="2085" cy="2458"/>
            </a:xfrm>
          </p:grpSpPr>
          <p:sp>
            <p:nvSpPr>
              <p:cNvPr id="83" name="矩形 82"/>
              <p:cNvSpPr/>
              <p:nvPr/>
            </p:nvSpPr>
            <p:spPr>
              <a:xfrm>
                <a:off x="2522" y="4236"/>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4" name="TextBox 21"/>
              <p:cNvSpPr/>
              <p:nvPr/>
            </p:nvSpPr>
            <p:spPr>
              <a:xfrm>
                <a:off x="2565" y="5926"/>
                <a:ext cx="2040" cy="436"/>
              </a:xfrm>
              <a:prstGeom prst="rect">
                <a:avLst/>
              </a:prstGeom>
              <a:noFill/>
              <a:ln w="9525">
                <a:noFill/>
                <a:miter/>
              </a:ln>
            </p:spPr>
            <p:txBody>
              <a:bodyPr wrap="square">
                <a:spAutoFit/>
              </a:bodyPr>
              <a:p>
                <a:pPr lvl="0" algn="ctr" eaLnBrk="1" hangingPunct="1"/>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持有兴奋剂</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85" name="图片 84"/>
            <p:cNvPicPr>
              <a:picLocks noChangeAspect="1"/>
            </p:cNvPicPr>
            <p:nvPr/>
          </p:nvPicPr>
          <p:blipFill>
            <a:blip r:embed="rId7" cstate="print"/>
            <a:stretch>
              <a:fillRect/>
            </a:stretch>
          </p:blipFill>
          <p:spPr>
            <a:xfrm>
              <a:off x="2602" y="4307"/>
              <a:ext cx="1923" cy="1428"/>
            </a:xfrm>
            <a:prstGeom prst="rect">
              <a:avLst/>
            </a:prstGeom>
          </p:spPr>
        </p:pic>
      </p:grpSp>
      <p:grpSp>
        <p:nvGrpSpPr>
          <p:cNvPr id="86" name="组合 85"/>
          <p:cNvGrpSpPr/>
          <p:nvPr/>
        </p:nvGrpSpPr>
        <p:grpSpPr>
          <a:xfrm>
            <a:off x="2998470" y="2921635"/>
            <a:ext cx="1323975" cy="1560830"/>
            <a:chOff x="4722" y="4233"/>
            <a:chExt cx="2085" cy="2458"/>
          </a:xfrm>
        </p:grpSpPr>
        <p:grpSp>
          <p:nvGrpSpPr>
            <p:cNvPr id="87" name="组合 31"/>
            <p:cNvGrpSpPr/>
            <p:nvPr/>
          </p:nvGrpSpPr>
          <p:grpSpPr>
            <a:xfrm>
              <a:off x="4722" y="4233"/>
              <a:ext cx="2085" cy="2458"/>
              <a:chOff x="4722" y="4233"/>
              <a:chExt cx="2085" cy="2458"/>
            </a:xfrm>
          </p:grpSpPr>
          <p:sp>
            <p:nvSpPr>
              <p:cNvPr id="88" name="矩形 87"/>
              <p:cNvSpPr/>
              <p:nvPr/>
            </p:nvSpPr>
            <p:spPr>
              <a:xfrm>
                <a:off x="4722" y="4233"/>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9" name="TextBox 24"/>
              <p:cNvSpPr/>
              <p:nvPr/>
            </p:nvSpPr>
            <p:spPr>
              <a:xfrm>
                <a:off x="4755" y="5722"/>
                <a:ext cx="1995" cy="727"/>
              </a:xfrm>
              <a:prstGeom prst="rect">
                <a:avLst/>
              </a:prstGeom>
              <a:noFill/>
              <a:ln w="9525">
                <a:noFill/>
                <a:miter/>
              </a:ln>
            </p:spPr>
            <p:txBody>
              <a:bodyPr wrap="square">
                <a:spAutoFit/>
              </a:bodyPr>
              <a:p>
                <a:pPr lvl="0" eaLnBrk="1" hangingPunct="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从事或企图</a:t>
                </a:r>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从事兴奋剂的</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交易</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90" name="图片 89"/>
            <p:cNvPicPr>
              <a:picLocks noChangeAspect="1"/>
            </p:cNvPicPr>
            <p:nvPr/>
          </p:nvPicPr>
          <p:blipFill>
            <a:blip r:embed="rId8" cstate="print"/>
            <a:stretch>
              <a:fillRect/>
            </a:stretch>
          </p:blipFill>
          <p:spPr>
            <a:xfrm>
              <a:off x="4814" y="4300"/>
              <a:ext cx="1904" cy="1425"/>
            </a:xfrm>
            <a:prstGeom prst="rect">
              <a:avLst/>
            </a:prstGeom>
          </p:spPr>
        </p:pic>
      </p:grpSp>
      <p:grpSp>
        <p:nvGrpSpPr>
          <p:cNvPr id="91" name="组合 90"/>
          <p:cNvGrpSpPr/>
          <p:nvPr/>
        </p:nvGrpSpPr>
        <p:grpSpPr>
          <a:xfrm>
            <a:off x="4406265" y="2922270"/>
            <a:ext cx="1323975" cy="1560830"/>
            <a:chOff x="6939" y="4234"/>
            <a:chExt cx="2085" cy="2458"/>
          </a:xfrm>
        </p:grpSpPr>
        <p:grpSp>
          <p:nvGrpSpPr>
            <p:cNvPr id="92" name="组合 32"/>
            <p:cNvGrpSpPr/>
            <p:nvPr/>
          </p:nvGrpSpPr>
          <p:grpSpPr>
            <a:xfrm>
              <a:off x="6939" y="4234"/>
              <a:ext cx="2085" cy="2458"/>
              <a:chOff x="6939" y="4264"/>
              <a:chExt cx="2085" cy="2458"/>
            </a:xfrm>
          </p:grpSpPr>
          <p:sp>
            <p:nvSpPr>
              <p:cNvPr id="93" name="矩形 24"/>
              <p:cNvSpPr/>
              <p:nvPr/>
            </p:nvSpPr>
            <p:spPr>
              <a:xfrm>
                <a:off x="6939" y="4264"/>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4" name="TextBox 27"/>
              <p:cNvSpPr/>
              <p:nvPr/>
            </p:nvSpPr>
            <p:spPr>
              <a:xfrm>
                <a:off x="7068" y="5707"/>
                <a:ext cx="1872" cy="931"/>
              </a:xfrm>
              <a:prstGeom prst="rect">
                <a:avLst/>
              </a:prstGeom>
              <a:noFill/>
              <a:ln w="9525">
                <a:noFill/>
                <a:miter/>
              </a:ln>
            </p:spPr>
            <p:txBody>
              <a:bodyPr>
                <a:spAutoFit/>
              </a:bodyPr>
              <a:p>
                <a:pPr lvl="0" eaLnBrk="1" hangingPunct="1">
                  <a:lnSpc>
                    <a:spcPct val="90000"/>
                  </a:lnSpc>
                </a:pP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对运动员施用</a:t>
                </a:r>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或者企图施用兴奋剂</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95" name="图片 41"/>
            <p:cNvPicPr>
              <a:picLocks noChangeAspect="1"/>
            </p:cNvPicPr>
            <p:nvPr/>
          </p:nvPicPr>
          <p:blipFill>
            <a:blip r:embed="rId9" cstate="print"/>
            <a:stretch>
              <a:fillRect/>
            </a:stretch>
          </p:blipFill>
          <p:spPr>
            <a:xfrm>
              <a:off x="7042" y="4306"/>
              <a:ext cx="1878" cy="1409"/>
            </a:xfrm>
            <a:prstGeom prst="rect">
              <a:avLst/>
            </a:prstGeom>
          </p:spPr>
        </p:pic>
      </p:grpSp>
      <p:grpSp>
        <p:nvGrpSpPr>
          <p:cNvPr id="96" name="组合 95"/>
          <p:cNvGrpSpPr/>
          <p:nvPr/>
        </p:nvGrpSpPr>
        <p:grpSpPr>
          <a:xfrm>
            <a:off x="5815330" y="2928620"/>
            <a:ext cx="1323975" cy="1560830"/>
            <a:chOff x="9158" y="4244"/>
            <a:chExt cx="2085" cy="2458"/>
          </a:xfrm>
        </p:grpSpPr>
        <p:grpSp>
          <p:nvGrpSpPr>
            <p:cNvPr id="97" name="组合 33"/>
            <p:cNvGrpSpPr/>
            <p:nvPr/>
          </p:nvGrpSpPr>
          <p:grpSpPr>
            <a:xfrm>
              <a:off x="9158" y="4244"/>
              <a:ext cx="2085" cy="2458"/>
              <a:chOff x="9158" y="4244"/>
              <a:chExt cx="2085" cy="2458"/>
            </a:xfrm>
          </p:grpSpPr>
          <p:sp>
            <p:nvSpPr>
              <p:cNvPr id="98" name="矩形 97"/>
              <p:cNvSpPr/>
              <p:nvPr/>
            </p:nvSpPr>
            <p:spPr>
              <a:xfrm>
                <a:off x="9158" y="4244"/>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9" name="TextBox 30"/>
              <p:cNvSpPr/>
              <p:nvPr/>
            </p:nvSpPr>
            <p:spPr>
              <a:xfrm>
                <a:off x="9210" y="5901"/>
                <a:ext cx="2010" cy="436"/>
              </a:xfrm>
              <a:prstGeom prst="rect">
                <a:avLst/>
              </a:prstGeom>
              <a:noFill/>
              <a:ln w="9525">
                <a:noFill/>
                <a:miter/>
              </a:ln>
            </p:spPr>
            <p:txBody>
              <a:bodyPr wrap="square">
                <a:spAutoFit/>
              </a:bodyPr>
              <a:p>
                <a:pPr lvl="0" eaLnBrk="1" hangingPunct="1"/>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组织使用兴奋剂</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100" name="图片 99"/>
            <p:cNvPicPr>
              <a:picLocks noChangeAspect="1"/>
            </p:cNvPicPr>
            <p:nvPr/>
          </p:nvPicPr>
          <p:blipFill>
            <a:blip r:embed="rId10" cstate="print"/>
            <a:stretch>
              <a:fillRect/>
            </a:stretch>
          </p:blipFill>
          <p:spPr>
            <a:xfrm>
              <a:off x="9262" y="4327"/>
              <a:ext cx="1874" cy="1378"/>
            </a:xfrm>
            <a:prstGeom prst="rect">
              <a:avLst/>
            </a:prstGeom>
          </p:spPr>
        </p:pic>
      </p:grpSp>
      <p:grpSp>
        <p:nvGrpSpPr>
          <p:cNvPr id="101" name="组合 100"/>
          <p:cNvGrpSpPr/>
          <p:nvPr/>
        </p:nvGrpSpPr>
        <p:grpSpPr>
          <a:xfrm>
            <a:off x="7226935" y="2930525"/>
            <a:ext cx="1336040" cy="1560830"/>
            <a:chOff x="11381" y="4247"/>
            <a:chExt cx="2104" cy="2458"/>
          </a:xfrm>
        </p:grpSpPr>
        <p:grpSp>
          <p:nvGrpSpPr>
            <p:cNvPr id="102" name="组合 34"/>
            <p:cNvGrpSpPr/>
            <p:nvPr/>
          </p:nvGrpSpPr>
          <p:grpSpPr>
            <a:xfrm>
              <a:off x="11381" y="4247"/>
              <a:ext cx="2104" cy="2458"/>
              <a:chOff x="11381" y="4247"/>
              <a:chExt cx="2104" cy="2458"/>
            </a:xfrm>
          </p:grpSpPr>
          <p:sp>
            <p:nvSpPr>
              <p:cNvPr id="103" name="矩形 102"/>
              <p:cNvSpPr/>
              <p:nvPr/>
            </p:nvSpPr>
            <p:spPr>
              <a:xfrm>
                <a:off x="11381" y="4247"/>
                <a:ext cx="2085" cy="2458"/>
              </a:xfrm>
              <a:prstGeom prst="rect">
                <a:avLst/>
              </a:prstGeom>
              <a:noFill/>
              <a:ln w="28575">
                <a:solidFill>
                  <a:srgbClr val="033888"/>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4" name="Text Box 31"/>
              <p:cNvSpPr txBox="1"/>
              <p:nvPr/>
            </p:nvSpPr>
            <p:spPr>
              <a:xfrm>
                <a:off x="11415" y="5678"/>
                <a:ext cx="2070" cy="997"/>
              </a:xfrm>
              <a:prstGeom prst="rect">
                <a:avLst/>
              </a:prstGeom>
              <a:noFill/>
              <a:ln w="9525">
                <a:noFill/>
                <a:miter/>
              </a:ln>
            </p:spPr>
            <p:txBody>
              <a:bodyPr wrap="square" lIns="78163" tIns="39081" rIns="78163" bIns="39081">
                <a:spAutoFit/>
              </a:bodyPr>
              <a:p>
                <a:pPr lvl="0" eaLnBrk="1" hangingPunct="1"/>
                <a:r>
                  <a:rPr lang="zh-CN" altLang="en-US" sz="1200" dirty="0" smtClean="0">
                    <a:solidFill>
                      <a:srgbClr val="000000"/>
                    </a:solidFill>
                    <a:latin typeface="微软雅黑" panose="020B0503020204020204" charset="-122"/>
                    <a:ea typeface="微软雅黑" panose="020B0503020204020204" charset="-122"/>
                    <a:sym typeface="微软雅黑" panose="020B0503020204020204" charset="-122"/>
                  </a:rPr>
                  <a:t>使用</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兴奋剂违规人员从事运动员辅助工作</a:t>
                </a:r>
                <a:endParaRPr lang="zh-CN" altLang="en-US" sz="1200"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105" name="图片 104"/>
            <p:cNvPicPr>
              <a:picLocks noChangeAspect="1"/>
            </p:cNvPicPr>
            <p:nvPr/>
          </p:nvPicPr>
          <p:blipFill>
            <a:blip r:embed="rId11" cstate="print"/>
            <a:stretch>
              <a:fillRect/>
            </a:stretch>
          </p:blipFill>
          <p:spPr>
            <a:xfrm>
              <a:off x="11482" y="4321"/>
              <a:ext cx="1858" cy="1350"/>
            </a:xfrm>
            <a:prstGeom prst="rect">
              <a:avLst/>
            </a:prstGeom>
          </p:spPr>
        </p:pic>
      </p:grpSp>
      <p:sp>
        <p:nvSpPr>
          <p:cNvPr id="106" name="文本框 6"/>
          <p:cNvSpPr txBox="1"/>
          <p:nvPr/>
        </p:nvSpPr>
        <p:spPr>
          <a:xfrm>
            <a:off x="554990" y="1338580"/>
            <a:ext cx="661035" cy="2987040"/>
          </a:xfrm>
          <a:prstGeom prst="rect">
            <a:avLst/>
          </a:prstGeom>
          <a:solidFill>
            <a:srgbClr val="033888"/>
          </a:solidFill>
        </p:spPr>
        <p:txBody>
          <a:bodyPr wrap="square" rtlCol="0">
            <a:spAutoFit/>
          </a:bodyPr>
          <a:p>
            <a:r>
              <a:rPr lang="en-US" altLang="zh-CN" sz="2800" b="1">
                <a:solidFill>
                  <a:schemeClr val="bg1"/>
                </a:solidFill>
                <a:latin typeface="微软雅黑" panose="020B0503020204020204" charset="-122"/>
                <a:ea typeface="微软雅黑" panose="020B0503020204020204" charset="-122"/>
              </a:rPr>
              <a:t>1</a:t>
            </a:r>
            <a:r>
              <a:rPr lang="zh-CN" altLang="en-US" sz="2800" b="1">
                <a:solidFill>
                  <a:schemeClr val="bg1"/>
                </a:solidFill>
                <a:latin typeface="微软雅黑" panose="020B0503020204020204" charset="-122"/>
                <a:ea typeface="微软雅黑" panose="020B0503020204020204" charset="-122"/>
              </a:rPr>
              <a:t>0</a:t>
            </a:r>
            <a:r>
              <a:rPr lang="zh-CN" altLang="en-US" sz="3200" b="1">
                <a:solidFill>
                  <a:schemeClr val="bg1"/>
                </a:solidFill>
                <a:latin typeface="微软雅黑" panose="020B0503020204020204" charset="-122"/>
                <a:ea typeface="微软雅黑" panose="020B0503020204020204" charset="-122"/>
              </a:rPr>
              <a:t>种违规行为</a:t>
            </a:r>
            <a:endParaRPr lang="zh-CN" altLang="en-US" sz="3200" b="1">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linds(horizontal)">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blinds(horizontal)">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blinds(horizontal)">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linds(horizontal)">
                                      <p:cBhvr>
                                        <p:cTn id="32" dur="500"/>
                                        <p:tgtEl>
                                          <p:spTgt spid="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blinds(horizontal)">
                                      <p:cBhvr>
                                        <p:cTn id="37" dur="5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blinds(horizontal)">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blinds(horizontal)">
                                      <p:cBhvr>
                                        <p:cTn id="47" dur="500"/>
                                        <p:tgtEl>
                                          <p:spTgt spid="9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blinds(horizontal)">
                                      <p:cBhvr>
                                        <p:cTn id="5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TextBox 4"/>
          <p:cNvSpPr txBox="1"/>
          <p:nvPr/>
        </p:nvSpPr>
        <p:spPr>
          <a:xfrm>
            <a:off x="3282839" y="757930"/>
            <a:ext cx="3154680" cy="384810"/>
          </a:xfrm>
          <a:prstGeom prst="rect">
            <a:avLst/>
          </a:prstGeom>
          <a:solidFill>
            <a:srgbClr val="FF6600"/>
          </a:solidFill>
        </p:spPr>
        <p:txBody>
          <a:bodyPr wrap="none" rtlCol="0">
            <a:spAutoFit/>
          </a:bodyPr>
          <a:lstStyle/>
          <a:p>
            <a:pPr lvl="0"/>
            <a:r>
              <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rPr>
              <a:t>违规行为之一：检测结果阳性</a:t>
            </a:r>
            <a:endPar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6" name="TextBox 5"/>
          <p:cNvSpPr txBox="1"/>
          <p:nvPr/>
        </p:nvSpPr>
        <p:spPr>
          <a:xfrm>
            <a:off x="622300" y="1666219"/>
            <a:ext cx="7962900" cy="2056765"/>
          </a:xfrm>
          <a:prstGeom prst="rect">
            <a:avLst/>
          </a:prstGeom>
          <a:noFill/>
          <a:extLst>
            <a:ext uri="{909E8E84-426E-40DD-AFC4-6F175D3DCCD1}">
              <a14:hiddenFill xmlns:a14="http://schemas.microsoft.com/office/drawing/2010/main">
                <a:solidFill>
                  <a:schemeClr val="accent2"/>
                </a:solidFill>
              </a14:hiddenFill>
            </a:ext>
          </a:extLst>
        </p:spPr>
        <p:txBody>
          <a:bodyPr wrap="square" rtlCol="0">
            <a:spAutoFit/>
          </a:bodyPr>
          <a:lstStyle/>
          <a:p>
            <a:pPr algn="just">
              <a:lnSpc>
                <a:spcPct val="100000"/>
              </a:lnSpc>
            </a:pPr>
            <a:r>
              <a:rPr lang="zh-CN" altLang="en-US" sz="1400" b="1" dirty="0" smtClean="0">
                <a:solidFill>
                  <a:srgbClr val="0D6FB8"/>
                </a:solidFill>
                <a:latin typeface="微软雅黑" panose="020B0503020204020204" charset="-122"/>
                <a:ea typeface="微软雅黑" panose="020B0503020204020204" charset="-122"/>
                <a:sym typeface="+mn-ea"/>
              </a:rPr>
              <a:t>案情：</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en-US" altLang="zh-CN" sz="1400" dirty="0" smtClean="0">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 </a:t>
            </a:r>
            <a:r>
              <a:rPr lang="en-US" altLang="zh-CN" sz="1200" dirty="0" smtClean="0">
                <a:solidFill>
                  <a:schemeClr val="tx1"/>
                </a:solidFill>
                <a:latin typeface="微软雅黑" panose="020B0503020204020204" charset="-122"/>
                <a:ea typeface="微软雅黑" panose="020B0503020204020204" charset="-122"/>
                <a:sym typeface="+mn-ea"/>
              </a:rPr>
              <a:t> 2005</a:t>
            </a:r>
            <a:r>
              <a:rPr lang="zh-CN" altLang="en-US" sz="1200" dirty="0" smtClean="0">
                <a:solidFill>
                  <a:schemeClr val="tx1"/>
                </a:solidFill>
                <a:latin typeface="微软雅黑" panose="020B0503020204020204" charset="-122"/>
                <a:ea typeface="微软雅黑" panose="020B0503020204020204" charset="-122"/>
                <a:sym typeface="+mn-ea"/>
              </a:rPr>
              <a:t>年</a:t>
            </a:r>
            <a:r>
              <a:rPr lang="en-US" altLang="zh-CN" sz="1200" dirty="0" smtClean="0">
                <a:solidFill>
                  <a:schemeClr val="tx1"/>
                </a:solidFill>
                <a:latin typeface="微软雅黑" panose="020B0503020204020204" charset="-122"/>
                <a:ea typeface="微软雅黑" panose="020B0503020204020204" charset="-122"/>
                <a:sym typeface="+mn-ea"/>
              </a:rPr>
              <a:t>10</a:t>
            </a:r>
            <a:r>
              <a:rPr lang="zh-CN" altLang="en-US" sz="1200" dirty="0" smtClean="0">
                <a:solidFill>
                  <a:schemeClr val="tx1"/>
                </a:solidFill>
                <a:latin typeface="微软雅黑" panose="020B0503020204020204" charset="-122"/>
                <a:ea typeface="微软雅黑" panose="020B0503020204020204" charset="-122"/>
                <a:sym typeface="+mn-ea"/>
              </a:rPr>
              <a:t>月</a:t>
            </a:r>
            <a:r>
              <a:rPr lang="en-US" altLang="zh-CN" sz="1200" dirty="0" smtClean="0">
                <a:solidFill>
                  <a:schemeClr val="tx1"/>
                </a:solidFill>
                <a:latin typeface="微软雅黑" panose="020B0503020204020204" charset="-122"/>
                <a:ea typeface="微软雅黑" panose="020B0503020204020204" charset="-122"/>
                <a:sym typeface="+mn-ea"/>
              </a:rPr>
              <a:t>16</a:t>
            </a:r>
            <a:r>
              <a:rPr lang="zh-CN" altLang="en-US" sz="1200" dirty="0" smtClean="0">
                <a:solidFill>
                  <a:schemeClr val="tx1"/>
                </a:solidFill>
                <a:latin typeface="微软雅黑" panose="020B0503020204020204" charset="-122"/>
                <a:ea typeface="微软雅黑" panose="020B0503020204020204" charset="-122"/>
                <a:sym typeface="+mn-ea"/>
              </a:rPr>
              <a:t>日，火车头体协女子田径运动员孙某某，参加北京马拉松暨十运会马拉松比赛并获得冠军，兴奋剂检测结果呈阴性。之后，她赶到南京参加十运会女子一万米决赛并获得亚军，兴奋剂检测结果呈外源性雄酮阳性。</a:t>
            </a:r>
            <a:endParaRPr lang="zh-CN" altLang="en-US" sz="1200" b="1" dirty="0" smtClean="0">
              <a:solidFill>
                <a:schemeClr val="tx1"/>
              </a:solidFill>
              <a:latin typeface="微软雅黑" panose="020B0503020204020204" charset="-122"/>
              <a:ea typeface="微软雅黑" panose="020B0503020204020204" charset="-122"/>
              <a:sym typeface="+mn-ea"/>
            </a:endParaRPr>
          </a:p>
          <a:p>
            <a:pPr algn="just"/>
            <a:r>
              <a:rPr lang="zh-CN" altLang="en-US" sz="1200" dirty="0" smtClean="0">
                <a:solidFill>
                  <a:schemeClr val="tx1"/>
                </a:solidFill>
                <a:latin typeface="微软雅黑" panose="020B0503020204020204" charset="-122"/>
                <a:ea typeface="微软雅黑" panose="020B0503020204020204" charset="-122"/>
                <a:sym typeface="+mn-ea"/>
              </a:rPr>
              <a:t>         这是一起严重的故意使用兴奋剂事件，运动员未对阳性原因做出任何有效解释说明，且这是其教练员王某某负责的运动员第二次发生此类阳性。</a:t>
            </a:r>
            <a:endParaRPr lang="zh-CN" altLang="en-US" sz="1200" dirty="0" smtClean="0">
              <a:solidFill>
                <a:schemeClr val="tx1"/>
              </a:solidFill>
              <a:latin typeface="微软雅黑" panose="020B0503020204020204" charset="-122"/>
              <a:ea typeface="微软雅黑" panose="020B0503020204020204" charset="-122"/>
              <a:sym typeface="+mn-ea"/>
            </a:endParaRPr>
          </a:p>
          <a:p>
            <a:pPr algn="just"/>
            <a:endParaRPr lang="zh-CN" altLang="en-US" sz="1200" dirty="0" smtClean="0">
              <a:solidFill>
                <a:schemeClr val="tx1"/>
              </a:solidFill>
              <a:latin typeface="微软雅黑" panose="020B0503020204020204" charset="-122"/>
              <a:ea typeface="微软雅黑" panose="020B0503020204020204" charset="-122"/>
              <a:sym typeface="+mn-ea"/>
            </a:endParaRPr>
          </a:p>
          <a:p>
            <a:pPr algn="just"/>
            <a:r>
              <a:rPr lang="zh-CN" altLang="en-US" sz="1400" b="1" dirty="0" smtClean="0">
                <a:solidFill>
                  <a:srgbClr val="0D6FB8"/>
                </a:solidFill>
                <a:latin typeface="微软雅黑" panose="020B0503020204020204" charset="-122"/>
                <a:ea typeface="微软雅黑" panose="020B0503020204020204" charset="-122"/>
                <a:sym typeface="+mn-ea"/>
              </a:rPr>
              <a:t>处罚：</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dirty="0" smtClean="0">
                <a:latin typeface="微软雅黑" panose="020B0503020204020204" charset="-122"/>
                <a:ea typeface="微软雅黑" panose="020B0503020204020204" charset="-122"/>
                <a:sym typeface="+mn-ea"/>
              </a:rPr>
              <a:t>        </a:t>
            </a:r>
            <a:r>
              <a:rPr lang="zh-CN" altLang="en-US" sz="1200" b="1" dirty="0" smtClean="0">
                <a:solidFill>
                  <a:srgbClr val="0D6FB8"/>
                </a:solidFill>
                <a:latin typeface="微软雅黑" panose="020B0503020204020204" charset="-122"/>
                <a:ea typeface="微软雅黑" panose="020B0503020204020204" charset="-122"/>
                <a:sym typeface="+mn-ea"/>
              </a:rPr>
              <a:t>十运会组委会保留孙某某的马拉松成绩，取消其一万米比赛成绩和继续参加十运会比赛的资格。中国田径协会做出处罚决定：运动员孙某某禁赛</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en-US" sz="1200" b="1" dirty="0" smtClean="0">
                <a:solidFill>
                  <a:srgbClr val="0D6FB8"/>
                </a:solidFill>
                <a:latin typeface="微软雅黑" panose="020B0503020204020204" charset="-122"/>
                <a:ea typeface="微软雅黑" panose="020B0503020204020204" charset="-122"/>
                <a:sym typeface="+mn-ea"/>
              </a:rPr>
              <a:t>年，罚款</a:t>
            </a:r>
            <a:r>
              <a:rPr lang="en-US" altLang="zh-CN" sz="1200" b="1" dirty="0" smtClean="0">
                <a:solidFill>
                  <a:srgbClr val="0D6FB8"/>
                </a:solidFill>
                <a:latin typeface="微软雅黑" panose="020B0503020204020204" charset="-122"/>
                <a:ea typeface="微软雅黑" panose="020B0503020204020204" charset="-122"/>
                <a:sym typeface="+mn-ea"/>
              </a:rPr>
              <a:t>1</a:t>
            </a:r>
            <a:r>
              <a:rPr lang="zh-CN" altLang="en-US" sz="1200" b="1" dirty="0" smtClean="0">
                <a:solidFill>
                  <a:srgbClr val="0D6FB8"/>
                </a:solidFill>
                <a:latin typeface="微软雅黑" panose="020B0503020204020204" charset="-122"/>
                <a:ea typeface="微软雅黑" panose="020B0503020204020204" charset="-122"/>
                <a:sym typeface="+mn-ea"/>
              </a:rPr>
              <a:t>万元；教练员王某某终身取消教练员资格，罚款</a:t>
            </a:r>
            <a:r>
              <a:rPr lang="en-US" altLang="zh-CN" sz="1200" b="1" dirty="0" smtClean="0">
                <a:solidFill>
                  <a:srgbClr val="0D6FB8"/>
                </a:solidFill>
                <a:latin typeface="微软雅黑" panose="020B0503020204020204" charset="-122"/>
                <a:ea typeface="微软雅黑" panose="020B0503020204020204" charset="-122"/>
                <a:sym typeface="+mn-ea"/>
              </a:rPr>
              <a:t>1</a:t>
            </a:r>
            <a:r>
              <a:rPr lang="zh-CN" altLang="en-US" sz="1200" b="1" dirty="0" smtClean="0">
                <a:solidFill>
                  <a:srgbClr val="0D6FB8"/>
                </a:solidFill>
                <a:latin typeface="微软雅黑" panose="020B0503020204020204" charset="-122"/>
                <a:ea typeface="微软雅黑" panose="020B0503020204020204" charset="-122"/>
                <a:sym typeface="+mn-ea"/>
              </a:rPr>
              <a:t>万元；给予火车头体协警告</a:t>
            </a:r>
            <a:r>
              <a:rPr lang="en-US" altLang="zh-CN" sz="1200" b="1" dirty="0" smtClean="0">
                <a:solidFill>
                  <a:srgbClr val="0D6FB8"/>
                </a:solidFill>
                <a:latin typeface="微软雅黑" panose="020B0503020204020204" charset="-122"/>
                <a:ea typeface="微软雅黑" panose="020B0503020204020204" charset="-122"/>
                <a:sym typeface="+mn-ea"/>
              </a:rPr>
              <a:t>,</a:t>
            </a:r>
            <a:r>
              <a:rPr lang="zh-CN" altLang="en-US" sz="1200" b="1" dirty="0" smtClean="0">
                <a:solidFill>
                  <a:srgbClr val="0D6FB8"/>
                </a:solidFill>
                <a:latin typeface="微软雅黑" panose="020B0503020204020204" charset="-122"/>
                <a:ea typeface="微软雅黑" panose="020B0503020204020204" charset="-122"/>
                <a:sym typeface="+mn-ea"/>
              </a:rPr>
              <a:t>罚款</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en-US" sz="1200" b="1" dirty="0" smtClean="0">
                <a:solidFill>
                  <a:srgbClr val="0D6FB8"/>
                </a:solidFill>
                <a:latin typeface="微软雅黑" panose="020B0503020204020204" charset="-122"/>
                <a:ea typeface="微软雅黑" panose="020B0503020204020204" charset="-122"/>
                <a:sym typeface="+mn-ea"/>
              </a:rPr>
              <a:t>万元。</a:t>
            </a:r>
            <a:r>
              <a:rPr lang="en-US" altLang="zh-CN" sz="1200" b="1" dirty="0" smtClean="0">
                <a:solidFill>
                  <a:schemeClr val="tx1"/>
                </a:solidFill>
                <a:latin typeface="黑体" panose="02010609060101010101" pitchFamily="49" charset="-122"/>
                <a:ea typeface="黑体" panose="02010609060101010101" pitchFamily="49" charset="-122"/>
              </a:rPr>
              <a:t> </a:t>
            </a:r>
            <a:r>
              <a:rPr lang="en-US" altLang="zh-CN" sz="1200" b="1" dirty="0" smtClean="0">
                <a:solidFill>
                  <a:srgbClr val="0D6FB8"/>
                </a:solidFill>
                <a:latin typeface="黑体" panose="02010609060101010101" pitchFamily="49" charset="-122"/>
                <a:ea typeface="黑体" panose="02010609060101010101" pitchFamily="49" charset="-122"/>
              </a:rPr>
              <a:t> </a:t>
            </a:r>
            <a:r>
              <a:rPr lang="en-US" altLang="zh-CN" sz="1200" dirty="0" smtClean="0">
                <a:latin typeface="黑体" panose="02010609060101010101" pitchFamily="49" charset="-122"/>
                <a:ea typeface="黑体" panose="02010609060101010101" pitchFamily="49" charset="-122"/>
              </a:rPr>
              <a:t>     </a:t>
            </a:r>
            <a:endParaRPr lang="en-US" altLang="zh-CN" sz="1200" dirty="0" smtClean="0">
              <a:latin typeface="黑体" panose="02010609060101010101" pitchFamily="49" charset="-122"/>
              <a:ea typeface="黑体" panose="02010609060101010101" pitchFamily="49" charset="-122"/>
            </a:endParaRPr>
          </a:p>
        </p:txBody>
      </p:sp>
      <p:sp>
        <p:nvSpPr>
          <p:cNvPr id="2" name="矩形 1"/>
          <p:cNvSpPr/>
          <p:nvPr/>
        </p:nvSpPr>
        <p:spPr>
          <a:xfrm>
            <a:off x="622300" y="1310640"/>
            <a:ext cx="2142490" cy="355600"/>
          </a:xfrm>
          <a:prstGeom prst="rect">
            <a:avLst/>
          </a:prstGeom>
          <a:solidFill>
            <a:srgbClr val="0D6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effectLst/>
                <a:latin typeface="微软雅黑" panose="020B0503020204020204" charset="-122"/>
                <a:ea typeface="微软雅黑" panose="020B0503020204020204" charset="-122"/>
                <a:sym typeface="+mn-ea"/>
              </a:rPr>
              <a:t>案例一：故意使用兴奋剂</a:t>
            </a:r>
            <a:endParaRPr lang="zh-CN" altLang="en-US" sz="1400" b="1" dirty="0" smtClean="0">
              <a:solidFill>
                <a:schemeClr val="bg1"/>
              </a:solidFill>
              <a:effectLst/>
              <a:latin typeface="微软雅黑" panose="020B0503020204020204" charset="-122"/>
              <a:ea typeface="微软雅黑" panose="020B0503020204020204" charset="-122"/>
              <a:sym typeface="+mn-ea"/>
            </a:endParaRPr>
          </a:p>
        </p:txBody>
      </p:sp>
      <p:sp>
        <p:nvSpPr>
          <p:cNvPr id="3" name="文本框 2"/>
          <p:cNvSpPr txBox="1"/>
          <p:nvPr/>
        </p:nvSpPr>
        <p:spPr>
          <a:xfrm>
            <a:off x="622300" y="3776345"/>
            <a:ext cx="7236460" cy="560070"/>
          </a:xfrm>
          <a:prstGeom prst="rect">
            <a:avLst/>
          </a:prstGeom>
          <a:solidFill>
            <a:srgbClr val="FF6600"/>
          </a:solidFill>
        </p:spPr>
        <p:txBody>
          <a:bodyPr wrap="square" rtlCol="0">
            <a:spAutoFit/>
          </a:bodyPr>
          <a:p>
            <a:pPr algn="just">
              <a:lnSpc>
                <a:spcPct val="110000"/>
              </a:lnSpc>
            </a:pPr>
            <a:r>
              <a:rPr lang="zh-CN" altLang="en-US" sz="1400" b="1" dirty="0" smtClean="0">
                <a:solidFill>
                  <a:schemeClr val="bg1"/>
                </a:solidFill>
                <a:latin typeface="微软雅黑" panose="020B0503020204020204" charset="-122"/>
                <a:ea typeface="微软雅黑" panose="020B0503020204020204" charset="-122"/>
                <a:sym typeface="+mn-ea"/>
              </a:rPr>
              <a:t>警示：</a:t>
            </a:r>
            <a:r>
              <a:rPr lang="en-US" altLang="zh-CN" sz="1400" b="1" dirty="0" smtClean="0">
                <a:solidFill>
                  <a:schemeClr val="bg1"/>
                </a:solidFill>
                <a:latin typeface="微软雅黑" panose="020B0503020204020204" charset="-122"/>
                <a:ea typeface="微软雅黑" panose="020B0503020204020204" charset="-122"/>
                <a:sym typeface="+mn-ea"/>
              </a:rPr>
              <a:t>1</a:t>
            </a:r>
            <a:r>
              <a:rPr lang="zh-CN" altLang="en-US" sz="1400" b="1" dirty="0" smtClean="0">
                <a:solidFill>
                  <a:schemeClr val="bg1"/>
                </a:solidFill>
                <a:latin typeface="微软雅黑" panose="020B0503020204020204" charset="-122"/>
                <a:ea typeface="微软雅黑" panose="020B0503020204020204" charset="-122"/>
                <a:sym typeface="+mn-ea"/>
              </a:rPr>
              <a:t>、违背体育精神，社会影响恶劣；</a:t>
            </a:r>
            <a:endParaRPr lang="zh-CN" altLang="en-US" sz="1400" b="1" dirty="0" smtClean="0">
              <a:solidFill>
                <a:schemeClr val="bg1"/>
              </a:solidFill>
              <a:latin typeface="微软雅黑" panose="020B0503020204020204" charset="-122"/>
              <a:ea typeface="微软雅黑" panose="020B0503020204020204" charset="-122"/>
              <a:sym typeface="+mn-ea"/>
            </a:endParaRPr>
          </a:p>
          <a:p>
            <a:pPr>
              <a:lnSpc>
                <a:spcPct val="110000"/>
              </a:lnSpc>
            </a:pPr>
            <a:r>
              <a:rPr lang="en-US" altLang="zh-CN" sz="1400" b="1" dirty="0" smtClean="0">
                <a:solidFill>
                  <a:schemeClr val="bg1"/>
                </a:solidFill>
                <a:latin typeface="微软雅黑" panose="020B0503020204020204" charset="-122"/>
                <a:ea typeface="微软雅黑" panose="020B0503020204020204" charset="-122"/>
                <a:sym typeface="+mn-ea"/>
              </a:rPr>
              <a:t>          2</a:t>
            </a:r>
            <a:r>
              <a:rPr lang="zh-CN" altLang="en-US" sz="1400" b="1" dirty="0" smtClean="0">
                <a:solidFill>
                  <a:schemeClr val="bg1"/>
                </a:solidFill>
                <a:latin typeface="微软雅黑" panose="020B0503020204020204" charset="-122"/>
                <a:ea typeface="微软雅黑" panose="020B0503020204020204" charset="-122"/>
                <a:sym typeface="+mn-ea"/>
              </a:rPr>
              <a:t>、如果出现兴奋剂违规，运动员及相关责任人、单位都将处罚。</a:t>
            </a:r>
            <a:r>
              <a:rPr lang="en-US" altLang="zh-CN" sz="1400" dirty="0" smtClean="0">
                <a:solidFill>
                  <a:schemeClr val="bg1"/>
                </a:solidFill>
                <a:latin typeface="黑体" panose="02010609060101010101" pitchFamily="49" charset="-122"/>
                <a:ea typeface="黑体" panose="02010609060101010101" pitchFamily="49" charset="-122"/>
                <a:sym typeface="+mn-ea"/>
              </a:rPr>
              <a:t> </a:t>
            </a:r>
            <a:endParaRPr lang="en-US" altLang="zh-CN" sz="1400"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6" name="TextBox 5"/>
          <p:cNvSpPr txBox="1"/>
          <p:nvPr/>
        </p:nvSpPr>
        <p:spPr>
          <a:xfrm>
            <a:off x="622300" y="1666240"/>
            <a:ext cx="7994015" cy="2300605"/>
          </a:xfrm>
          <a:prstGeom prst="rect">
            <a:avLst/>
          </a:prstGeom>
          <a:noFill/>
        </p:spPr>
        <p:txBody>
          <a:bodyPr wrap="square" rtlCol="0">
            <a:spAutoFit/>
          </a:bodyPr>
          <a:lstStyle/>
          <a:p>
            <a:pPr algn="just"/>
            <a:r>
              <a:rPr lang="zh-CN" altLang="zh-CN" sz="1400" b="1" dirty="0" smtClean="0">
                <a:solidFill>
                  <a:srgbClr val="0D6FB8"/>
                </a:solidFill>
                <a:latin typeface="微软雅黑" panose="020B0503020204020204" charset="-122"/>
                <a:ea typeface="微软雅黑" panose="020B0503020204020204" charset="-122"/>
                <a:sym typeface="+mn-ea"/>
              </a:rPr>
              <a:t>食</a:t>
            </a:r>
            <a:r>
              <a:rPr lang="en-US" altLang="zh-CN" sz="1400" b="1" dirty="0" smtClean="0">
                <a:solidFill>
                  <a:srgbClr val="0D6FB8"/>
                </a:solidFill>
                <a:latin typeface="微软雅黑" panose="020B0503020204020204" charset="-122"/>
                <a:ea typeface="微软雅黑" panose="020B0503020204020204" charset="-122"/>
                <a:sym typeface="+mn-ea"/>
              </a:rPr>
              <a:t>  </a:t>
            </a:r>
            <a:r>
              <a:rPr lang="zh-CN" altLang="zh-CN" sz="1400" b="1" dirty="0" smtClean="0">
                <a:solidFill>
                  <a:srgbClr val="0D6FB8"/>
                </a:solidFill>
                <a:latin typeface="微软雅黑" panose="020B0503020204020204" charset="-122"/>
                <a:ea typeface="微软雅黑" panose="020B0503020204020204" charset="-122"/>
                <a:sym typeface="+mn-ea"/>
              </a:rPr>
              <a:t>品：</a:t>
            </a:r>
            <a:endParaRPr lang="zh-CN" altLang="zh-CN" sz="1400" b="1" dirty="0" smtClean="0">
              <a:solidFill>
                <a:srgbClr val="0D6FB8"/>
              </a:solidFill>
              <a:latin typeface="微软雅黑" panose="020B0503020204020204" charset="-122"/>
              <a:ea typeface="微软雅黑" panose="020B0503020204020204" charset="-122"/>
              <a:sym typeface="+mn-ea"/>
            </a:endParaRPr>
          </a:p>
          <a:p>
            <a:pPr algn="just"/>
            <a:r>
              <a:rPr lang="zh-CN" altLang="zh-CN" sz="1400" b="1" dirty="0" smtClean="0">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2011</a:t>
            </a:r>
            <a:r>
              <a:rPr lang="zh-CN" altLang="en-US"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3</a:t>
            </a:r>
            <a:r>
              <a:rPr lang="zh-CN" altLang="en-US" sz="1200" dirty="0" smtClean="0">
                <a:latin typeface="微软雅黑" panose="020B0503020204020204" charset="-122"/>
                <a:ea typeface="微软雅黑" panose="020B0503020204020204" charset="-122"/>
                <a:sym typeface="+mn-ea"/>
              </a:rPr>
              <a:t>月，解放军男子</a:t>
            </a:r>
            <a:r>
              <a:rPr lang="zh-CN" altLang="zh-CN" sz="1200" dirty="0" smtClean="0">
                <a:latin typeface="微软雅黑" panose="020B0503020204020204" charset="-122"/>
                <a:ea typeface="微软雅黑" panose="020B0503020204020204" charset="-122"/>
                <a:sym typeface="+mn-ea"/>
              </a:rPr>
              <a:t>游泳</a:t>
            </a:r>
            <a:r>
              <a:rPr lang="zh-CN" altLang="en-US" sz="1200" dirty="0" smtClean="0">
                <a:latin typeface="微软雅黑" panose="020B0503020204020204" charset="-122"/>
                <a:ea typeface="微软雅黑" panose="020B0503020204020204" charset="-122"/>
                <a:sym typeface="+mn-ea"/>
              </a:rPr>
              <a:t>运动员</a:t>
            </a:r>
            <a:r>
              <a:rPr lang="zh-CN" altLang="zh-CN" sz="1200" dirty="0" smtClean="0">
                <a:latin typeface="微软雅黑" panose="020B0503020204020204" charset="-122"/>
                <a:ea typeface="微软雅黑" panose="020B0503020204020204" charset="-122"/>
                <a:sym typeface="+mn-ea"/>
              </a:rPr>
              <a:t>宁</a:t>
            </a:r>
            <a:r>
              <a:rPr lang="zh-CN" altLang="en-US" sz="1200" dirty="0" smtClean="0">
                <a:latin typeface="微软雅黑" panose="020B0503020204020204" charset="-122"/>
                <a:ea typeface="微软雅黑" panose="020B0503020204020204" charset="-122"/>
                <a:sym typeface="+mn-ea"/>
              </a:rPr>
              <a:t>某某，兴奋剂检测结果呈克仑特罗阳性，被禁赛</a:t>
            </a:r>
            <a:r>
              <a:rPr lang="en-US" altLang="zh-CN" sz="1200" dirty="0" smtClean="0">
                <a:latin typeface="微软雅黑" panose="020B0503020204020204" charset="-122"/>
                <a:ea typeface="微软雅黑" panose="020B0503020204020204" charset="-122"/>
                <a:sym typeface="+mn-ea"/>
              </a:rPr>
              <a:t>1</a:t>
            </a:r>
            <a:r>
              <a:rPr lang="zh-CN" altLang="en-US" sz="1200" dirty="0" smtClean="0">
                <a:latin typeface="微软雅黑" panose="020B0503020204020204" charset="-122"/>
                <a:ea typeface="微软雅黑" panose="020B0503020204020204" charset="-122"/>
                <a:sym typeface="+mn-ea"/>
              </a:rPr>
              <a:t>年。</a:t>
            </a:r>
            <a:endParaRPr lang="en-US" altLang="zh-CN" sz="1200" dirty="0" smtClean="0">
              <a:latin typeface="微软雅黑" panose="020B0503020204020204" charset="-122"/>
              <a:ea typeface="微软雅黑" panose="020B0503020204020204" charset="-122"/>
            </a:endParaRPr>
          </a:p>
          <a:p>
            <a:pPr algn="just">
              <a:lnSpc>
                <a:spcPct val="100000"/>
              </a:lnSpc>
            </a:pPr>
            <a:r>
              <a:rPr lang="zh-CN" altLang="zh-CN" sz="1400" b="1" dirty="0" smtClean="0">
                <a:solidFill>
                  <a:srgbClr val="0D6FB8"/>
                </a:solidFill>
                <a:latin typeface="微软雅黑" panose="020B0503020204020204" charset="-122"/>
                <a:ea typeface="微软雅黑" panose="020B0503020204020204" charset="-122"/>
                <a:sym typeface="+mn-ea"/>
              </a:rPr>
              <a:t>药</a:t>
            </a:r>
            <a:r>
              <a:rPr lang="en-US" altLang="zh-CN" sz="1400" b="1" dirty="0" smtClean="0">
                <a:solidFill>
                  <a:srgbClr val="0D6FB8"/>
                </a:solidFill>
                <a:latin typeface="微软雅黑" panose="020B0503020204020204" charset="-122"/>
                <a:ea typeface="微软雅黑" panose="020B0503020204020204" charset="-122"/>
                <a:sym typeface="+mn-ea"/>
              </a:rPr>
              <a:t>  </a:t>
            </a:r>
            <a:r>
              <a:rPr lang="zh-CN" altLang="zh-CN" sz="1400" b="1" dirty="0" smtClean="0">
                <a:solidFill>
                  <a:srgbClr val="0D6FB8"/>
                </a:solidFill>
                <a:latin typeface="微软雅黑" panose="020B0503020204020204" charset="-122"/>
                <a:ea typeface="微软雅黑" panose="020B0503020204020204" charset="-122"/>
                <a:sym typeface="+mn-ea"/>
              </a:rPr>
              <a:t>品：</a:t>
            </a:r>
            <a:endParaRPr lang="zh-CN" altLang="zh-CN" sz="1400" b="1" dirty="0" smtClean="0">
              <a:solidFill>
                <a:srgbClr val="0D6FB8"/>
              </a:solidFill>
              <a:latin typeface="微软雅黑" panose="020B0503020204020204" charset="-122"/>
              <a:ea typeface="微软雅黑" panose="020B0503020204020204" charset="-122"/>
              <a:sym typeface="+mn-ea"/>
            </a:endParaRPr>
          </a:p>
          <a:p>
            <a:pPr algn="just">
              <a:lnSpc>
                <a:spcPct val="100000"/>
              </a:lnSpc>
            </a:pPr>
            <a:r>
              <a:rPr lang="zh-CN" altLang="zh-CN" sz="1400" b="1" dirty="0" smtClean="0">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2013</a:t>
            </a:r>
            <a:r>
              <a:rPr lang="zh-CN" altLang="zh-CN"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9</a:t>
            </a:r>
            <a:r>
              <a:rPr lang="zh-CN" altLang="en-US" sz="1200" dirty="0" smtClean="0">
                <a:latin typeface="微软雅黑" panose="020B0503020204020204" charset="-122"/>
                <a:ea typeface="微软雅黑" panose="020B0503020204020204" charset="-122"/>
                <a:sym typeface="+mn-ea"/>
              </a:rPr>
              <a:t>月，</a:t>
            </a:r>
            <a:r>
              <a:rPr lang="zh-CN" altLang="zh-CN" sz="1200" dirty="0" smtClean="0">
                <a:latin typeface="微软雅黑" panose="020B0503020204020204" charset="-122"/>
                <a:ea typeface="微软雅黑" panose="020B0503020204020204" charset="-122"/>
                <a:sym typeface="+mn-ea"/>
              </a:rPr>
              <a:t>浙江</a:t>
            </a:r>
            <a:r>
              <a:rPr lang="zh-CN" altLang="en-US" sz="1200" dirty="0" smtClean="0">
                <a:latin typeface="微软雅黑" panose="020B0503020204020204" charset="-122"/>
                <a:ea typeface="微软雅黑" panose="020B0503020204020204" charset="-122"/>
                <a:sym typeface="+mn-ea"/>
              </a:rPr>
              <a:t>省女子田径</a:t>
            </a:r>
            <a:r>
              <a:rPr lang="zh-CN" altLang="zh-CN" sz="1200" dirty="0" smtClean="0">
                <a:latin typeface="微软雅黑" panose="020B0503020204020204" charset="-122"/>
                <a:ea typeface="微软雅黑" panose="020B0503020204020204" charset="-122"/>
                <a:sym typeface="+mn-ea"/>
              </a:rPr>
              <a:t>运动员叶</a:t>
            </a:r>
            <a:r>
              <a:rPr lang="zh-CN" altLang="en-US" sz="1200" dirty="0" smtClean="0">
                <a:latin typeface="微软雅黑" panose="020B0503020204020204" charset="-122"/>
                <a:ea typeface="微软雅黑" panose="020B0503020204020204" charset="-122"/>
                <a:sym typeface="+mn-ea"/>
              </a:rPr>
              <a:t>某某，使用含有利尿剂成分的治疗药物，兴奋剂检 测结果呈</a:t>
            </a:r>
            <a:r>
              <a:rPr lang="zh-CN" altLang="zh-CN" sz="1200" dirty="0" smtClean="0">
                <a:latin typeface="微软雅黑" panose="020B0503020204020204" charset="-122"/>
                <a:ea typeface="微软雅黑" panose="020B0503020204020204" charset="-122"/>
                <a:sym typeface="+mn-ea"/>
              </a:rPr>
              <a:t>坎利酮阳性，</a:t>
            </a:r>
            <a:r>
              <a:rPr lang="zh-CN" altLang="en-US" sz="1200" dirty="0" smtClean="0">
                <a:latin typeface="微软雅黑" panose="020B0503020204020204" charset="-122"/>
                <a:ea typeface="微软雅黑" panose="020B0503020204020204" charset="-122"/>
                <a:sym typeface="+mn-ea"/>
              </a:rPr>
              <a:t>被</a:t>
            </a:r>
            <a:r>
              <a:rPr lang="zh-CN" altLang="zh-CN" sz="1200" dirty="0" smtClean="0">
                <a:latin typeface="微软雅黑" panose="020B0503020204020204" charset="-122"/>
                <a:ea typeface="微软雅黑" panose="020B0503020204020204" charset="-122"/>
                <a:sym typeface="+mn-ea"/>
              </a:rPr>
              <a:t>禁</a:t>
            </a:r>
            <a:r>
              <a:rPr lang="zh-CN" altLang="en-US" sz="1200" dirty="0" smtClean="0">
                <a:latin typeface="微软雅黑" panose="020B0503020204020204" charset="-122"/>
                <a:ea typeface="微软雅黑" panose="020B0503020204020204" charset="-122"/>
                <a:sym typeface="+mn-ea"/>
              </a:rPr>
              <a:t>赛</a:t>
            </a:r>
            <a:r>
              <a:rPr lang="en-US" altLang="zh-CN" sz="1200" dirty="0" smtClean="0">
                <a:latin typeface="微软雅黑" panose="020B0503020204020204" charset="-122"/>
                <a:ea typeface="微软雅黑" panose="020B0503020204020204" charset="-122"/>
                <a:sym typeface="+mn-ea"/>
              </a:rPr>
              <a:t>3</a:t>
            </a:r>
            <a:r>
              <a:rPr lang="zh-CN" altLang="zh-CN" sz="1200" dirty="0" smtClean="0">
                <a:latin typeface="微软雅黑" panose="020B0503020204020204" charset="-122"/>
                <a:ea typeface="微软雅黑" panose="020B0503020204020204" charset="-122"/>
                <a:sym typeface="+mn-ea"/>
              </a:rPr>
              <a:t>个月</a:t>
            </a:r>
            <a:r>
              <a:rPr lang="zh-CN" altLang="en-US" sz="1200" dirty="0" smtClean="0">
                <a:latin typeface="微软雅黑" panose="020B0503020204020204" charset="-122"/>
                <a:ea typeface="微软雅黑" panose="020B0503020204020204" charset="-122"/>
                <a:sym typeface="+mn-ea"/>
              </a:rPr>
              <a:t>；</a:t>
            </a:r>
            <a:endParaRPr lang="en-US" altLang="zh-CN" sz="1200" dirty="0" smtClean="0">
              <a:latin typeface="微软雅黑" panose="020B0503020204020204" charset="-122"/>
              <a:ea typeface="微软雅黑" panose="020B0503020204020204" charset="-122"/>
            </a:endParaRPr>
          </a:p>
          <a:p>
            <a:pPr algn="just">
              <a:lnSpc>
                <a:spcPct val="100000"/>
              </a:lnSpc>
            </a:pPr>
            <a:r>
              <a:rPr lang="en-US" altLang="zh-CN" sz="1200" dirty="0" smtClean="0">
                <a:latin typeface="微软雅黑" panose="020B0503020204020204" charset="-122"/>
                <a:ea typeface="微软雅黑" panose="020B0503020204020204" charset="-122"/>
                <a:sym typeface="+mn-ea"/>
              </a:rPr>
              <a:t>             2015</a:t>
            </a:r>
            <a:r>
              <a:rPr lang="zh-CN" altLang="en-US"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1</a:t>
            </a:r>
            <a:r>
              <a:rPr lang="zh-CN" altLang="en-US" sz="1200" dirty="0" smtClean="0">
                <a:latin typeface="微软雅黑" panose="020B0503020204020204" charset="-122"/>
                <a:ea typeface="微软雅黑" panose="020B0503020204020204" charset="-122"/>
                <a:sym typeface="+mn-ea"/>
              </a:rPr>
              <a:t>月，浙江广厦篮球俱乐部男子运动员苏某某，使用含有刺激剂成分的治疗药物，兴奋剂检测结果呈甲氧那明阳性，被警告。</a:t>
            </a:r>
            <a:endParaRPr lang="en-US" altLang="zh-CN" sz="1200" dirty="0" smtClean="0">
              <a:latin typeface="微软雅黑" panose="020B0503020204020204" charset="-122"/>
              <a:ea typeface="微软雅黑" panose="020B0503020204020204" charset="-122"/>
            </a:endParaRPr>
          </a:p>
          <a:p>
            <a:pPr algn="just">
              <a:lnSpc>
                <a:spcPct val="100000"/>
              </a:lnSpc>
            </a:pPr>
            <a:r>
              <a:rPr lang="zh-CN" altLang="zh-CN" sz="1400" b="1" dirty="0" smtClean="0">
                <a:solidFill>
                  <a:srgbClr val="0D6FB8"/>
                </a:solidFill>
                <a:latin typeface="微软雅黑" panose="020B0503020204020204" charset="-122"/>
                <a:ea typeface="微软雅黑" panose="020B0503020204020204" charset="-122"/>
                <a:sym typeface="+mn-ea"/>
              </a:rPr>
              <a:t>营养品：</a:t>
            </a:r>
            <a:endParaRPr lang="zh-CN" altLang="zh-CN" sz="1400" b="1" dirty="0" smtClean="0">
              <a:solidFill>
                <a:srgbClr val="0D6FB8"/>
              </a:solidFill>
              <a:latin typeface="微软雅黑" panose="020B0503020204020204" charset="-122"/>
              <a:ea typeface="微软雅黑" panose="020B0503020204020204" charset="-122"/>
              <a:sym typeface="+mn-ea"/>
            </a:endParaRPr>
          </a:p>
          <a:p>
            <a:pPr algn="just">
              <a:lnSpc>
                <a:spcPct val="100000"/>
              </a:lnSpc>
            </a:pPr>
            <a:r>
              <a:rPr lang="zh-CN" altLang="zh-CN" sz="1400" b="1" dirty="0" smtClean="0">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2012</a:t>
            </a:r>
            <a:r>
              <a:rPr lang="zh-CN" altLang="zh-CN" sz="1200" dirty="0" smtClean="0">
                <a:latin typeface="微软雅黑" panose="020B0503020204020204" charset="-122"/>
                <a:ea typeface="微软雅黑" panose="020B0503020204020204" charset="-122"/>
                <a:sym typeface="+mn-ea"/>
              </a:rPr>
              <a:t>年</a:t>
            </a:r>
            <a:r>
              <a:rPr lang="zh-CN" altLang="en-US" sz="1200" dirty="0" smtClean="0">
                <a:latin typeface="微软雅黑" panose="020B0503020204020204" charset="-122"/>
                <a:ea typeface="微软雅黑" panose="020B0503020204020204" charset="-122"/>
                <a:sym typeface="+mn-ea"/>
              </a:rPr>
              <a:t>，</a:t>
            </a:r>
            <a:r>
              <a:rPr lang="zh-CN" altLang="zh-CN" sz="1200" dirty="0" smtClean="0">
                <a:latin typeface="微软雅黑" panose="020B0503020204020204" charset="-122"/>
                <a:ea typeface="微软雅黑" panose="020B0503020204020204" charset="-122"/>
                <a:sym typeface="+mn-ea"/>
              </a:rPr>
              <a:t>健美运动员潘</a:t>
            </a:r>
            <a:r>
              <a:rPr lang="zh-CN" altLang="en-US" sz="1200" dirty="0" smtClean="0">
                <a:latin typeface="微软雅黑" panose="020B0503020204020204" charset="-122"/>
                <a:ea typeface="微软雅黑" panose="020B0503020204020204" charset="-122"/>
                <a:sym typeface="+mn-ea"/>
              </a:rPr>
              <a:t>某某，使用含有刺激剂成分的营养品，兴奋剂检测结果</a:t>
            </a:r>
            <a:r>
              <a:rPr lang="zh-CN" altLang="zh-CN" sz="1200" dirty="0" smtClean="0">
                <a:latin typeface="微软雅黑" panose="020B0503020204020204" charset="-122"/>
                <a:ea typeface="微软雅黑" panose="020B0503020204020204" charset="-122"/>
                <a:sym typeface="+mn-ea"/>
              </a:rPr>
              <a:t>甲基己胺阳性，</a:t>
            </a:r>
            <a:r>
              <a:rPr lang="zh-CN" altLang="en-US" sz="1200" dirty="0" smtClean="0">
                <a:latin typeface="微软雅黑" panose="020B0503020204020204" charset="-122"/>
                <a:ea typeface="微软雅黑" panose="020B0503020204020204" charset="-122"/>
                <a:sym typeface="+mn-ea"/>
              </a:rPr>
              <a:t>被禁赛</a:t>
            </a:r>
            <a:r>
              <a:rPr lang="en-US" altLang="zh-CN" sz="1200" dirty="0" smtClean="0">
                <a:latin typeface="微软雅黑" panose="020B0503020204020204" charset="-122"/>
                <a:ea typeface="微软雅黑" panose="020B0503020204020204" charset="-122"/>
                <a:sym typeface="+mn-ea"/>
              </a:rPr>
              <a:t>6</a:t>
            </a:r>
            <a:r>
              <a:rPr lang="zh-CN" altLang="en-US" sz="1200" dirty="0" smtClean="0">
                <a:latin typeface="微软雅黑" panose="020B0503020204020204" charset="-122"/>
                <a:ea typeface="微软雅黑" panose="020B0503020204020204" charset="-122"/>
                <a:sym typeface="+mn-ea"/>
              </a:rPr>
              <a:t>个月；</a:t>
            </a:r>
            <a:endParaRPr lang="en-US" altLang="zh-CN" sz="1200" dirty="0" smtClean="0">
              <a:latin typeface="微软雅黑" panose="020B0503020204020204" charset="-122"/>
              <a:ea typeface="微软雅黑" panose="020B0503020204020204" charset="-122"/>
            </a:endParaRPr>
          </a:p>
          <a:p>
            <a:pPr algn="just">
              <a:lnSpc>
                <a:spcPct val="100000"/>
              </a:lnSpc>
            </a:pPr>
            <a:r>
              <a:rPr lang="en-US" altLang="zh-CN" sz="1200" dirty="0" smtClean="0">
                <a:latin typeface="微软雅黑" panose="020B0503020204020204" charset="-122"/>
                <a:ea typeface="微软雅黑" panose="020B0503020204020204" charset="-122"/>
                <a:sym typeface="+mn-ea"/>
              </a:rPr>
              <a:t>             2015</a:t>
            </a:r>
            <a:r>
              <a:rPr lang="zh-CN" altLang="en-US"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7</a:t>
            </a:r>
            <a:r>
              <a:rPr lang="zh-CN" altLang="en-US" sz="1200" dirty="0" smtClean="0">
                <a:latin typeface="微软雅黑" panose="020B0503020204020204" charset="-122"/>
                <a:ea typeface="微软雅黑" panose="020B0503020204020204" charset="-122"/>
                <a:sym typeface="+mn-ea"/>
              </a:rPr>
              <a:t>月，大学生体协女子羽毛球运动员于某某，使用含有刺激剂成分的减肥产品，兴奋剂检测结果呈西布曲明阳性，被禁赛</a:t>
            </a:r>
            <a:r>
              <a:rPr lang="en-US" altLang="zh-CN" sz="1200" dirty="0" smtClean="0">
                <a:latin typeface="微软雅黑" panose="020B0503020204020204" charset="-122"/>
                <a:ea typeface="微软雅黑" panose="020B0503020204020204" charset="-122"/>
                <a:sym typeface="+mn-ea"/>
              </a:rPr>
              <a:t>7</a:t>
            </a:r>
            <a:r>
              <a:rPr lang="zh-CN" altLang="en-US" sz="1200" dirty="0" smtClean="0">
                <a:latin typeface="微软雅黑" panose="020B0503020204020204" charset="-122"/>
                <a:ea typeface="微软雅黑" panose="020B0503020204020204" charset="-122"/>
                <a:sym typeface="+mn-ea"/>
              </a:rPr>
              <a:t>个月。</a:t>
            </a:r>
            <a:endParaRPr lang="zh-CN" altLang="en-US" sz="1200" b="1" dirty="0" smtClean="0">
              <a:solidFill>
                <a:srgbClr val="FF6600"/>
              </a:solidFill>
              <a:latin typeface="微软雅黑" panose="020B0503020204020204" charset="-122"/>
              <a:ea typeface="微软雅黑" panose="020B0503020204020204" charset="-122"/>
            </a:endParaRPr>
          </a:p>
        </p:txBody>
      </p:sp>
      <p:sp>
        <p:nvSpPr>
          <p:cNvPr id="3" name="TextBox 4"/>
          <p:cNvSpPr txBox="1"/>
          <p:nvPr/>
        </p:nvSpPr>
        <p:spPr>
          <a:xfrm>
            <a:off x="3282839" y="757930"/>
            <a:ext cx="3154680" cy="384810"/>
          </a:xfrm>
          <a:prstGeom prst="rect">
            <a:avLst/>
          </a:prstGeom>
          <a:solidFill>
            <a:srgbClr val="FF6600"/>
          </a:solidFill>
        </p:spPr>
        <p:txBody>
          <a:bodyPr wrap="none" rtlCol="0">
            <a:spAutoFit/>
          </a:bodyPr>
          <a:p>
            <a:pPr lvl="0"/>
            <a:r>
              <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rPr>
              <a:t>违规行为之一：检测结果阳性</a:t>
            </a:r>
            <a:endPar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矩形 4"/>
          <p:cNvSpPr/>
          <p:nvPr/>
        </p:nvSpPr>
        <p:spPr>
          <a:xfrm>
            <a:off x="622300" y="1310640"/>
            <a:ext cx="2143760" cy="355600"/>
          </a:xfrm>
          <a:prstGeom prst="rect">
            <a:avLst/>
          </a:prstGeom>
          <a:solidFill>
            <a:srgbClr val="0D6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charset="-122"/>
                <a:ea typeface="微软雅黑" panose="020B0503020204020204" charset="-122"/>
                <a:sym typeface="+mn-ea"/>
              </a:rPr>
              <a:t>案例二：误服误用兴奋剂</a:t>
            </a:r>
            <a:endParaRPr lang="zh-CN" altLang="en-US" sz="1400" b="1" dirty="0" smtClean="0">
              <a:solidFill>
                <a:schemeClr val="bg1"/>
              </a:solidFill>
              <a:effectLst/>
              <a:latin typeface="微软雅黑" panose="020B0503020204020204" charset="-122"/>
              <a:ea typeface="微软雅黑" panose="020B0503020204020204" charset="-122"/>
              <a:sym typeface="+mn-ea"/>
            </a:endParaRPr>
          </a:p>
        </p:txBody>
      </p:sp>
      <p:sp>
        <p:nvSpPr>
          <p:cNvPr id="7" name="文本框 6"/>
          <p:cNvSpPr txBox="1"/>
          <p:nvPr/>
        </p:nvSpPr>
        <p:spPr>
          <a:xfrm>
            <a:off x="653415" y="3966845"/>
            <a:ext cx="5603240" cy="894080"/>
          </a:xfrm>
          <a:prstGeom prst="rect">
            <a:avLst/>
          </a:prstGeom>
          <a:solidFill>
            <a:srgbClr val="FF6600"/>
          </a:solidFill>
        </p:spPr>
        <p:txBody>
          <a:bodyPr wrap="square" rtlCol="0">
            <a:spAutoFit/>
          </a:bodyPr>
          <a:p>
            <a:pPr algn="just">
              <a:lnSpc>
                <a:spcPct val="110000"/>
              </a:lnSpc>
            </a:pPr>
            <a:r>
              <a:rPr lang="zh-CN" altLang="en-US" sz="1200" b="1" dirty="0" smtClean="0">
                <a:solidFill>
                  <a:schemeClr val="bg1"/>
                </a:solidFill>
                <a:latin typeface="微软雅黑" panose="020B0503020204020204" charset="-122"/>
                <a:ea typeface="微软雅黑" panose="020B0503020204020204" charset="-122"/>
                <a:sym typeface="+mn-ea"/>
              </a:rPr>
              <a:t>警  示：</a:t>
            </a:r>
            <a:r>
              <a:rPr lang="zh-CN" altLang="zh-CN" sz="1200" b="1" dirty="0" smtClean="0">
                <a:solidFill>
                  <a:schemeClr val="bg1"/>
                </a:solidFill>
                <a:latin typeface="微软雅黑" panose="020B0503020204020204" charset="-122"/>
                <a:ea typeface="微软雅黑" panose="020B0503020204020204" charset="-122"/>
                <a:sym typeface="+mn-ea"/>
              </a:rPr>
              <a:t>1</a:t>
            </a:r>
            <a:r>
              <a:rPr lang="zh-CN" altLang="en-US" sz="1200" b="1" dirty="0" smtClean="0">
                <a:solidFill>
                  <a:schemeClr val="bg1"/>
                </a:solidFill>
                <a:latin typeface="微软雅黑" panose="020B0503020204020204" charset="-122"/>
                <a:ea typeface="微软雅黑" panose="020B0503020204020204" charset="-122"/>
                <a:sym typeface="+mn-ea"/>
              </a:rPr>
              <a:t>、严格责任制：运动员要对自己摄入的物质和使用的方法负责；</a:t>
            </a:r>
            <a:endParaRPr lang="zh-CN" altLang="en-US" sz="1200" b="1" dirty="0" smtClean="0">
              <a:solidFill>
                <a:schemeClr val="bg1"/>
              </a:solidFill>
              <a:latin typeface="微软雅黑" panose="020B0503020204020204" charset="-122"/>
              <a:ea typeface="微软雅黑" panose="020B0503020204020204" charset="-122"/>
              <a:sym typeface="+mn-ea"/>
            </a:endParaRPr>
          </a:p>
          <a:p>
            <a:pPr algn="just">
              <a:lnSpc>
                <a:spcPct val="110000"/>
              </a:lnSpc>
            </a:pPr>
            <a:r>
              <a:rPr lang="en-US" altLang="zh-CN" sz="1200" b="1" dirty="0" smtClean="0">
                <a:solidFill>
                  <a:schemeClr val="bg1"/>
                </a:solidFill>
                <a:latin typeface="微软雅黑" panose="020B0503020204020204" charset="-122"/>
                <a:ea typeface="微软雅黑" panose="020B0503020204020204" charset="-122"/>
                <a:sym typeface="+mn-ea"/>
              </a:rPr>
              <a:t>            2</a:t>
            </a:r>
            <a:r>
              <a:rPr lang="zh-CN" altLang="en-US" sz="1200" b="1" dirty="0" smtClean="0">
                <a:solidFill>
                  <a:schemeClr val="bg1"/>
                </a:solidFill>
                <a:latin typeface="微软雅黑" panose="020B0503020204020204" charset="-122"/>
                <a:ea typeface="微软雅黑" panose="020B0503020204020204" charset="-122"/>
                <a:sym typeface="+mn-ea"/>
              </a:rPr>
              <a:t>、三品的“三严、三禁”原则；</a:t>
            </a:r>
            <a:endParaRPr lang="zh-CN" altLang="en-US" sz="1200" b="1" dirty="0" smtClean="0">
              <a:solidFill>
                <a:schemeClr val="bg1"/>
              </a:solidFill>
              <a:latin typeface="微软雅黑" panose="020B0503020204020204" charset="-122"/>
              <a:ea typeface="微软雅黑" panose="020B0503020204020204" charset="-122"/>
              <a:sym typeface="+mn-ea"/>
            </a:endParaRPr>
          </a:p>
          <a:p>
            <a:pPr algn="just">
              <a:lnSpc>
                <a:spcPct val="110000"/>
              </a:lnSpc>
            </a:pPr>
            <a:r>
              <a:rPr lang="en-US" altLang="zh-CN" sz="1200" b="1" dirty="0" smtClean="0">
                <a:solidFill>
                  <a:schemeClr val="bg1"/>
                </a:solidFill>
                <a:latin typeface="微软雅黑" panose="020B0503020204020204" charset="-122"/>
                <a:ea typeface="微软雅黑" panose="020B0503020204020204" charset="-122"/>
                <a:sym typeface="+mn-ea"/>
              </a:rPr>
              <a:t>            3</a:t>
            </a:r>
            <a:r>
              <a:rPr lang="zh-CN" altLang="en-US" sz="1200" b="1" dirty="0" smtClean="0">
                <a:solidFill>
                  <a:schemeClr val="bg1"/>
                </a:solidFill>
                <a:latin typeface="微软雅黑" panose="020B0503020204020204" charset="-122"/>
                <a:ea typeface="微软雅黑" panose="020B0503020204020204" charset="-122"/>
                <a:sym typeface="+mn-ea"/>
              </a:rPr>
              <a:t>、运动员接到兴奋剂检测阳性通知后会被立即临时停赛；</a:t>
            </a:r>
            <a:endParaRPr lang="zh-CN" altLang="en-US" sz="1200" b="1" dirty="0" smtClean="0">
              <a:solidFill>
                <a:schemeClr val="bg1"/>
              </a:solidFill>
              <a:latin typeface="微软雅黑" panose="020B0503020204020204" charset="-122"/>
              <a:ea typeface="微软雅黑" panose="020B0503020204020204" charset="-122"/>
              <a:sym typeface="+mn-ea"/>
            </a:endParaRPr>
          </a:p>
          <a:p>
            <a:pPr algn="just">
              <a:lnSpc>
                <a:spcPct val="110000"/>
              </a:lnSpc>
            </a:pPr>
            <a:r>
              <a:rPr lang="zh-CN" altLang="en-US" sz="1200" b="1" dirty="0" smtClean="0">
                <a:solidFill>
                  <a:schemeClr val="bg1"/>
                </a:solidFill>
                <a:latin typeface="微软雅黑" panose="020B0503020204020204" charset="-122"/>
                <a:ea typeface="微软雅黑" panose="020B0503020204020204" charset="-122"/>
                <a:sym typeface="+mn-ea"/>
              </a:rPr>
              <a:t>            </a:t>
            </a:r>
            <a:r>
              <a:rPr lang="en-US" altLang="zh-CN" sz="1200" b="1" dirty="0" smtClean="0">
                <a:solidFill>
                  <a:schemeClr val="bg1"/>
                </a:solidFill>
                <a:latin typeface="微软雅黑" panose="020B0503020204020204" charset="-122"/>
                <a:ea typeface="微软雅黑" panose="020B0503020204020204" charset="-122"/>
                <a:sym typeface="+mn-ea"/>
              </a:rPr>
              <a:t>4</a:t>
            </a:r>
            <a:r>
              <a:rPr lang="zh-CN" altLang="en-US" sz="1200" b="1" dirty="0" smtClean="0">
                <a:solidFill>
                  <a:schemeClr val="bg1"/>
                </a:solidFill>
                <a:latin typeface="微软雅黑" panose="020B0503020204020204" charset="-122"/>
                <a:ea typeface="微软雅黑" panose="020B0503020204020204" charset="-122"/>
                <a:sym typeface="+mn-ea"/>
              </a:rPr>
              <a:t>、检查记录单填写</a:t>
            </a:r>
            <a:r>
              <a:rPr lang="en-US" altLang="zh-CN" sz="1200" b="1" dirty="0" smtClean="0">
                <a:solidFill>
                  <a:schemeClr val="bg1"/>
                </a:solidFill>
                <a:latin typeface="微软雅黑" panose="020B0503020204020204" charset="-122"/>
                <a:ea typeface="微软雅黑" panose="020B0503020204020204" charset="-122"/>
                <a:sym typeface="+mn-ea"/>
              </a:rPr>
              <a:t>7</a:t>
            </a:r>
            <a:r>
              <a:rPr lang="zh-CN" altLang="en-US" sz="1200" b="1" dirty="0" smtClean="0">
                <a:solidFill>
                  <a:schemeClr val="bg1"/>
                </a:solidFill>
                <a:latin typeface="微软雅黑" panose="020B0503020204020204" charset="-122"/>
                <a:ea typeface="微软雅黑" panose="020B0503020204020204" charset="-122"/>
                <a:sym typeface="+mn-ea"/>
              </a:rPr>
              <a:t>日内药品和营养品使用情况（可填写中文</a:t>
            </a:r>
            <a:r>
              <a:rPr lang="en-US" altLang="zh-CN" sz="1200" b="1" dirty="0" smtClean="0">
                <a:solidFill>
                  <a:schemeClr val="bg1"/>
                </a:solidFill>
                <a:latin typeface="微软雅黑" panose="020B0503020204020204" charset="-122"/>
                <a:ea typeface="微软雅黑" panose="020B0503020204020204" charset="-122"/>
                <a:sym typeface="+mn-ea"/>
              </a:rPr>
              <a:t>/</a:t>
            </a:r>
            <a:r>
              <a:rPr lang="zh-CN" altLang="en-US" sz="1200" b="1" dirty="0" smtClean="0">
                <a:solidFill>
                  <a:schemeClr val="bg1"/>
                </a:solidFill>
                <a:latin typeface="微软雅黑" panose="020B0503020204020204" charset="-122"/>
                <a:ea typeface="微软雅黑" panose="020B0503020204020204" charset="-122"/>
                <a:sym typeface="+mn-ea"/>
              </a:rPr>
              <a:t>拼音）。</a:t>
            </a:r>
            <a:endParaRPr lang="zh-CN" altLang="en-US" sz="1200" b="1" dirty="0" smtClean="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6" name="TextBox 5"/>
          <p:cNvSpPr txBox="1"/>
          <p:nvPr/>
        </p:nvSpPr>
        <p:spPr>
          <a:xfrm>
            <a:off x="622299" y="1665978"/>
            <a:ext cx="7972425" cy="1995805"/>
          </a:xfrm>
          <a:prstGeom prst="rect">
            <a:avLst/>
          </a:prstGeom>
          <a:noFill/>
        </p:spPr>
        <p:txBody>
          <a:bodyPr wrap="square" rtlCol="0">
            <a:spAutoFit/>
          </a:bodyPr>
          <a:lstStyle/>
          <a:p>
            <a:r>
              <a:rPr lang="zh-CN" altLang="en-US" sz="1400" b="1" dirty="0" smtClean="0">
                <a:solidFill>
                  <a:srgbClr val="0D6FB8"/>
                </a:solidFill>
                <a:latin typeface="微软雅黑" panose="020B0503020204020204" charset="-122"/>
                <a:ea typeface="微软雅黑" panose="020B0503020204020204" charset="-122"/>
                <a:sym typeface="+mn-ea"/>
              </a:rPr>
              <a:t>案情：</a:t>
            </a:r>
            <a:endParaRPr lang="zh-CN" altLang="en-US" sz="1400" b="1" dirty="0" smtClean="0">
              <a:solidFill>
                <a:srgbClr val="0D6FB8"/>
              </a:solidFill>
              <a:latin typeface="微软雅黑" panose="020B0503020204020204" charset="-122"/>
              <a:ea typeface="微软雅黑" panose="020B0503020204020204" charset="-122"/>
              <a:sym typeface="+mn-ea"/>
            </a:endParaRPr>
          </a:p>
          <a:p>
            <a:r>
              <a:rPr lang="zh-CN" altLang="en-US" sz="1200" b="1" dirty="0" smtClean="0">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2016</a:t>
            </a:r>
            <a:r>
              <a:rPr lang="zh-CN" altLang="en-US" sz="1200" dirty="0" smtClean="0">
                <a:latin typeface="微软雅黑" panose="020B0503020204020204" charset="-122"/>
                <a:ea typeface="微软雅黑" panose="020B0503020204020204" charset="-122"/>
                <a:sym typeface="+mn-ea"/>
              </a:rPr>
              <a:t>年初，俄罗斯女子网球运动员</a:t>
            </a:r>
            <a:r>
              <a:rPr lang="en-US" altLang="zh-CN" sz="1200" dirty="0" smtClean="0">
                <a:latin typeface="微软雅黑" panose="020B0503020204020204" charset="-122"/>
                <a:ea typeface="微软雅黑" panose="020B0503020204020204" charset="-122"/>
                <a:sym typeface="+mn-ea"/>
              </a:rPr>
              <a:t>S</a:t>
            </a:r>
            <a:r>
              <a:rPr lang="zh-CN" altLang="en-US" sz="1200" dirty="0" smtClean="0">
                <a:latin typeface="微软雅黑" panose="020B0503020204020204" charset="-122"/>
                <a:ea typeface="微软雅黑" panose="020B0503020204020204" charset="-122"/>
                <a:sym typeface="+mn-ea"/>
              </a:rPr>
              <a:t>参加澳网比赛，接受赛内兴奋剂检查。</a:t>
            </a:r>
            <a:r>
              <a:rPr lang="en-US" altLang="zh-CN" sz="1200" dirty="0" smtClean="0">
                <a:latin typeface="微软雅黑" panose="020B0503020204020204" charset="-122"/>
                <a:ea typeface="微软雅黑" panose="020B0503020204020204" charset="-122"/>
                <a:sym typeface="+mn-ea"/>
              </a:rPr>
              <a:t>3</a:t>
            </a:r>
            <a:r>
              <a:rPr lang="zh-CN" altLang="en-US" sz="1200" dirty="0" smtClean="0">
                <a:latin typeface="微软雅黑" panose="020B0503020204020204" charset="-122"/>
                <a:ea typeface="微软雅黑" panose="020B0503020204020204" charset="-122"/>
                <a:sym typeface="+mn-ea"/>
              </a:rPr>
              <a:t>月初</a:t>
            </a:r>
            <a:r>
              <a:rPr lang="en-US" altLang="zh-CN" sz="1200" dirty="0" smtClean="0">
                <a:latin typeface="微软雅黑" panose="020B0503020204020204" charset="-122"/>
                <a:ea typeface="微软雅黑" panose="020B0503020204020204" charset="-122"/>
                <a:sym typeface="+mn-ea"/>
              </a:rPr>
              <a:t>S</a:t>
            </a:r>
            <a:r>
              <a:rPr lang="zh-CN" altLang="en-US" sz="1200" dirty="0" smtClean="0">
                <a:latin typeface="微软雅黑" panose="020B0503020204020204" charset="-122"/>
                <a:ea typeface="微软雅黑" panose="020B0503020204020204" charset="-122"/>
                <a:sym typeface="+mn-ea"/>
              </a:rPr>
              <a:t>收到国际网联通知，兴奋剂检测结果呈美度铵（米屈肼）阳性，并从</a:t>
            </a:r>
            <a:r>
              <a:rPr lang="en-US" altLang="zh-CN" sz="1200" dirty="0" smtClean="0">
                <a:latin typeface="微软雅黑" panose="020B0503020204020204" charset="-122"/>
                <a:ea typeface="微软雅黑" panose="020B0503020204020204" charset="-122"/>
                <a:sym typeface="+mn-ea"/>
              </a:rPr>
              <a:t>3</a:t>
            </a:r>
            <a:r>
              <a:rPr lang="zh-CN" altLang="en-US" sz="1200" dirty="0" smtClean="0">
                <a:latin typeface="微软雅黑" panose="020B0503020204020204" charset="-122"/>
                <a:ea typeface="微软雅黑" panose="020B0503020204020204" charset="-122"/>
                <a:sym typeface="+mn-ea"/>
              </a:rPr>
              <a:t>月</a:t>
            </a:r>
            <a:r>
              <a:rPr lang="en-US" altLang="zh-CN" sz="1200" dirty="0" smtClean="0">
                <a:latin typeface="微软雅黑" panose="020B0503020204020204" charset="-122"/>
                <a:ea typeface="微软雅黑" panose="020B0503020204020204" charset="-122"/>
                <a:sym typeface="+mn-ea"/>
              </a:rPr>
              <a:t>12</a:t>
            </a:r>
            <a:r>
              <a:rPr lang="zh-CN" altLang="en-US" sz="1200" dirty="0" smtClean="0">
                <a:latin typeface="微软雅黑" panose="020B0503020204020204" charset="-122"/>
                <a:ea typeface="微软雅黑" panose="020B0503020204020204" charset="-122"/>
                <a:sym typeface="+mn-ea"/>
              </a:rPr>
              <a:t>日起临时停赛。</a:t>
            </a:r>
            <a:endParaRPr lang="en-US" altLang="zh-CN" sz="1200" dirty="0" smtClean="0">
              <a:latin typeface="微软雅黑" panose="020B0503020204020204" charset="-122"/>
              <a:ea typeface="微软雅黑" panose="020B0503020204020204" charset="-122"/>
            </a:endParaRPr>
          </a:p>
          <a:p>
            <a:r>
              <a:rPr lang="zh-CN" altLang="en-US" sz="1200" b="1" dirty="0" smtClean="0">
                <a:latin typeface="微软雅黑" panose="020B0503020204020204" charset="-122"/>
                <a:ea typeface="微软雅黑" panose="020B0503020204020204" charset="-122"/>
                <a:sym typeface="+mn-ea"/>
              </a:rPr>
              <a:t>          </a:t>
            </a:r>
            <a:r>
              <a:rPr lang="zh-CN" altLang="en-US" sz="1200" dirty="0" smtClean="0">
                <a:latin typeface="微软雅黑" panose="020B0503020204020204" charset="-122"/>
                <a:ea typeface="微软雅黑" panose="020B0503020204020204" charset="-122"/>
                <a:sym typeface="+mn-ea"/>
              </a:rPr>
              <a:t>运动员</a:t>
            </a:r>
            <a:r>
              <a:rPr lang="en-US" altLang="zh-CN" sz="1200" dirty="0" smtClean="0">
                <a:latin typeface="微软雅黑" panose="020B0503020204020204" charset="-122"/>
                <a:ea typeface="微软雅黑" panose="020B0503020204020204" charset="-122"/>
                <a:sym typeface="+mn-ea"/>
              </a:rPr>
              <a:t>S</a:t>
            </a:r>
            <a:r>
              <a:rPr lang="zh-CN" altLang="en-US" sz="1200" dirty="0" smtClean="0">
                <a:latin typeface="微软雅黑" panose="020B0503020204020204" charset="-122"/>
                <a:ea typeface="微软雅黑" panose="020B0503020204020204" charset="-122"/>
                <a:sym typeface="+mn-ea"/>
              </a:rPr>
              <a:t>称为了治疗镁缺乏并预防家族遗传的高血糖等病症，从</a:t>
            </a:r>
            <a:r>
              <a:rPr lang="en-US" altLang="zh-CN" sz="1200" dirty="0" smtClean="0">
                <a:latin typeface="微软雅黑" panose="020B0503020204020204" charset="-122"/>
                <a:ea typeface="微软雅黑" panose="020B0503020204020204" charset="-122"/>
                <a:sym typeface="+mn-ea"/>
              </a:rPr>
              <a:t>2006</a:t>
            </a:r>
            <a:r>
              <a:rPr lang="zh-CN" altLang="en-US" sz="1200" dirty="0" smtClean="0">
                <a:latin typeface="微软雅黑" panose="020B0503020204020204" charset="-122"/>
                <a:ea typeface="微软雅黑" panose="020B0503020204020204" charset="-122"/>
                <a:sym typeface="+mn-ea"/>
              </a:rPr>
              <a:t>年开始服用医生开具的药物米屈肼。</a:t>
            </a:r>
            <a:r>
              <a:rPr lang="en-US" altLang="zh-CN" sz="1200" dirty="0" smtClean="0">
                <a:latin typeface="微软雅黑" panose="020B0503020204020204" charset="-122"/>
                <a:ea typeface="微软雅黑" panose="020B0503020204020204" charset="-122"/>
                <a:sym typeface="+mn-ea"/>
              </a:rPr>
              <a:t>2016</a:t>
            </a:r>
            <a:r>
              <a:rPr lang="zh-CN" altLang="en-US"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1</a:t>
            </a:r>
            <a:r>
              <a:rPr lang="zh-CN" altLang="en-US" sz="1200" dirty="0" smtClean="0">
                <a:latin typeface="微软雅黑" panose="020B0503020204020204" charset="-122"/>
                <a:ea typeface="微软雅黑" panose="020B0503020204020204" charset="-122"/>
                <a:sym typeface="+mn-ea"/>
              </a:rPr>
              <a:t>月，米屈肼开始被列入</a:t>
            </a:r>
            <a:r>
              <a:rPr lang="en-US" altLang="zh-CN" sz="1200" dirty="0" smtClean="0">
                <a:latin typeface="微软雅黑" panose="020B0503020204020204" charset="-122"/>
                <a:ea typeface="微软雅黑" panose="020B0503020204020204" charset="-122"/>
                <a:sym typeface="+mn-ea"/>
              </a:rPr>
              <a:t>《</a:t>
            </a:r>
            <a:r>
              <a:rPr lang="zh-CN" altLang="en-US" sz="1200" dirty="0" smtClean="0">
                <a:latin typeface="微软雅黑" panose="020B0503020204020204" charset="-122"/>
                <a:ea typeface="微软雅黑" panose="020B0503020204020204" charset="-122"/>
                <a:sym typeface="+mn-ea"/>
              </a:rPr>
              <a:t>禁用清单</a:t>
            </a:r>
            <a:r>
              <a:rPr lang="en-US" altLang="zh-CN" sz="1200" dirty="0" smtClean="0">
                <a:latin typeface="微软雅黑" panose="020B0503020204020204" charset="-122"/>
                <a:ea typeface="微软雅黑" panose="020B0503020204020204" charset="-122"/>
                <a:sym typeface="+mn-ea"/>
              </a:rPr>
              <a:t>》</a:t>
            </a:r>
            <a:r>
              <a:rPr lang="zh-CN" altLang="en-US" sz="1200" dirty="0" smtClean="0">
                <a:latin typeface="微软雅黑" panose="020B0503020204020204" charset="-122"/>
                <a:ea typeface="微软雅黑" panose="020B0503020204020204" charset="-122"/>
                <a:sym typeface="+mn-ea"/>
              </a:rPr>
              <a:t>（</a:t>
            </a:r>
            <a:r>
              <a:rPr lang="en-US" altLang="zh-CN" sz="1200" dirty="0" smtClean="0">
                <a:latin typeface="微软雅黑" panose="020B0503020204020204" charset="-122"/>
                <a:ea typeface="微软雅黑" panose="020B0503020204020204" charset="-122"/>
                <a:sym typeface="+mn-ea"/>
              </a:rPr>
              <a:t>S4</a:t>
            </a:r>
            <a:r>
              <a:rPr lang="en-US" altLang="zh-CN" sz="1200" dirty="0">
                <a:latin typeface="微软雅黑" panose="020B0503020204020204" charset="-122"/>
                <a:ea typeface="微软雅黑" panose="020B0503020204020204" charset="-122"/>
                <a:sym typeface="+mn-ea"/>
              </a:rPr>
              <a:t>-</a:t>
            </a:r>
            <a:r>
              <a:rPr lang="zh-CN" altLang="en-US" sz="1200" dirty="0" smtClean="0">
                <a:latin typeface="微软雅黑" panose="020B0503020204020204" charset="-122"/>
                <a:ea typeface="微软雅黑" panose="020B0503020204020204" charset="-122"/>
                <a:sym typeface="+mn-ea"/>
              </a:rPr>
              <a:t>激素及代谢调节剂）。运动员</a:t>
            </a:r>
            <a:r>
              <a:rPr lang="en-US" altLang="zh-CN" sz="1200" dirty="0" smtClean="0">
                <a:latin typeface="微软雅黑" panose="020B0503020204020204" charset="-122"/>
                <a:ea typeface="微软雅黑" panose="020B0503020204020204" charset="-122"/>
                <a:sym typeface="+mn-ea"/>
              </a:rPr>
              <a:t>S</a:t>
            </a:r>
            <a:r>
              <a:rPr lang="zh-CN" altLang="en-US" sz="1200" dirty="0" smtClean="0">
                <a:latin typeface="微软雅黑" panose="020B0503020204020204" charset="-122"/>
                <a:ea typeface="微软雅黑" panose="020B0503020204020204" charset="-122"/>
                <a:sym typeface="+mn-ea"/>
              </a:rPr>
              <a:t>和其团队称没有及时关注清单变化，因而导致误服误用。</a:t>
            </a:r>
            <a:endParaRPr lang="zh-CN" altLang="en-US" sz="1200" dirty="0" smtClean="0">
              <a:latin typeface="微软雅黑" panose="020B0503020204020204" charset="-122"/>
              <a:ea typeface="微软雅黑" panose="020B0503020204020204" charset="-122"/>
              <a:sym typeface="+mn-ea"/>
            </a:endParaRPr>
          </a:p>
          <a:p>
            <a:endParaRPr lang="en-US" altLang="zh-CN" sz="1200" dirty="0" smtClean="0">
              <a:latin typeface="微软雅黑" panose="020B0503020204020204" charset="-122"/>
              <a:ea typeface="微软雅黑" panose="020B0503020204020204" charset="-122"/>
            </a:endParaRPr>
          </a:p>
          <a:p>
            <a:r>
              <a:rPr lang="zh-CN" altLang="en-US" sz="1400" b="1" dirty="0" smtClean="0">
                <a:solidFill>
                  <a:srgbClr val="0D6FB8"/>
                </a:solidFill>
                <a:latin typeface="微软雅黑" panose="020B0503020204020204" charset="-122"/>
                <a:ea typeface="微软雅黑" panose="020B0503020204020204" charset="-122"/>
                <a:sym typeface="+mn-ea"/>
              </a:rPr>
              <a:t>处罚：</a:t>
            </a:r>
            <a:endParaRPr lang="zh-CN" altLang="en-US" sz="1400" b="1" dirty="0" smtClean="0">
              <a:solidFill>
                <a:srgbClr val="0D6FB8"/>
              </a:solidFill>
              <a:latin typeface="微软雅黑" panose="020B0503020204020204" charset="-122"/>
              <a:ea typeface="微软雅黑" panose="020B0503020204020204" charset="-122"/>
              <a:sym typeface="+mn-ea"/>
            </a:endParaRPr>
          </a:p>
          <a:p>
            <a:r>
              <a:rPr lang="zh-CN" altLang="en-US" sz="1200" b="1" dirty="0" smtClean="0">
                <a:latin typeface="微软雅黑" panose="020B0503020204020204" charset="-122"/>
                <a:ea typeface="微软雅黑" panose="020B0503020204020204" charset="-122"/>
                <a:sym typeface="+mn-ea"/>
              </a:rPr>
              <a:t>        </a:t>
            </a:r>
            <a:r>
              <a:rPr lang="zh-CN" altLang="en-US" sz="1200" b="1" dirty="0" smtClean="0">
                <a:solidFill>
                  <a:srgbClr val="0D6FB8"/>
                </a:solidFill>
                <a:latin typeface="微软雅黑" panose="020B0503020204020204" charset="-122"/>
                <a:ea typeface="微软雅黑" panose="020B0503020204020204" charset="-122"/>
                <a:sym typeface="+mn-ea"/>
              </a:rPr>
              <a:t> </a:t>
            </a:r>
            <a:r>
              <a:rPr lang="en-US" altLang="zh-CN" sz="1200" b="1" dirty="0" smtClean="0">
                <a:solidFill>
                  <a:srgbClr val="0D6FB8"/>
                </a:solidFill>
                <a:latin typeface="微软雅黑" panose="020B0503020204020204" charset="-122"/>
                <a:ea typeface="微软雅黑" panose="020B0503020204020204" charset="-122"/>
                <a:sym typeface="+mn-ea"/>
              </a:rPr>
              <a:t>6</a:t>
            </a:r>
            <a:r>
              <a:rPr lang="zh-CN" altLang="en-US" sz="1200" b="1" dirty="0" smtClean="0">
                <a:solidFill>
                  <a:srgbClr val="0D6FB8"/>
                </a:solidFill>
                <a:latin typeface="微软雅黑" panose="020B0503020204020204" charset="-122"/>
                <a:ea typeface="微软雅黑" panose="020B0503020204020204" charset="-122"/>
                <a:sym typeface="+mn-ea"/>
              </a:rPr>
              <a:t>月</a:t>
            </a:r>
            <a:r>
              <a:rPr lang="en-US" altLang="zh-CN" sz="1200" b="1" dirty="0" smtClean="0">
                <a:solidFill>
                  <a:srgbClr val="0D6FB8"/>
                </a:solidFill>
                <a:latin typeface="微软雅黑" panose="020B0503020204020204" charset="-122"/>
                <a:ea typeface="微软雅黑" panose="020B0503020204020204" charset="-122"/>
                <a:sym typeface="+mn-ea"/>
              </a:rPr>
              <a:t>8</a:t>
            </a:r>
            <a:r>
              <a:rPr lang="zh-CN" altLang="en-US" sz="1200" b="1" dirty="0" smtClean="0">
                <a:solidFill>
                  <a:srgbClr val="0D6FB8"/>
                </a:solidFill>
                <a:latin typeface="微软雅黑" panose="020B0503020204020204" charset="-122"/>
                <a:ea typeface="微软雅黑" panose="020B0503020204020204" charset="-122"/>
                <a:sym typeface="+mn-ea"/>
              </a:rPr>
              <a:t>日，国际网联针对其违规结果开出了禁赛</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en-US" sz="1200" b="1" dirty="0" smtClean="0">
                <a:solidFill>
                  <a:srgbClr val="0D6FB8"/>
                </a:solidFill>
                <a:latin typeface="微软雅黑" panose="020B0503020204020204" charset="-122"/>
                <a:ea typeface="微软雅黑" panose="020B0503020204020204" charset="-122"/>
                <a:sym typeface="+mn-ea"/>
              </a:rPr>
              <a:t>年的罚单。</a:t>
            </a:r>
            <a:r>
              <a:rPr lang="en-US" altLang="zh-CN" sz="1200" b="1" dirty="0" smtClean="0">
                <a:solidFill>
                  <a:srgbClr val="0D6FB8"/>
                </a:solidFill>
                <a:latin typeface="微软雅黑" panose="020B0503020204020204" charset="-122"/>
                <a:ea typeface="微软雅黑" panose="020B0503020204020204" charset="-122"/>
                <a:sym typeface="+mn-ea"/>
              </a:rPr>
              <a:t>6</a:t>
            </a:r>
            <a:r>
              <a:rPr lang="zh-CN" altLang="en-US" sz="1200" b="1" dirty="0" smtClean="0">
                <a:solidFill>
                  <a:srgbClr val="0D6FB8"/>
                </a:solidFill>
                <a:latin typeface="微软雅黑" panose="020B0503020204020204" charset="-122"/>
                <a:ea typeface="微软雅黑" panose="020B0503020204020204" charset="-122"/>
                <a:sym typeface="+mn-ea"/>
              </a:rPr>
              <a:t>月</a:t>
            </a:r>
            <a:r>
              <a:rPr lang="en-US" altLang="zh-CN" sz="1200" b="1" dirty="0" smtClean="0">
                <a:solidFill>
                  <a:srgbClr val="0D6FB8"/>
                </a:solidFill>
                <a:latin typeface="微软雅黑" panose="020B0503020204020204" charset="-122"/>
                <a:ea typeface="微软雅黑" panose="020B0503020204020204" charset="-122"/>
                <a:sym typeface="+mn-ea"/>
              </a:rPr>
              <a:t>14</a:t>
            </a:r>
            <a:r>
              <a:rPr lang="zh-CN" altLang="en-US" sz="1200" b="1" dirty="0" smtClean="0">
                <a:solidFill>
                  <a:srgbClr val="0D6FB8"/>
                </a:solidFill>
                <a:latin typeface="微软雅黑" panose="020B0503020204020204" charset="-122"/>
                <a:ea typeface="微软雅黑" panose="020B0503020204020204" charset="-122"/>
                <a:sym typeface="+mn-ea"/>
              </a:rPr>
              <a:t>日，运动员</a:t>
            </a:r>
            <a:r>
              <a:rPr lang="en-US" altLang="zh-CN" sz="1200" b="1" dirty="0" smtClean="0">
                <a:solidFill>
                  <a:srgbClr val="0D6FB8"/>
                </a:solidFill>
                <a:latin typeface="微软雅黑" panose="020B0503020204020204" charset="-122"/>
                <a:ea typeface="微软雅黑" panose="020B0503020204020204" charset="-122"/>
                <a:sym typeface="+mn-ea"/>
              </a:rPr>
              <a:t>S</a:t>
            </a:r>
            <a:r>
              <a:rPr lang="zh-CN" altLang="en-US" sz="1200" b="1" dirty="0" smtClean="0">
                <a:solidFill>
                  <a:srgbClr val="0D6FB8"/>
                </a:solidFill>
                <a:latin typeface="微软雅黑" panose="020B0503020204020204" charset="-122"/>
                <a:ea typeface="微软雅黑" panose="020B0503020204020204" charset="-122"/>
                <a:sym typeface="+mn-ea"/>
              </a:rPr>
              <a:t>将此案上诉至国际体育仲裁院（</a:t>
            </a:r>
            <a:r>
              <a:rPr lang="en-US" altLang="zh-CN" sz="1200" b="1" dirty="0" smtClean="0">
                <a:solidFill>
                  <a:srgbClr val="0D6FB8"/>
                </a:solidFill>
                <a:latin typeface="微软雅黑" panose="020B0503020204020204" charset="-122"/>
                <a:ea typeface="微软雅黑" panose="020B0503020204020204" charset="-122"/>
                <a:sym typeface="+mn-ea"/>
              </a:rPr>
              <a:t>CAS</a:t>
            </a:r>
            <a:r>
              <a:rPr lang="zh-CN" altLang="en-US" sz="1200" b="1" dirty="0" smtClean="0">
                <a:solidFill>
                  <a:srgbClr val="0D6FB8"/>
                </a:solidFill>
                <a:latin typeface="微软雅黑" panose="020B0503020204020204" charset="-122"/>
                <a:ea typeface="微软雅黑" panose="020B0503020204020204" charset="-122"/>
                <a:sym typeface="+mn-ea"/>
              </a:rPr>
              <a:t>）。</a:t>
            </a:r>
            <a:r>
              <a:rPr lang="en-US" altLang="zh-CN" sz="1200" b="1" dirty="0" smtClean="0">
                <a:solidFill>
                  <a:srgbClr val="0D6FB8"/>
                </a:solidFill>
                <a:latin typeface="微软雅黑" panose="020B0503020204020204" charset="-122"/>
                <a:ea typeface="微软雅黑" panose="020B0503020204020204" charset="-122"/>
                <a:sym typeface="+mn-ea"/>
              </a:rPr>
              <a:t>10</a:t>
            </a:r>
            <a:r>
              <a:rPr lang="zh-CN" altLang="en-US" sz="1200" b="1" dirty="0" smtClean="0">
                <a:solidFill>
                  <a:srgbClr val="0D6FB8"/>
                </a:solidFill>
                <a:latin typeface="微软雅黑" panose="020B0503020204020204" charset="-122"/>
                <a:ea typeface="微软雅黑" panose="020B0503020204020204" charset="-122"/>
                <a:sym typeface="+mn-ea"/>
              </a:rPr>
              <a:t>月</a:t>
            </a:r>
            <a:r>
              <a:rPr lang="en-US" altLang="zh-CN" sz="1200" b="1" dirty="0" smtClean="0">
                <a:solidFill>
                  <a:srgbClr val="0D6FB8"/>
                </a:solidFill>
                <a:latin typeface="微软雅黑" panose="020B0503020204020204" charset="-122"/>
                <a:ea typeface="微软雅黑" panose="020B0503020204020204" charset="-122"/>
                <a:sym typeface="+mn-ea"/>
              </a:rPr>
              <a:t>4</a:t>
            </a:r>
            <a:r>
              <a:rPr lang="zh-CN" altLang="en-US" sz="1200" b="1" dirty="0" smtClean="0">
                <a:solidFill>
                  <a:srgbClr val="0D6FB8"/>
                </a:solidFill>
                <a:latin typeface="微软雅黑" panose="020B0503020204020204" charset="-122"/>
                <a:ea typeface="微软雅黑" panose="020B0503020204020204" charset="-122"/>
                <a:sym typeface="+mn-ea"/>
              </a:rPr>
              <a:t>日，</a:t>
            </a:r>
            <a:r>
              <a:rPr lang="en-US" altLang="zh-CN" sz="1200" b="1" dirty="0" smtClean="0">
                <a:solidFill>
                  <a:srgbClr val="0D6FB8"/>
                </a:solidFill>
                <a:latin typeface="微软雅黑" panose="020B0503020204020204" charset="-122"/>
                <a:ea typeface="微软雅黑" panose="020B0503020204020204" charset="-122"/>
                <a:sym typeface="+mn-ea"/>
              </a:rPr>
              <a:t>CAS</a:t>
            </a:r>
            <a:r>
              <a:rPr lang="zh-CN" altLang="en-US" sz="1200" b="1" dirty="0" smtClean="0">
                <a:solidFill>
                  <a:srgbClr val="0D6FB8"/>
                </a:solidFill>
                <a:latin typeface="微软雅黑" panose="020B0503020204020204" charset="-122"/>
                <a:ea typeface="微软雅黑" panose="020B0503020204020204" charset="-122"/>
                <a:sym typeface="+mn-ea"/>
              </a:rPr>
              <a:t>宣布其禁赛期被缩短至</a:t>
            </a:r>
            <a:r>
              <a:rPr lang="en-US" altLang="zh-CN" sz="1200" b="1" dirty="0" smtClean="0">
                <a:solidFill>
                  <a:srgbClr val="0D6FB8"/>
                </a:solidFill>
                <a:latin typeface="微软雅黑" panose="020B0503020204020204" charset="-122"/>
                <a:ea typeface="微软雅黑" panose="020B0503020204020204" charset="-122"/>
                <a:sym typeface="+mn-ea"/>
              </a:rPr>
              <a:t>15</a:t>
            </a:r>
            <a:r>
              <a:rPr lang="zh-CN" altLang="en-US" sz="1200" b="1" dirty="0" smtClean="0">
                <a:solidFill>
                  <a:srgbClr val="0D6FB8"/>
                </a:solidFill>
                <a:latin typeface="微软雅黑" panose="020B0503020204020204" charset="-122"/>
                <a:ea typeface="微软雅黑" panose="020B0503020204020204" charset="-122"/>
                <a:sym typeface="+mn-ea"/>
              </a:rPr>
              <a:t>个月。</a:t>
            </a:r>
            <a:endParaRPr lang="zh-CN" altLang="en-US" sz="1200" b="1" dirty="0" smtClean="0">
              <a:solidFill>
                <a:srgbClr val="0D6FB8"/>
              </a:solidFill>
              <a:latin typeface="微软雅黑" panose="020B0503020204020204" charset="-122"/>
              <a:ea typeface="微软雅黑" panose="020B0503020204020204" charset="-122"/>
              <a:sym typeface="+mn-ea"/>
            </a:endParaRPr>
          </a:p>
        </p:txBody>
      </p:sp>
      <p:sp>
        <p:nvSpPr>
          <p:cNvPr id="3" name="TextBox 4"/>
          <p:cNvSpPr txBox="1"/>
          <p:nvPr/>
        </p:nvSpPr>
        <p:spPr>
          <a:xfrm>
            <a:off x="3282839" y="757930"/>
            <a:ext cx="3154680" cy="384810"/>
          </a:xfrm>
          <a:prstGeom prst="rect">
            <a:avLst/>
          </a:prstGeom>
          <a:solidFill>
            <a:srgbClr val="FF6600"/>
          </a:solidFill>
        </p:spPr>
        <p:txBody>
          <a:bodyPr wrap="none" rtlCol="0">
            <a:spAutoFit/>
          </a:bodyPr>
          <a:p>
            <a:pPr lvl="0"/>
            <a:r>
              <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rPr>
              <a:t>违规行为之一：检测结果阳性</a:t>
            </a:r>
            <a:endPar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矩形 4"/>
          <p:cNvSpPr/>
          <p:nvPr/>
        </p:nvSpPr>
        <p:spPr>
          <a:xfrm>
            <a:off x="622300" y="1310640"/>
            <a:ext cx="2183765" cy="355600"/>
          </a:xfrm>
          <a:prstGeom prst="rect">
            <a:avLst/>
          </a:prstGeom>
          <a:solidFill>
            <a:srgbClr val="0D6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charset="-122"/>
                <a:ea typeface="微软雅黑" panose="020B0503020204020204" charset="-122"/>
                <a:sym typeface="+mn-ea"/>
              </a:rPr>
              <a:t>案例三：误服误用兴奋剂</a:t>
            </a:r>
            <a:endParaRPr lang="zh-CN" altLang="en-US" sz="1400" b="1" dirty="0" smtClean="0">
              <a:solidFill>
                <a:schemeClr val="bg1"/>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687070" y="3719830"/>
            <a:ext cx="4989195" cy="1028700"/>
          </a:xfrm>
          <a:prstGeom prst="rect">
            <a:avLst/>
          </a:prstGeom>
          <a:solidFill>
            <a:srgbClr val="FF6600"/>
          </a:solidFill>
        </p:spPr>
        <p:txBody>
          <a:bodyPr wrap="square" rtlCol="0">
            <a:spAutoFit/>
          </a:bodyPr>
          <a:p>
            <a:pPr>
              <a:lnSpc>
                <a:spcPct val="110000"/>
              </a:lnSpc>
              <a:defRPr/>
            </a:pPr>
            <a:r>
              <a:rPr lang="zh-CN" altLang="en-US" sz="1400" b="1" dirty="0" smtClean="0">
                <a:solidFill>
                  <a:schemeClr val="bg1"/>
                </a:solidFill>
                <a:latin typeface="微软雅黑" panose="020B0503020204020204" charset="-122"/>
                <a:ea typeface="微软雅黑" panose="020B0503020204020204" charset="-122"/>
                <a:sym typeface="+mn-ea"/>
              </a:rPr>
              <a:t>警示：</a:t>
            </a:r>
            <a:r>
              <a:rPr lang="en-US" altLang="zh-CN" sz="1400" b="1" dirty="0" smtClean="0">
                <a:solidFill>
                  <a:schemeClr val="bg1"/>
                </a:solidFill>
                <a:latin typeface="微软雅黑" panose="020B0503020204020204" charset="-122"/>
                <a:ea typeface="微软雅黑" panose="020B0503020204020204" charset="-122"/>
                <a:sym typeface="+mn-ea"/>
              </a:rPr>
              <a:t>1</a:t>
            </a:r>
            <a:r>
              <a:rPr lang="zh-CN" altLang="en-US" sz="1400" b="1" dirty="0" smtClean="0">
                <a:solidFill>
                  <a:schemeClr val="bg1"/>
                </a:solidFill>
                <a:latin typeface="微软雅黑" panose="020B0503020204020204" charset="-122"/>
                <a:ea typeface="微软雅黑" panose="020B0503020204020204" charset="-122"/>
                <a:sym typeface="+mn-ea"/>
              </a:rPr>
              <a:t>、</a:t>
            </a:r>
            <a:r>
              <a:rPr lang="en-US" altLang="zh-CN" sz="1400" b="1" dirty="0" smtClean="0">
                <a:solidFill>
                  <a:schemeClr val="bg1"/>
                </a:solidFill>
                <a:latin typeface="微软雅黑" panose="020B0503020204020204" charset="-122"/>
                <a:ea typeface="微软雅黑" panose="020B0503020204020204" charset="-122"/>
                <a:sym typeface="+mn-ea"/>
              </a:rPr>
              <a:t>《</a:t>
            </a:r>
            <a:r>
              <a:rPr lang="zh-CN" altLang="en-US" sz="1400" b="1" dirty="0" smtClean="0">
                <a:solidFill>
                  <a:schemeClr val="bg1"/>
                </a:solidFill>
                <a:latin typeface="微软雅黑" panose="020B0503020204020204" charset="-122"/>
                <a:ea typeface="微软雅黑" panose="020B0503020204020204" charset="-122"/>
                <a:sym typeface="+mn-ea"/>
              </a:rPr>
              <a:t>禁用清单</a:t>
            </a:r>
            <a:r>
              <a:rPr lang="en-US" altLang="zh-CN" sz="1400" b="1" dirty="0" smtClean="0">
                <a:solidFill>
                  <a:schemeClr val="bg1"/>
                </a:solidFill>
                <a:latin typeface="微软雅黑" panose="020B0503020204020204" charset="-122"/>
                <a:ea typeface="微软雅黑" panose="020B0503020204020204" charset="-122"/>
                <a:sym typeface="+mn-ea"/>
              </a:rPr>
              <a:t>》</a:t>
            </a:r>
            <a:r>
              <a:rPr lang="zh-CN" altLang="en-US" sz="1400" b="1" dirty="0" smtClean="0">
                <a:solidFill>
                  <a:schemeClr val="bg1"/>
                </a:solidFill>
                <a:latin typeface="微软雅黑" panose="020B0503020204020204" charset="-122"/>
                <a:ea typeface="微软雅黑" panose="020B0503020204020204" charset="-122"/>
                <a:sym typeface="+mn-ea"/>
              </a:rPr>
              <a:t>每年至少更新一次，内容会有调整；</a:t>
            </a:r>
            <a:endParaRPr lang="zh-CN" altLang="en-US" sz="1400" b="1" dirty="0" smtClean="0">
              <a:solidFill>
                <a:schemeClr val="bg1"/>
              </a:solidFill>
              <a:latin typeface="微软雅黑" panose="020B0503020204020204" charset="-122"/>
              <a:ea typeface="微软雅黑" panose="020B0503020204020204" charset="-122"/>
              <a:sym typeface="+mn-ea"/>
            </a:endParaRPr>
          </a:p>
          <a:p>
            <a:pPr>
              <a:lnSpc>
                <a:spcPct val="110000"/>
              </a:lnSpc>
            </a:pPr>
            <a:r>
              <a:rPr lang="en-US" altLang="zh-CN" sz="1400" b="1" dirty="0" smtClean="0">
                <a:solidFill>
                  <a:schemeClr val="bg1"/>
                </a:solidFill>
                <a:latin typeface="微软雅黑" panose="020B0503020204020204" charset="-122"/>
                <a:ea typeface="微软雅黑" panose="020B0503020204020204" charset="-122"/>
                <a:sym typeface="+mn-ea"/>
              </a:rPr>
              <a:t>          2</a:t>
            </a:r>
            <a:r>
              <a:rPr lang="zh-CN" altLang="en-US" sz="1400" b="1" dirty="0" smtClean="0">
                <a:solidFill>
                  <a:schemeClr val="bg1"/>
                </a:solidFill>
                <a:latin typeface="微软雅黑" panose="020B0503020204020204" charset="-122"/>
                <a:ea typeface="微软雅黑" panose="020B0503020204020204" charset="-122"/>
                <a:sym typeface="+mn-ea"/>
              </a:rPr>
              <a:t>、禁用物质和方法进入清单的三原则；</a:t>
            </a:r>
            <a:endParaRPr lang="zh-CN" altLang="en-US" sz="1400" b="1" dirty="0" smtClean="0">
              <a:solidFill>
                <a:schemeClr val="bg1"/>
              </a:solidFill>
              <a:latin typeface="微软雅黑" panose="020B0503020204020204" charset="-122"/>
              <a:ea typeface="微软雅黑" panose="020B0503020204020204" charset="-122"/>
              <a:sym typeface="+mn-ea"/>
            </a:endParaRPr>
          </a:p>
          <a:p>
            <a:pPr>
              <a:lnSpc>
                <a:spcPct val="110000"/>
              </a:lnSpc>
            </a:pPr>
            <a:r>
              <a:rPr lang="en-US" altLang="zh-CN" sz="1400" b="1" dirty="0" smtClean="0">
                <a:solidFill>
                  <a:schemeClr val="bg1"/>
                </a:solidFill>
                <a:latin typeface="微软雅黑" panose="020B0503020204020204" charset="-122"/>
                <a:ea typeface="微软雅黑" panose="020B0503020204020204" charset="-122"/>
                <a:sym typeface="+mn-ea"/>
              </a:rPr>
              <a:t>          3</a:t>
            </a:r>
            <a:r>
              <a:rPr lang="zh-CN" altLang="en-US" sz="1400" b="1" dirty="0" smtClean="0">
                <a:solidFill>
                  <a:schemeClr val="bg1"/>
                </a:solidFill>
                <a:latin typeface="微软雅黑" panose="020B0503020204020204" charset="-122"/>
                <a:ea typeface="微软雅黑" panose="020B0503020204020204" charset="-122"/>
                <a:sym typeface="+mn-ea"/>
              </a:rPr>
              <a:t>、治疗用药豁免；</a:t>
            </a:r>
            <a:endParaRPr lang="zh-CN" altLang="en-US" sz="1400" b="1" dirty="0" smtClean="0">
              <a:solidFill>
                <a:schemeClr val="bg1"/>
              </a:solidFill>
              <a:latin typeface="微软雅黑" panose="020B0503020204020204" charset="-122"/>
              <a:ea typeface="微软雅黑" panose="020B0503020204020204" charset="-122"/>
              <a:sym typeface="+mn-ea"/>
            </a:endParaRPr>
          </a:p>
          <a:p>
            <a:pPr>
              <a:lnSpc>
                <a:spcPct val="110000"/>
              </a:lnSpc>
            </a:pPr>
            <a:r>
              <a:rPr lang="en-US" altLang="zh-CN" sz="1400" b="1" dirty="0" smtClean="0">
                <a:solidFill>
                  <a:schemeClr val="bg1"/>
                </a:solidFill>
                <a:latin typeface="微软雅黑" panose="020B0503020204020204" charset="-122"/>
                <a:ea typeface="微软雅黑" panose="020B0503020204020204" charset="-122"/>
                <a:sym typeface="+mn-ea"/>
              </a:rPr>
              <a:t>          4</a:t>
            </a:r>
            <a:r>
              <a:rPr lang="zh-CN" altLang="en-US" sz="1400" b="1" dirty="0" smtClean="0">
                <a:solidFill>
                  <a:schemeClr val="bg1"/>
                </a:solidFill>
                <a:latin typeface="微软雅黑" panose="020B0503020204020204" charset="-122"/>
                <a:ea typeface="微软雅黑" panose="020B0503020204020204" charset="-122"/>
                <a:sym typeface="+mn-ea"/>
              </a:rPr>
              <a:t>、运动员有权利对兴奋剂违规判决进行上诉。</a:t>
            </a:r>
            <a:endParaRPr lang="zh-CN" altLang="en-US" sz="1400" b="1" dirty="0" smtClean="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6" name="TextBox 5"/>
          <p:cNvSpPr txBox="1"/>
          <p:nvPr/>
        </p:nvSpPr>
        <p:spPr>
          <a:xfrm>
            <a:off x="622300" y="1666240"/>
            <a:ext cx="7872095" cy="2239645"/>
          </a:xfrm>
          <a:prstGeom prst="rect">
            <a:avLst/>
          </a:prstGeom>
          <a:noFill/>
        </p:spPr>
        <p:txBody>
          <a:bodyPr wrap="square" rtlCol="0">
            <a:spAutoFit/>
          </a:bodyPr>
          <a:lstStyle/>
          <a:p>
            <a:pPr algn="just"/>
            <a:r>
              <a:rPr lang="zh-CN" altLang="en-US" sz="1400" b="1" dirty="0" smtClean="0">
                <a:solidFill>
                  <a:srgbClr val="0D6FB8"/>
                </a:solidFill>
                <a:latin typeface="微软雅黑" panose="020B0503020204020204" charset="-122"/>
                <a:ea typeface="微软雅黑" panose="020B0503020204020204" charset="-122"/>
                <a:sym typeface="+mn-ea"/>
              </a:rPr>
              <a:t>案情：</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b="1" dirty="0" smtClean="0">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2015</a:t>
            </a:r>
            <a:r>
              <a:rPr lang="zh-CN" altLang="en-US"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7</a:t>
            </a:r>
            <a:r>
              <a:rPr lang="zh-CN" altLang="en-US" sz="1200" dirty="0" smtClean="0">
                <a:latin typeface="微软雅黑" panose="020B0503020204020204" charset="-122"/>
                <a:ea typeface="微软雅黑" panose="020B0503020204020204" charset="-122"/>
                <a:sym typeface="+mn-ea"/>
              </a:rPr>
              <a:t>月至</a:t>
            </a:r>
            <a:r>
              <a:rPr lang="en-US" altLang="zh-CN" sz="1200" dirty="0" smtClean="0">
                <a:latin typeface="微软雅黑" panose="020B0503020204020204" charset="-122"/>
                <a:ea typeface="微软雅黑" panose="020B0503020204020204" charset="-122"/>
                <a:sym typeface="+mn-ea"/>
              </a:rPr>
              <a:t>2016</a:t>
            </a:r>
            <a:r>
              <a:rPr lang="zh-CN" altLang="zh-CN"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4</a:t>
            </a:r>
            <a:r>
              <a:rPr lang="zh-CN" altLang="en-US" sz="1200" dirty="0" smtClean="0">
                <a:latin typeface="微软雅黑" panose="020B0503020204020204" charset="-122"/>
                <a:ea typeface="微软雅黑" panose="020B0503020204020204" charset="-122"/>
                <a:sym typeface="+mn-ea"/>
              </a:rPr>
              <a:t>月</a:t>
            </a:r>
            <a:r>
              <a:rPr lang="zh-CN" altLang="zh-CN" sz="1200" dirty="0" smtClean="0">
                <a:latin typeface="微软雅黑" panose="020B0503020204020204" charset="-122"/>
                <a:ea typeface="微软雅黑" panose="020B0503020204020204" charset="-122"/>
                <a:sym typeface="+mn-ea"/>
              </a:rPr>
              <a:t>，</a:t>
            </a:r>
            <a:r>
              <a:rPr lang="zh-CN" altLang="en-US" sz="1200" dirty="0" smtClean="0">
                <a:latin typeface="微软雅黑" panose="020B0503020204020204" charset="-122"/>
                <a:ea typeface="微软雅黑" panose="020B0503020204020204" charset="-122"/>
                <a:sym typeface="+mn-ea"/>
              </a:rPr>
              <a:t>河南省女子田径</a:t>
            </a:r>
            <a:r>
              <a:rPr lang="zh-CN" altLang="zh-CN" sz="1200" dirty="0" smtClean="0">
                <a:latin typeface="微软雅黑" panose="020B0503020204020204" charset="-122"/>
                <a:ea typeface="微软雅黑" panose="020B0503020204020204" charset="-122"/>
                <a:sym typeface="+mn-ea"/>
              </a:rPr>
              <a:t>运动员刘</a:t>
            </a:r>
            <a:r>
              <a:rPr lang="zh-CN" altLang="en-US" sz="1200" dirty="0" smtClean="0">
                <a:latin typeface="微软雅黑" panose="020B0503020204020204" charset="-122"/>
                <a:ea typeface="微软雅黑" panose="020B0503020204020204" charset="-122"/>
                <a:sym typeface="+mn-ea"/>
              </a:rPr>
              <a:t>某某，接受</a:t>
            </a:r>
            <a:r>
              <a:rPr lang="zh-CN" altLang="zh-CN" sz="1200" dirty="0" smtClean="0">
                <a:latin typeface="微软雅黑" panose="020B0503020204020204" charset="-122"/>
                <a:ea typeface="微软雅黑" panose="020B0503020204020204" charset="-122"/>
                <a:sym typeface="+mn-ea"/>
              </a:rPr>
              <a:t>生物护照</a:t>
            </a:r>
            <a:r>
              <a:rPr lang="zh-CN" altLang="en-US" sz="1200" dirty="0" smtClean="0">
                <a:latin typeface="微软雅黑" panose="020B0503020204020204" charset="-122"/>
                <a:ea typeface="微软雅黑" panose="020B0503020204020204" charset="-122"/>
                <a:sym typeface="+mn-ea"/>
              </a:rPr>
              <a:t>检查</a:t>
            </a:r>
            <a:r>
              <a:rPr lang="zh-CN" altLang="zh-CN" sz="1200" dirty="0" smtClean="0">
                <a:latin typeface="微软雅黑" panose="020B0503020204020204" charset="-122"/>
                <a:ea typeface="微软雅黑" panose="020B0503020204020204" charset="-122"/>
                <a:sym typeface="+mn-ea"/>
              </a:rPr>
              <a:t>，</a:t>
            </a:r>
            <a:r>
              <a:rPr lang="zh-CN" altLang="en-US" sz="1200" dirty="0" smtClean="0">
                <a:latin typeface="微软雅黑" panose="020B0503020204020204" charset="-122"/>
                <a:ea typeface="微软雅黑" panose="020B0503020204020204" charset="-122"/>
                <a:sym typeface="+mn-ea"/>
              </a:rPr>
              <a:t>多项血液样本检测数据异常。经生物护照评估委员会审查，判定为生物护照阳性结果。</a:t>
            </a:r>
            <a:endParaRPr lang="en-US" altLang="zh-CN" sz="1200" dirty="0" smtClean="0">
              <a:latin typeface="微软雅黑" panose="020B0503020204020204" charset="-122"/>
              <a:ea typeface="微软雅黑" panose="020B0503020204020204" charset="-122"/>
            </a:endParaRPr>
          </a:p>
          <a:p>
            <a:pPr algn="just"/>
            <a:r>
              <a:rPr lang="zh-CN" altLang="en-US" sz="1200" b="1" dirty="0" smtClean="0">
                <a:latin typeface="微软雅黑" panose="020B0503020204020204" charset="-122"/>
                <a:ea typeface="微软雅黑" panose="020B0503020204020204" charset="-122"/>
                <a:sym typeface="+mn-ea"/>
              </a:rPr>
              <a:t>          </a:t>
            </a:r>
            <a:r>
              <a:rPr lang="zh-CN" altLang="en-US" sz="1200" dirty="0" smtClean="0">
                <a:latin typeface="微软雅黑" panose="020B0503020204020204" charset="-122"/>
                <a:ea typeface="微软雅黑" panose="020B0503020204020204" charset="-122"/>
                <a:sym typeface="+mn-ea"/>
              </a:rPr>
              <a:t>生物护照评估委员会审核了运动员提交的血液样本解释材料，一致认为该检测数据异常不是由生理或病理原因造成，因此判定该运动员兴奋剂违规。之后，运动员方又申请召开听证会，听证委员会一致认为对运动员刘某某检查检测的判定符合相关国际标准和指南，且运动员方未能对其兴奋剂违规提供合理解释。</a:t>
            </a:r>
            <a:endParaRPr lang="zh-CN" altLang="en-US" sz="1200" dirty="0" smtClean="0">
              <a:latin typeface="微软雅黑" panose="020B0503020204020204" charset="-122"/>
              <a:ea typeface="微软雅黑" panose="020B0503020204020204" charset="-122"/>
              <a:sym typeface="+mn-ea"/>
            </a:endParaRPr>
          </a:p>
          <a:p>
            <a:pPr algn="just"/>
            <a:endParaRPr lang="en-US" altLang="zh-CN" sz="1200" dirty="0" smtClean="0">
              <a:latin typeface="微软雅黑" panose="020B0503020204020204" charset="-122"/>
              <a:ea typeface="微软雅黑" panose="020B0503020204020204" charset="-122"/>
            </a:endParaRPr>
          </a:p>
          <a:p>
            <a:pPr algn="just"/>
            <a:r>
              <a:rPr lang="zh-CN" altLang="en-US" sz="1400" b="1" dirty="0" smtClean="0">
                <a:solidFill>
                  <a:srgbClr val="0D6FB8"/>
                </a:solidFill>
                <a:latin typeface="微软雅黑" panose="020B0503020204020204" charset="-122"/>
                <a:ea typeface="微软雅黑" panose="020B0503020204020204" charset="-122"/>
                <a:sym typeface="+mn-ea"/>
              </a:rPr>
              <a:t>处罚：</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b="1" dirty="0" smtClean="0">
                <a:latin typeface="微软雅黑" panose="020B0503020204020204" charset="-122"/>
                <a:ea typeface="微软雅黑" panose="020B0503020204020204" charset="-122"/>
                <a:sym typeface="+mn-ea"/>
              </a:rPr>
              <a:t>         </a:t>
            </a:r>
            <a:r>
              <a:rPr lang="zh-CN" altLang="en-US" sz="1200" b="1" dirty="0" smtClean="0">
                <a:solidFill>
                  <a:srgbClr val="0D6FB8"/>
                </a:solidFill>
                <a:latin typeface="微软雅黑" panose="020B0503020204020204" charset="-122"/>
                <a:ea typeface="微软雅黑" panose="020B0503020204020204" charset="-122"/>
                <a:sym typeface="+mn-ea"/>
              </a:rPr>
              <a:t>中国田径协会做出处罚决定：运动员刘某某禁赛</a:t>
            </a:r>
            <a:r>
              <a:rPr lang="en-US" altLang="zh-CN" sz="1200" b="1" dirty="0" smtClean="0">
                <a:solidFill>
                  <a:srgbClr val="0D6FB8"/>
                </a:solidFill>
                <a:latin typeface="微软雅黑" panose="020B0503020204020204" charset="-122"/>
                <a:ea typeface="微软雅黑" panose="020B0503020204020204" charset="-122"/>
                <a:sym typeface="+mn-ea"/>
              </a:rPr>
              <a:t>4</a:t>
            </a:r>
            <a:r>
              <a:rPr lang="zh-CN" altLang="en-US" sz="1200" b="1" dirty="0" smtClean="0">
                <a:solidFill>
                  <a:srgbClr val="0D6FB8"/>
                </a:solidFill>
                <a:latin typeface="微软雅黑" panose="020B0503020204020204" charset="-122"/>
                <a:ea typeface="微软雅黑" panose="020B0503020204020204" charset="-122"/>
                <a:sym typeface="+mn-ea"/>
              </a:rPr>
              <a:t>年，负担</a:t>
            </a:r>
            <a:r>
              <a:rPr lang="en-US" altLang="zh-CN" sz="1200" b="1" dirty="0" smtClean="0">
                <a:solidFill>
                  <a:srgbClr val="0D6FB8"/>
                </a:solidFill>
                <a:latin typeface="微软雅黑" panose="020B0503020204020204" charset="-122"/>
                <a:ea typeface="微软雅黑" panose="020B0503020204020204" charset="-122"/>
                <a:sym typeface="+mn-ea"/>
              </a:rPr>
              <a:t>40</a:t>
            </a:r>
            <a:r>
              <a:rPr lang="zh-CN" altLang="en-US" sz="1200" b="1" dirty="0" smtClean="0">
                <a:solidFill>
                  <a:srgbClr val="0D6FB8"/>
                </a:solidFill>
                <a:latin typeface="微软雅黑" panose="020B0503020204020204" charset="-122"/>
                <a:ea typeface="微软雅黑" panose="020B0503020204020204" charset="-122"/>
                <a:sym typeface="+mn-ea"/>
              </a:rPr>
              <a:t>例兴奋剂检测费用（</a:t>
            </a:r>
            <a:r>
              <a:rPr lang="en-US" altLang="zh-CN" sz="1200" b="1" dirty="0" smtClean="0">
                <a:solidFill>
                  <a:srgbClr val="0D6FB8"/>
                </a:solidFill>
                <a:latin typeface="微软雅黑" panose="020B0503020204020204" charset="-122"/>
                <a:ea typeface="微软雅黑" panose="020B0503020204020204" charset="-122"/>
                <a:sym typeface="+mn-ea"/>
              </a:rPr>
              <a:t>4</a:t>
            </a:r>
            <a:r>
              <a:rPr lang="zh-CN" altLang="en-US" sz="1200" b="1" dirty="0" smtClean="0">
                <a:solidFill>
                  <a:srgbClr val="0D6FB8"/>
                </a:solidFill>
                <a:latin typeface="微软雅黑" panose="020B0503020204020204" charset="-122"/>
                <a:ea typeface="微软雅黑" panose="020B0503020204020204" charset="-122"/>
                <a:sym typeface="+mn-ea"/>
              </a:rPr>
              <a:t>万元）；主管教练员董某某禁赛</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en-US" sz="1200" b="1" dirty="0" smtClean="0">
                <a:solidFill>
                  <a:srgbClr val="0D6FB8"/>
                </a:solidFill>
                <a:latin typeface="微软雅黑" panose="020B0503020204020204" charset="-122"/>
                <a:ea typeface="微软雅黑" panose="020B0503020204020204" charset="-122"/>
                <a:sym typeface="+mn-ea"/>
              </a:rPr>
              <a:t>年，负担</a:t>
            </a:r>
            <a:r>
              <a:rPr lang="en-US" altLang="zh-CN" sz="1200" b="1" dirty="0" smtClean="0">
                <a:solidFill>
                  <a:srgbClr val="0D6FB8"/>
                </a:solidFill>
                <a:latin typeface="微软雅黑" panose="020B0503020204020204" charset="-122"/>
                <a:ea typeface="微软雅黑" panose="020B0503020204020204" charset="-122"/>
                <a:sym typeface="+mn-ea"/>
              </a:rPr>
              <a:t>20</a:t>
            </a:r>
            <a:r>
              <a:rPr lang="zh-CN" altLang="en-US" sz="1200" b="1" dirty="0" smtClean="0">
                <a:solidFill>
                  <a:srgbClr val="0D6FB8"/>
                </a:solidFill>
                <a:latin typeface="微软雅黑" panose="020B0503020204020204" charset="-122"/>
                <a:ea typeface="微软雅黑" panose="020B0503020204020204" charset="-122"/>
                <a:sym typeface="+mn-ea"/>
              </a:rPr>
              <a:t>例兴奋剂检测费用（</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en-US" sz="1200" b="1" dirty="0" smtClean="0">
                <a:solidFill>
                  <a:srgbClr val="0D6FB8"/>
                </a:solidFill>
                <a:latin typeface="微软雅黑" panose="020B0503020204020204" charset="-122"/>
                <a:ea typeface="微软雅黑" panose="020B0503020204020204" charset="-122"/>
                <a:sym typeface="+mn-ea"/>
              </a:rPr>
              <a:t>万元）；给予河南省田径协会警告，负担</a:t>
            </a:r>
            <a:r>
              <a:rPr lang="en-US" altLang="zh-CN" sz="1200" b="1" dirty="0" smtClean="0">
                <a:solidFill>
                  <a:srgbClr val="0D6FB8"/>
                </a:solidFill>
                <a:latin typeface="微软雅黑" panose="020B0503020204020204" charset="-122"/>
                <a:ea typeface="微软雅黑" panose="020B0503020204020204" charset="-122"/>
                <a:sym typeface="+mn-ea"/>
              </a:rPr>
              <a:t>40</a:t>
            </a:r>
            <a:r>
              <a:rPr lang="zh-CN" altLang="en-US" sz="1200" b="1" dirty="0" smtClean="0">
                <a:solidFill>
                  <a:srgbClr val="0D6FB8"/>
                </a:solidFill>
                <a:latin typeface="微软雅黑" panose="020B0503020204020204" charset="-122"/>
                <a:ea typeface="微软雅黑" panose="020B0503020204020204" charset="-122"/>
                <a:sym typeface="+mn-ea"/>
              </a:rPr>
              <a:t>例兴奋剂检测费用（</a:t>
            </a:r>
            <a:r>
              <a:rPr lang="en-US" altLang="zh-CN" sz="1200" b="1" dirty="0" smtClean="0">
                <a:solidFill>
                  <a:srgbClr val="0D6FB8"/>
                </a:solidFill>
                <a:latin typeface="微软雅黑" panose="020B0503020204020204" charset="-122"/>
                <a:ea typeface="微软雅黑" panose="020B0503020204020204" charset="-122"/>
                <a:sym typeface="+mn-ea"/>
              </a:rPr>
              <a:t>4</a:t>
            </a:r>
            <a:r>
              <a:rPr lang="zh-CN" altLang="en-US" sz="1200" b="1" dirty="0" smtClean="0">
                <a:solidFill>
                  <a:srgbClr val="0D6FB8"/>
                </a:solidFill>
                <a:latin typeface="微软雅黑" panose="020B0503020204020204" charset="-122"/>
                <a:ea typeface="微软雅黑" panose="020B0503020204020204" charset="-122"/>
                <a:sym typeface="+mn-ea"/>
              </a:rPr>
              <a:t>万元）。</a:t>
            </a:r>
            <a:endParaRPr lang="zh-CN" altLang="en-US" sz="1200" b="1" dirty="0" smtClean="0">
              <a:solidFill>
                <a:srgbClr val="0D6FB8"/>
              </a:solidFill>
              <a:latin typeface="微软雅黑" panose="020B0503020204020204" charset="-122"/>
              <a:ea typeface="微软雅黑" panose="020B0503020204020204" charset="-122"/>
              <a:sym typeface="+mn-ea"/>
            </a:endParaRPr>
          </a:p>
        </p:txBody>
      </p:sp>
      <p:sp>
        <p:nvSpPr>
          <p:cNvPr id="3" name="TextBox 4"/>
          <p:cNvSpPr txBox="1"/>
          <p:nvPr/>
        </p:nvSpPr>
        <p:spPr>
          <a:xfrm>
            <a:off x="3282839" y="757930"/>
            <a:ext cx="4069080" cy="384810"/>
          </a:xfrm>
          <a:prstGeom prst="rect">
            <a:avLst/>
          </a:prstGeom>
          <a:solidFill>
            <a:srgbClr val="FF6600"/>
          </a:solidFill>
        </p:spPr>
        <p:txBody>
          <a:bodyPr wrap="none" rtlCol="0">
            <a:spAutoFit/>
          </a:bodyPr>
          <a:p>
            <a:pPr lvl="0" algn="l"/>
            <a:r>
              <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rPr>
              <a:t>违规行为之二：使用或企图使用兴奋剂</a:t>
            </a:r>
            <a:endPar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矩形 4"/>
          <p:cNvSpPr/>
          <p:nvPr/>
        </p:nvSpPr>
        <p:spPr>
          <a:xfrm>
            <a:off x="622300" y="1310640"/>
            <a:ext cx="3032125" cy="355600"/>
          </a:xfrm>
          <a:prstGeom prst="rect">
            <a:avLst/>
          </a:prstGeom>
          <a:solidFill>
            <a:srgbClr val="0D6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charset="-122"/>
                <a:ea typeface="微软雅黑" panose="020B0503020204020204" charset="-122"/>
                <a:sym typeface="+mn-ea"/>
              </a:rPr>
              <a:t>案例四：生物护照</a:t>
            </a:r>
            <a:r>
              <a:rPr lang="zh-CN" altLang="en-US" sz="1400" dirty="0" smtClean="0">
                <a:solidFill>
                  <a:schemeClr val="bg1"/>
                </a:solidFill>
                <a:latin typeface="微软雅黑" panose="020B0503020204020204" charset="-122"/>
                <a:ea typeface="微软雅黑" panose="020B0503020204020204" charset="-122"/>
                <a:sym typeface="+mn-ea"/>
              </a:rPr>
              <a:t>（</a:t>
            </a:r>
            <a:r>
              <a:rPr lang="en-US" altLang="zh-CN" sz="1400" dirty="0" smtClean="0">
                <a:solidFill>
                  <a:schemeClr val="bg1"/>
                </a:solidFill>
                <a:latin typeface="微软雅黑" panose="020B0503020204020204" charset="-122"/>
                <a:ea typeface="微软雅黑" panose="020B0503020204020204" charset="-122"/>
                <a:sym typeface="+mn-ea"/>
              </a:rPr>
              <a:t>ABP</a:t>
            </a:r>
            <a:r>
              <a:rPr lang="zh-CN" altLang="en-US" sz="1400" dirty="0" smtClean="0">
                <a:solidFill>
                  <a:schemeClr val="bg1"/>
                </a:solidFill>
                <a:latin typeface="微软雅黑" panose="020B0503020204020204" charset="-122"/>
                <a:ea typeface="微软雅黑" panose="020B0503020204020204" charset="-122"/>
                <a:sym typeface="+mn-ea"/>
              </a:rPr>
              <a:t>）</a:t>
            </a:r>
            <a:r>
              <a:rPr lang="zh-CN" altLang="en-US" sz="1400" b="1" dirty="0" smtClean="0">
                <a:solidFill>
                  <a:schemeClr val="bg1"/>
                </a:solidFill>
                <a:latin typeface="微软雅黑" panose="020B0503020204020204" charset="-122"/>
                <a:ea typeface="微软雅黑" panose="020B0503020204020204" charset="-122"/>
                <a:sym typeface="+mn-ea"/>
              </a:rPr>
              <a:t>阳性结果</a:t>
            </a:r>
            <a:endParaRPr lang="zh-CN" altLang="en-US" sz="1400" b="1" dirty="0" smtClean="0">
              <a:solidFill>
                <a:schemeClr val="bg1"/>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678815" y="3970655"/>
            <a:ext cx="7680960" cy="603250"/>
          </a:xfrm>
          <a:prstGeom prst="rect">
            <a:avLst/>
          </a:prstGeom>
          <a:solidFill>
            <a:srgbClr val="FF6600"/>
          </a:solidFill>
        </p:spPr>
        <p:txBody>
          <a:bodyPr wrap="square" rtlCol="0">
            <a:spAutoFit/>
          </a:bodyPr>
          <a:p>
            <a:pPr>
              <a:lnSpc>
                <a:spcPct val="120000"/>
              </a:lnSpc>
            </a:pPr>
            <a:r>
              <a:rPr lang="zh-CN" altLang="en-US" sz="1400" b="1" dirty="0" smtClean="0">
                <a:solidFill>
                  <a:schemeClr val="bg1"/>
                </a:solidFill>
                <a:latin typeface="微软雅黑" panose="020B0503020204020204" charset="-122"/>
                <a:ea typeface="微软雅黑" panose="020B0503020204020204" charset="-122"/>
                <a:sym typeface="+mn-ea"/>
              </a:rPr>
              <a:t>警示：生物护照是指对一些因使用兴奋剂而波动的人体生物指标进行长期不定期监测</a:t>
            </a:r>
            <a:r>
              <a:rPr lang="en-US" altLang="zh-CN" sz="1400" b="1" dirty="0" smtClean="0">
                <a:solidFill>
                  <a:schemeClr val="bg1"/>
                </a:solidFill>
                <a:latin typeface="微软雅黑" panose="020B0503020204020204" charset="-122"/>
                <a:ea typeface="微软雅黑" panose="020B0503020204020204" charset="-122"/>
                <a:sym typeface="+mn-ea"/>
              </a:rPr>
              <a:t>,</a:t>
            </a:r>
            <a:r>
              <a:rPr lang="zh-CN" altLang="en-US" sz="1400" b="1" dirty="0" smtClean="0">
                <a:solidFill>
                  <a:schemeClr val="bg1"/>
                </a:solidFill>
                <a:latin typeface="微软雅黑" panose="020B0503020204020204" charset="-122"/>
                <a:ea typeface="微软雅黑" panose="020B0503020204020204" charset="-122"/>
                <a:sym typeface="+mn-ea"/>
              </a:rPr>
              <a:t>通过指标的变化判断运动员是否使用了兴奋剂。</a:t>
            </a:r>
            <a:endParaRPr lang="zh-CN" altLang="en-US" sz="1400" b="1" dirty="0" smtClean="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6" name="TextBox 5"/>
          <p:cNvSpPr txBox="1"/>
          <p:nvPr/>
        </p:nvSpPr>
        <p:spPr>
          <a:xfrm>
            <a:off x="622300" y="1666240"/>
            <a:ext cx="7872730" cy="2087245"/>
          </a:xfrm>
          <a:prstGeom prst="rect">
            <a:avLst/>
          </a:prstGeom>
          <a:noFill/>
        </p:spPr>
        <p:txBody>
          <a:bodyPr wrap="square" rtlCol="0">
            <a:spAutoFit/>
          </a:bodyPr>
          <a:lstStyle/>
          <a:p>
            <a:pPr algn="just"/>
            <a:r>
              <a:rPr lang="zh-CN" altLang="en-US" sz="1400" b="1" dirty="0" smtClean="0">
                <a:solidFill>
                  <a:srgbClr val="0D6FB8"/>
                </a:solidFill>
                <a:latin typeface="微软雅黑" panose="020B0503020204020204" charset="-122"/>
                <a:ea typeface="微软雅黑" panose="020B0503020204020204" charset="-122"/>
                <a:sym typeface="+mn-ea"/>
              </a:rPr>
              <a:t>案情：</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b="1" dirty="0" smtClean="0">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2004</a:t>
            </a:r>
            <a:r>
              <a:rPr lang="zh-CN" altLang="en-US" sz="1200" dirty="0">
                <a:latin typeface="微软雅黑" panose="020B0503020204020204" charset="-122"/>
                <a:ea typeface="微软雅黑" panose="020B0503020204020204" charset="-122"/>
                <a:sym typeface="+mn-ea"/>
              </a:rPr>
              <a:t>年</a:t>
            </a:r>
            <a:r>
              <a:rPr lang="en-US" altLang="zh-CN" sz="1200" dirty="0">
                <a:latin typeface="微软雅黑" panose="020B0503020204020204" charset="-122"/>
                <a:ea typeface="微软雅黑" panose="020B0503020204020204" charset="-122"/>
                <a:sym typeface="+mn-ea"/>
              </a:rPr>
              <a:t>8</a:t>
            </a:r>
            <a:r>
              <a:rPr lang="zh-CN" altLang="en-US" sz="1200" dirty="0" smtClean="0">
                <a:latin typeface="微软雅黑" panose="020B0503020204020204" charset="-122"/>
                <a:ea typeface="微软雅黑" panose="020B0503020204020204" charset="-122"/>
                <a:sym typeface="+mn-ea"/>
              </a:rPr>
              <a:t>月</a:t>
            </a:r>
            <a:r>
              <a:rPr lang="en-US" altLang="zh-CN" sz="1200" dirty="0" smtClean="0">
                <a:latin typeface="微软雅黑" panose="020B0503020204020204" charset="-122"/>
                <a:ea typeface="微软雅黑" panose="020B0503020204020204" charset="-122"/>
                <a:sym typeface="+mn-ea"/>
              </a:rPr>
              <a:t>12</a:t>
            </a:r>
            <a:r>
              <a:rPr lang="zh-CN" altLang="en-US" sz="1200" dirty="0" smtClean="0">
                <a:latin typeface="微软雅黑" panose="020B0503020204020204" charset="-122"/>
                <a:ea typeface="微软雅黑" panose="020B0503020204020204" charset="-122"/>
                <a:sym typeface="+mn-ea"/>
              </a:rPr>
              <a:t>日，被视为希腊国家英雄的悉尼奥运会</a:t>
            </a:r>
            <a:r>
              <a:rPr lang="zh-CN" altLang="en-US" sz="1200" dirty="0">
                <a:latin typeface="微软雅黑" panose="020B0503020204020204" charset="-122"/>
                <a:ea typeface="微软雅黑" panose="020B0503020204020204" charset="-122"/>
                <a:sym typeface="+mn-ea"/>
              </a:rPr>
              <a:t>男子</a:t>
            </a:r>
            <a:r>
              <a:rPr lang="en-US" altLang="zh-CN" sz="1200" dirty="0">
                <a:latin typeface="微软雅黑" panose="020B0503020204020204" charset="-122"/>
                <a:ea typeface="微软雅黑" panose="020B0503020204020204" charset="-122"/>
                <a:sym typeface="+mn-ea"/>
              </a:rPr>
              <a:t>200</a:t>
            </a:r>
            <a:r>
              <a:rPr lang="zh-CN" altLang="en-US" sz="1200" dirty="0">
                <a:latin typeface="微软雅黑" panose="020B0503020204020204" charset="-122"/>
                <a:ea typeface="微软雅黑" panose="020B0503020204020204" charset="-122"/>
                <a:sym typeface="+mn-ea"/>
              </a:rPr>
              <a:t>米跑</a:t>
            </a:r>
            <a:r>
              <a:rPr lang="zh-CN" altLang="en-US" sz="1200" dirty="0" smtClean="0">
                <a:latin typeface="微软雅黑" panose="020B0503020204020204" charset="-122"/>
                <a:ea typeface="微软雅黑" panose="020B0503020204020204" charset="-122"/>
                <a:sym typeface="+mn-ea"/>
              </a:rPr>
              <a:t>冠军</a:t>
            </a:r>
            <a:r>
              <a:rPr lang="en-US" altLang="zh-CN" sz="1200" dirty="0" smtClean="0">
                <a:latin typeface="微软雅黑" panose="020B0503020204020204" charset="-122"/>
                <a:ea typeface="微软雅黑" panose="020B0503020204020204" charset="-122"/>
                <a:sym typeface="+mn-ea"/>
              </a:rPr>
              <a:t>K</a:t>
            </a:r>
            <a:r>
              <a:rPr lang="zh-CN" altLang="en-US" sz="1200" dirty="0" smtClean="0">
                <a:latin typeface="微软雅黑" panose="020B0503020204020204" charset="-122"/>
                <a:ea typeface="微软雅黑" panose="020B0503020204020204" charset="-122"/>
                <a:sym typeface="+mn-ea"/>
              </a:rPr>
              <a:t>和女子</a:t>
            </a:r>
            <a:r>
              <a:rPr lang="en-US" altLang="zh-CN" sz="1200" dirty="0">
                <a:latin typeface="微软雅黑" panose="020B0503020204020204" charset="-122"/>
                <a:ea typeface="微软雅黑" panose="020B0503020204020204" charset="-122"/>
                <a:sym typeface="+mn-ea"/>
              </a:rPr>
              <a:t>100</a:t>
            </a:r>
            <a:r>
              <a:rPr lang="zh-CN" altLang="en-US" sz="1200" dirty="0">
                <a:latin typeface="微软雅黑" panose="020B0503020204020204" charset="-122"/>
                <a:ea typeface="微软雅黑" panose="020B0503020204020204" charset="-122"/>
                <a:sym typeface="+mn-ea"/>
              </a:rPr>
              <a:t>米跑银牌</a:t>
            </a:r>
            <a:r>
              <a:rPr lang="zh-CN" altLang="en-US" sz="1200" dirty="0" smtClean="0">
                <a:latin typeface="微软雅黑" panose="020B0503020204020204" charset="-122"/>
                <a:ea typeface="微软雅黑" panose="020B0503020204020204" charset="-122"/>
                <a:sym typeface="+mn-ea"/>
              </a:rPr>
              <a:t>得主</a:t>
            </a:r>
            <a:r>
              <a:rPr lang="en-US" altLang="zh-CN" sz="1200" dirty="0" smtClean="0">
                <a:latin typeface="微软雅黑" panose="020B0503020204020204" charset="-122"/>
                <a:ea typeface="微软雅黑" panose="020B0503020204020204" charset="-122"/>
                <a:sym typeface="+mn-ea"/>
              </a:rPr>
              <a:t>T</a:t>
            </a:r>
            <a:r>
              <a:rPr lang="zh-CN" altLang="en-US" sz="1200" dirty="0" smtClean="0">
                <a:latin typeface="微软雅黑" panose="020B0503020204020204" charset="-122"/>
                <a:ea typeface="微软雅黑" panose="020B0503020204020204" charset="-122"/>
                <a:sym typeface="+mn-ea"/>
              </a:rPr>
              <a:t>，在</a:t>
            </a:r>
            <a:r>
              <a:rPr lang="zh-CN" altLang="en-US" sz="1200" dirty="0">
                <a:latin typeface="微软雅黑" panose="020B0503020204020204" charset="-122"/>
                <a:ea typeface="微软雅黑" panose="020B0503020204020204" charset="-122"/>
                <a:sym typeface="+mn-ea"/>
              </a:rPr>
              <a:t>雅典奥运会</a:t>
            </a:r>
            <a:r>
              <a:rPr lang="zh-CN" altLang="en-US" sz="1200" dirty="0" smtClean="0">
                <a:latin typeface="微软雅黑" panose="020B0503020204020204" charset="-122"/>
                <a:ea typeface="微软雅黑" panose="020B0503020204020204" charset="-122"/>
                <a:sym typeface="+mn-ea"/>
              </a:rPr>
              <a:t>前夕突然退出了比赛。运动员</a:t>
            </a:r>
            <a:r>
              <a:rPr lang="en-US" altLang="zh-CN" sz="1200" dirty="0" smtClean="0">
                <a:latin typeface="微软雅黑" panose="020B0503020204020204" charset="-122"/>
                <a:ea typeface="微软雅黑" panose="020B0503020204020204" charset="-122"/>
                <a:sym typeface="+mn-ea"/>
              </a:rPr>
              <a:t>K</a:t>
            </a:r>
            <a:r>
              <a:rPr lang="zh-CN" altLang="en-US" sz="1200" dirty="0" smtClean="0">
                <a:latin typeface="微软雅黑" panose="020B0503020204020204" charset="-122"/>
                <a:ea typeface="微软雅黑" panose="020B0503020204020204" charset="-122"/>
                <a:sym typeface="+mn-ea"/>
              </a:rPr>
              <a:t>和</a:t>
            </a:r>
            <a:r>
              <a:rPr lang="en-US" altLang="zh-CN" sz="1200" dirty="0" smtClean="0">
                <a:latin typeface="微软雅黑" panose="020B0503020204020204" charset="-122"/>
                <a:ea typeface="微软雅黑" panose="020B0503020204020204" charset="-122"/>
                <a:sym typeface="+mn-ea"/>
              </a:rPr>
              <a:t>T</a:t>
            </a:r>
            <a:r>
              <a:rPr lang="zh-CN" altLang="en-US" sz="1200" dirty="0" smtClean="0">
                <a:latin typeface="微软雅黑" panose="020B0503020204020204" charset="-122"/>
                <a:ea typeface="微软雅黑" panose="020B0503020204020204" charset="-122"/>
                <a:sym typeface="+mn-ea"/>
              </a:rPr>
              <a:t>宣称，他们是</a:t>
            </a:r>
            <a:r>
              <a:rPr lang="zh-CN" altLang="en-US" sz="1200" dirty="0">
                <a:latin typeface="微软雅黑" panose="020B0503020204020204" charset="-122"/>
                <a:ea typeface="微软雅黑" panose="020B0503020204020204" charset="-122"/>
                <a:sym typeface="+mn-ea"/>
              </a:rPr>
              <a:t>在赶回奥运村的路上遭遇了</a:t>
            </a:r>
            <a:r>
              <a:rPr lang="zh-CN" altLang="en-US" sz="1200" dirty="0" smtClean="0">
                <a:latin typeface="微软雅黑" panose="020B0503020204020204" charset="-122"/>
                <a:ea typeface="微软雅黑" panose="020B0503020204020204" charset="-122"/>
                <a:sym typeface="+mn-ea"/>
              </a:rPr>
              <a:t>车祸。有</a:t>
            </a:r>
            <a:r>
              <a:rPr lang="zh-CN" altLang="en-US" sz="1200" dirty="0">
                <a:latin typeface="微软雅黑" panose="020B0503020204020204" charset="-122"/>
                <a:ea typeface="微软雅黑" panose="020B0503020204020204" charset="-122"/>
                <a:sym typeface="+mn-ea"/>
              </a:rPr>
              <a:t>媒体爆料，这场离奇车祸纯属人为制造，是两人为逃避药检编造的故事，企图蒙混过关。而两人的前</a:t>
            </a:r>
            <a:r>
              <a:rPr lang="zh-CN" altLang="en-US" sz="1200" dirty="0" smtClean="0">
                <a:latin typeface="微软雅黑" panose="020B0503020204020204" charset="-122"/>
                <a:ea typeface="微软雅黑" panose="020B0503020204020204" charset="-122"/>
                <a:sym typeface="+mn-ea"/>
              </a:rPr>
              <a:t>教练</a:t>
            </a:r>
            <a:r>
              <a:rPr lang="en-US" altLang="zh-CN" sz="1200" dirty="0" smtClean="0">
                <a:latin typeface="微软雅黑" panose="020B0503020204020204" charset="-122"/>
                <a:ea typeface="微软雅黑" panose="020B0503020204020204" charset="-122"/>
                <a:sym typeface="+mn-ea"/>
              </a:rPr>
              <a:t>Z</a:t>
            </a:r>
            <a:r>
              <a:rPr lang="zh-CN" altLang="en-US" sz="1200" dirty="0" smtClean="0">
                <a:latin typeface="微软雅黑" panose="020B0503020204020204" charset="-122"/>
                <a:ea typeface="微软雅黑" panose="020B0503020204020204" charset="-122"/>
                <a:sym typeface="+mn-ea"/>
              </a:rPr>
              <a:t>也为其掩盖</a:t>
            </a:r>
            <a:r>
              <a:rPr lang="zh-CN" altLang="en-US" sz="1200" dirty="0">
                <a:latin typeface="微软雅黑" panose="020B0503020204020204" charset="-122"/>
                <a:ea typeface="微软雅黑" panose="020B0503020204020204" charset="-122"/>
                <a:sym typeface="+mn-ea"/>
              </a:rPr>
              <a:t>罪行，</a:t>
            </a:r>
            <a:r>
              <a:rPr lang="zh-CN" altLang="en-US" sz="1200" dirty="0" smtClean="0">
                <a:latin typeface="微软雅黑" panose="020B0503020204020204" charset="-122"/>
                <a:ea typeface="微软雅黑" panose="020B0503020204020204" charset="-122"/>
                <a:sym typeface="+mn-ea"/>
              </a:rPr>
              <a:t>帮助他们对</a:t>
            </a:r>
            <a:r>
              <a:rPr lang="zh-CN" altLang="en-US" sz="1200" dirty="0">
                <a:latin typeface="微软雅黑" panose="020B0503020204020204" charset="-122"/>
                <a:ea typeface="微软雅黑" panose="020B0503020204020204" charset="-122"/>
                <a:sym typeface="+mn-ea"/>
              </a:rPr>
              <a:t>警察撒谎</a:t>
            </a:r>
            <a:r>
              <a:rPr lang="zh-CN" altLang="en-US" sz="1200" dirty="0" smtClean="0">
                <a:latin typeface="微软雅黑" panose="020B0503020204020204" charset="-122"/>
                <a:ea typeface="微软雅黑" panose="020B0503020204020204" charset="-122"/>
                <a:sym typeface="+mn-ea"/>
              </a:rPr>
              <a:t>。</a:t>
            </a:r>
            <a:endParaRPr lang="en-US" altLang="zh-CN" sz="1200" dirty="0" smtClean="0">
              <a:latin typeface="微软雅黑" panose="020B0503020204020204" charset="-122"/>
              <a:ea typeface="微软雅黑" panose="020B0503020204020204" charset="-122"/>
            </a:endParaRPr>
          </a:p>
          <a:p>
            <a:pPr algn="just"/>
            <a:r>
              <a:rPr lang="zh-CN" altLang="en-US" sz="1200" b="1" dirty="0" smtClean="0">
                <a:latin typeface="微软雅黑" panose="020B0503020204020204" charset="-122"/>
                <a:ea typeface="微软雅黑" panose="020B0503020204020204" charset="-122"/>
                <a:sym typeface="+mn-ea"/>
              </a:rPr>
              <a:t>          </a:t>
            </a:r>
            <a:r>
              <a:rPr lang="zh-CN" altLang="en-US" sz="1200" dirty="0" smtClean="0">
                <a:latin typeface="微软雅黑" panose="020B0503020204020204" charset="-122"/>
                <a:ea typeface="微软雅黑" panose="020B0503020204020204" charset="-122"/>
                <a:sym typeface="+mn-ea"/>
              </a:rPr>
              <a:t>经查，国际</a:t>
            </a:r>
            <a:r>
              <a:rPr lang="zh-CN" altLang="en-US" sz="1200" dirty="0">
                <a:latin typeface="微软雅黑" panose="020B0503020204020204" charset="-122"/>
                <a:ea typeface="微软雅黑" panose="020B0503020204020204" charset="-122"/>
                <a:sym typeface="+mn-ea"/>
              </a:rPr>
              <a:t>奥委会以制造车祸以及提供虚假信息的罪名起诉这两位希腊短跑名将</a:t>
            </a:r>
            <a:r>
              <a:rPr lang="zh-CN" altLang="en-US" sz="1200" dirty="0" smtClean="0">
                <a:latin typeface="微软雅黑" panose="020B0503020204020204" charset="-122"/>
                <a:ea typeface="微软雅黑" panose="020B0503020204020204" charset="-122"/>
                <a:sym typeface="+mn-ea"/>
              </a:rPr>
              <a:t>。</a:t>
            </a:r>
            <a:r>
              <a:rPr lang="en-US" altLang="zh-CN" sz="1200" dirty="0" smtClean="0">
                <a:latin typeface="微软雅黑" panose="020B0503020204020204" charset="-122"/>
                <a:ea typeface="微软雅黑" panose="020B0503020204020204" charset="-122"/>
                <a:sym typeface="+mn-ea"/>
              </a:rPr>
              <a:t>2006</a:t>
            </a:r>
            <a:r>
              <a:rPr lang="zh-CN" altLang="en-US" sz="1200" dirty="0" smtClean="0">
                <a:latin typeface="微软雅黑" panose="020B0503020204020204" charset="-122"/>
                <a:ea typeface="微软雅黑" panose="020B0503020204020204" charset="-122"/>
                <a:sym typeface="+mn-ea"/>
              </a:rPr>
              <a:t>年，两人承认了制造车祸逃避兴奋剂检查的行为。</a:t>
            </a:r>
            <a:endParaRPr lang="zh-CN" altLang="en-US" sz="1200" dirty="0" smtClean="0">
              <a:latin typeface="微软雅黑" panose="020B0503020204020204" charset="-122"/>
              <a:ea typeface="微软雅黑" panose="020B0503020204020204" charset="-122"/>
              <a:sym typeface="+mn-ea"/>
            </a:endParaRPr>
          </a:p>
          <a:p>
            <a:pPr algn="just"/>
            <a:endParaRPr lang="en-US" altLang="zh-CN" sz="1200" dirty="0" smtClean="0">
              <a:latin typeface="微软雅黑" panose="020B0503020204020204" charset="-122"/>
              <a:ea typeface="微软雅黑" panose="020B0503020204020204" charset="-122"/>
            </a:endParaRPr>
          </a:p>
          <a:p>
            <a:pPr algn="just"/>
            <a:r>
              <a:rPr lang="zh-CN" altLang="en-US" sz="1400" b="1" dirty="0" smtClean="0">
                <a:solidFill>
                  <a:srgbClr val="0D6FB8"/>
                </a:solidFill>
                <a:latin typeface="微软雅黑" panose="020B0503020204020204" charset="-122"/>
                <a:ea typeface="微软雅黑" panose="020B0503020204020204" charset="-122"/>
                <a:sym typeface="+mn-ea"/>
              </a:rPr>
              <a:t>处罚：</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b="1" dirty="0" smtClean="0">
                <a:latin typeface="微软雅黑" panose="020B0503020204020204" charset="-122"/>
                <a:ea typeface="微软雅黑" panose="020B0503020204020204" charset="-122"/>
                <a:sym typeface="+mn-ea"/>
              </a:rPr>
              <a:t>         </a:t>
            </a:r>
            <a:r>
              <a:rPr lang="zh-CN" altLang="en-US" sz="1200" b="1" dirty="0" smtClean="0">
                <a:solidFill>
                  <a:srgbClr val="0D6FB8"/>
                </a:solidFill>
                <a:latin typeface="微软雅黑" panose="020B0503020204020204" charset="-122"/>
                <a:ea typeface="微软雅黑" panose="020B0503020204020204" charset="-122"/>
                <a:sym typeface="+mn-ea"/>
              </a:rPr>
              <a:t>国际田联对两人禁赛</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en-US" sz="1200" b="1" dirty="0" smtClean="0">
                <a:solidFill>
                  <a:srgbClr val="0D6FB8"/>
                </a:solidFill>
                <a:latin typeface="微软雅黑" panose="020B0503020204020204" charset="-122"/>
                <a:ea typeface="微软雅黑" panose="020B0503020204020204" charset="-122"/>
                <a:sym typeface="+mn-ea"/>
              </a:rPr>
              <a:t>年；国际奥委会禁止其参加北京奥运会。</a:t>
            </a:r>
            <a:r>
              <a:rPr lang="en-US" altLang="zh-CN" sz="1600" b="1" dirty="0" smtClean="0">
                <a:solidFill>
                  <a:srgbClr val="0D6FB8"/>
                </a:solidFill>
                <a:latin typeface="微软雅黑" panose="020B0503020204020204" charset="-122"/>
                <a:ea typeface="微软雅黑" panose="020B0503020204020204" charset="-122"/>
              </a:rPr>
              <a:t> </a:t>
            </a:r>
            <a:r>
              <a:rPr lang="en-US" altLang="zh-CN" sz="1600" dirty="0" smtClean="0">
                <a:latin typeface="微软雅黑" panose="020B0503020204020204" charset="-122"/>
                <a:ea typeface="微软雅黑" panose="020B0503020204020204" charset="-122"/>
              </a:rPr>
              <a:t> </a:t>
            </a:r>
            <a:endParaRPr lang="zh-CN" altLang="zh-CN" sz="1600" dirty="0" smtClean="0">
              <a:latin typeface="微软雅黑" panose="020B0503020204020204" charset="-122"/>
              <a:ea typeface="微软雅黑" panose="020B0503020204020204" charset="-122"/>
            </a:endParaRPr>
          </a:p>
        </p:txBody>
      </p:sp>
      <p:sp>
        <p:nvSpPr>
          <p:cNvPr id="3" name="TextBox 4"/>
          <p:cNvSpPr txBox="1"/>
          <p:nvPr/>
        </p:nvSpPr>
        <p:spPr>
          <a:xfrm>
            <a:off x="3282839" y="757930"/>
            <a:ext cx="5212080" cy="384810"/>
          </a:xfrm>
          <a:prstGeom prst="rect">
            <a:avLst/>
          </a:prstGeom>
          <a:solidFill>
            <a:srgbClr val="FF6600"/>
          </a:solidFill>
        </p:spPr>
        <p:txBody>
          <a:bodyPr wrap="none" rtlCol="0">
            <a:spAutoFit/>
          </a:bodyPr>
          <a:p>
            <a:pPr lvl="0" algn="l"/>
            <a:r>
              <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rPr>
              <a:t>违规行为之三：逃避、拒绝或者未能完成样本采集</a:t>
            </a:r>
            <a:endPar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矩形 4"/>
          <p:cNvSpPr/>
          <p:nvPr/>
        </p:nvSpPr>
        <p:spPr>
          <a:xfrm>
            <a:off x="622300" y="1310640"/>
            <a:ext cx="2207260" cy="355600"/>
          </a:xfrm>
          <a:prstGeom prst="rect">
            <a:avLst/>
          </a:prstGeom>
          <a:solidFill>
            <a:srgbClr val="0D6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charset="-122"/>
                <a:ea typeface="微软雅黑" panose="020B0503020204020204" charset="-122"/>
                <a:sym typeface="+mn-ea"/>
              </a:rPr>
              <a:t>案例五：逃避兴奋剂检查</a:t>
            </a:r>
            <a:endParaRPr lang="zh-CN" altLang="en-US" sz="1400" b="1" dirty="0" smtClean="0">
              <a:solidFill>
                <a:schemeClr val="bg1"/>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717550" y="3914140"/>
            <a:ext cx="7681595" cy="603250"/>
          </a:xfrm>
          <a:prstGeom prst="rect">
            <a:avLst/>
          </a:prstGeom>
          <a:solidFill>
            <a:srgbClr val="FF6600"/>
          </a:solidFill>
        </p:spPr>
        <p:txBody>
          <a:bodyPr wrap="square" rtlCol="0">
            <a:spAutoFit/>
          </a:bodyPr>
          <a:p>
            <a:pPr>
              <a:lnSpc>
                <a:spcPct val="120000"/>
              </a:lnSpc>
            </a:pPr>
            <a:r>
              <a:rPr lang="zh-CN" altLang="en-US" sz="1400" b="1" dirty="0" smtClean="0">
                <a:solidFill>
                  <a:schemeClr val="bg1"/>
                </a:solidFill>
                <a:latin typeface="微软雅黑" panose="020B0503020204020204" charset="-122"/>
                <a:ea typeface="微软雅黑" panose="020B0503020204020204" charset="-122"/>
                <a:sym typeface="+mn-ea"/>
              </a:rPr>
              <a:t>警示：全运会期间，反兴奋剂中心有权对参赛运动员实施赛内赛外检查和调查，在任何时间任何地点进行样本采集。</a:t>
            </a:r>
            <a:endParaRPr lang="zh-CN" altLang="en-US" sz="1400" b="1" dirty="0" smtClean="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3"/>
          <p:cNvSpPr txBox="1"/>
          <p:nvPr/>
        </p:nvSpPr>
        <p:spPr>
          <a:xfrm>
            <a:off x="4088117" y="625181"/>
            <a:ext cx="2646878" cy="670120"/>
          </a:xfrm>
          <a:prstGeom prst="rect">
            <a:avLst/>
          </a:prstGeom>
          <a:noFill/>
        </p:spPr>
        <p:txBody>
          <a:bodyPr wrap="none" rtlCol="0" anchor="t">
            <a:spAutoFit/>
            <a:scene3d>
              <a:camera prst="orthographicFront"/>
              <a:lightRig rig="threePt" dir="t"/>
            </a:scene3d>
          </a:bodyPr>
          <a:lstStyle/>
          <a:p>
            <a:pPr>
              <a:lnSpc>
                <a:spcPct val="130000"/>
              </a:lnSpc>
            </a:pPr>
            <a:r>
              <a:rPr lang="zh-CN" altLang="en-US" sz="3200"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兴奋剂的危害</a:t>
            </a:r>
            <a:endParaRPr lang="zh-CN" altLang="en-US" sz="3200"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3" name="图片 2" descr="3项"/>
          <p:cNvPicPr>
            <a:picLocks noChangeAspect="1"/>
          </p:cNvPicPr>
          <p:nvPr/>
        </p:nvPicPr>
        <p:blipFill>
          <a:blip r:embed="rId2"/>
          <a:stretch>
            <a:fillRect/>
          </a:stretch>
        </p:blipFill>
        <p:spPr>
          <a:xfrm>
            <a:off x="1329690" y="1155065"/>
            <a:ext cx="6213475" cy="3399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6" name="TextBox 5"/>
          <p:cNvSpPr txBox="1"/>
          <p:nvPr/>
        </p:nvSpPr>
        <p:spPr>
          <a:xfrm>
            <a:off x="622289" y="1665977"/>
            <a:ext cx="7265348" cy="1691005"/>
          </a:xfrm>
          <a:prstGeom prst="rect">
            <a:avLst/>
          </a:prstGeom>
          <a:noFill/>
        </p:spPr>
        <p:txBody>
          <a:bodyPr wrap="square" rtlCol="0">
            <a:spAutoFit/>
          </a:bodyPr>
          <a:lstStyle/>
          <a:p>
            <a:pPr algn="just"/>
            <a:r>
              <a:rPr lang="zh-CN" altLang="en-US" sz="1400" b="1" dirty="0" smtClean="0">
                <a:solidFill>
                  <a:srgbClr val="0D6FB8"/>
                </a:solidFill>
                <a:latin typeface="微软雅黑" panose="020B0503020204020204" charset="-122"/>
                <a:ea typeface="微软雅黑" panose="020B0503020204020204" charset="-122"/>
                <a:sym typeface="+mn-ea"/>
              </a:rPr>
              <a:t>案情：</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b="1" dirty="0" smtClean="0">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2014</a:t>
            </a:r>
            <a:r>
              <a:rPr lang="zh-CN" altLang="zh-CN"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4</a:t>
            </a:r>
            <a:r>
              <a:rPr lang="zh-CN" altLang="en-US" sz="1200" dirty="0" smtClean="0">
                <a:latin typeface="微软雅黑" panose="020B0503020204020204" charset="-122"/>
                <a:ea typeface="微软雅黑" panose="020B0503020204020204" charset="-122"/>
                <a:sym typeface="+mn-ea"/>
              </a:rPr>
              <a:t>月</a:t>
            </a:r>
            <a:r>
              <a:rPr lang="zh-CN" altLang="zh-CN" sz="1200" dirty="0" smtClean="0">
                <a:latin typeface="微软雅黑" panose="020B0503020204020204" charset="-122"/>
                <a:ea typeface="微软雅黑" panose="020B0503020204020204" charset="-122"/>
                <a:sym typeface="+mn-ea"/>
              </a:rPr>
              <a:t>，</a:t>
            </a:r>
            <a:r>
              <a:rPr lang="zh-CN" altLang="en-US" sz="1200" dirty="0" smtClean="0">
                <a:latin typeface="微软雅黑" panose="020B0503020204020204" charset="-122"/>
                <a:ea typeface="微软雅黑" panose="020B0503020204020204" charset="-122"/>
                <a:sym typeface="+mn-ea"/>
              </a:rPr>
              <a:t>山西省女子</a:t>
            </a:r>
            <a:r>
              <a:rPr lang="zh-CN" altLang="zh-CN" sz="1200" dirty="0" smtClean="0">
                <a:latin typeface="微软雅黑" panose="020B0503020204020204" charset="-122"/>
                <a:ea typeface="微软雅黑" panose="020B0503020204020204" charset="-122"/>
                <a:sym typeface="+mn-ea"/>
              </a:rPr>
              <a:t>自行车</a:t>
            </a:r>
            <a:r>
              <a:rPr lang="zh-CN" altLang="en-US" sz="1200" dirty="0" smtClean="0">
                <a:latin typeface="微软雅黑" panose="020B0503020204020204" charset="-122"/>
                <a:ea typeface="微软雅黑" panose="020B0503020204020204" charset="-122"/>
                <a:sym typeface="+mn-ea"/>
              </a:rPr>
              <a:t>运动员</a:t>
            </a:r>
            <a:r>
              <a:rPr lang="zh-CN" altLang="zh-CN" sz="1200" dirty="0" smtClean="0">
                <a:latin typeface="微软雅黑" panose="020B0503020204020204" charset="-122"/>
                <a:ea typeface="微软雅黑" panose="020B0503020204020204" charset="-122"/>
                <a:sym typeface="+mn-ea"/>
              </a:rPr>
              <a:t>杨</a:t>
            </a:r>
            <a:r>
              <a:rPr lang="zh-CN" altLang="en-US" sz="1200" dirty="0" smtClean="0">
                <a:latin typeface="微软雅黑" panose="020B0503020204020204" charset="-122"/>
                <a:ea typeface="微软雅黑" panose="020B0503020204020204" charset="-122"/>
                <a:sym typeface="+mn-ea"/>
              </a:rPr>
              <a:t>某，在回家休假期间隐瞒相关信息，担任领骑员参加残疾人自行车比赛，未按照规定申报行踪信息，导致一个月内三次未在其申报的地点接受兴奋剂检查。</a:t>
            </a:r>
            <a:endParaRPr lang="en-US" altLang="zh-CN" sz="1200" dirty="0" smtClean="0">
              <a:latin typeface="微软雅黑" panose="020B0503020204020204" charset="-122"/>
              <a:ea typeface="微软雅黑" panose="020B0503020204020204" charset="-122"/>
            </a:endParaRPr>
          </a:p>
          <a:p>
            <a:pPr algn="just"/>
            <a:r>
              <a:rPr lang="zh-CN" altLang="en-US" sz="1200" dirty="0" smtClean="0">
                <a:latin typeface="微软雅黑" panose="020B0503020204020204" charset="-122"/>
                <a:ea typeface="微软雅黑" panose="020B0503020204020204" charset="-122"/>
                <a:sym typeface="+mn-ea"/>
              </a:rPr>
              <a:t>          按照</a:t>
            </a:r>
            <a:r>
              <a:rPr lang="en-US" altLang="zh-CN" sz="1200" dirty="0" smtClean="0">
                <a:latin typeface="微软雅黑" panose="020B0503020204020204" charset="-122"/>
                <a:ea typeface="微软雅黑" panose="020B0503020204020204" charset="-122"/>
                <a:sym typeface="+mn-ea"/>
              </a:rPr>
              <a:t>2009</a:t>
            </a:r>
            <a:r>
              <a:rPr lang="zh-CN" altLang="en-US" sz="1200" dirty="0" smtClean="0">
                <a:latin typeface="微软雅黑" panose="020B0503020204020204" charset="-122"/>
                <a:ea typeface="微软雅黑" panose="020B0503020204020204" charset="-122"/>
                <a:sym typeface="+mn-ea"/>
              </a:rPr>
              <a:t>版世界反兴奋剂条例规定，</a:t>
            </a:r>
            <a:r>
              <a:rPr lang="en-US" altLang="zh-CN" sz="1200" dirty="0" smtClean="0">
                <a:latin typeface="微软雅黑" panose="020B0503020204020204" charset="-122"/>
                <a:ea typeface="微软雅黑" panose="020B0503020204020204" charset="-122"/>
                <a:sym typeface="+mn-ea"/>
              </a:rPr>
              <a:t>18</a:t>
            </a:r>
            <a:r>
              <a:rPr lang="zh-CN" altLang="en-US" sz="1200" dirty="0" smtClean="0">
                <a:latin typeface="微软雅黑" panose="020B0503020204020204" charset="-122"/>
                <a:ea typeface="微软雅黑" panose="020B0503020204020204" charset="-122"/>
                <a:sym typeface="+mn-ea"/>
              </a:rPr>
              <a:t>个月内累计三次错过兴奋剂检查，构成兴奋剂违规。</a:t>
            </a:r>
            <a:endParaRPr lang="zh-CN" altLang="en-US" sz="1200" dirty="0" smtClean="0">
              <a:latin typeface="微软雅黑" panose="020B0503020204020204" charset="-122"/>
              <a:ea typeface="微软雅黑" panose="020B0503020204020204" charset="-122"/>
              <a:sym typeface="+mn-ea"/>
            </a:endParaRPr>
          </a:p>
          <a:p>
            <a:pPr algn="just"/>
            <a:endParaRPr lang="en-US" altLang="zh-CN" sz="1200" dirty="0" smtClean="0">
              <a:latin typeface="微软雅黑" panose="020B0503020204020204" charset="-122"/>
              <a:ea typeface="微软雅黑" panose="020B0503020204020204" charset="-122"/>
            </a:endParaRPr>
          </a:p>
          <a:p>
            <a:pPr algn="just"/>
            <a:r>
              <a:rPr lang="zh-CN" altLang="en-US" sz="1400" b="1" dirty="0" smtClean="0">
                <a:solidFill>
                  <a:srgbClr val="0D6FB8"/>
                </a:solidFill>
                <a:latin typeface="微软雅黑" panose="020B0503020204020204" charset="-122"/>
                <a:ea typeface="微软雅黑" panose="020B0503020204020204" charset="-122"/>
                <a:sym typeface="+mn-ea"/>
              </a:rPr>
              <a:t>处罚：</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b="1" dirty="0" smtClean="0">
                <a:latin typeface="微软雅黑" panose="020B0503020204020204" charset="-122"/>
                <a:ea typeface="微软雅黑" panose="020B0503020204020204" charset="-122"/>
                <a:sym typeface="+mn-ea"/>
              </a:rPr>
              <a:t>         </a:t>
            </a:r>
            <a:r>
              <a:rPr lang="zh-CN" altLang="en-US" sz="1200" b="1" dirty="0" smtClean="0">
                <a:solidFill>
                  <a:srgbClr val="0D6FB8"/>
                </a:solidFill>
                <a:latin typeface="微软雅黑" panose="020B0503020204020204" charset="-122"/>
                <a:ea typeface="微软雅黑" panose="020B0503020204020204" charset="-122"/>
                <a:sym typeface="+mn-ea"/>
              </a:rPr>
              <a:t>中国自行车运动协会做出处罚决定：运动员杨某</a:t>
            </a:r>
            <a:r>
              <a:rPr lang="zh-CN" altLang="zh-CN" sz="1200" b="1" dirty="0" smtClean="0">
                <a:solidFill>
                  <a:srgbClr val="0D6FB8"/>
                </a:solidFill>
                <a:latin typeface="微软雅黑" panose="020B0503020204020204" charset="-122"/>
                <a:ea typeface="微软雅黑" panose="020B0503020204020204" charset="-122"/>
                <a:sym typeface="+mn-ea"/>
              </a:rPr>
              <a:t>禁赛</a:t>
            </a:r>
            <a:r>
              <a:rPr lang="en-US" altLang="zh-CN" sz="1200" b="1" dirty="0">
                <a:solidFill>
                  <a:srgbClr val="0D6FB8"/>
                </a:solidFill>
                <a:latin typeface="微软雅黑" panose="020B0503020204020204" charset="-122"/>
                <a:ea typeface="微软雅黑" panose="020B0503020204020204" charset="-122"/>
                <a:sym typeface="+mn-ea"/>
              </a:rPr>
              <a:t>2</a:t>
            </a:r>
            <a:r>
              <a:rPr lang="zh-CN" altLang="zh-CN" sz="1200" b="1" dirty="0" smtClean="0">
                <a:solidFill>
                  <a:srgbClr val="0D6FB8"/>
                </a:solidFill>
                <a:latin typeface="微软雅黑" panose="020B0503020204020204" charset="-122"/>
                <a:ea typeface="微软雅黑" panose="020B0503020204020204" charset="-122"/>
                <a:sym typeface="+mn-ea"/>
              </a:rPr>
              <a:t>年</a:t>
            </a:r>
            <a:r>
              <a:rPr lang="zh-CN" altLang="en-US" sz="1200" b="1" dirty="0" smtClean="0">
                <a:solidFill>
                  <a:srgbClr val="0D6FB8"/>
                </a:solidFill>
                <a:latin typeface="微软雅黑" panose="020B0503020204020204" charset="-122"/>
                <a:ea typeface="微软雅黑" panose="020B0503020204020204" charset="-122"/>
                <a:sym typeface="+mn-ea"/>
              </a:rPr>
              <a:t>；教练员安某某警告，禁赛</a:t>
            </a:r>
            <a:r>
              <a:rPr lang="en-US" altLang="zh-CN" sz="1200" b="1" dirty="0" smtClean="0">
                <a:solidFill>
                  <a:srgbClr val="0D6FB8"/>
                </a:solidFill>
                <a:latin typeface="微软雅黑" panose="020B0503020204020204" charset="-122"/>
                <a:ea typeface="微软雅黑" panose="020B0503020204020204" charset="-122"/>
                <a:sym typeface="+mn-ea"/>
              </a:rPr>
              <a:t>3</a:t>
            </a:r>
            <a:r>
              <a:rPr lang="zh-CN" altLang="en-US" sz="1200" b="1" dirty="0" smtClean="0">
                <a:solidFill>
                  <a:srgbClr val="0D6FB8"/>
                </a:solidFill>
                <a:latin typeface="微软雅黑" panose="020B0503020204020204" charset="-122"/>
                <a:ea typeface="微软雅黑" panose="020B0503020204020204" charset="-122"/>
                <a:sym typeface="+mn-ea"/>
              </a:rPr>
              <a:t>个月；给予山西省自行车运动协会警告，承担</a:t>
            </a:r>
            <a:r>
              <a:rPr lang="en-US" altLang="zh-CN" sz="1200" b="1" dirty="0" smtClean="0">
                <a:solidFill>
                  <a:srgbClr val="0D6FB8"/>
                </a:solidFill>
                <a:latin typeface="微软雅黑" panose="020B0503020204020204" charset="-122"/>
                <a:ea typeface="微软雅黑" panose="020B0503020204020204" charset="-122"/>
                <a:sym typeface="+mn-ea"/>
              </a:rPr>
              <a:t>10</a:t>
            </a:r>
            <a:r>
              <a:rPr lang="zh-CN" altLang="en-US" sz="1200" b="1" dirty="0" smtClean="0">
                <a:solidFill>
                  <a:srgbClr val="0D6FB8"/>
                </a:solidFill>
                <a:latin typeface="微软雅黑" panose="020B0503020204020204" charset="-122"/>
                <a:ea typeface="微软雅黑" panose="020B0503020204020204" charset="-122"/>
                <a:sym typeface="+mn-ea"/>
              </a:rPr>
              <a:t>例兴奋剂检测费用（</a:t>
            </a:r>
            <a:r>
              <a:rPr lang="en-US" altLang="zh-CN" sz="1200" b="1" dirty="0" smtClean="0">
                <a:solidFill>
                  <a:srgbClr val="0D6FB8"/>
                </a:solidFill>
                <a:latin typeface="微软雅黑" panose="020B0503020204020204" charset="-122"/>
                <a:ea typeface="微软雅黑" panose="020B0503020204020204" charset="-122"/>
                <a:sym typeface="+mn-ea"/>
              </a:rPr>
              <a:t>1</a:t>
            </a:r>
            <a:r>
              <a:rPr lang="zh-CN" altLang="en-US" sz="1200" b="1" dirty="0" smtClean="0">
                <a:solidFill>
                  <a:srgbClr val="0D6FB8"/>
                </a:solidFill>
                <a:latin typeface="微软雅黑" panose="020B0503020204020204" charset="-122"/>
                <a:ea typeface="微软雅黑" panose="020B0503020204020204" charset="-122"/>
                <a:sym typeface="+mn-ea"/>
              </a:rPr>
              <a:t>万元）。</a:t>
            </a:r>
            <a:endParaRPr lang="zh-CN" altLang="en-US" sz="1200" b="1" dirty="0" smtClean="0">
              <a:solidFill>
                <a:srgbClr val="0D6FB8"/>
              </a:solidFill>
              <a:latin typeface="微软雅黑" panose="020B0503020204020204" charset="-122"/>
              <a:ea typeface="微软雅黑" panose="020B0503020204020204" charset="-122"/>
              <a:sym typeface="+mn-ea"/>
            </a:endParaRPr>
          </a:p>
        </p:txBody>
      </p:sp>
      <p:sp>
        <p:nvSpPr>
          <p:cNvPr id="3" name="TextBox 4"/>
          <p:cNvSpPr txBox="1"/>
          <p:nvPr/>
        </p:nvSpPr>
        <p:spPr>
          <a:xfrm>
            <a:off x="3282839" y="757930"/>
            <a:ext cx="4069080" cy="384810"/>
          </a:xfrm>
          <a:prstGeom prst="rect">
            <a:avLst/>
          </a:prstGeom>
          <a:solidFill>
            <a:srgbClr val="FF6600"/>
          </a:solidFill>
        </p:spPr>
        <p:txBody>
          <a:bodyPr wrap="none" rtlCol="0">
            <a:spAutoFit/>
          </a:bodyPr>
          <a:p>
            <a:pPr lvl="0" algn="l"/>
            <a:r>
              <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rPr>
              <a:t>违规行为之四：违反行踪信息管理规定</a:t>
            </a:r>
            <a:endPar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矩形 4"/>
          <p:cNvSpPr/>
          <p:nvPr/>
        </p:nvSpPr>
        <p:spPr>
          <a:xfrm>
            <a:off x="622300" y="1310640"/>
            <a:ext cx="2207260" cy="355600"/>
          </a:xfrm>
          <a:prstGeom prst="rect">
            <a:avLst/>
          </a:prstGeom>
          <a:solidFill>
            <a:srgbClr val="0D6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charset="-122"/>
                <a:ea typeface="微软雅黑" panose="020B0503020204020204" charset="-122"/>
                <a:sym typeface="+mn-ea"/>
              </a:rPr>
              <a:t>案例六：错过兴奋剂检查</a:t>
            </a:r>
            <a:endParaRPr lang="zh-CN" altLang="en-US" sz="1400" b="1" dirty="0" smtClean="0">
              <a:solidFill>
                <a:schemeClr val="bg1"/>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703580" y="3509645"/>
            <a:ext cx="6023610" cy="603250"/>
          </a:xfrm>
          <a:prstGeom prst="rect">
            <a:avLst/>
          </a:prstGeom>
          <a:solidFill>
            <a:srgbClr val="FF6600"/>
          </a:solidFill>
        </p:spPr>
        <p:txBody>
          <a:bodyPr wrap="square" rtlCol="0">
            <a:spAutoFit/>
          </a:bodyPr>
          <a:p>
            <a:pPr algn="just">
              <a:lnSpc>
                <a:spcPct val="120000"/>
              </a:lnSpc>
            </a:pPr>
            <a:r>
              <a:rPr lang="zh-CN" altLang="en-US" sz="1400" b="1" dirty="0" smtClean="0">
                <a:solidFill>
                  <a:schemeClr val="bg1"/>
                </a:solidFill>
                <a:latin typeface="微软雅黑" panose="020B0503020204020204" charset="-122"/>
                <a:ea typeface="微软雅黑" panose="020B0503020204020204" charset="-122"/>
                <a:sym typeface="+mn-ea"/>
              </a:rPr>
              <a:t>警示：</a:t>
            </a:r>
            <a:r>
              <a:rPr lang="en-US" altLang="zh-CN" sz="1400" b="1" dirty="0" smtClean="0">
                <a:solidFill>
                  <a:schemeClr val="bg1"/>
                </a:solidFill>
                <a:latin typeface="微软雅黑" panose="020B0503020204020204" charset="-122"/>
                <a:ea typeface="微软雅黑" panose="020B0503020204020204" charset="-122"/>
                <a:sym typeface="+mn-ea"/>
              </a:rPr>
              <a:t>1</a:t>
            </a:r>
            <a:r>
              <a:rPr lang="zh-CN" altLang="en-US" sz="1400" b="1" dirty="0" smtClean="0">
                <a:solidFill>
                  <a:schemeClr val="bg1"/>
                </a:solidFill>
                <a:latin typeface="微软雅黑" panose="020B0503020204020204" charset="-122"/>
                <a:ea typeface="微软雅黑" panose="020B0503020204020204" charset="-122"/>
                <a:sym typeface="+mn-ea"/>
              </a:rPr>
              <a:t>、</a:t>
            </a:r>
            <a:r>
              <a:rPr lang="en-US" altLang="zh-CN" sz="1400" b="1" dirty="0" smtClean="0">
                <a:solidFill>
                  <a:schemeClr val="bg1"/>
                </a:solidFill>
                <a:latin typeface="微软雅黑" panose="020B0503020204020204" charset="-122"/>
                <a:ea typeface="微软雅黑" panose="020B0503020204020204" charset="-122"/>
                <a:sym typeface="+mn-ea"/>
              </a:rPr>
              <a:t>2015</a:t>
            </a:r>
            <a:r>
              <a:rPr lang="zh-CN" altLang="en-US" sz="1400" b="1" dirty="0" smtClean="0">
                <a:solidFill>
                  <a:schemeClr val="bg1"/>
                </a:solidFill>
                <a:latin typeface="微软雅黑" panose="020B0503020204020204" charset="-122"/>
                <a:ea typeface="微软雅黑" panose="020B0503020204020204" charset="-122"/>
                <a:sym typeface="+mn-ea"/>
              </a:rPr>
              <a:t>版条例规定，在</a:t>
            </a:r>
            <a:r>
              <a:rPr lang="en-US" altLang="zh-CN" sz="1400" b="1" dirty="0" smtClean="0">
                <a:solidFill>
                  <a:schemeClr val="bg1"/>
                </a:solidFill>
                <a:latin typeface="微软雅黑" panose="020B0503020204020204" charset="-122"/>
                <a:ea typeface="微软雅黑" panose="020B0503020204020204" charset="-122"/>
                <a:sym typeface="+mn-ea"/>
              </a:rPr>
              <a:t>12</a:t>
            </a:r>
            <a:r>
              <a:rPr lang="zh-CN" altLang="en-US" sz="1400" b="1" dirty="0" smtClean="0">
                <a:solidFill>
                  <a:schemeClr val="bg1"/>
                </a:solidFill>
                <a:latin typeface="微软雅黑" panose="020B0503020204020204" charset="-122"/>
                <a:ea typeface="微软雅黑" panose="020B0503020204020204" charset="-122"/>
                <a:sym typeface="+mn-ea"/>
              </a:rPr>
              <a:t>个月内</a:t>
            </a:r>
            <a:r>
              <a:rPr lang="en-US" altLang="zh-CN" sz="1400" b="1" dirty="0" smtClean="0">
                <a:solidFill>
                  <a:schemeClr val="bg1"/>
                </a:solidFill>
                <a:latin typeface="微软雅黑" panose="020B0503020204020204" charset="-122"/>
                <a:ea typeface="微软雅黑" panose="020B0503020204020204" charset="-122"/>
                <a:sym typeface="+mn-ea"/>
              </a:rPr>
              <a:t>3</a:t>
            </a:r>
            <a:r>
              <a:rPr lang="zh-CN" altLang="en-US" sz="1400" b="1" dirty="0" smtClean="0">
                <a:solidFill>
                  <a:schemeClr val="bg1"/>
                </a:solidFill>
                <a:latin typeface="微软雅黑" panose="020B0503020204020204" charset="-122"/>
                <a:ea typeface="微软雅黑" panose="020B0503020204020204" charset="-122"/>
                <a:sym typeface="+mn-ea"/>
              </a:rPr>
              <a:t>次违反行踪信息规定构成违规；</a:t>
            </a:r>
            <a:endParaRPr lang="zh-CN" altLang="en-US" sz="1400" b="1" dirty="0" smtClean="0">
              <a:solidFill>
                <a:schemeClr val="bg1"/>
              </a:solidFill>
              <a:latin typeface="微软雅黑" panose="020B0503020204020204" charset="-122"/>
              <a:ea typeface="微软雅黑" panose="020B0503020204020204" charset="-122"/>
              <a:sym typeface="+mn-ea"/>
            </a:endParaRPr>
          </a:p>
          <a:p>
            <a:pPr algn="just">
              <a:lnSpc>
                <a:spcPct val="120000"/>
              </a:lnSpc>
            </a:pPr>
            <a:r>
              <a:rPr lang="en-US" altLang="zh-CN" sz="1400" b="1" dirty="0" smtClean="0">
                <a:solidFill>
                  <a:schemeClr val="bg1"/>
                </a:solidFill>
                <a:latin typeface="微软雅黑" panose="020B0503020204020204" charset="-122"/>
                <a:ea typeface="微软雅黑" panose="020B0503020204020204" charset="-122"/>
                <a:sym typeface="+mn-ea"/>
              </a:rPr>
              <a:t>          2</a:t>
            </a:r>
            <a:r>
              <a:rPr lang="zh-CN" altLang="en-US" sz="1400" b="1" dirty="0" smtClean="0">
                <a:solidFill>
                  <a:schemeClr val="bg1"/>
                </a:solidFill>
                <a:latin typeface="微软雅黑" panose="020B0503020204020204" charset="-122"/>
                <a:ea typeface="微软雅黑" panose="020B0503020204020204" charset="-122"/>
                <a:sym typeface="+mn-ea"/>
              </a:rPr>
              <a:t>、准确及时填报行踪信息。</a:t>
            </a:r>
            <a:r>
              <a:rPr lang="en-US" altLang="zh-CN" sz="1400" b="1" dirty="0" smtClean="0">
                <a:solidFill>
                  <a:schemeClr val="bg1"/>
                </a:solidFill>
                <a:latin typeface="微软雅黑" panose="020B0503020204020204" charset="-122"/>
                <a:ea typeface="微软雅黑" panose="020B0503020204020204" charset="-122"/>
                <a:sym typeface="+mn-ea"/>
              </a:rPr>
              <a:t> </a:t>
            </a:r>
            <a:endParaRPr lang="en-US" altLang="zh-CN" sz="1400" b="1" dirty="0" smtClean="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6" name="TextBox 5"/>
          <p:cNvSpPr txBox="1"/>
          <p:nvPr/>
        </p:nvSpPr>
        <p:spPr>
          <a:xfrm>
            <a:off x="622300" y="1732017"/>
            <a:ext cx="7829550" cy="1508125"/>
          </a:xfrm>
          <a:prstGeom prst="rect">
            <a:avLst/>
          </a:prstGeom>
          <a:noFill/>
        </p:spPr>
        <p:txBody>
          <a:bodyPr wrap="square" rtlCol="0">
            <a:spAutoFit/>
          </a:bodyPr>
          <a:lstStyle/>
          <a:p>
            <a:r>
              <a:rPr lang="zh-CN" altLang="en-US" sz="1400" b="1" dirty="0" smtClean="0">
                <a:solidFill>
                  <a:srgbClr val="0D6FB8"/>
                </a:solidFill>
                <a:latin typeface="微软雅黑" panose="020B0503020204020204" charset="-122"/>
                <a:ea typeface="微软雅黑" panose="020B0503020204020204" charset="-122"/>
                <a:sym typeface="+mn-ea"/>
              </a:rPr>
              <a:t>案情：</a:t>
            </a:r>
            <a:endParaRPr lang="zh-CN" altLang="en-US" sz="1400" b="1" dirty="0" smtClean="0">
              <a:solidFill>
                <a:srgbClr val="0D6FB8"/>
              </a:solidFill>
              <a:latin typeface="微软雅黑" panose="020B0503020204020204" charset="-122"/>
              <a:ea typeface="微软雅黑" panose="020B0503020204020204" charset="-122"/>
              <a:sym typeface="+mn-ea"/>
            </a:endParaRPr>
          </a:p>
          <a:p>
            <a:r>
              <a:rPr lang="zh-CN" altLang="en-US" sz="1400" b="1" dirty="0" smtClean="0">
                <a:solidFill>
                  <a:srgbClr val="0D6FB8"/>
                </a:solidFill>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2009</a:t>
            </a:r>
            <a:r>
              <a:rPr lang="zh-CN" altLang="en-US"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7</a:t>
            </a:r>
            <a:r>
              <a:rPr lang="zh-CN" altLang="en-US" sz="1200" dirty="0" smtClean="0">
                <a:latin typeface="微软雅黑" panose="020B0503020204020204" charset="-122"/>
                <a:ea typeface="微软雅黑" panose="020B0503020204020204" charset="-122"/>
                <a:sym typeface="+mn-ea"/>
              </a:rPr>
              <a:t>月，反兴奋剂中心在对黑龙江省女子田径运动员哈某某实施兴奋剂检查的过程中，教练员朱某某欺骗兴奋剂检查官，指示滕某某冒名顶替接受检查，企图篡改兴奋剂采样结果。</a:t>
            </a:r>
            <a:endParaRPr lang="zh-CN" altLang="en-US" sz="1200" dirty="0" smtClean="0">
              <a:latin typeface="微软雅黑" panose="020B0503020204020204" charset="-122"/>
              <a:ea typeface="微软雅黑" panose="020B0503020204020204" charset="-122"/>
              <a:sym typeface="+mn-ea"/>
            </a:endParaRPr>
          </a:p>
          <a:p>
            <a:endParaRPr lang="en-US" altLang="zh-CN" sz="1200" dirty="0" smtClean="0">
              <a:latin typeface="微软雅黑" panose="020B0503020204020204" charset="-122"/>
              <a:ea typeface="微软雅黑" panose="020B0503020204020204" charset="-122"/>
            </a:endParaRPr>
          </a:p>
          <a:p>
            <a:r>
              <a:rPr lang="zh-CN" altLang="en-US" sz="1400" b="1" dirty="0" smtClean="0">
                <a:solidFill>
                  <a:srgbClr val="0D6FB8"/>
                </a:solidFill>
                <a:latin typeface="微软雅黑" panose="020B0503020204020204" charset="-122"/>
                <a:ea typeface="微软雅黑" panose="020B0503020204020204" charset="-122"/>
                <a:sym typeface="+mn-ea"/>
              </a:rPr>
              <a:t>处罚：</a:t>
            </a:r>
            <a:endParaRPr lang="zh-CN" altLang="en-US" sz="1400" b="1" dirty="0" smtClean="0">
              <a:solidFill>
                <a:srgbClr val="0D6FB8"/>
              </a:solidFill>
              <a:latin typeface="微软雅黑" panose="020B0503020204020204" charset="-122"/>
              <a:ea typeface="微软雅黑" panose="020B0503020204020204" charset="-122"/>
              <a:sym typeface="+mn-ea"/>
            </a:endParaRPr>
          </a:p>
          <a:p>
            <a:r>
              <a:rPr lang="zh-CN" altLang="en-US" sz="1400" b="1" dirty="0" smtClean="0">
                <a:solidFill>
                  <a:srgbClr val="0D6FB8"/>
                </a:solidFill>
                <a:latin typeface="微软雅黑" panose="020B0503020204020204" charset="-122"/>
                <a:ea typeface="微软雅黑" panose="020B0503020204020204" charset="-122"/>
                <a:sym typeface="+mn-ea"/>
              </a:rPr>
              <a:t>         </a:t>
            </a:r>
            <a:r>
              <a:rPr lang="zh-CN" altLang="en-US" sz="1200" b="1" dirty="0">
                <a:solidFill>
                  <a:srgbClr val="0D6FB8"/>
                </a:solidFill>
                <a:latin typeface="微软雅黑" panose="020B0503020204020204" charset="-122"/>
                <a:ea typeface="微软雅黑" panose="020B0503020204020204" charset="-122"/>
                <a:sym typeface="+mn-ea"/>
              </a:rPr>
              <a:t>中国田径</a:t>
            </a:r>
            <a:r>
              <a:rPr lang="zh-CN" altLang="en-US" sz="1200" b="1" dirty="0" smtClean="0">
                <a:solidFill>
                  <a:srgbClr val="0D6FB8"/>
                </a:solidFill>
                <a:latin typeface="微软雅黑" panose="020B0503020204020204" charset="-122"/>
                <a:ea typeface="微软雅黑" panose="020B0503020204020204" charset="-122"/>
                <a:sym typeface="+mn-ea"/>
              </a:rPr>
              <a:t>协会做出处罚决定：朱某某禁赛</a:t>
            </a:r>
            <a:r>
              <a:rPr lang="en-US" altLang="zh-CN" sz="1200" b="1" dirty="0" smtClean="0">
                <a:solidFill>
                  <a:srgbClr val="0D6FB8"/>
                </a:solidFill>
                <a:latin typeface="微软雅黑" panose="020B0503020204020204" charset="-122"/>
                <a:ea typeface="微软雅黑" panose="020B0503020204020204" charset="-122"/>
                <a:sym typeface="+mn-ea"/>
              </a:rPr>
              <a:t>4</a:t>
            </a:r>
            <a:r>
              <a:rPr lang="zh-CN" altLang="en-US" sz="1200" b="1" dirty="0" smtClean="0">
                <a:solidFill>
                  <a:srgbClr val="0D6FB8"/>
                </a:solidFill>
                <a:latin typeface="微软雅黑" panose="020B0503020204020204" charset="-122"/>
                <a:ea typeface="微软雅黑" panose="020B0503020204020204" charset="-122"/>
                <a:sym typeface="+mn-ea"/>
              </a:rPr>
              <a:t>年，罚款</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en-US" sz="1200" b="1" dirty="0" smtClean="0">
                <a:solidFill>
                  <a:srgbClr val="0D6FB8"/>
                </a:solidFill>
                <a:latin typeface="微软雅黑" panose="020B0503020204020204" charset="-122"/>
                <a:ea typeface="微软雅黑" panose="020B0503020204020204" charset="-122"/>
                <a:sym typeface="+mn-ea"/>
              </a:rPr>
              <a:t>万元；滕某某禁赛</a:t>
            </a:r>
            <a:r>
              <a:rPr lang="en-US" altLang="zh-CN" sz="1200" b="1" dirty="0" smtClean="0">
                <a:solidFill>
                  <a:srgbClr val="0D6FB8"/>
                </a:solidFill>
                <a:latin typeface="微软雅黑" panose="020B0503020204020204" charset="-122"/>
                <a:ea typeface="微软雅黑" panose="020B0503020204020204" charset="-122"/>
                <a:sym typeface="+mn-ea"/>
              </a:rPr>
              <a:t>4</a:t>
            </a:r>
            <a:r>
              <a:rPr lang="zh-CN" altLang="en-US" sz="1200" b="1" dirty="0" smtClean="0">
                <a:solidFill>
                  <a:srgbClr val="0D6FB8"/>
                </a:solidFill>
                <a:latin typeface="微软雅黑" panose="020B0503020204020204" charset="-122"/>
                <a:ea typeface="微软雅黑" panose="020B0503020204020204" charset="-122"/>
                <a:sym typeface="+mn-ea"/>
              </a:rPr>
              <a:t>年，罚款</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en-US" sz="1200" b="1" dirty="0" smtClean="0">
                <a:solidFill>
                  <a:srgbClr val="0D6FB8"/>
                </a:solidFill>
                <a:latin typeface="微软雅黑" panose="020B0503020204020204" charset="-122"/>
                <a:ea typeface="微软雅黑" panose="020B0503020204020204" charset="-122"/>
                <a:sym typeface="+mn-ea"/>
              </a:rPr>
              <a:t>万元；哈某某禁赛</a:t>
            </a:r>
            <a:r>
              <a:rPr lang="en-US" altLang="zh-CN" sz="1200" b="1" dirty="0" smtClean="0">
                <a:solidFill>
                  <a:srgbClr val="0D6FB8"/>
                </a:solidFill>
                <a:latin typeface="微软雅黑" panose="020B0503020204020204" charset="-122"/>
                <a:ea typeface="微软雅黑" panose="020B0503020204020204" charset="-122"/>
                <a:sym typeface="+mn-ea"/>
              </a:rPr>
              <a:t>1</a:t>
            </a:r>
            <a:r>
              <a:rPr lang="zh-CN" altLang="en-US" sz="1200" b="1" dirty="0" smtClean="0">
                <a:solidFill>
                  <a:srgbClr val="0D6FB8"/>
                </a:solidFill>
                <a:latin typeface="微软雅黑" panose="020B0503020204020204" charset="-122"/>
                <a:ea typeface="微软雅黑" panose="020B0503020204020204" charset="-122"/>
                <a:sym typeface="+mn-ea"/>
              </a:rPr>
              <a:t>年，罚款</a:t>
            </a:r>
            <a:r>
              <a:rPr lang="en-US" altLang="zh-CN" sz="1200" b="1" dirty="0" smtClean="0">
                <a:solidFill>
                  <a:srgbClr val="0D6FB8"/>
                </a:solidFill>
                <a:latin typeface="微软雅黑" panose="020B0503020204020204" charset="-122"/>
                <a:ea typeface="微软雅黑" panose="020B0503020204020204" charset="-122"/>
                <a:sym typeface="+mn-ea"/>
              </a:rPr>
              <a:t>1</a:t>
            </a:r>
            <a:r>
              <a:rPr lang="zh-CN" altLang="en-US" sz="1200" b="1" dirty="0" smtClean="0">
                <a:solidFill>
                  <a:srgbClr val="0D6FB8"/>
                </a:solidFill>
                <a:latin typeface="微软雅黑" panose="020B0503020204020204" charset="-122"/>
                <a:ea typeface="微软雅黑" panose="020B0503020204020204" charset="-122"/>
                <a:sym typeface="+mn-ea"/>
              </a:rPr>
              <a:t>万元。</a:t>
            </a:r>
            <a:endParaRPr lang="zh-CN" altLang="en-US" sz="1600" b="1" dirty="0" smtClean="0">
              <a:solidFill>
                <a:srgbClr val="FF6600"/>
              </a:solidFill>
              <a:latin typeface="微软雅黑" panose="020B0503020204020204" charset="-122"/>
              <a:ea typeface="微软雅黑" panose="020B0503020204020204" charset="-122"/>
            </a:endParaRPr>
          </a:p>
        </p:txBody>
      </p:sp>
      <p:sp>
        <p:nvSpPr>
          <p:cNvPr id="3" name="TextBox 4"/>
          <p:cNvSpPr txBox="1"/>
          <p:nvPr/>
        </p:nvSpPr>
        <p:spPr>
          <a:xfrm>
            <a:off x="3282839" y="757930"/>
            <a:ext cx="5212080" cy="384810"/>
          </a:xfrm>
          <a:prstGeom prst="rect">
            <a:avLst/>
          </a:prstGeom>
          <a:solidFill>
            <a:srgbClr val="FF6600"/>
          </a:solidFill>
        </p:spPr>
        <p:txBody>
          <a:bodyPr wrap="none" rtlCol="0">
            <a:spAutoFit/>
          </a:bodyPr>
          <a:p>
            <a:pPr lvl="0" algn="l"/>
            <a:r>
              <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rPr>
              <a:t>违规行为之五：篡改或者企图篡改兴奋剂管制环节</a:t>
            </a:r>
            <a:endParaRPr lang="zh-CN" altLang="en-US"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矩形 4"/>
          <p:cNvSpPr/>
          <p:nvPr/>
        </p:nvSpPr>
        <p:spPr>
          <a:xfrm>
            <a:off x="622300" y="1310640"/>
            <a:ext cx="2893060" cy="355600"/>
          </a:xfrm>
          <a:prstGeom prst="rect">
            <a:avLst/>
          </a:prstGeom>
          <a:solidFill>
            <a:srgbClr val="0D6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charset="-122"/>
                <a:ea typeface="微软雅黑" panose="020B0503020204020204" charset="-122"/>
                <a:sym typeface="+mn-ea"/>
              </a:rPr>
              <a:t>案例七：冒名顶替接受兴奋剂检查</a:t>
            </a:r>
            <a:endParaRPr lang="zh-CN" altLang="en-US" sz="1400" b="1" dirty="0" smtClean="0">
              <a:solidFill>
                <a:schemeClr val="bg1"/>
              </a:solidFill>
              <a:effectLst/>
              <a:latin typeface="微软雅黑" panose="020B0503020204020204" charset="-122"/>
              <a:ea typeface="微软雅黑" panose="020B0503020204020204" charset="-122"/>
              <a:sym typeface="+mn-ea"/>
            </a:endParaRPr>
          </a:p>
        </p:txBody>
      </p:sp>
      <p:sp>
        <p:nvSpPr>
          <p:cNvPr id="2" name="文本框 1"/>
          <p:cNvSpPr txBox="1"/>
          <p:nvPr/>
        </p:nvSpPr>
        <p:spPr>
          <a:xfrm>
            <a:off x="654685" y="3283585"/>
            <a:ext cx="6508750" cy="319405"/>
          </a:xfrm>
          <a:prstGeom prst="rect">
            <a:avLst/>
          </a:prstGeom>
          <a:solidFill>
            <a:srgbClr val="FF6600"/>
          </a:solidFill>
        </p:spPr>
        <p:txBody>
          <a:bodyPr wrap="square" rtlCol="0">
            <a:spAutoFit/>
          </a:bodyPr>
          <a:p>
            <a:r>
              <a:rPr lang="zh-CN" altLang="en-US" sz="1400" b="1" dirty="0" smtClean="0">
                <a:solidFill>
                  <a:schemeClr val="bg1"/>
                </a:solidFill>
                <a:latin typeface="微软雅黑" panose="020B0503020204020204" charset="-122"/>
                <a:ea typeface="微软雅黑" panose="020B0503020204020204" charset="-122"/>
                <a:sym typeface="+mn-ea"/>
              </a:rPr>
              <a:t>警示：运动员应积极配合兴奋剂检查和调查工作。</a:t>
            </a:r>
            <a:endParaRPr lang="zh-CN" altLang="en-US" sz="1400" b="1" dirty="0" smtClean="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6" name="TextBox 5"/>
          <p:cNvSpPr txBox="1"/>
          <p:nvPr/>
        </p:nvSpPr>
        <p:spPr>
          <a:xfrm>
            <a:off x="622300" y="2066290"/>
            <a:ext cx="7639050" cy="2209165"/>
          </a:xfrm>
          <a:prstGeom prst="rect">
            <a:avLst/>
          </a:prstGeom>
          <a:noFill/>
        </p:spPr>
        <p:txBody>
          <a:bodyPr wrap="square" rtlCol="0">
            <a:spAutoFit/>
          </a:bodyPr>
          <a:lstStyle/>
          <a:p>
            <a:pPr algn="just"/>
            <a:r>
              <a:rPr lang="zh-CN" altLang="en-US" sz="1400" b="1" dirty="0" smtClean="0">
                <a:solidFill>
                  <a:srgbClr val="0D6FB8"/>
                </a:solidFill>
                <a:latin typeface="微软雅黑" panose="020B0503020204020204" charset="-122"/>
                <a:ea typeface="微软雅黑" panose="020B0503020204020204" charset="-122"/>
                <a:sym typeface="+mn-ea"/>
              </a:rPr>
              <a:t>案情：</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en-US" altLang="zh-CN" sz="1200" dirty="0" smtClean="0">
                <a:latin typeface="微软雅黑" panose="020B0503020204020204" charset="-122"/>
                <a:ea typeface="微软雅黑" panose="020B0503020204020204" charset="-122"/>
                <a:sym typeface="+mn-ea"/>
              </a:rPr>
              <a:t>          2010</a:t>
            </a:r>
            <a:r>
              <a:rPr lang="zh-CN" altLang="zh-CN"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1</a:t>
            </a:r>
            <a:r>
              <a:rPr lang="zh-CN" altLang="en-US" sz="1200" dirty="0" smtClean="0">
                <a:latin typeface="微软雅黑" panose="020B0503020204020204" charset="-122"/>
                <a:ea typeface="微软雅黑" panose="020B0503020204020204" charset="-122"/>
                <a:sym typeface="+mn-ea"/>
              </a:rPr>
              <a:t>月</a:t>
            </a:r>
            <a:r>
              <a:rPr lang="zh-CN" altLang="zh-CN" sz="1200" dirty="0" smtClean="0">
                <a:latin typeface="微软雅黑" panose="020B0503020204020204" charset="-122"/>
                <a:ea typeface="微软雅黑" panose="020B0503020204020204" charset="-122"/>
                <a:sym typeface="+mn-ea"/>
              </a:rPr>
              <a:t>，</a:t>
            </a:r>
            <a:r>
              <a:rPr lang="zh-CN" altLang="en-US" sz="1200" dirty="0" smtClean="0">
                <a:latin typeface="微软雅黑" panose="020B0503020204020204" charset="-122"/>
                <a:ea typeface="微软雅黑" panose="020B0503020204020204" charset="-122"/>
                <a:sym typeface="+mn-ea"/>
              </a:rPr>
              <a:t>反兴奋剂中心接到举报，反映江苏省</a:t>
            </a:r>
            <a:r>
              <a:rPr lang="zh-CN" altLang="zh-CN" sz="1200" dirty="0" smtClean="0">
                <a:latin typeface="微软雅黑" panose="020B0503020204020204" charset="-122"/>
                <a:ea typeface="微软雅黑" panose="020B0503020204020204" charset="-122"/>
                <a:sym typeface="+mn-ea"/>
              </a:rPr>
              <a:t>举重队</a:t>
            </a:r>
            <a:r>
              <a:rPr lang="zh-CN" altLang="en-US" sz="1200" dirty="0" smtClean="0">
                <a:latin typeface="微软雅黑" panose="020B0503020204020204" charset="-122"/>
                <a:ea typeface="微软雅黑" panose="020B0503020204020204" charset="-122"/>
                <a:sym typeface="+mn-ea"/>
              </a:rPr>
              <a:t>主</a:t>
            </a:r>
            <a:r>
              <a:rPr lang="zh-CN" altLang="zh-CN" sz="1200" dirty="0" smtClean="0">
                <a:latin typeface="微软雅黑" panose="020B0503020204020204" charset="-122"/>
                <a:ea typeface="微软雅黑" panose="020B0503020204020204" charset="-122"/>
                <a:sym typeface="+mn-ea"/>
              </a:rPr>
              <a:t>教练员</a:t>
            </a:r>
            <a:r>
              <a:rPr lang="zh-CN" altLang="en-US" sz="1200" dirty="0" smtClean="0">
                <a:latin typeface="微软雅黑" panose="020B0503020204020204" charset="-122"/>
                <a:ea typeface="微软雅黑" panose="020B0503020204020204" charset="-122"/>
                <a:sym typeface="+mn-ea"/>
              </a:rPr>
              <a:t>曹某某正在有计划的组织运动员使用兴奋剂。国家体育总局组成联合调查组，对该队伍的训练驻地实行突击检查。调查组在运动员陶某、教练员唐某某的房间发现了拟睾酮素、丙酸睾酮等大量兴奋剂</a:t>
            </a:r>
            <a:r>
              <a:rPr lang="zh-CN" altLang="en-US" sz="1200" dirty="0">
                <a:latin typeface="微软雅黑" panose="020B0503020204020204" charset="-122"/>
                <a:ea typeface="微软雅黑" panose="020B0503020204020204" charset="-122"/>
                <a:sym typeface="+mn-ea"/>
              </a:rPr>
              <a:t>；</a:t>
            </a:r>
            <a:r>
              <a:rPr lang="zh-CN" altLang="en-US" sz="1200" dirty="0" smtClean="0">
                <a:latin typeface="微软雅黑" panose="020B0503020204020204" charset="-122"/>
                <a:ea typeface="微软雅黑" panose="020B0503020204020204" charset="-122"/>
                <a:sym typeface="+mn-ea"/>
              </a:rPr>
              <a:t>运动员管某某、陈某在兴奋剂检查过程中，故意打翻尿样，破坏样品的完整性；运动员杜某兴奋剂检测结果呈蛋白同化制剂美雄酮阳性。</a:t>
            </a:r>
            <a:endParaRPr lang="zh-CN" altLang="en-US" sz="1200" dirty="0" smtClean="0">
              <a:latin typeface="微软雅黑" panose="020B0503020204020204" charset="-122"/>
              <a:ea typeface="微软雅黑" panose="020B0503020204020204" charset="-122"/>
              <a:sym typeface="+mn-ea"/>
            </a:endParaRPr>
          </a:p>
          <a:p>
            <a:pPr algn="just"/>
            <a:endParaRPr lang="en-US" altLang="zh-CN" sz="1200" dirty="0" smtClean="0">
              <a:latin typeface="微软雅黑" panose="020B0503020204020204" charset="-122"/>
              <a:ea typeface="微软雅黑" panose="020B0503020204020204" charset="-122"/>
            </a:endParaRPr>
          </a:p>
          <a:p>
            <a:pPr algn="just"/>
            <a:r>
              <a:rPr lang="zh-CN" altLang="en-US" sz="1400" b="1" dirty="0" smtClean="0">
                <a:solidFill>
                  <a:srgbClr val="0D6FB8"/>
                </a:solidFill>
                <a:latin typeface="微软雅黑" panose="020B0503020204020204" charset="-122"/>
                <a:ea typeface="微软雅黑" panose="020B0503020204020204" charset="-122"/>
                <a:sym typeface="+mn-ea"/>
              </a:rPr>
              <a:t>处罚：</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b="1" dirty="0" smtClean="0">
                <a:solidFill>
                  <a:srgbClr val="0D6FB8"/>
                </a:solidFill>
                <a:latin typeface="微软雅黑" panose="020B0503020204020204" charset="-122"/>
                <a:ea typeface="微软雅黑" panose="020B0503020204020204" charset="-122"/>
                <a:sym typeface="+mn-ea"/>
              </a:rPr>
              <a:t>         </a:t>
            </a:r>
            <a:r>
              <a:rPr lang="zh-CN" altLang="en-US" sz="1200" b="1" dirty="0" smtClean="0">
                <a:solidFill>
                  <a:srgbClr val="0D6FB8"/>
                </a:solidFill>
                <a:latin typeface="微软雅黑" panose="020B0503020204020204" charset="-122"/>
                <a:ea typeface="微软雅黑" panose="020B0503020204020204" charset="-122"/>
                <a:sym typeface="+mn-ea"/>
              </a:rPr>
              <a:t>运动员陶</a:t>
            </a:r>
            <a:r>
              <a:rPr lang="zh-CN" altLang="zh-CN" sz="1200" b="1" dirty="0" smtClean="0">
                <a:solidFill>
                  <a:srgbClr val="0D6FB8"/>
                </a:solidFill>
                <a:latin typeface="微软雅黑" panose="020B0503020204020204" charset="-122"/>
                <a:ea typeface="微软雅黑" panose="020B0503020204020204" charset="-122"/>
                <a:sym typeface="+mn-ea"/>
              </a:rPr>
              <a:t>某和</a:t>
            </a:r>
            <a:r>
              <a:rPr lang="zh-CN" altLang="en-US" sz="1200" b="1" dirty="0" smtClean="0">
                <a:solidFill>
                  <a:srgbClr val="0D6FB8"/>
                </a:solidFill>
                <a:latin typeface="微软雅黑" panose="020B0503020204020204" charset="-122"/>
                <a:ea typeface="微软雅黑" panose="020B0503020204020204" charset="-122"/>
                <a:sym typeface="+mn-ea"/>
              </a:rPr>
              <a:t>教练员</a:t>
            </a:r>
            <a:r>
              <a:rPr lang="zh-CN" altLang="zh-CN" sz="1200" b="1" dirty="0" smtClean="0">
                <a:solidFill>
                  <a:srgbClr val="0D6FB8"/>
                </a:solidFill>
                <a:latin typeface="微软雅黑" panose="020B0503020204020204" charset="-122"/>
                <a:ea typeface="微软雅黑" panose="020B0503020204020204" charset="-122"/>
                <a:sym typeface="+mn-ea"/>
              </a:rPr>
              <a:t>唐某某</a:t>
            </a:r>
            <a:r>
              <a:rPr lang="zh-CN" altLang="en-US" sz="1200" b="1" dirty="0" smtClean="0">
                <a:solidFill>
                  <a:srgbClr val="0D6FB8"/>
                </a:solidFill>
                <a:latin typeface="微软雅黑" panose="020B0503020204020204" charset="-122"/>
                <a:ea typeface="微软雅黑" panose="020B0503020204020204" charset="-122"/>
                <a:sym typeface="+mn-ea"/>
              </a:rPr>
              <a:t>违规</a:t>
            </a:r>
            <a:r>
              <a:rPr lang="zh-CN" altLang="zh-CN" sz="1200" b="1" dirty="0" smtClean="0">
                <a:solidFill>
                  <a:srgbClr val="0D6FB8"/>
                </a:solidFill>
                <a:latin typeface="微软雅黑" panose="020B0503020204020204" charset="-122"/>
                <a:ea typeface="微软雅黑" panose="020B0503020204020204" charset="-122"/>
                <a:sym typeface="+mn-ea"/>
              </a:rPr>
              <a:t>持有兴奋剂</a:t>
            </a:r>
            <a:r>
              <a:rPr lang="zh-CN" altLang="en-US" sz="1200" b="1" dirty="0" smtClean="0">
                <a:solidFill>
                  <a:srgbClr val="0D6FB8"/>
                </a:solidFill>
                <a:latin typeface="微软雅黑" panose="020B0503020204020204" charset="-122"/>
                <a:ea typeface="微软雅黑" panose="020B0503020204020204" charset="-122"/>
                <a:sym typeface="+mn-ea"/>
              </a:rPr>
              <a:t>、</a:t>
            </a:r>
            <a:r>
              <a:rPr lang="zh-CN" altLang="zh-CN" sz="1200" b="1" dirty="0" smtClean="0">
                <a:solidFill>
                  <a:srgbClr val="0D6FB8"/>
                </a:solidFill>
                <a:latin typeface="微软雅黑" panose="020B0503020204020204" charset="-122"/>
                <a:ea typeface="微软雅黑" panose="020B0503020204020204" charset="-122"/>
                <a:sym typeface="+mn-ea"/>
              </a:rPr>
              <a:t>干扰反兴奋剂工作，被禁赛</a:t>
            </a:r>
            <a:r>
              <a:rPr lang="en-US" altLang="zh-CN" sz="1200" b="1" dirty="0" smtClean="0">
                <a:solidFill>
                  <a:srgbClr val="0D6FB8"/>
                </a:solidFill>
                <a:latin typeface="微软雅黑" panose="020B0503020204020204" charset="-122"/>
                <a:ea typeface="微软雅黑" panose="020B0503020204020204" charset="-122"/>
                <a:sym typeface="+mn-ea"/>
              </a:rPr>
              <a:t>4</a:t>
            </a:r>
            <a:r>
              <a:rPr lang="zh-CN" altLang="zh-CN" sz="1200" b="1" dirty="0" smtClean="0">
                <a:solidFill>
                  <a:srgbClr val="0D6FB8"/>
                </a:solidFill>
                <a:latin typeface="微软雅黑" panose="020B0503020204020204" charset="-122"/>
                <a:ea typeface="微软雅黑" panose="020B0503020204020204" charset="-122"/>
                <a:sym typeface="+mn-ea"/>
              </a:rPr>
              <a:t>年</a:t>
            </a:r>
            <a:r>
              <a:rPr lang="zh-CN" altLang="en-US" sz="1200" b="1" dirty="0" smtClean="0">
                <a:solidFill>
                  <a:srgbClr val="0D6FB8"/>
                </a:solidFill>
                <a:latin typeface="微软雅黑" panose="020B0503020204020204" charset="-122"/>
                <a:ea typeface="微软雅黑" panose="020B0503020204020204" charset="-122"/>
                <a:sym typeface="+mn-ea"/>
              </a:rPr>
              <a:t>并</a:t>
            </a:r>
            <a:r>
              <a:rPr lang="zh-CN" altLang="zh-CN" sz="1200" b="1" dirty="0" smtClean="0">
                <a:solidFill>
                  <a:srgbClr val="0D6FB8"/>
                </a:solidFill>
                <a:latin typeface="微软雅黑" panose="020B0503020204020204" charset="-122"/>
                <a:ea typeface="微软雅黑" panose="020B0503020204020204" charset="-122"/>
                <a:sym typeface="+mn-ea"/>
              </a:rPr>
              <a:t>罚款</a:t>
            </a:r>
            <a:r>
              <a:rPr lang="en-US" altLang="zh-CN" sz="1200" b="1" dirty="0" smtClean="0">
                <a:solidFill>
                  <a:srgbClr val="0D6FB8"/>
                </a:solidFill>
                <a:latin typeface="微软雅黑" panose="020B0503020204020204" charset="-122"/>
                <a:ea typeface="微软雅黑" panose="020B0503020204020204" charset="-122"/>
                <a:sym typeface="+mn-ea"/>
              </a:rPr>
              <a:t>8000</a:t>
            </a:r>
            <a:r>
              <a:rPr lang="zh-CN" altLang="zh-CN" sz="1200" b="1" dirty="0" smtClean="0">
                <a:solidFill>
                  <a:srgbClr val="0D6FB8"/>
                </a:solidFill>
                <a:latin typeface="微软雅黑" panose="020B0503020204020204" charset="-122"/>
                <a:ea typeface="微软雅黑" panose="020B0503020204020204" charset="-122"/>
                <a:sym typeface="+mn-ea"/>
              </a:rPr>
              <a:t>元</a:t>
            </a:r>
            <a:r>
              <a:rPr lang="zh-CN" altLang="en-US" sz="1200" b="1" dirty="0" smtClean="0">
                <a:solidFill>
                  <a:srgbClr val="0D6FB8"/>
                </a:solidFill>
                <a:latin typeface="微软雅黑" panose="020B0503020204020204" charset="-122"/>
                <a:ea typeface="微软雅黑" panose="020B0503020204020204" charset="-122"/>
                <a:sym typeface="+mn-ea"/>
              </a:rPr>
              <a:t>；教练员曹某某违规购买、组织使用兴奋剂，干扰兴奋剂检查，被取消教练员资格，终身不得从事体育管理和运动员辅助工作，罚款</a:t>
            </a:r>
            <a:r>
              <a:rPr lang="en-US" altLang="zh-CN" sz="1200" b="1" dirty="0" smtClean="0">
                <a:solidFill>
                  <a:srgbClr val="0D6FB8"/>
                </a:solidFill>
                <a:latin typeface="微软雅黑" panose="020B0503020204020204" charset="-122"/>
                <a:ea typeface="微软雅黑" panose="020B0503020204020204" charset="-122"/>
                <a:sym typeface="+mn-ea"/>
              </a:rPr>
              <a:t>1</a:t>
            </a:r>
            <a:r>
              <a:rPr lang="zh-CN" altLang="en-US" sz="1200" b="1" dirty="0" smtClean="0">
                <a:solidFill>
                  <a:srgbClr val="0D6FB8"/>
                </a:solidFill>
                <a:latin typeface="微软雅黑" panose="020B0503020204020204" charset="-122"/>
                <a:ea typeface="微软雅黑" panose="020B0503020204020204" charset="-122"/>
                <a:sym typeface="+mn-ea"/>
              </a:rPr>
              <a:t>万元，并受到党纪政纪处分；</a:t>
            </a:r>
            <a:r>
              <a:rPr lang="zh-CN" altLang="zh-CN" sz="1200" b="1" dirty="0" smtClean="0">
                <a:solidFill>
                  <a:srgbClr val="0D6FB8"/>
                </a:solidFill>
                <a:latin typeface="微软雅黑" panose="020B0503020204020204" charset="-122"/>
                <a:ea typeface="微软雅黑" panose="020B0503020204020204" charset="-122"/>
                <a:sym typeface="+mn-ea"/>
              </a:rPr>
              <a:t>运动员杜某因兴奋剂检测阳性被禁赛</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zh-CN" sz="1200" b="1" dirty="0" smtClean="0">
                <a:solidFill>
                  <a:srgbClr val="0D6FB8"/>
                </a:solidFill>
                <a:latin typeface="微软雅黑" panose="020B0503020204020204" charset="-122"/>
                <a:ea typeface="微软雅黑" panose="020B0503020204020204" charset="-122"/>
                <a:sym typeface="+mn-ea"/>
              </a:rPr>
              <a:t>年</a:t>
            </a:r>
            <a:r>
              <a:rPr lang="zh-CN" altLang="en-US" sz="1200" b="1" dirty="0" smtClean="0">
                <a:solidFill>
                  <a:srgbClr val="0D6FB8"/>
                </a:solidFill>
                <a:latin typeface="微软雅黑" panose="020B0503020204020204" charset="-122"/>
                <a:ea typeface="微软雅黑" panose="020B0503020204020204" charset="-122"/>
                <a:sym typeface="+mn-ea"/>
              </a:rPr>
              <a:t>；运动员</a:t>
            </a:r>
            <a:r>
              <a:rPr lang="zh-CN" altLang="zh-CN" sz="1200" b="1" dirty="0" smtClean="0">
                <a:solidFill>
                  <a:srgbClr val="0D6FB8"/>
                </a:solidFill>
                <a:latin typeface="微软雅黑" panose="020B0503020204020204" charset="-122"/>
                <a:ea typeface="微软雅黑" panose="020B0503020204020204" charset="-122"/>
                <a:sym typeface="+mn-ea"/>
              </a:rPr>
              <a:t>管某某</a:t>
            </a:r>
            <a:r>
              <a:rPr lang="zh-CN" altLang="en-US" sz="1200" b="1" dirty="0" smtClean="0">
                <a:solidFill>
                  <a:srgbClr val="0D6FB8"/>
                </a:solidFill>
                <a:latin typeface="微软雅黑" panose="020B0503020204020204" charset="-122"/>
                <a:ea typeface="微软雅黑" panose="020B0503020204020204" charset="-122"/>
                <a:sym typeface="+mn-ea"/>
              </a:rPr>
              <a:t>、</a:t>
            </a:r>
            <a:r>
              <a:rPr lang="zh-CN" altLang="zh-CN" sz="1200" b="1" dirty="0" smtClean="0">
                <a:solidFill>
                  <a:srgbClr val="0D6FB8"/>
                </a:solidFill>
                <a:latin typeface="微软雅黑" panose="020B0503020204020204" charset="-122"/>
                <a:ea typeface="微软雅黑" panose="020B0503020204020204" charset="-122"/>
                <a:sym typeface="+mn-ea"/>
              </a:rPr>
              <a:t>陈某因故意破坏样品，被</a:t>
            </a:r>
            <a:r>
              <a:rPr lang="zh-CN" altLang="en-US" sz="1200" b="1" dirty="0" smtClean="0">
                <a:solidFill>
                  <a:srgbClr val="0D6FB8"/>
                </a:solidFill>
                <a:latin typeface="微软雅黑" panose="020B0503020204020204" charset="-122"/>
                <a:ea typeface="微软雅黑" panose="020B0503020204020204" charset="-122"/>
                <a:sym typeface="+mn-ea"/>
              </a:rPr>
              <a:t>禁赛</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zh-CN" sz="1200" b="1" dirty="0" smtClean="0">
                <a:solidFill>
                  <a:srgbClr val="0D6FB8"/>
                </a:solidFill>
                <a:latin typeface="微软雅黑" panose="020B0503020204020204" charset="-122"/>
                <a:ea typeface="微软雅黑" panose="020B0503020204020204" charset="-122"/>
                <a:sym typeface="+mn-ea"/>
              </a:rPr>
              <a:t>年</a:t>
            </a:r>
            <a:r>
              <a:rPr lang="zh-CN" altLang="en-US" sz="1200" b="1" dirty="0" smtClean="0">
                <a:solidFill>
                  <a:srgbClr val="0D6FB8"/>
                </a:solidFill>
                <a:latin typeface="微软雅黑" panose="020B0503020204020204" charset="-122"/>
                <a:ea typeface="微软雅黑" panose="020B0503020204020204" charset="-122"/>
                <a:sym typeface="+mn-ea"/>
              </a:rPr>
              <a:t>并</a:t>
            </a:r>
            <a:r>
              <a:rPr lang="zh-CN" altLang="zh-CN" sz="1200" b="1" dirty="0" smtClean="0">
                <a:solidFill>
                  <a:srgbClr val="0D6FB8"/>
                </a:solidFill>
                <a:latin typeface="微软雅黑" panose="020B0503020204020204" charset="-122"/>
                <a:ea typeface="微软雅黑" panose="020B0503020204020204" charset="-122"/>
                <a:sym typeface="+mn-ea"/>
              </a:rPr>
              <a:t>罚款</a:t>
            </a:r>
            <a:r>
              <a:rPr lang="en-US" altLang="zh-CN" sz="1200" b="1" dirty="0" smtClean="0">
                <a:solidFill>
                  <a:srgbClr val="0D6FB8"/>
                </a:solidFill>
                <a:latin typeface="微软雅黑" panose="020B0503020204020204" charset="-122"/>
                <a:ea typeface="微软雅黑" panose="020B0503020204020204" charset="-122"/>
                <a:sym typeface="+mn-ea"/>
              </a:rPr>
              <a:t>4000</a:t>
            </a:r>
            <a:r>
              <a:rPr lang="zh-CN" altLang="zh-CN" sz="1200" b="1" dirty="0" smtClean="0">
                <a:solidFill>
                  <a:srgbClr val="0D6FB8"/>
                </a:solidFill>
                <a:latin typeface="微软雅黑" panose="020B0503020204020204" charset="-122"/>
                <a:ea typeface="微软雅黑" panose="020B0503020204020204" charset="-122"/>
                <a:sym typeface="+mn-ea"/>
              </a:rPr>
              <a:t>元</a:t>
            </a:r>
            <a:r>
              <a:rPr lang="zh-CN" altLang="en-US" sz="1200" b="1" dirty="0" smtClean="0">
                <a:solidFill>
                  <a:srgbClr val="0D6FB8"/>
                </a:solidFill>
                <a:latin typeface="微软雅黑" panose="020B0503020204020204" charset="-122"/>
                <a:ea typeface="微软雅黑" panose="020B0503020204020204" charset="-122"/>
                <a:sym typeface="+mn-ea"/>
              </a:rPr>
              <a:t>；该省举重队被警告，全队禁赛</a:t>
            </a:r>
            <a:r>
              <a:rPr lang="en-US" altLang="zh-CN" sz="1200" b="1" dirty="0" smtClean="0">
                <a:solidFill>
                  <a:srgbClr val="0D6FB8"/>
                </a:solidFill>
                <a:latin typeface="微软雅黑" panose="020B0503020204020204" charset="-122"/>
                <a:ea typeface="微软雅黑" panose="020B0503020204020204" charset="-122"/>
                <a:sym typeface="+mn-ea"/>
              </a:rPr>
              <a:t>1</a:t>
            </a:r>
            <a:r>
              <a:rPr lang="zh-CN" altLang="en-US" sz="1200" b="1" dirty="0" smtClean="0">
                <a:solidFill>
                  <a:srgbClr val="0D6FB8"/>
                </a:solidFill>
                <a:latin typeface="微软雅黑" panose="020B0503020204020204" charset="-122"/>
                <a:ea typeface="微软雅黑" panose="020B0503020204020204" charset="-122"/>
                <a:sym typeface="+mn-ea"/>
              </a:rPr>
              <a:t>年并罚款</a:t>
            </a:r>
            <a:r>
              <a:rPr lang="en-US" altLang="zh-CN" sz="1200" b="1" dirty="0" smtClean="0">
                <a:solidFill>
                  <a:srgbClr val="0D6FB8"/>
                </a:solidFill>
                <a:latin typeface="微软雅黑" panose="020B0503020204020204" charset="-122"/>
                <a:ea typeface="微软雅黑" panose="020B0503020204020204" charset="-122"/>
                <a:sym typeface="+mn-ea"/>
              </a:rPr>
              <a:t>6</a:t>
            </a:r>
            <a:r>
              <a:rPr lang="zh-CN" altLang="en-US" sz="1200" b="1" dirty="0" smtClean="0">
                <a:solidFill>
                  <a:srgbClr val="0D6FB8"/>
                </a:solidFill>
                <a:latin typeface="微软雅黑" panose="020B0503020204020204" charset="-122"/>
                <a:ea typeface="微软雅黑" panose="020B0503020204020204" charset="-122"/>
                <a:sym typeface="+mn-ea"/>
              </a:rPr>
              <a:t>万元。</a:t>
            </a:r>
            <a:endParaRPr lang="zh-CN" altLang="en-US" sz="1200" b="1" dirty="0" smtClean="0">
              <a:solidFill>
                <a:srgbClr val="0D6FB8"/>
              </a:solidFill>
              <a:latin typeface="微软雅黑" panose="020B0503020204020204" charset="-122"/>
              <a:ea typeface="微软雅黑" panose="020B0503020204020204" charset="-122"/>
              <a:sym typeface="+mn-ea"/>
            </a:endParaRPr>
          </a:p>
        </p:txBody>
      </p:sp>
      <p:sp>
        <p:nvSpPr>
          <p:cNvPr id="3" name="TextBox 4"/>
          <p:cNvSpPr txBox="1"/>
          <p:nvPr/>
        </p:nvSpPr>
        <p:spPr>
          <a:xfrm>
            <a:off x="3345704" y="284855"/>
            <a:ext cx="2316480" cy="319405"/>
          </a:xfrm>
          <a:prstGeom prst="rect">
            <a:avLst/>
          </a:prstGeom>
          <a:solidFill>
            <a:srgbClr val="FF6600"/>
          </a:solidFill>
        </p:spPr>
        <p:txBody>
          <a:bodyPr wrap="none" rtlCol="0">
            <a:spAutoFit/>
          </a:bodyPr>
          <a:p>
            <a:pPr lvl="0" algn="l"/>
            <a:r>
              <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rPr>
              <a:t>违规行为之六：持有兴奋剂</a:t>
            </a:r>
            <a:endPar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2" name="TextBox 4"/>
          <p:cNvSpPr txBox="1"/>
          <p:nvPr/>
        </p:nvSpPr>
        <p:spPr>
          <a:xfrm>
            <a:off x="3345815" y="625215"/>
            <a:ext cx="4466590" cy="319405"/>
          </a:xfrm>
          <a:prstGeom prst="rect">
            <a:avLst/>
          </a:prstGeom>
          <a:solidFill>
            <a:srgbClr val="FF6600"/>
          </a:solidFill>
        </p:spPr>
        <p:txBody>
          <a:bodyPr wrap="square" rtlCol="0">
            <a:spAutoFit/>
          </a:bodyPr>
          <a:p>
            <a:pPr lvl="0" algn="l"/>
            <a:r>
              <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rPr>
              <a:t>违规行为之七：从事或者企图从事兴奋剂的交易</a:t>
            </a:r>
            <a:endPar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nvSpPr>
        <p:spPr>
          <a:xfrm>
            <a:off x="3345815" y="965575"/>
            <a:ext cx="4705350" cy="319405"/>
          </a:xfrm>
          <a:prstGeom prst="rect">
            <a:avLst/>
          </a:prstGeom>
          <a:solidFill>
            <a:srgbClr val="FF6600"/>
          </a:solidFill>
        </p:spPr>
        <p:txBody>
          <a:bodyPr wrap="square" rtlCol="0">
            <a:spAutoFit/>
          </a:bodyPr>
          <a:p>
            <a:pPr lvl="0" algn="l"/>
            <a:r>
              <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rPr>
              <a:t>违规行为之八：对运动员施用或者企图施用兴奋剂</a:t>
            </a:r>
            <a:endPar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8" name="TextBox 4"/>
          <p:cNvSpPr txBox="1"/>
          <p:nvPr/>
        </p:nvSpPr>
        <p:spPr>
          <a:xfrm>
            <a:off x="3345815" y="1305935"/>
            <a:ext cx="3061970" cy="319405"/>
          </a:xfrm>
          <a:prstGeom prst="rect">
            <a:avLst/>
          </a:prstGeom>
          <a:solidFill>
            <a:srgbClr val="FF6600"/>
          </a:solidFill>
        </p:spPr>
        <p:txBody>
          <a:bodyPr wrap="square" rtlCol="0">
            <a:spAutoFit/>
          </a:bodyPr>
          <a:p>
            <a:pPr lvl="0"/>
            <a:r>
              <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rPr>
              <a:t>违规行为之九：组织使用兴奋剂</a:t>
            </a:r>
            <a:endPar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7" name="矩形 6"/>
          <p:cNvSpPr/>
          <p:nvPr/>
        </p:nvSpPr>
        <p:spPr>
          <a:xfrm>
            <a:off x="622300" y="1645920"/>
            <a:ext cx="2723515" cy="355600"/>
          </a:xfrm>
          <a:prstGeom prst="rect">
            <a:avLst/>
          </a:prstGeom>
          <a:solidFill>
            <a:srgbClr val="0D6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charset="-122"/>
                <a:ea typeface="微软雅黑" panose="020B0503020204020204" charset="-122"/>
                <a:sym typeface="+mn-ea"/>
              </a:rPr>
              <a:t>案例八：持有、组织使用兴奋剂</a:t>
            </a:r>
            <a:endParaRPr lang="zh-CN" altLang="en-US" sz="1400" b="1" dirty="0" smtClean="0">
              <a:solidFill>
                <a:schemeClr val="bg1"/>
              </a:solidFill>
              <a:effectLst/>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6" name="TextBox 5"/>
          <p:cNvSpPr txBox="1"/>
          <p:nvPr/>
        </p:nvSpPr>
        <p:spPr>
          <a:xfrm>
            <a:off x="622300" y="2077720"/>
            <a:ext cx="7592695" cy="1904365"/>
          </a:xfrm>
          <a:prstGeom prst="rect">
            <a:avLst/>
          </a:prstGeom>
          <a:noFill/>
        </p:spPr>
        <p:txBody>
          <a:bodyPr wrap="square" rtlCol="0">
            <a:spAutoFit/>
          </a:bodyPr>
          <a:lstStyle/>
          <a:p>
            <a:pPr algn="just"/>
            <a:r>
              <a:rPr lang="zh-CN" altLang="en-US" sz="1400" b="1" dirty="0" smtClean="0">
                <a:solidFill>
                  <a:srgbClr val="0D6FB8"/>
                </a:solidFill>
                <a:latin typeface="微软雅黑" panose="020B0503020204020204" charset="-122"/>
                <a:ea typeface="微软雅黑" panose="020B0503020204020204" charset="-122"/>
                <a:sym typeface="+mn-ea"/>
              </a:rPr>
              <a:t>案情：</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b="1" dirty="0" smtClean="0">
                <a:latin typeface="微软雅黑" panose="020B0503020204020204" charset="-122"/>
                <a:ea typeface="微软雅黑" panose="020B0503020204020204" charset="-122"/>
                <a:sym typeface="+mn-ea"/>
              </a:rPr>
              <a:t>         </a:t>
            </a:r>
            <a:r>
              <a:rPr lang="en-US" altLang="zh-CN" sz="1200" dirty="0" smtClean="0">
                <a:latin typeface="微软雅黑" panose="020B0503020204020204" charset="-122"/>
                <a:ea typeface="微软雅黑" panose="020B0503020204020204" charset="-122"/>
                <a:sym typeface="+mn-ea"/>
              </a:rPr>
              <a:t>2006</a:t>
            </a:r>
            <a:r>
              <a:rPr lang="zh-CN" altLang="zh-CN" sz="1200" dirty="0" smtClean="0">
                <a:latin typeface="微软雅黑" panose="020B0503020204020204" charset="-122"/>
                <a:ea typeface="微软雅黑" panose="020B0503020204020204" charset="-122"/>
                <a:sym typeface="+mn-ea"/>
              </a:rPr>
              <a:t>年</a:t>
            </a:r>
            <a:r>
              <a:rPr lang="en-US" altLang="zh-CN" sz="1200" dirty="0" smtClean="0">
                <a:latin typeface="微软雅黑" panose="020B0503020204020204" charset="-122"/>
                <a:ea typeface="微软雅黑" panose="020B0503020204020204" charset="-122"/>
                <a:sym typeface="+mn-ea"/>
              </a:rPr>
              <a:t>8</a:t>
            </a:r>
            <a:r>
              <a:rPr lang="zh-CN" altLang="en-US" sz="1200" dirty="0" smtClean="0">
                <a:latin typeface="微软雅黑" panose="020B0503020204020204" charset="-122"/>
                <a:ea typeface="微软雅黑" panose="020B0503020204020204" charset="-122"/>
                <a:sym typeface="+mn-ea"/>
              </a:rPr>
              <a:t>月，国家体育总局组成联合调查组，对鞍山市体育运动学校进行突击检查。调查组当场发现该校正在组织多名运动员使用促红细胞生成素（</a:t>
            </a:r>
            <a:r>
              <a:rPr lang="en-US" altLang="zh-CN" sz="1200" dirty="0" smtClean="0">
                <a:latin typeface="微软雅黑" panose="020B0503020204020204" charset="-122"/>
                <a:ea typeface="微软雅黑" panose="020B0503020204020204" charset="-122"/>
                <a:sym typeface="+mn-ea"/>
              </a:rPr>
              <a:t>EPO</a:t>
            </a:r>
            <a:r>
              <a:rPr lang="zh-CN" altLang="en-US" sz="1200" dirty="0" smtClean="0">
                <a:latin typeface="微软雅黑" panose="020B0503020204020204" charset="-122"/>
                <a:ea typeface="微软雅黑" panose="020B0503020204020204" charset="-122"/>
                <a:sym typeface="+mn-ea"/>
              </a:rPr>
              <a:t>）、丙酸睾酮等兴奋剂，并在该校校长邵某某的房间内查获大量兴奋剂。经查，校长邵某某分别从某药房和某公司的销售员手中购买并伙同其他管理人员对青少年运动员使用兴奋剂。</a:t>
            </a:r>
            <a:endParaRPr lang="zh-CN" altLang="en-US" sz="1200" dirty="0" smtClean="0">
              <a:latin typeface="微软雅黑" panose="020B0503020204020204" charset="-122"/>
              <a:ea typeface="微软雅黑" panose="020B0503020204020204" charset="-122"/>
              <a:sym typeface="+mn-ea"/>
            </a:endParaRPr>
          </a:p>
          <a:p>
            <a:pPr algn="just"/>
            <a:endParaRPr lang="en-US" altLang="zh-CN" sz="1400" dirty="0" smtClean="0">
              <a:latin typeface="微软雅黑" panose="020B0503020204020204" charset="-122"/>
              <a:ea typeface="微软雅黑" panose="020B0503020204020204" charset="-122"/>
            </a:endParaRPr>
          </a:p>
          <a:p>
            <a:pPr algn="just"/>
            <a:r>
              <a:rPr lang="zh-CN" altLang="en-US" sz="1400" b="1" dirty="0" smtClean="0">
                <a:solidFill>
                  <a:srgbClr val="0D6FB8"/>
                </a:solidFill>
                <a:latin typeface="微软雅黑" panose="020B0503020204020204" charset="-122"/>
                <a:ea typeface="微软雅黑" panose="020B0503020204020204" charset="-122"/>
                <a:sym typeface="+mn-ea"/>
              </a:rPr>
              <a:t>处罚：</a:t>
            </a:r>
            <a:endParaRPr lang="zh-CN" altLang="en-US" sz="1400" b="1" dirty="0" smtClean="0">
              <a:solidFill>
                <a:srgbClr val="0D6FB8"/>
              </a:solidFill>
              <a:latin typeface="微软雅黑" panose="020B0503020204020204" charset="-122"/>
              <a:ea typeface="微软雅黑" panose="020B0503020204020204" charset="-122"/>
              <a:sym typeface="+mn-ea"/>
            </a:endParaRPr>
          </a:p>
          <a:p>
            <a:pPr algn="just"/>
            <a:r>
              <a:rPr lang="zh-CN" altLang="en-US" sz="1400" b="1" dirty="0" smtClean="0">
                <a:latin typeface="微软雅黑" panose="020B0503020204020204" charset="-122"/>
                <a:ea typeface="微软雅黑" panose="020B0503020204020204" charset="-122"/>
                <a:sym typeface="+mn-ea"/>
              </a:rPr>
              <a:t>         </a:t>
            </a:r>
            <a:r>
              <a:rPr lang="zh-CN" altLang="en-US" sz="1200" b="1" dirty="0" smtClean="0">
                <a:solidFill>
                  <a:srgbClr val="0D6FB8"/>
                </a:solidFill>
                <a:latin typeface="微软雅黑" panose="020B0503020204020204" charset="-122"/>
                <a:ea typeface="微软雅黑" panose="020B0503020204020204" charset="-122"/>
                <a:sym typeface="+mn-ea"/>
              </a:rPr>
              <a:t>辽宁省体育局做出处罚决定：取消该市参加省运会田径比赛的资格，并禁赛</a:t>
            </a:r>
            <a:r>
              <a:rPr lang="en-US" altLang="zh-CN" sz="1200" b="1" dirty="0" smtClean="0">
                <a:solidFill>
                  <a:srgbClr val="0D6FB8"/>
                </a:solidFill>
                <a:latin typeface="微软雅黑" panose="020B0503020204020204" charset="-122"/>
                <a:ea typeface="微软雅黑" panose="020B0503020204020204" charset="-122"/>
                <a:sym typeface="+mn-ea"/>
              </a:rPr>
              <a:t>1</a:t>
            </a:r>
            <a:r>
              <a:rPr lang="zh-CN" altLang="en-US" sz="1200" b="1" dirty="0" smtClean="0">
                <a:solidFill>
                  <a:srgbClr val="0D6FB8"/>
                </a:solidFill>
                <a:latin typeface="微软雅黑" panose="020B0503020204020204" charset="-122"/>
                <a:ea typeface="微软雅黑" panose="020B0503020204020204" charset="-122"/>
                <a:sym typeface="+mn-ea"/>
              </a:rPr>
              <a:t>年；使用兴奋剂的运动员禁赛</a:t>
            </a:r>
            <a:r>
              <a:rPr lang="en-US" altLang="zh-CN" sz="1200" b="1" dirty="0" smtClean="0">
                <a:solidFill>
                  <a:srgbClr val="0D6FB8"/>
                </a:solidFill>
                <a:latin typeface="微软雅黑" panose="020B0503020204020204" charset="-122"/>
                <a:ea typeface="微软雅黑" panose="020B0503020204020204" charset="-122"/>
                <a:sym typeface="+mn-ea"/>
              </a:rPr>
              <a:t>2</a:t>
            </a:r>
            <a:r>
              <a:rPr lang="zh-CN" altLang="en-US" sz="1200" b="1" dirty="0" smtClean="0">
                <a:solidFill>
                  <a:srgbClr val="0D6FB8"/>
                </a:solidFill>
                <a:latin typeface="微软雅黑" panose="020B0503020204020204" charset="-122"/>
                <a:ea typeface="微软雅黑" panose="020B0503020204020204" charset="-122"/>
                <a:sym typeface="+mn-ea"/>
              </a:rPr>
              <a:t>年；组织者邵某某</a:t>
            </a:r>
            <a:r>
              <a:rPr lang="zh-CN" altLang="zh-CN" sz="1200" b="1" dirty="0" smtClean="0">
                <a:solidFill>
                  <a:srgbClr val="0D6FB8"/>
                </a:solidFill>
                <a:latin typeface="微软雅黑" panose="020B0503020204020204" charset="-122"/>
                <a:ea typeface="微软雅黑" panose="020B0503020204020204" charset="-122"/>
                <a:sym typeface="+mn-ea"/>
              </a:rPr>
              <a:t>开除党籍、开除公职</a:t>
            </a:r>
            <a:r>
              <a:rPr lang="zh-CN" altLang="en-US" sz="1200" b="1" dirty="0" smtClean="0">
                <a:solidFill>
                  <a:srgbClr val="0D6FB8"/>
                </a:solidFill>
                <a:latin typeface="微软雅黑" panose="020B0503020204020204" charset="-122"/>
                <a:ea typeface="微软雅黑" panose="020B0503020204020204" charset="-122"/>
                <a:sym typeface="+mn-ea"/>
              </a:rPr>
              <a:t>；其他相关责任人党纪政纪处分。</a:t>
            </a:r>
            <a:endParaRPr lang="zh-CN" altLang="zh-CN" sz="1600" dirty="0" smtClean="0">
              <a:latin typeface="微软雅黑" panose="020B0503020204020204" charset="-122"/>
              <a:ea typeface="微软雅黑" panose="020B0503020204020204" charset="-122"/>
            </a:endParaRPr>
          </a:p>
        </p:txBody>
      </p:sp>
      <p:sp>
        <p:nvSpPr>
          <p:cNvPr id="3" name="TextBox 4"/>
          <p:cNvSpPr txBox="1"/>
          <p:nvPr/>
        </p:nvSpPr>
        <p:spPr>
          <a:xfrm>
            <a:off x="3345704" y="284855"/>
            <a:ext cx="2316480" cy="319405"/>
          </a:xfrm>
          <a:prstGeom prst="rect">
            <a:avLst/>
          </a:prstGeom>
          <a:solidFill>
            <a:srgbClr val="FF6600"/>
          </a:solidFill>
        </p:spPr>
        <p:txBody>
          <a:bodyPr wrap="none" rtlCol="0">
            <a:spAutoFit/>
          </a:bodyPr>
          <a:p>
            <a:pPr lvl="0" algn="l"/>
            <a:r>
              <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rPr>
              <a:t>违规行为之六：持有兴奋剂</a:t>
            </a:r>
            <a:endPar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2" name="TextBox 4"/>
          <p:cNvSpPr txBox="1"/>
          <p:nvPr/>
        </p:nvSpPr>
        <p:spPr>
          <a:xfrm>
            <a:off x="3345815" y="625215"/>
            <a:ext cx="4466590" cy="319405"/>
          </a:xfrm>
          <a:prstGeom prst="rect">
            <a:avLst/>
          </a:prstGeom>
          <a:solidFill>
            <a:srgbClr val="FF6600"/>
          </a:solidFill>
        </p:spPr>
        <p:txBody>
          <a:bodyPr wrap="square" rtlCol="0">
            <a:spAutoFit/>
          </a:bodyPr>
          <a:p>
            <a:pPr lvl="0" algn="l"/>
            <a:r>
              <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rPr>
              <a:t>违规行为之七：从事或者企图从事兴奋剂的交易</a:t>
            </a:r>
            <a:endPar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TextBox 4"/>
          <p:cNvSpPr txBox="1"/>
          <p:nvPr/>
        </p:nvSpPr>
        <p:spPr>
          <a:xfrm>
            <a:off x="3345815" y="965575"/>
            <a:ext cx="4705350" cy="319405"/>
          </a:xfrm>
          <a:prstGeom prst="rect">
            <a:avLst/>
          </a:prstGeom>
          <a:solidFill>
            <a:srgbClr val="FF6600"/>
          </a:solidFill>
        </p:spPr>
        <p:txBody>
          <a:bodyPr wrap="square" rtlCol="0">
            <a:spAutoFit/>
          </a:bodyPr>
          <a:p>
            <a:pPr lvl="0" algn="l"/>
            <a:r>
              <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rPr>
              <a:t>违规行为之八：对运动员施用或者企图施用兴奋剂</a:t>
            </a:r>
            <a:endPar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8" name="TextBox 4"/>
          <p:cNvSpPr txBox="1"/>
          <p:nvPr/>
        </p:nvSpPr>
        <p:spPr>
          <a:xfrm>
            <a:off x="3345815" y="1305935"/>
            <a:ext cx="3061970" cy="319405"/>
          </a:xfrm>
          <a:prstGeom prst="rect">
            <a:avLst/>
          </a:prstGeom>
          <a:solidFill>
            <a:srgbClr val="FF6600"/>
          </a:solidFill>
        </p:spPr>
        <p:txBody>
          <a:bodyPr wrap="square" rtlCol="0">
            <a:spAutoFit/>
          </a:bodyPr>
          <a:p>
            <a:pPr lvl="0"/>
            <a:r>
              <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rPr>
              <a:t>违规行为之九：组织使用兴奋剂</a:t>
            </a:r>
            <a:endParaRPr lang="zh-CN" altLang="en-US" sz="1400"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7" name="矩形 6"/>
          <p:cNvSpPr/>
          <p:nvPr/>
        </p:nvSpPr>
        <p:spPr>
          <a:xfrm>
            <a:off x="622300" y="1645920"/>
            <a:ext cx="3750945" cy="355600"/>
          </a:xfrm>
          <a:prstGeom prst="rect">
            <a:avLst/>
          </a:prstGeom>
          <a:solidFill>
            <a:srgbClr val="0D6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charset="-122"/>
                <a:ea typeface="微软雅黑" panose="020B0503020204020204" charset="-122"/>
                <a:sym typeface="+mn-ea"/>
              </a:rPr>
              <a:t>案例九：持有、交易、施用、组织使用兴奋剂</a:t>
            </a:r>
            <a:endParaRPr lang="zh-CN" altLang="en-US" sz="1400" b="1" dirty="0" smtClean="0">
              <a:solidFill>
                <a:schemeClr val="bg1"/>
              </a:solidFill>
              <a:effectLst/>
              <a:latin typeface="微软雅黑" panose="020B0503020204020204" charset="-122"/>
              <a:ea typeface="微软雅黑" panose="020B0503020204020204" charset="-122"/>
              <a:sym typeface="+mn-ea"/>
            </a:endParaRPr>
          </a:p>
        </p:txBody>
      </p:sp>
      <p:sp>
        <p:nvSpPr>
          <p:cNvPr id="13" name="文本框 12"/>
          <p:cNvSpPr txBox="1"/>
          <p:nvPr/>
        </p:nvSpPr>
        <p:spPr>
          <a:xfrm>
            <a:off x="622300" y="3982085"/>
            <a:ext cx="3356610" cy="560070"/>
          </a:xfrm>
          <a:prstGeom prst="rect">
            <a:avLst/>
          </a:prstGeom>
          <a:solidFill>
            <a:srgbClr val="FF6600"/>
          </a:solidFill>
        </p:spPr>
        <p:txBody>
          <a:bodyPr wrap="square" rtlCol="0">
            <a:spAutoFit/>
          </a:bodyPr>
          <a:p>
            <a:pPr algn="just">
              <a:lnSpc>
                <a:spcPct val="110000"/>
              </a:lnSpc>
            </a:pPr>
            <a:r>
              <a:rPr lang="zh-CN" altLang="en-US" sz="1400" b="1" dirty="0" smtClean="0">
                <a:solidFill>
                  <a:schemeClr val="bg1"/>
                </a:solidFill>
                <a:latin typeface="微软雅黑" panose="020B0503020204020204" charset="-122"/>
                <a:ea typeface="微软雅黑" panose="020B0503020204020204" charset="-122"/>
                <a:sym typeface="+mn-ea"/>
              </a:rPr>
              <a:t>警示：</a:t>
            </a:r>
            <a:r>
              <a:rPr lang="en-US" altLang="zh-CN" sz="1400" b="1" dirty="0" smtClean="0">
                <a:solidFill>
                  <a:schemeClr val="bg1"/>
                </a:solidFill>
                <a:latin typeface="微软雅黑" panose="020B0503020204020204" charset="-122"/>
                <a:ea typeface="微软雅黑" panose="020B0503020204020204" charset="-122"/>
                <a:sym typeface="+mn-ea"/>
              </a:rPr>
              <a:t>1</a:t>
            </a:r>
            <a:r>
              <a:rPr lang="zh-CN" altLang="en-US" sz="1400" b="1" dirty="0" smtClean="0">
                <a:solidFill>
                  <a:schemeClr val="bg1"/>
                </a:solidFill>
                <a:latin typeface="微软雅黑" panose="020B0503020204020204" charset="-122"/>
                <a:ea typeface="微软雅黑" panose="020B0503020204020204" charset="-122"/>
                <a:sym typeface="+mn-ea"/>
              </a:rPr>
              <a:t>、运动员应具有自我保护意识；</a:t>
            </a:r>
            <a:endParaRPr lang="zh-CN" altLang="en-US" sz="1400" b="1" dirty="0" smtClean="0">
              <a:solidFill>
                <a:schemeClr val="bg1"/>
              </a:solidFill>
              <a:latin typeface="微软雅黑" panose="020B0503020204020204" charset="-122"/>
              <a:ea typeface="微软雅黑" panose="020B0503020204020204" charset="-122"/>
              <a:sym typeface="+mn-ea"/>
            </a:endParaRPr>
          </a:p>
          <a:p>
            <a:pPr algn="just">
              <a:lnSpc>
                <a:spcPct val="110000"/>
              </a:lnSpc>
            </a:pPr>
            <a:r>
              <a:rPr lang="en-US" altLang="zh-CN" sz="1400" b="1" dirty="0" smtClean="0">
                <a:solidFill>
                  <a:schemeClr val="bg1"/>
                </a:solidFill>
                <a:latin typeface="微软雅黑" panose="020B0503020204020204" charset="-122"/>
                <a:ea typeface="微软雅黑" panose="020B0503020204020204" charset="-122"/>
                <a:sym typeface="+mn-ea"/>
              </a:rPr>
              <a:t>          2</a:t>
            </a:r>
            <a:r>
              <a:rPr lang="zh-CN" altLang="en-US" sz="1400" b="1" dirty="0" smtClean="0">
                <a:solidFill>
                  <a:schemeClr val="bg1"/>
                </a:solidFill>
                <a:latin typeface="微软雅黑" panose="020B0503020204020204" charset="-122"/>
                <a:ea typeface="微软雅黑" panose="020B0503020204020204" charset="-122"/>
                <a:sym typeface="+mn-ea"/>
              </a:rPr>
              <a:t>、相互监督主动举报。</a:t>
            </a:r>
            <a:endParaRPr lang="zh-CN" altLang="en-US" sz="1400" b="1" dirty="0" smtClean="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6" name="TextBox 5"/>
          <p:cNvSpPr txBox="1"/>
          <p:nvPr/>
        </p:nvSpPr>
        <p:spPr>
          <a:xfrm>
            <a:off x="790575" y="1170042"/>
            <a:ext cx="7530132" cy="2059305"/>
          </a:xfrm>
          <a:prstGeom prst="rect">
            <a:avLst/>
          </a:prstGeom>
          <a:noFill/>
        </p:spPr>
        <p:txBody>
          <a:bodyPr wrap="square" rtlCol="0">
            <a:spAutoFit/>
          </a:bodyPr>
          <a:lstStyle/>
          <a:p>
            <a:pPr algn="just"/>
            <a:r>
              <a:rPr lang="zh-CN" altLang="en-US" sz="1600" dirty="0" smtClean="0">
                <a:latin typeface="微软雅黑" panose="020B0503020204020204" charset="-122"/>
                <a:ea typeface="微软雅黑" panose="020B0503020204020204" charset="-122"/>
              </a:rPr>
              <a:t>    </a:t>
            </a:r>
            <a:endParaRPr lang="en-US" altLang="zh-CN" sz="1600" b="1" dirty="0" smtClean="0">
              <a:latin typeface="微软雅黑" panose="020B0503020204020204" charset="-122"/>
              <a:ea typeface="微软雅黑" panose="020B0503020204020204" charset="-122"/>
            </a:endParaRPr>
          </a:p>
          <a:p>
            <a:pPr algn="just"/>
            <a:r>
              <a:rPr lang="zh-CN" altLang="en-US" sz="1600" dirty="0" smtClean="0">
                <a:latin typeface="微软雅黑" panose="020B0503020204020204" charset="-122"/>
                <a:ea typeface="微软雅黑" panose="020B0503020204020204" charset="-122"/>
                <a:sym typeface="+mn-ea"/>
              </a:rPr>
              <a:t>      运动员使用以下人员进行训练、比赛指导和帮助，或营养、医疗、科研等支持，构成兴奋剂违规：</a:t>
            </a:r>
            <a:endParaRPr lang="en-US" altLang="zh-CN" sz="1600" dirty="0" smtClean="0">
              <a:latin typeface="微软雅黑" panose="020B0503020204020204" charset="-122"/>
              <a:ea typeface="微软雅黑" panose="020B0503020204020204" charset="-122"/>
            </a:endParaRPr>
          </a:p>
          <a:p>
            <a:pPr algn="just"/>
            <a:r>
              <a:rPr lang="zh-CN" altLang="en-US" sz="1600" dirty="0" smtClean="0">
                <a:latin typeface="微软雅黑" panose="020B0503020204020204" charset="-122"/>
                <a:ea typeface="微软雅黑" panose="020B0503020204020204" charset="-122"/>
                <a:sym typeface="+mn-ea"/>
              </a:rPr>
              <a:t>    （一）因兴奋剂违规处于禁赛期的人员；</a:t>
            </a:r>
            <a:endParaRPr lang="en-US" altLang="zh-CN" sz="1600" dirty="0" smtClean="0">
              <a:latin typeface="微软雅黑" panose="020B0503020204020204" charset="-122"/>
              <a:ea typeface="微软雅黑" panose="020B0503020204020204" charset="-122"/>
            </a:endParaRPr>
          </a:p>
          <a:p>
            <a:pPr algn="just"/>
            <a:r>
              <a:rPr lang="zh-CN" altLang="en-US" sz="1600" dirty="0" smtClean="0">
                <a:latin typeface="微软雅黑" panose="020B0503020204020204" charset="-122"/>
                <a:ea typeface="微软雅黑" panose="020B0503020204020204" charset="-122"/>
                <a:sym typeface="+mn-ea"/>
              </a:rPr>
              <a:t>    （二）虽未处于禁赛期，但在刑事诉讼、职业或纪律处罚过程中被证实构成兴奋剂违规的人员；</a:t>
            </a:r>
            <a:endParaRPr lang="en-US" altLang="zh-CN" sz="1600" dirty="0" smtClean="0">
              <a:latin typeface="微软雅黑" panose="020B0503020204020204" charset="-122"/>
              <a:ea typeface="微软雅黑" panose="020B0503020204020204" charset="-122"/>
            </a:endParaRPr>
          </a:p>
          <a:p>
            <a:pPr algn="just"/>
            <a:r>
              <a:rPr lang="zh-CN" altLang="en-US" sz="1600" dirty="0" smtClean="0">
                <a:latin typeface="微软雅黑" panose="020B0503020204020204" charset="-122"/>
                <a:ea typeface="微软雅黑" panose="020B0503020204020204" charset="-122"/>
                <a:sym typeface="+mn-ea"/>
              </a:rPr>
              <a:t>    （三）上述两项涉案人员的联系人或中间人。</a:t>
            </a:r>
            <a:endParaRPr lang="en-US" altLang="zh-CN" sz="1600" dirty="0" smtClean="0">
              <a:latin typeface="微软雅黑" panose="020B0503020204020204" charset="-122"/>
              <a:ea typeface="微软雅黑" panose="020B0503020204020204" charset="-122"/>
            </a:endParaRPr>
          </a:p>
          <a:p>
            <a:pPr algn="just"/>
            <a:endParaRPr lang="zh-CN" altLang="en-US" sz="1600" b="1" dirty="0" smtClean="0">
              <a:solidFill>
                <a:srgbClr val="FF6600"/>
              </a:solidFill>
              <a:latin typeface="微软雅黑" panose="020B0503020204020204" charset="-122"/>
              <a:ea typeface="微软雅黑" panose="020B0503020204020204" charset="-122"/>
              <a:sym typeface="+mn-ea"/>
            </a:endParaRPr>
          </a:p>
        </p:txBody>
      </p:sp>
      <p:sp>
        <p:nvSpPr>
          <p:cNvPr id="3" name="TextBox 4"/>
          <p:cNvSpPr txBox="1"/>
          <p:nvPr/>
        </p:nvSpPr>
        <p:spPr>
          <a:xfrm>
            <a:off x="3282839" y="757930"/>
            <a:ext cx="5262880" cy="352425"/>
          </a:xfrm>
          <a:prstGeom prst="rect">
            <a:avLst/>
          </a:prstGeom>
          <a:solidFill>
            <a:srgbClr val="FF6600"/>
          </a:solidFill>
        </p:spPr>
        <p:txBody>
          <a:bodyPr wrap="none" rtlCol="0">
            <a:spAutoFit/>
          </a:bodyPr>
          <a:p>
            <a:pPr lvl="0" algn="l"/>
            <a:r>
              <a:rPr lang="zh-CN" altLang="en-US" sz="1600" b="1" dirty="0" smtClean="0">
                <a:solidFill>
                  <a:schemeClr val="bg1"/>
                </a:solidFill>
                <a:latin typeface="微软雅黑" panose="020B0503020204020204" charset="-122"/>
                <a:ea typeface="微软雅黑" panose="020B0503020204020204" charset="-122"/>
                <a:sym typeface="微软雅黑" panose="020B0503020204020204" charset="-122"/>
              </a:rPr>
              <a:t>违规行为之十：使用兴奋剂违规人员从事运动员辅助工作</a:t>
            </a:r>
            <a:endParaRPr lang="zh-CN" altLang="en-US" sz="1600" b="1" dirty="0" smtClean="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2" name="文本框 1"/>
          <p:cNvSpPr txBox="1"/>
          <p:nvPr/>
        </p:nvSpPr>
        <p:spPr>
          <a:xfrm>
            <a:off x="815975" y="3024505"/>
            <a:ext cx="7035165" cy="645160"/>
          </a:xfrm>
          <a:prstGeom prst="rect">
            <a:avLst/>
          </a:prstGeom>
          <a:solidFill>
            <a:srgbClr val="FF6600"/>
          </a:solidFill>
        </p:spPr>
        <p:txBody>
          <a:bodyPr wrap="square" rtlCol="0">
            <a:spAutoFit/>
          </a:bodyPr>
          <a:p>
            <a:pPr algn="just">
              <a:lnSpc>
                <a:spcPct val="130000"/>
              </a:lnSpc>
            </a:pPr>
            <a:r>
              <a:rPr lang="zh-CN" altLang="en-US" sz="1400" b="1" dirty="0" smtClean="0">
                <a:solidFill>
                  <a:schemeClr val="bg1"/>
                </a:solidFill>
                <a:latin typeface="微软雅黑" panose="020B0503020204020204" charset="-122"/>
                <a:ea typeface="微软雅黑" panose="020B0503020204020204" charset="-122"/>
                <a:sym typeface="+mn-ea"/>
              </a:rPr>
              <a:t>警示：</a:t>
            </a:r>
            <a:r>
              <a:rPr lang="en-US" altLang="zh-CN" sz="1400" b="1" dirty="0" smtClean="0">
                <a:solidFill>
                  <a:schemeClr val="bg1"/>
                </a:solidFill>
                <a:latin typeface="微软雅黑" panose="020B0503020204020204" charset="-122"/>
                <a:ea typeface="微软雅黑" panose="020B0503020204020204" charset="-122"/>
                <a:sym typeface="+mn-ea"/>
              </a:rPr>
              <a:t>1</a:t>
            </a:r>
            <a:r>
              <a:rPr lang="zh-CN" altLang="en-US" sz="1400" b="1" dirty="0" smtClean="0">
                <a:solidFill>
                  <a:schemeClr val="bg1"/>
                </a:solidFill>
                <a:latin typeface="微软雅黑" panose="020B0503020204020204" charset="-122"/>
                <a:ea typeface="微软雅黑" panose="020B0503020204020204" charset="-122"/>
                <a:sym typeface="+mn-ea"/>
              </a:rPr>
              <a:t>、运动员不得与上述人员合作；</a:t>
            </a:r>
            <a:endParaRPr lang="zh-CN" altLang="en-US" sz="1400" b="1" dirty="0" smtClean="0">
              <a:solidFill>
                <a:schemeClr val="bg1"/>
              </a:solidFill>
              <a:latin typeface="微软雅黑" panose="020B0503020204020204" charset="-122"/>
              <a:ea typeface="微软雅黑" panose="020B0503020204020204" charset="-122"/>
              <a:sym typeface="+mn-ea"/>
            </a:endParaRPr>
          </a:p>
          <a:p>
            <a:pPr algn="just">
              <a:lnSpc>
                <a:spcPct val="130000"/>
              </a:lnSpc>
            </a:pPr>
            <a:r>
              <a:rPr lang="en-US" altLang="zh-CN" sz="1400" b="1" dirty="0" smtClean="0">
                <a:solidFill>
                  <a:schemeClr val="bg1"/>
                </a:solidFill>
                <a:latin typeface="微软雅黑" panose="020B0503020204020204" charset="-122"/>
                <a:ea typeface="微软雅黑" panose="020B0503020204020204" charset="-122"/>
                <a:sym typeface="+mn-ea"/>
              </a:rPr>
              <a:t>          2</a:t>
            </a:r>
            <a:r>
              <a:rPr lang="zh-CN" altLang="en-US" sz="1400" b="1" dirty="0" smtClean="0">
                <a:solidFill>
                  <a:schemeClr val="bg1"/>
                </a:solidFill>
                <a:latin typeface="微软雅黑" panose="020B0503020204020204" charset="-122"/>
                <a:ea typeface="微软雅黑" panose="020B0503020204020204" charset="-122"/>
                <a:sym typeface="+mn-ea"/>
              </a:rPr>
              <a:t>、运动员在禁赛期间不得使用国家资助的体育场馆进行训练。</a:t>
            </a:r>
            <a:endParaRPr lang="zh-CN" altLang="en-US" sz="1400" b="1" dirty="0" smtClean="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31770" y="1072515"/>
            <a:ext cx="3535680" cy="2705100"/>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lstStyle/>
          <a:p>
            <a:pPr>
              <a:lnSpc>
                <a:spcPct val="130000"/>
              </a:lnSpc>
            </a:pPr>
            <a:r>
              <a:rPr lang="zh-CN" altLang="en-US" sz="4400" b="1" dirty="0">
                <a:solidFill>
                  <a:srgbClr val="FF6600"/>
                </a:solidFill>
                <a:effectLst/>
                <a:latin typeface="微软雅黑" panose="020B0503020204020204" charset="-122"/>
                <a:ea typeface="微软雅黑" panose="020B0503020204020204" charset="-122"/>
                <a:sym typeface="+mn-ea"/>
              </a:rPr>
              <a:t>维护国家荣誉</a:t>
            </a:r>
            <a:endParaRPr lang="zh-CN" altLang="en-US" sz="4400" b="1" dirty="0">
              <a:solidFill>
                <a:srgbClr val="FF6600"/>
              </a:solidFill>
              <a:effectLst/>
              <a:latin typeface="微软雅黑" panose="020B0503020204020204" charset="-122"/>
              <a:ea typeface="微软雅黑" panose="020B0503020204020204" charset="-122"/>
              <a:sym typeface="+mn-ea"/>
            </a:endParaRPr>
          </a:p>
          <a:p>
            <a:pPr>
              <a:lnSpc>
                <a:spcPct val="130000"/>
              </a:lnSpc>
            </a:pPr>
            <a:r>
              <a:rPr lang="zh-CN" altLang="en-US" sz="4400" b="1" dirty="0">
                <a:solidFill>
                  <a:srgbClr val="FF6600"/>
                </a:solidFill>
                <a:effectLst/>
                <a:latin typeface="微软雅黑" panose="020B0503020204020204" charset="-122"/>
                <a:ea typeface="微软雅黑" panose="020B0503020204020204" charset="-122"/>
                <a:sym typeface="+mn-ea"/>
              </a:rPr>
              <a:t>坚守体育精神</a:t>
            </a:r>
            <a:endParaRPr lang="zh-CN" altLang="en-US" sz="4400" b="1" dirty="0">
              <a:solidFill>
                <a:srgbClr val="FF6600"/>
              </a:solidFill>
              <a:effectLst/>
              <a:latin typeface="微软雅黑" panose="020B0503020204020204" charset="-122"/>
              <a:ea typeface="微软雅黑" panose="020B0503020204020204" charset="-122"/>
              <a:sym typeface="+mn-ea"/>
            </a:endParaRPr>
          </a:p>
          <a:p>
            <a:pPr>
              <a:lnSpc>
                <a:spcPct val="130000"/>
              </a:lnSpc>
            </a:pPr>
            <a:r>
              <a:rPr lang="zh-CN" altLang="en-US" sz="4400" b="1" dirty="0">
                <a:solidFill>
                  <a:srgbClr val="FF6600"/>
                </a:solidFill>
                <a:effectLst/>
                <a:latin typeface="微软雅黑" panose="020B0503020204020204" charset="-122"/>
                <a:ea typeface="微软雅黑" panose="020B0503020204020204" charset="-122"/>
                <a:sym typeface="+mn-ea"/>
              </a:rPr>
              <a:t>对兴奋剂说不</a:t>
            </a:r>
            <a:endParaRPr lang="zh-CN" altLang="en-US" sz="4400" b="1" dirty="0">
              <a:solidFill>
                <a:srgbClr val="FF6600"/>
              </a:solidFill>
              <a:effectLst/>
              <a:latin typeface="微软雅黑" panose="020B0503020204020204" charset="-122"/>
              <a:ea typeface="微软雅黑" panose="020B0503020204020204" charset="-122"/>
              <a:sym typeface="+mn-ea"/>
            </a:endParaRPr>
          </a:p>
        </p:txBody>
      </p:sp>
      <p:sp>
        <p:nvSpPr>
          <p:cNvPr id="3" name="文本框 2"/>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232910" y="1377315"/>
            <a:ext cx="76200" cy="266128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2" name="文本框 11"/>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4642650" y="903191"/>
            <a:ext cx="4152596" cy="483235"/>
          </a:xfrm>
          <a:prstGeom prst="rect">
            <a:avLst/>
          </a:prstGeom>
          <a:noFill/>
        </p:spPr>
        <p:txBody>
          <a:bodyPr wrap="square" rtlCol="0">
            <a:spAutoFit/>
            <a:scene3d>
              <a:camera prst="orthographicFront"/>
              <a:lightRig rig="threePt" dir="t"/>
            </a:scene3d>
          </a:bodyPr>
          <a:lstStyle/>
          <a:p>
            <a:r>
              <a:rPr kumimoji="1" lang="zh-CN" altLang="en-US" sz="24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宋体" panose="02010600030101010101" pitchFamily="2" charset="-122"/>
                <a:sym typeface="+mn-ea"/>
              </a:rPr>
              <a:t>反兴奋剂“六项规定”</a:t>
            </a:r>
            <a:endParaRPr kumimoji="1" lang="zh-CN" altLang="en-US" sz="2400" b="1"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宋体" panose="02010600030101010101" pitchFamily="2" charset="-122"/>
              <a:sym typeface="+mn-ea"/>
            </a:endParaRPr>
          </a:p>
        </p:txBody>
      </p:sp>
      <p:sp>
        <p:nvSpPr>
          <p:cNvPr id="6" name="文本框 5"/>
          <p:cNvSpPr txBox="1"/>
          <p:nvPr/>
        </p:nvSpPr>
        <p:spPr>
          <a:xfrm>
            <a:off x="4615955" y="1277573"/>
            <a:ext cx="4385013" cy="640080"/>
          </a:xfrm>
          <a:prstGeom prst="rect">
            <a:avLst/>
          </a:prstGeom>
          <a:noFill/>
        </p:spPr>
        <p:txBody>
          <a:bodyPr wrap="square" rtlCol="0">
            <a:spAutoFit/>
            <a:scene3d>
              <a:camera prst="orthographicFront"/>
              <a:lightRig rig="threePt" dir="t"/>
            </a:scene3d>
          </a:bodyPr>
          <a:lstStyle/>
          <a:p>
            <a:pPr algn="just">
              <a:lnSpc>
                <a:spcPct val="150000"/>
              </a:lnSpc>
            </a:pPr>
            <a:r>
              <a:rPr lang="en-US" altLang="zh-CN" sz="2400" b="1" dirty="0">
                <a:solidFill>
                  <a:srgbClr val="FF6600"/>
                </a:solidFill>
                <a:effectLst/>
                <a:latin typeface="微软雅黑" panose="020B0503020204020204" charset="-122"/>
                <a:ea typeface="微软雅黑" panose="020B0503020204020204" charset="-122"/>
              </a:rPr>
              <a:t>01  </a:t>
            </a:r>
            <a:r>
              <a:rPr kumimoji="1" lang="zh-CN" altLang="en-US" sz="2400" b="1" dirty="0">
                <a:solidFill>
                  <a:srgbClr val="FF6600"/>
                </a:solidFill>
                <a:effectLst/>
                <a:latin typeface="微软雅黑" panose="020B0503020204020204" charset="-122"/>
                <a:ea typeface="微软雅黑" panose="020B0503020204020204" charset="-122"/>
                <a:cs typeface="宋体" panose="02010600030101010101" pitchFamily="2" charset="-122"/>
                <a:sym typeface="+mn-ea"/>
              </a:rPr>
              <a:t>严禁故意使用兴奋剂</a:t>
            </a:r>
            <a:endParaRPr kumimoji="1" lang="zh-CN" altLang="en-US" sz="2400" b="1" kern="1200" dirty="0">
              <a:solidFill>
                <a:srgbClr val="FF6600"/>
              </a:solidFill>
              <a:effectLst/>
              <a:latin typeface="微软雅黑" panose="020B0503020204020204" charset="-122"/>
              <a:ea typeface="微软雅黑" panose="020B0503020204020204" charset="-122"/>
              <a:cs typeface="宋体" panose="02010600030101010101" pitchFamily="2" charset="-122"/>
              <a:sym typeface="+mn-ea"/>
            </a:endParaRPr>
          </a:p>
        </p:txBody>
      </p:sp>
      <p:sp>
        <p:nvSpPr>
          <p:cNvPr id="7" name="TextBox 5"/>
          <p:cNvSpPr txBox="1"/>
          <p:nvPr/>
        </p:nvSpPr>
        <p:spPr>
          <a:xfrm>
            <a:off x="4613275" y="2635964"/>
            <a:ext cx="4099021" cy="640080"/>
          </a:xfrm>
          <a:prstGeom prst="rect">
            <a:avLst/>
          </a:prstGeom>
          <a:noFill/>
        </p:spPr>
        <p:txBody>
          <a:bodyPr wrap="square" rtlCol="0">
            <a:spAutoFit/>
          </a:bodyPr>
          <a:lstStyle/>
          <a:p>
            <a:pPr algn="just" defTabSz="457200">
              <a:lnSpc>
                <a:spcPct val="150000"/>
              </a:lnSpc>
            </a:pPr>
            <a:r>
              <a:rPr kumimoji="1" lang="en-US" altLang="zh-CN" sz="2400" b="1" dirty="0" smtClean="0">
                <a:solidFill>
                  <a:srgbClr val="0D6FB8"/>
                </a:solidFill>
                <a:latin typeface="微软雅黑" panose="020B0503020204020204" charset="-122"/>
                <a:ea typeface="微软雅黑" panose="020B0503020204020204" charset="-122"/>
                <a:cs typeface="宋体" panose="02010600030101010101" pitchFamily="2" charset="-122"/>
                <a:sym typeface="+mn-ea"/>
              </a:rPr>
              <a:t>04  </a:t>
            </a:r>
            <a:r>
              <a:rPr kumimoji="1" lang="zh-CN" altLang="en-US" sz="2400" b="1" dirty="0" smtClean="0">
                <a:solidFill>
                  <a:srgbClr val="0D6FB8"/>
                </a:solidFill>
                <a:latin typeface="微软雅黑" panose="020B0503020204020204" charset="-122"/>
                <a:ea typeface="微软雅黑" panose="020B0503020204020204" charset="-122"/>
                <a:cs typeface="宋体" panose="02010600030101010101" pitchFamily="2" charset="-122"/>
                <a:sym typeface="+mn-ea"/>
              </a:rPr>
              <a:t>及时申请用药豁免</a:t>
            </a:r>
            <a:endParaRPr kumimoji="1" lang="zh-CN" altLang="en-US" sz="2400" b="1" dirty="0" smtClean="0">
              <a:solidFill>
                <a:srgbClr val="0D6FB8"/>
              </a:solidFill>
              <a:latin typeface="微软雅黑" panose="020B0503020204020204" charset="-122"/>
              <a:ea typeface="微软雅黑" panose="020B0503020204020204" charset="-122"/>
              <a:cs typeface="宋体" panose="02010600030101010101" pitchFamily="2" charset="-122"/>
              <a:sym typeface="+mn-ea"/>
            </a:endParaRPr>
          </a:p>
        </p:txBody>
      </p:sp>
      <p:sp>
        <p:nvSpPr>
          <p:cNvPr id="8" name="文本框 7"/>
          <p:cNvSpPr txBox="1"/>
          <p:nvPr/>
        </p:nvSpPr>
        <p:spPr>
          <a:xfrm>
            <a:off x="4613275" y="1715135"/>
            <a:ext cx="4163060" cy="640080"/>
          </a:xfrm>
          <a:prstGeom prst="rect">
            <a:avLst/>
          </a:prstGeom>
          <a:noFill/>
        </p:spPr>
        <p:txBody>
          <a:bodyPr wrap="square" rtlCol="0" anchor="t">
            <a:spAutoFit/>
            <a:scene3d>
              <a:camera prst="orthographicFront"/>
              <a:lightRig rig="threePt" dir="t"/>
            </a:scene3d>
          </a:bodyPr>
          <a:lstStyle/>
          <a:p>
            <a:pPr algn="just" defTabSz="457200" eaLnBrk="1" hangingPunct="1">
              <a:lnSpc>
                <a:spcPct val="150000"/>
              </a:lnSpc>
              <a:buFont typeface="Arial" panose="020B0604020202020204" pitchFamily="34" charset="0"/>
              <a:buNone/>
            </a:pPr>
            <a:r>
              <a:rPr kumimoji="1" lang="en-US" altLang="zh-CN" sz="2400" b="1" dirty="0">
                <a:solidFill>
                  <a:srgbClr val="0D6FB8"/>
                </a:solidFill>
                <a:effectLst/>
                <a:latin typeface="微软雅黑" panose="020B0503020204020204" charset="-122"/>
                <a:ea typeface="微软雅黑" panose="020B0503020204020204" charset="-122"/>
                <a:cs typeface="宋体" panose="02010600030101010101" pitchFamily="2" charset="-122"/>
                <a:sym typeface="+mn-ea"/>
              </a:rPr>
              <a:t>02  </a:t>
            </a:r>
            <a:r>
              <a:rPr kumimoji="1" lang="zh-CN" altLang="en-US" sz="2400" b="1" dirty="0">
                <a:solidFill>
                  <a:srgbClr val="0D6FB8"/>
                </a:solidFill>
                <a:effectLst/>
                <a:latin typeface="微软雅黑" panose="020B0503020204020204" charset="-122"/>
                <a:ea typeface="微软雅黑" panose="020B0503020204020204" charset="-122"/>
                <a:cs typeface="宋体" panose="02010600030101010101" pitchFamily="2" charset="-122"/>
                <a:sym typeface="+mn-ea"/>
              </a:rPr>
              <a:t>严防误服误用兴奋剂</a:t>
            </a:r>
            <a:endParaRPr kumimoji="1" lang="zh-CN" altLang="en-US" sz="2400" b="1" dirty="0">
              <a:solidFill>
                <a:srgbClr val="0D6FB8"/>
              </a:solidFill>
              <a:effectLst/>
              <a:latin typeface="微软雅黑" panose="020B0503020204020204" charset="-122"/>
              <a:ea typeface="微软雅黑" panose="020B0503020204020204" charset="-122"/>
              <a:cs typeface="宋体" panose="02010600030101010101" pitchFamily="2" charset="-122"/>
              <a:sym typeface="+mn-ea"/>
            </a:endParaRPr>
          </a:p>
        </p:txBody>
      </p:sp>
      <p:sp>
        <p:nvSpPr>
          <p:cNvPr id="9" name="文本框 8"/>
          <p:cNvSpPr txBox="1"/>
          <p:nvPr/>
        </p:nvSpPr>
        <p:spPr>
          <a:xfrm>
            <a:off x="4613275" y="2165350"/>
            <a:ext cx="4302760" cy="640080"/>
          </a:xfrm>
          <a:prstGeom prst="rect">
            <a:avLst/>
          </a:prstGeom>
          <a:noFill/>
        </p:spPr>
        <p:txBody>
          <a:bodyPr wrap="square" rtlCol="0" anchor="t">
            <a:spAutoFit/>
          </a:bodyPr>
          <a:lstStyle/>
          <a:p>
            <a:pPr algn="just" defTabSz="457200" eaLnBrk="1" hangingPunct="1">
              <a:lnSpc>
                <a:spcPct val="150000"/>
              </a:lnSpc>
              <a:buFont typeface="Arial" panose="020B0604020202020204" pitchFamily="34" charset="0"/>
              <a:buNone/>
            </a:pPr>
            <a:r>
              <a:rPr kumimoji="1" lang="en-US" altLang="zh-CN" sz="2400" b="1" dirty="0">
                <a:solidFill>
                  <a:srgbClr val="FF6600"/>
                </a:solidFill>
                <a:latin typeface="微软雅黑" panose="020B0503020204020204" charset="-122"/>
                <a:ea typeface="微软雅黑" panose="020B0503020204020204" charset="-122"/>
                <a:cs typeface="宋体" panose="02010600030101010101" pitchFamily="2" charset="-122"/>
                <a:sym typeface="+mn-ea"/>
              </a:rPr>
              <a:t>03  </a:t>
            </a:r>
            <a:r>
              <a:rPr kumimoji="1" lang="zh-CN" altLang="en-US" sz="2400" b="1" dirty="0">
                <a:solidFill>
                  <a:srgbClr val="FF6600"/>
                </a:solidFill>
                <a:latin typeface="微软雅黑" panose="020B0503020204020204" charset="-122"/>
                <a:ea typeface="微软雅黑" panose="020B0503020204020204" charset="-122"/>
                <a:cs typeface="宋体" panose="02010600030101010101" pitchFamily="2" charset="-122"/>
                <a:sym typeface="+mn-ea"/>
              </a:rPr>
              <a:t>配合兴奋剂检查</a:t>
            </a:r>
            <a:r>
              <a:rPr kumimoji="1" lang="zh-CN" altLang="en-US" sz="2400" b="1" dirty="0" smtClean="0">
                <a:solidFill>
                  <a:srgbClr val="FF6600"/>
                </a:solidFill>
                <a:latin typeface="微软雅黑" panose="020B0503020204020204" charset="-122"/>
                <a:ea typeface="微软雅黑" panose="020B0503020204020204" charset="-122"/>
                <a:cs typeface="宋体" panose="02010600030101010101" pitchFamily="2" charset="-122"/>
                <a:sym typeface="+mn-ea"/>
              </a:rPr>
              <a:t>调查</a:t>
            </a:r>
            <a:endParaRPr kumimoji="1" lang="zh-CN" altLang="en-US" sz="2400" b="1" dirty="0" smtClean="0">
              <a:solidFill>
                <a:srgbClr val="FF6600"/>
              </a:solidFill>
              <a:latin typeface="微软雅黑" panose="020B0503020204020204" charset="-122"/>
              <a:ea typeface="微软雅黑" panose="020B0503020204020204" charset="-122"/>
              <a:cs typeface="宋体" panose="02010600030101010101" pitchFamily="2" charset="-122"/>
              <a:sym typeface="+mn-ea"/>
            </a:endParaRPr>
          </a:p>
        </p:txBody>
      </p:sp>
      <p:sp>
        <p:nvSpPr>
          <p:cNvPr id="10" name="文本框 9"/>
          <p:cNvSpPr txBox="1"/>
          <p:nvPr/>
        </p:nvSpPr>
        <p:spPr>
          <a:xfrm>
            <a:off x="4613275" y="3131820"/>
            <a:ext cx="3713480" cy="640080"/>
          </a:xfrm>
          <a:prstGeom prst="rect">
            <a:avLst/>
          </a:prstGeom>
          <a:noFill/>
        </p:spPr>
        <p:txBody>
          <a:bodyPr wrap="square" rtlCol="0" anchor="t">
            <a:spAutoFit/>
          </a:bodyPr>
          <a:lstStyle/>
          <a:p>
            <a:pPr algn="just" defTabSz="457200">
              <a:lnSpc>
                <a:spcPct val="150000"/>
              </a:lnSpc>
            </a:pPr>
            <a:r>
              <a:rPr kumimoji="1" lang="en-US" altLang="zh-CN" sz="2400" b="1" dirty="0" smtClean="0">
                <a:solidFill>
                  <a:srgbClr val="FF6600"/>
                </a:solidFill>
                <a:latin typeface="微软雅黑" panose="020B0503020204020204" charset="-122"/>
                <a:ea typeface="微软雅黑" panose="020B0503020204020204" charset="-122"/>
                <a:cs typeface="宋体" panose="02010600030101010101" pitchFamily="2" charset="-122"/>
                <a:sym typeface="+mn-ea"/>
              </a:rPr>
              <a:t>05  </a:t>
            </a:r>
            <a:r>
              <a:rPr kumimoji="1" lang="zh-CN" altLang="en-US" sz="2400" b="1" dirty="0" smtClean="0">
                <a:solidFill>
                  <a:srgbClr val="FF6600"/>
                </a:solidFill>
                <a:latin typeface="微软雅黑" panose="020B0503020204020204" charset="-122"/>
                <a:ea typeface="微软雅黑" panose="020B0503020204020204" charset="-122"/>
                <a:cs typeface="宋体" panose="02010600030101010101" pitchFamily="2" charset="-122"/>
                <a:sym typeface="+mn-ea"/>
              </a:rPr>
              <a:t>准确填报行踪信息</a:t>
            </a:r>
            <a:endParaRPr kumimoji="1" lang="zh-CN" altLang="en-US" sz="2400" b="1" dirty="0" smtClean="0">
              <a:solidFill>
                <a:srgbClr val="FF6600"/>
              </a:solidFill>
              <a:latin typeface="微软雅黑" panose="020B0503020204020204" charset="-122"/>
              <a:ea typeface="微软雅黑" panose="020B0503020204020204" charset="-122"/>
              <a:cs typeface="宋体" panose="02010600030101010101" pitchFamily="2" charset="-122"/>
              <a:sym typeface="+mn-ea"/>
            </a:endParaRPr>
          </a:p>
        </p:txBody>
      </p:sp>
      <p:sp>
        <p:nvSpPr>
          <p:cNvPr id="11" name="文本框 10"/>
          <p:cNvSpPr txBox="1"/>
          <p:nvPr/>
        </p:nvSpPr>
        <p:spPr>
          <a:xfrm>
            <a:off x="4613275" y="3635375"/>
            <a:ext cx="3178810" cy="640080"/>
          </a:xfrm>
          <a:prstGeom prst="rect">
            <a:avLst/>
          </a:prstGeom>
          <a:noFill/>
        </p:spPr>
        <p:txBody>
          <a:bodyPr wrap="none" rtlCol="0" anchor="t">
            <a:spAutoFit/>
          </a:bodyPr>
          <a:lstStyle/>
          <a:p>
            <a:pPr algn="just" defTabSz="457200">
              <a:lnSpc>
                <a:spcPct val="150000"/>
              </a:lnSpc>
            </a:pPr>
            <a:r>
              <a:rPr kumimoji="1" lang="en-US" altLang="zh-CN" sz="2400" b="1" dirty="0" smtClean="0">
                <a:solidFill>
                  <a:srgbClr val="0D6FB8"/>
                </a:solidFill>
                <a:latin typeface="微软雅黑" panose="020B0503020204020204" charset="-122"/>
                <a:ea typeface="微软雅黑" panose="020B0503020204020204" charset="-122"/>
                <a:cs typeface="宋体" panose="02010600030101010101" pitchFamily="2" charset="-122"/>
                <a:sym typeface="+mn-ea"/>
              </a:rPr>
              <a:t>06  </a:t>
            </a:r>
            <a:r>
              <a:rPr kumimoji="1" lang="zh-CN" altLang="en-US" sz="2400" b="1" dirty="0" smtClean="0">
                <a:solidFill>
                  <a:srgbClr val="0D6FB8"/>
                </a:solidFill>
                <a:latin typeface="微软雅黑" panose="020B0503020204020204" charset="-122"/>
                <a:ea typeface="微软雅黑" panose="020B0503020204020204" charset="-122"/>
                <a:cs typeface="宋体" panose="02010600030101010101" pitchFamily="2" charset="-122"/>
                <a:sym typeface="+mn-ea"/>
              </a:rPr>
              <a:t>相互监督主动举报</a:t>
            </a:r>
            <a:endParaRPr kumimoji="1" lang="zh-CN" altLang="en-US" sz="2400" b="1" dirty="0" smtClean="0">
              <a:solidFill>
                <a:srgbClr val="0D6FB8"/>
              </a:solidFill>
              <a:latin typeface="微软雅黑" panose="020B0503020204020204" charset="-122"/>
              <a:ea typeface="微软雅黑" panose="020B0503020204020204" charset="-122"/>
              <a:cs typeface="宋体" panose="02010600030101010101" pitchFamily="2" charset="-122"/>
              <a:sym typeface="+mn-ea"/>
            </a:endParaRPr>
          </a:p>
        </p:txBody>
      </p:sp>
      <p:pic>
        <p:nvPicPr>
          <p:cNvPr id="2" name="图片 1" descr="zz"/>
          <p:cNvPicPr>
            <a:picLocks noChangeAspect="1"/>
          </p:cNvPicPr>
          <p:nvPr/>
        </p:nvPicPr>
        <p:blipFill>
          <a:blip r:embed="rId2" cstate="print"/>
          <a:stretch>
            <a:fillRect/>
          </a:stretch>
        </p:blipFill>
        <p:spPr>
          <a:xfrm>
            <a:off x="779780" y="1791335"/>
            <a:ext cx="3237230" cy="1980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0002"/>
        </a:solidFill>
        <a:effectLst/>
      </p:bgPr>
    </p:bg>
    <p:spTree>
      <p:nvGrpSpPr>
        <p:cNvPr id="1" name=""/>
        <p:cNvGrpSpPr/>
        <p:nvPr/>
      </p:nvGrpSpPr>
      <p:grpSpPr>
        <a:xfrm>
          <a:off x="0" y="0"/>
          <a:ext cx="0" cy="0"/>
          <a:chOff x="0" y="0"/>
          <a:chExt cx="0" cy="0"/>
        </a:xfrm>
      </p:grpSpPr>
      <p:pic>
        <p:nvPicPr>
          <p:cNvPr id="5" name="图片 4" descr="国旗"/>
          <p:cNvPicPr>
            <a:picLocks noChangeAspect="1"/>
          </p:cNvPicPr>
          <p:nvPr/>
        </p:nvPicPr>
        <p:blipFill>
          <a:blip r:embed="rId1" cstate="print"/>
          <a:stretch>
            <a:fillRect/>
          </a:stretch>
        </p:blipFill>
        <p:spPr>
          <a:xfrm>
            <a:off x="323215" y="-1905"/>
            <a:ext cx="6706235" cy="50298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TextBox 2"/>
          <p:cNvSpPr txBox="1"/>
          <p:nvPr/>
        </p:nvSpPr>
        <p:spPr>
          <a:xfrm>
            <a:off x="568167" y="1514556"/>
            <a:ext cx="7862570" cy="2011680"/>
          </a:xfrm>
          <a:prstGeom prst="rect">
            <a:avLst/>
          </a:prstGeom>
          <a:noFill/>
        </p:spPr>
        <p:txBody>
          <a:bodyPr wrap="none" rtlCol="0">
            <a:spAutoFit/>
          </a:bodyPr>
          <a:lstStyle/>
          <a:p>
            <a:pPr>
              <a:lnSpc>
                <a:spcPct val="150000"/>
              </a:lnSpc>
            </a:pPr>
            <a:r>
              <a:rPr lang="zh-CN" altLang="en-US" sz="2800"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世界发生了什么？</a:t>
            </a:r>
            <a:r>
              <a:rPr lang="en-US" altLang="zh-CN" sz="2800"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r>
              <a:rPr lang="zh-CN" altLang="en-US" sz="2800"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里约奥运周期兴奋剂检查数据</a:t>
            </a:r>
            <a:endParaRPr lang="zh-CN" altLang="en-US" sz="2800"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nSpc>
                <a:spcPct val="150000"/>
              </a:lnSpc>
            </a:pPr>
            <a:r>
              <a:rPr lang="zh-CN" altLang="en-US" sz="2800"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中国发生了什么？</a:t>
            </a:r>
            <a:r>
              <a:rPr lang="en-US" altLang="zh-CN" sz="2800"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r>
              <a:rPr lang="zh-CN" altLang="en-US" sz="2800"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天津全运周期兴奋剂检查数据</a:t>
            </a:r>
            <a:endParaRPr lang="zh-CN" altLang="en-US" sz="2800"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lvl="0">
              <a:lnSpc>
                <a:spcPct val="150000"/>
              </a:lnSpc>
            </a:pPr>
            <a:r>
              <a:rPr lang="zh-CN" altLang="en-US" sz="2800"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这些事你知道吗？ </a:t>
            </a:r>
            <a:r>
              <a:rPr lang="zh-CN" altLang="en-US" sz="2800"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国际国内兴奋剂违规典型案例 </a:t>
            </a:r>
            <a:endParaRPr lang="zh-CN" altLang="en-US" sz="2800"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TextBox 2"/>
          <p:cNvSpPr txBox="1"/>
          <p:nvPr/>
        </p:nvSpPr>
        <p:spPr>
          <a:xfrm>
            <a:off x="3330814" y="601264"/>
            <a:ext cx="5051425" cy="384810"/>
          </a:xfrm>
          <a:prstGeom prst="rect">
            <a:avLst/>
          </a:prstGeom>
          <a:noFill/>
        </p:spPr>
        <p:txBody>
          <a:bodyPr wrap="none" rtlCol="0">
            <a:spAutoFit/>
          </a:bodyPr>
          <a:lstStyle/>
          <a:p>
            <a:pPr lvl="0"/>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世界发生了什么？</a:t>
            </a:r>
            <a:r>
              <a:rPr lang="en-US" altLang="zh-CN"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里约奥运周期兴奋剂检查数据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5" name="图片 4" descr="数据1"/>
          <p:cNvPicPr>
            <a:picLocks noChangeAspect="1"/>
          </p:cNvPicPr>
          <p:nvPr/>
        </p:nvPicPr>
        <p:blipFill>
          <a:blip r:embed="rId2"/>
          <a:stretch>
            <a:fillRect/>
          </a:stretch>
        </p:blipFill>
        <p:spPr>
          <a:xfrm>
            <a:off x="887730" y="1340485"/>
            <a:ext cx="7224395" cy="29952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TextBox 2"/>
          <p:cNvSpPr txBox="1"/>
          <p:nvPr/>
        </p:nvSpPr>
        <p:spPr>
          <a:xfrm>
            <a:off x="3330814" y="601264"/>
            <a:ext cx="5051425" cy="384810"/>
          </a:xfrm>
          <a:prstGeom prst="rect">
            <a:avLst/>
          </a:prstGeom>
          <a:noFill/>
        </p:spPr>
        <p:txBody>
          <a:bodyPr wrap="none" rtlCol="0">
            <a:spAutoFit/>
          </a:bodyPr>
          <a:p>
            <a:pPr lvl="0"/>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世界发生了什么？</a:t>
            </a:r>
            <a:r>
              <a:rPr lang="en-US" altLang="zh-CN"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里约奥运周期兴奋剂检查数据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2" name="图片 1" descr="数据表1"/>
          <p:cNvPicPr>
            <a:picLocks noChangeAspect="1"/>
          </p:cNvPicPr>
          <p:nvPr/>
        </p:nvPicPr>
        <p:blipFill>
          <a:blip r:embed="rId2"/>
          <a:stretch>
            <a:fillRect/>
          </a:stretch>
        </p:blipFill>
        <p:spPr>
          <a:xfrm>
            <a:off x="132080" y="1638935"/>
            <a:ext cx="8783955" cy="20853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TextBox 2"/>
          <p:cNvSpPr txBox="1"/>
          <p:nvPr/>
        </p:nvSpPr>
        <p:spPr>
          <a:xfrm>
            <a:off x="3330814" y="601264"/>
            <a:ext cx="5051425" cy="384810"/>
          </a:xfrm>
          <a:prstGeom prst="rect">
            <a:avLst/>
          </a:prstGeom>
          <a:noFill/>
        </p:spPr>
        <p:txBody>
          <a:bodyPr wrap="none" rtlCol="0">
            <a:spAutoFit/>
          </a:bodyPr>
          <a:p>
            <a:pPr lvl="0"/>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世界发生了什么？</a:t>
            </a:r>
            <a:r>
              <a:rPr lang="en-US" altLang="zh-CN"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里约奥运周期兴奋剂检查数据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2" name="图片 1" descr="数据2"/>
          <p:cNvPicPr>
            <a:picLocks noChangeAspect="1"/>
          </p:cNvPicPr>
          <p:nvPr/>
        </p:nvPicPr>
        <p:blipFill>
          <a:blip r:embed="rId2"/>
          <a:stretch>
            <a:fillRect/>
          </a:stretch>
        </p:blipFill>
        <p:spPr>
          <a:xfrm>
            <a:off x="144780" y="1610995"/>
            <a:ext cx="8771255" cy="209486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TextBox 2"/>
          <p:cNvSpPr txBox="1"/>
          <p:nvPr/>
        </p:nvSpPr>
        <p:spPr>
          <a:xfrm>
            <a:off x="3330814" y="601264"/>
            <a:ext cx="5051425" cy="384810"/>
          </a:xfrm>
          <a:prstGeom prst="rect">
            <a:avLst/>
          </a:prstGeom>
          <a:noFill/>
        </p:spPr>
        <p:txBody>
          <a:bodyPr wrap="none" rtlCol="0">
            <a:spAutoFit/>
          </a:bodyPr>
          <a:p>
            <a:pPr lvl="0"/>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世界发生了什么？</a:t>
            </a:r>
            <a:r>
              <a:rPr lang="en-US" altLang="zh-CN"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里约奥运周期兴奋剂检查数据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2" name="图片 1" descr="数据3"/>
          <p:cNvPicPr>
            <a:picLocks noChangeAspect="1"/>
          </p:cNvPicPr>
          <p:nvPr/>
        </p:nvPicPr>
        <p:blipFill>
          <a:blip r:embed="rId2"/>
          <a:stretch>
            <a:fillRect/>
          </a:stretch>
        </p:blipFill>
        <p:spPr>
          <a:xfrm>
            <a:off x="177800" y="1665605"/>
            <a:ext cx="8738235" cy="20929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90745"/>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TextBox 2"/>
          <p:cNvSpPr txBox="1"/>
          <p:nvPr/>
        </p:nvSpPr>
        <p:spPr>
          <a:xfrm>
            <a:off x="3330814" y="601264"/>
            <a:ext cx="5051425" cy="384810"/>
          </a:xfrm>
          <a:prstGeom prst="rect">
            <a:avLst/>
          </a:prstGeom>
          <a:noFill/>
        </p:spPr>
        <p:txBody>
          <a:bodyPr wrap="none" rtlCol="0">
            <a:spAutoFit/>
          </a:bodyPr>
          <a:p>
            <a:pPr lvl="0"/>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世界发生了什么？</a:t>
            </a:r>
            <a:r>
              <a:rPr lang="en-US" altLang="zh-CN"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里约奥运周期兴奋剂检查数据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2" name="图片 1" descr="竖版"/>
          <p:cNvPicPr>
            <a:picLocks noChangeAspect="1"/>
          </p:cNvPicPr>
          <p:nvPr/>
        </p:nvPicPr>
        <p:blipFill>
          <a:blip r:embed="rId2"/>
          <a:stretch>
            <a:fillRect/>
          </a:stretch>
        </p:blipFill>
        <p:spPr>
          <a:xfrm>
            <a:off x="3424555" y="1633855"/>
            <a:ext cx="4031615" cy="3164840"/>
          </a:xfrm>
          <a:prstGeom prst="rect">
            <a:avLst/>
          </a:prstGeom>
        </p:spPr>
      </p:pic>
      <p:sp>
        <p:nvSpPr>
          <p:cNvPr id="5" name="文本框 4"/>
          <p:cNvSpPr txBox="1"/>
          <p:nvPr/>
        </p:nvSpPr>
        <p:spPr>
          <a:xfrm>
            <a:off x="2430145" y="1172845"/>
            <a:ext cx="4681220" cy="384810"/>
          </a:xfrm>
          <a:prstGeom prst="rect">
            <a:avLst/>
          </a:prstGeom>
          <a:noFill/>
        </p:spPr>
        <p:txBody>
          <a:bodyPr wrap="none" rtlCol="0">
            <a:spAutoFit/>
          </a:bodyPr>
          <a:p>
            <a:pPr algn="l"/>
            <a:r>
              <a:rPr lang="zh-CN" altLang="en-US" b="1">
                <a:solidFill>
                  <a:srgbClr val="FF6600"/>
                </a:solidFill>
                <a:latin typeface="微软雅黑" panose="020B0503020204020204" charset="-122"/>
                <a:ea typeface="微软雅黑" panose="020B0503020204020204" charset="-122"/>
              </a:rPr>
              <a:t>全球兴奋剂检测阳性物质排名  总数18631例</a:t>
            </a:r>
            <a:endParaRPr lang="zh-CN" altLang="en-US" b="1">
              <a:solidFill>
                <a:srgbClr val="FF6600"/>
              </a:solidFill>
              <a:latin typeface="微软雅黑" panose="020B0503020204020204" charset="-122"/>
              <a:ea typeface="微软雅黑" panose="020B0503020204020204" charset="-122"/>
            </a:endParaRPr>
          </a:p>
        </p:txBody>
      </p:sp>
      <p:sp>
        <p:nvSpPr>
          <p:cNvPr id="8" name="文本框 7"/>
          <p:cNvSpPr txBox="1"/>
          <p:nvPr/>
        </p:nvSpPr>
        <p:spPr>
          <a:xfrm>
            <a:off x="732790" y="1565910"/>
            <a:ext cx="2262505" cy="3253105"/>
          </a:xfrm>
          <a:prstGeom prst="rect">
            <a:avLst/>
          </a:prstGeom>
          <a:noFill/>
        </p:spPr>
        <p:txBody>
          <a:bodyPr wrap="square" rtlCol="0">
            <a:spAutoFit/>
          </a:bodyPr>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S1蛋白同化制剂</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S2肽类激素、生长因子等</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S6刺激剂</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S5利尿素和遮掩剂</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S9糖皮质激素类</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S8大麻（酚）类</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S3β-激动剂</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S4激素及代谢调节剂</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S7麻醉剂</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P2β-阻断剂</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P1酒精</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M2化学和物理篡改</a:t>
            </a:r>
            <a:endParaRPr lang="zh-CN" altLang="en-US" sz="1200" b="1">
              <a:solidFill>
                <a:schemeClr val="tx1"/>
              </a:solidFill>
              <a:latin typeface="微软雅黑" panose="020B0503020204020204" charset="-122"/>
              <a:ea typeface="微软雅黑" panose="020B0503020204020204" charset="-122"/>
            </a:endParaRPr>
          </a:p>
          <a:p>
            <a:pPr algn="r">
              <a:lnSpc>
                <a:spcPct val="133000"/>
              </a:lnSpc>
              <a:spcBef>
                <a:spcPts val="0"/>
              </a:spcBef>
              <a:spcAft>
                <a:spcPts val="0"/>
              </a:spcAft>
            </a:pPr>
            <a:r>
              <a:rPr lang="zh-CN" altLang="en-US" sz="1200" b="1">
                <a:solidFill>
                  <a:schemeClr val="tx1"/>
                </a:solidFill>
                <a:latin typeface="微软雅黑" panose="020B0503020204020204" charset="-122"/>
                <a:ea typeface="微软雅黑" panose="020B0503020204020204" charset="-122"/>
              </a:rPr>
              <a:t>M1篡改血液和血液成分</a:t>
            </a:r>
            <a:endParaRPr lang="zh-CN" altLang="en-US" sz="1200" b="1">
              <a:solidFill>
                <a:schemeClr val="tx1"/>
              </a:solidFill>
              <a:latin typeface="微软雅黑" panose="020B0503020204020204" charset="-122"/>
              <a:ea typeface="微软雅黑" panose="020B0503020204020204" charset="-122"/>
            </a:endParaRPr>
          </a:p>
        </p:txBody>
      </p:sp>
      <p:sp>
        <p:nvSpPr>
          <p:cNvPr id="9" name="文本框 8"/>
          <p:cNvSpPr txBox="1"/>
          <p:nvPr/>
        </p:nvSpPr>
        <p:spPr>
          <a:xfrm>
            <a:off x="7533005" y="1537335"/>
            <a:ext cx="848995" cy="337820"/>
          </a:xfrm>
          <a:prstGeom prst="rect">
            <a:avLst/>
          </a:prstGeom>
          <a:noFill/>
        </p:spPr>
        <p:txBody>
          <a:bodyPr wrap="square" rtlCol="0">
            <a:spAutoFit/>
          </a:bodyPr>
          <a:p>
            <a:r>
              <a:rPr lang="en-US" altLang="zh-CN" sz="1600"/>
              <a:t>9256</a:t>
            </a:r>
            <a:endParaRPr lang="en-US" altLang="zh-CN" sz="1600"/>
          </a:p>
        </p:txBody>
      </p:sp>
      <p:sp>
        <p:nvSpPr>
          <p:cNvPr id="10" name="文本框 9"/>
          <p:cNvSpPr txBox="1"/>
          <p:nvPr/>
        </p:nvSpPr>
        <p:spPr>
          <a:xfrm>
            <a:off x="4548505" y="1779270"/>
            <a:ext cx="848995" cy="337820"/>
          </a:xfrm>
          <a:prstGeom prst="rect">
            <a:avLst/>
          </a:prstGeom>
          <a:noFill/>
        </p:spPr>
        <p:txBody>
          <a:bodyPr wrap="square" rtlCol="0">
            <a:spAutoFit/>
          </a:bodyPr>
          <a:p>
            <a:r>
              <a:rPr lang="en-US" altLang="zh-CN" sz="1600"/>
              <a:t>2451</a:t>
            </a:r>
            <a:endParaRPr lang="en-US" altLang="zh-CN" sz="1600"/>
          </a:p>
        </p:txBody>
      </p:sp>
      <p:sp>
        <p:nvSpPr>
          <p:cNvPr id="11" name="文本框 10"/>
          <p:cNvSpPr txBox="1"/>
          <p:nvPr/>
        </p:nvSpPr>
        <p:spPr>
          <a:xfrm>
            <a:off x="4434840" y="2032000"/>
            <a:ext cx="848995" cy="337820"/>
          </a:xfrm>
          <a:prstGeom prst="rect">
            <a:avLst/>
          </a:prstGeom>
          <a:noFill/>
        </p:spPr>
        <p:txBody>
          <a:bodyPr wrap="square" rtlCol="0">
            <a:spAutoFit/>
          </a:bodyPr>
          <a:p>
            <a:r>
              <a:rPr lang="en-US" altLang="zh-CN" sz="1600"/>
              <a:t>2232</a:t>
            </a:r>
            <a:endParaRPr lang="en-US" altLang="zh-CN" sz="1600"/>
          </a:p>
        </p:txBody>
      </p:sp>
      <p:sp>
        <p:nvSpPr>
          <p:cNvPr id="12" name="文本框 11"/>
          <p:cNvSpPr txBox="1"/>
          <p:nvPr/>
        </p:nvSpPr>
        <p:spPr>
          <a:xfrm>
            <a:off x="4241800" y="2273935"/>
            <a:ext cx="848995" cy="337820"/>
          </a:xfrm>
          <a:prstGeom prst="rect">
            <a:avLst/>
          </a:prstGeom>
          <a:noFill/>
        </p:spPr>
        <p:txBody>
          <a:bodyPr wrap="square" rtlCol="0">
            <a:spAutoFit/>
          </a:bodyPr>
          <a:p>
            <a:r>
              <a:rPr lang="en-US" altLang="zh-CN" sz="1600"/>
              <a:t>1532</a:t>
            </a:r>
            <a:endParaRPr lang="en-US" altLang="zh-CN" sz="1600"/>
          </a:p>
        </p:txBody>
      </p:sp>
      <p:sp>
        <p:nvSpPr>
          <p:cNvPr id="13" name="文本框 12"/>
          <p:cNvSpPr txBox="1"/>
          <p:nvPr/>
        </p:nvSpPr>
        <p:spPr>
          <a:xfrm>
            <a:off x="4075430" y="2537460"/>
            <a:ext cx="848995" cy="337820"/>
          </a:xfrm>
          <a:prstGeom prst="rect">
            <a:avLst/>
          </a:prstGeom>
          <a:noFill/>
        </p:spPr>
        <p:txBody>
          <a:bodyPr wrap="square" rtlCol="0">
            <a:spAutoFit/>
          </a:bodyPr>
          <a:p>
            <a:r>
              <a:rPr lang="en-US" altLang="zh-CN" sz="1600"/>
              <a:t>1162</a:t>
            </a:r>
            <a:endParaRPr lang="en-US" altLang="zh-CN" sz="1600"/>
          </a:p>
        </p:txBody>
      </p:sp>
      <p:sp>
        <p:nvSpPr>
          <p:cNvPr id="14" name="文本框 13"/>
          <p:cNvSpPr txBox="1"/>
          <p:nvPr/>
        </p:nvSpPr>
        <p:spPr>
          <a:xfrm>
            <a:off x="3982720" y="2779395"/>
            <a:ext cx="848995" cy="337820"/>
          </a:xfrm>
          <a:prstGeom prst="rect">
            <a:avLst/>
          </a:prstGeom>
          <a:noFill/>
        </p:spPr>
        <p:txBody>
          <a:bodyPr wrap="square" rtlCol="0">
            <a:spAutoFit/>
          </a:bodyPr>
          <a:p>
            <a:r>
              <a:rPr lang="en-US" altLang="zh-CN" sz="1600"/>
              <a:t>794</a:t>
            </a:r>
            <a:endParaRPr lang="en-US" altLang="zh-CN" sz="1600"/>
          </a:p>
        </p:txBody>
      </p:sp>
      <p:sp>
        <p:nvSpPr>
          <p:cNvPr id="15" name="文本框 14"/>
          <p:cNvSpPr txBox="1"/>
          <p:nvPr/>
        </p:nvSpPr>
        <p:spPr>
          <a:xfrm>
            <a:off x="3699510" y="3047365"/>
            <a:ext cx="848995" cy="337820"/>
          </a:xfrm>
          <a:prstGeom prst="rect">
            <a:avLst/>
          </a:prstGeom>
          <a:noFill/>
        </p:spPr>
        <p:txBody>
          <a:bodyPr wrap="square" rtlCol="0">
            <a:spAutoFit/>
          </a:bodyPr>
          <a:p>
            <a:r>
              <a:rPr lang="en-US" altLang="zh-CN" sz="1600"/>
              <a:t>506</a:t>
            </a:r>
            <a:endParaRPr lang="en-US" altLang="zh-CN" sz="1600"/>
          </a:p>
        </p:txBody>
      </p:sp>
      <p:sp>
        <p:nvSpPr>
          <p:cNvPr id="17" name="文本框 16"/>
          <p:cNvSpPr txBox="1"/>
          <p:nvPr/>
        </p:nvSpPr>
        <p:spPr>
          <a:xfrm>
            <a:off x="3606165" y="3288665"/>
            <a:ext cx="848995" cy="337820"/>
          </a:xfrm>
          <a:prstGeom prst="rect">
            <a:avLst/>
          </a:prstGeom>
          <a:noFill/>
        </p:spPr>
        <p:txBody>
          <a:bodyPr wrap="square" rtlCol="0">
            <a:spAutoFit/>
          </a:bodyPr>
          <a:p>
            <a:r>
              <a:rPr lang="en-US" altLang="zh-CN" sz="1600"/>
              <a:t>467</a:t>
            </a:r>
            <a:endParaRPr lang="en-US" altLang="zh-CN" sz="1600"/>
          </a:p>
        </p:txBody>
      </p:sp>
      <p:sp>
        <p:nvSpPr>
          <p:cNvPr id="18" name="文本框 17"/>
          <p:cNvSpPr txBox="1"/>
          <p:nvPr/>
        </p:nvSpPr>
        <p:spPr>
          <a:xfrm>
            <a:off x="3491865" y="3520440"/>
            <a:ext cx="848995" cy="337820"/>
          </a:xfrm>
          <a:prstGeom prst="rect">
            <a:avLst/>
          </a:prstGeom>
          <a:noFill/>
        </p:spPr>
        <p:txBody>
          <a:bodyPr wrap="square" rtlCol="0">
            <a:spAutoFit/>
          </a:bodyPr>
          <a:p>
            <a:r>
              <a:rPr lang="en-US" altLang="zh-CN" sz="1600"/>
              <a:t>130</a:t>
            </a:r>
            <a:endParaRPr lang="en-US" altLang="zh-CN" sz="1600"/>
          </a:p>
        </p:txBody>
      </p:sp>
      <p:sp>
        <p:nvSpPr>
          <p:cNvPr id="19" name="文本框 18"/>
          <p:cNvSpPr txBox="1"/>
          <p:nvPr/>
        </p:nvSpPr>
        <p:spPr>
          <a:xfrm>
            <a:off x="3451225" y="3771900"/>
            <a:ext cx="848995" cy="337820"/>
          </a:xfrm>
          <a:prstGeom prst="rect">
            <a:avLst/>
          </a:prstGeom>
          <a:noFill/>
        </p:spPr>
        <p:txBody>
          <a:bodyPr wrap="square" rtlCol="0">
            <a:spAutoFit/>
          </a:bodyPr>
          <a:p>
            <a:r>
              <a:rPr lang="en-US" altLang="zh-CN" sz="1600"/>
              <a:t>82</a:t>
            </a:r>
            <a:endParaRPr lang="en-US" altLang="zh-CN" sz="1600"/>
          </a:p>
        </p:txBody>
      </p:sp>
      <p:sp>
        <p:nvSpPr>
          <p:cNvPr id="20" name="文本框 19"/>
          <p:cNvSpPr txBox="1"/>
          <p:nvPr/>
        </p:nvSpPr>
        <p:spPr>
          <a:xfrm>
            <a:off x="3424555" y="4023360"/>
            <a:ext cx="848995" cy="337820"/>
          </a:xfrm>
          <a:prstGeom prst="rect">
            <a:avLst/>
          </a:prstGeom>
          <a:noFill/>
        </p:spPr>
        <p:txBody>
          <a:bodyPr wrap="square" rtlCol="0">
            <a:spAutoFit/>
          </a:bodyPr>
          <a:p>
            <a:r>
              <a:rPr lang="en-US" altLang="zh-CN" sz="1600"/>
              <a:t>13</a:t>
            </a:r>
            <a:endParaRPr lang="en-US" altLang="zh-CN" sz="1600"/>
          </a:p>
        </p:txBody>
      </p:sp>
      <p:sp>
        <p:nvSpPr>
          <p:cNvPr id="21" name="文本框 20"/>
          <p:cNvSpPr txBox="1"/>
          <p:nvPr/>
        </p:nvSpPr>
        <p:spPr>
          <a:xfrm>
            <a:off x="3392805" y="4258310"/>
            <a:ext cx="848995" cy="337820"/>
          </a:xfrm>
          <a:prstGeom prst="rect">
            <a:avLst/>
          </a:prstGeom>
          <a:noFill/>
        </p:spPr>
        <p:txBody>
          <a:bodyPr wrap="square" rtlCol="0">
            <a:spAutoFit/>
          </a:bodyPr>
          <a:p>
            <a:r>
              <a:rPr lang="en-US" altLang="zh-CN" sz="1600"/>
              <a:t>6</a:t>
            </a:r>
            <a:endParaRPr lang="en-US" altLang="zh-CN" sz="1600"/>
          </a:p>
        </p:txBody>
      </p:sp>
      <p:sp>
        <p:nvSpPr>
          <p:cNvPr id="22" name="文本框 21"/>
          <p:cNvSpPr txBox="1"/>
          <p:nvPr/>
        </p:nvSpPr>
        <p:spPr>
          <a:xfrm>
            <a:off x="3373755" y="4491355"/>
            <a:ext cx="848995" cy="337820"/>
          </a:xfrm>
          <a:prstGeom prst="rect">
            <a:avLst/>
          </a:prstGeom>
          <a:noFill/>
        </p:spPr>
        <p:txBody>
          <a:bodyPr wrap="square" rtlCol="0">
            <a:spAutoFit/>
          </a:bodyPr>
          <a:p>
            <a:r>
              <a:rPr lang="en-US" altLang="zh-CN" sz="1600"/>
              <a:t>0</a:t>
            </a:r>
            <a:endParaRPr lang="en-US" altLang="zh-CN"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256655" y="4679950"/>
            <a:ext cx="2659380" cy="287020"/>
          </a:xfrm>
          <a:prstGeom prst="rect">
            <a:avLst/>
          </a:prstGeom>
          <a:noFill/>
        </p:spPr>
        <p:txBody>
          <a:bodyPr wrap="none" rtlCol="0">
            <a:spAutoFit/>
            <a:scene3d>
              <a:camera prst="orthographicFront"/>
              <a:lightRig rig="threePt" dir="t"/>
            </a:scene3d>
          </a:bodyPr>
          <a:lstStyle/>
          <a:p>
            <a:r>
              <a:rPr lang="en-US"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www.chinada.cn  </a:t>
            </a:r>
            <a:r>
              <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中国反兴奋剂中心</a:t>
            </a:r>
            <a:endParaRPr lang="zh-CN" altLang="zh-CN" sz="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TextBox 2"/>
          <p:cNvSpPr txBox="1"/>
          <p:nvPr/>
        </p:nvSpPr>
        <p:spPr>
          <a:xfrm>
            <a:off x="3330814" y="601264"/>
            <a:ext cx="4983480" cy="384810"/>
          </a:xfrm>
          <a:prstGeom prst="rect">
            <a:avLst/>
          </a:prstGeom>
          <a:noFill/>
        </p:spPr>
        <p:txBody>
          <a:bodyPr wrap="none" rtlCol="0">
            <a:spAutoFit/>
          </a:bodyPr>
          <a:p>
            <a:pPr lvl="0" algn="l"/>
            <a:r>
              <a:rPr lang="zh-CN" altLang="en-US" b="1" dirty="0" smtClean="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中国发生了什么？</a:t>
            </a:r>
            <a:r>
              <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天津全运周期兴奋剂检查数据</a:t>
            </a:r>
            <a:endParaRPr lang="zh-CN" altLang="en-US" b="1" dirty="0" smtClean="0">
              <a:solidFill>
                <a:srgbClr val="FF66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9" name="图片 8" descr="13-16中国"/>
          <p:cNvPicPr>
            <a:picLocks noChangeAspect="1"/>
          </p:cNvPicPr>
          <p:nvPr/>
        </p:nvPicPr>
        <p:blipFill>
          <a:blip r:embed="rId2"/>
          <a:stretch>
            <a:fillRect/>
          </a:stretch>
        </p:blipFill>
        <p:spPr>
          <a:xfrm>
            <a:off x="716280" y="1268095"/>
            <a:ext cx="7597775" cy="314134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5220</Words>
  <Application>WPS 演示</Application>
  <PresentationFormat>自定义</PresentationFormat>
  <Paragraphs>317</Paragraphs>
  <Slides>27</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微软雅黑</vt:lpstr>
      <vt:lpstr>Calibri Light</vt:lpstr>
      <vt:lpstr>Calibri</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904</cp:revision>
  <dcterms:created xsi:type="dcterms:W3CDTF">2016-05-10T05:41:00Z</dcterms:created>
  <dcterms:modified xsi:type="dcterms:W3CDTF">2017-05-08T08:05:31Z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