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29"/>
  </p:notesMasterIdLst>
  <p:sldIdLst>
    <p:sldId id="256" r:id="rId13"/>
    <p:sldId id="257" r:id="rId14"/>
    <p:sldId id="258" r:id="rId15"/>
    <p:sldId id="259" r:id="rId16"/>
    <p:sldId id="788" r:id="rId17"/>
    <p:sldId id="789" r:id="rId18"/>
    <p:sldId id="790" r:id="rId19"/>
    <p:sldId id="791" r:id="rId20"/>
    <p:sldId id="792" r:id="rId21"/>
    <p:sldId id="793" r:id="rId22"/>
    <p:sldId id="795" r:id="rId23"/>
    <p:sldId id="796" r:id="rId24"/>
    <p:sldId id="797" r:id="rId25"/>
    <p:sldId id="798" r:id="rId26"/>
    <p:sldId id="799" r:id="rId27"/>
    <p:sldId id="800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66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0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Mobile Software Development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spcBef>
                <a:spcPts val="400"/>
              </a:spcBef>
              <a:buFont typeface="Bariol Regular" panose="02000506040000020003" pitchFamily="2" charset="0"/>
              <a:buChar char="&gt;"/>
              <a:defRPr/>
            </a:lvl2pPr>
            <a:lvl3pPr marL="1180800" indent="-216000">
              <a:spcBef>
                <a:spcPts val="400"/>
              </a:spcBef>
              <a:buFont typeface="Bariol Regular" panose="02000506040000020003" pitchFamily="2" charset="0"/>
              <a:buChar char="–"/>
              <a:defRPr/>
            </a:lvl3pPr>
            <a:lvl4pPr marL="1566000" indent="-158400">
              <a:spcBef>
                <a:spcPts val="350"/>
              </a:spcBef>
              <a:defRPr/>
            </a:lvl4pPr>
            <a:lvl5pPr marL="2023200" indent="-158400">
              <a:spcBef>
                <a:spcPts val="350"/>
              </a:spcBef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817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4571206"/>
            <a:ext cx="4495800" cy="527050"/>
          </a:xfrm>
        </p:spPr>
        <p:txBody>
          <a:bodyPr/>
          <a:lstStyle/>
          <a:p>
            <a:pPr algn="l"/>
            <a:r>
              <a:rPr lang="en-US" dirty="0"/>
              <a:t>HWSW Flutter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A Dart </a:t>
            </a:r>
            <a:r>
              <a:rPr lang="en-GB" dirty="0" err="1"/>
              <a:t>nyelv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a Flutter </a:t>
            </a:r>
            <a:r>
              <a:rPr lang="en-GB" dirty="0" err="1"/>
              <a:t>keretrendszer</a:t>
            </a:r>
            <a:r>
              <a:rPr lang="en-GB" dirty="0"/>
              <a:t> </a:t>
            </a:r>
            <a:r>
              <a:rPr lang="en-GB" dirty="0" err="1"/>
              <a:t>bemutatása</a:t>
            </a:r>
            <a:r>
              <a:rPr lang="en-GB" dirty="0"/>
              <a:t>, </a:t>
            </a:r>
            <a:r>
              <a:rPr lang="en-GB" dirty="0" err="1"/>
              <a:t>egy</a:t>
            </a:r>
            <a:r>
              <a:rPr lang="en-GB" dirty="0"/>
              <a:t> Flutter project </a:t>
            </a:r>
            <a:r>
              <a:rPr lang="en-GB" dirty="0" err="1"/>
              <a:t>felépítése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2015: preview, 2018: </a:t>
            </a:r>
            <a:r>
              <a:rPr lang="en-GB" sz="2800" dirty="0" err="1">
                <a:latin typeface="+mn-lt"/>
              </a:rPr>
              <a:t>verzió</a:t>
            </a:r>
            <a:r>
              <a:rPr lang="en-GB" sz="2800" dirty="0">
                <a:latin typeface="+mn-lt"/>
              </a:rPr>
              <a:t>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Stable: Android, iOS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Beta: Web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Early alpha: Windows, macOS, Linux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Package Manager: Pub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Hibrid-natív</a:t>
            </a:r>
            <a:r>
              <a:rPr lang="en-GB" sz="2800" dirty="0"/>
              <a:t> </a:t>
            </a:r>
            <a:r>
              <a:rPr lang="en-GB" sz="2800" dirty="0" err="1"/>
              <a:t>alkalmazások</a:t>
            </a:r>
            <a:endParaRPr lang="en-GB" sz="2800" dirty="0">
              <a:latin typeface="+mn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512162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DC74AE-0144-4F43-AE70-B28DEBD5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D6658EC-E4DC-4566-8825-B6DB55233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5" y="1543358"/>
            <a:ext cx="9153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módok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debug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VM </a:t>
            </a:r>
            <a:r>
              <a:rPr lang="en-GB" sz="2800" dirty="0" err="1"/>
              <a:t>mellékelve</a:t>
            </a:r>
            <a:r>
              <a:rPr lang="en-GB" sz="2800" dirty="0"/>
              <a:t> </a:t>
            </a:r>
            <a:r>
              <a:rPr lang="en-GB" sz="2800" dirty="0" err="1"/>
              <a:t>alkalmazásban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becsomagolva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támogatása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Közepes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release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környezet</a:t>
            </a:r>
            <a:r>
              <a:rPr lang="en-GB" sz="2800" dirty="0"/>
              <a:t>,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natív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lehetséges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Emulátoron</a:t>
            </a:r>
            <a:r>
              <a:rPr lang="en-GB" sz="2800" dirty="0"/>
              <a:t>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fut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profile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Bizonyos</a:t>
            </a:r>
            <a:r>
              <a:rPr lang="en-GB" sz="2800" dirty="0"/>
              <a:t> debug </a:t>
            </a:r>
            <a:r>
              <a:rPr lang="en-GB" sz="2800" dirty="0" err="1"/>
              <a:t>funkciók</a:t>
            </a:r>
            <a:r>
              <a:rPr lang="en-GB" sz="2800" dirty="0"/>
              <a:t> </a:t>
            </a:r>
            <a:r>
              <a:rPr lang="en-GB" sz="2800" dirty="0" err="1"/>
              <a:t>bekapcsolása</a:t>
            </a:r>
            <a:r>
              <a:rPr lang="en-GB" sz="2800" dirty="0"/>
              <a:t> </a:t>
            </a:r>
            <a:r>
              <a:rPr lang="en-GB" sz="2800" dirty="0" err="1"/>
              <a:t>méréshez</a:t>
            </a:r>
            <a:endParaRPr lang="en-GB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512162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5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Flutter </a:t>
            </a:r>
            <a:r>
              <a:rPr lang="en-US" dirty="0" err="1"/>
              <a:t>csapat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Több</a:t>
            </a:r>
            <a:r>
              <a:rPr lang="en-GB" sz="2800" dirty="0"/>
              <a:t> </a:t>
            </a:r>
            <a:r>
              <a:rPr lang="en-GB" sz="2800" dirty="0" err="1"/>
              <a:t>nyelvet</a:t>
            </a:r>
            <a:r>
              <a:rPr lang="en-GB" sz="2800" dirty="0"/>
              <a:t> </a:t>
            </a:r>
            <a:r>
              <a:rPr lang="en-GB" sz="2800" dirty="0" err="1"/>
              <a:t>megvizsgáltak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jól</a:t>
            </a:r>
            <a:r>
              <a:rPr lang="en-GB" sz="2800" dirty="0"/>
              <a:t> </a:t>
            </a:r>
            <a:r>
              <a:rPr lang="en-GB" sz="2800" dirty="0" err="1"/>
              <a:t>szerepelt</a:t>
            </a:r>
            <a:r>
              <a:rPr lang="en-GB" sz="2800" dirty="0"/>
              <a:t> </a:t>
            </a:r>
            <a:r>
              <a:rPr lang="en-GB" sz="2800" dirty="0" err="1"/>
              <a:t>minden</a:t>
            </a:r>
            <a:r>
              <a:rPr lang="en-GB" sz="2800" dirty="0"/>
              <a:t> </a:t>
            </a:r>
            <a:r>
              <a:rPr lang="en-GB" sz="2800" dirty="0" err="1"/>
              <a:t>szempontnál</a:t>
            </a:r>
            <a:r>
              <a:rPr lang="en-GB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Fejlesztői</a:t>
            </a:r>
            <a:r>
              <a:rPr lang="en-GB" sz="2800" dirty="0"/>
              <a:t> </a:t>
            </a:r>
            <a:r>
              <a:rPr lang="en-GB" sz="2800" dirty="0" err="1"/>
              <a:t>produktivitás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Objektum</a:t>
            </a:r>
            <a:r>
              <a:rPr lang="en-GB" sz="2800" dirty="0"/>
              <a:t> </a:t>
            </a:r>
            <a:r>
              <a:rPr lang="en-GB" sz="2800" dirty="0" err="1"/>
              <a:t>orientált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Kiszámítható</a:t>
            </a:r>
            <a:r>
              <a:rPr lang="en-GB" sz="2800" dirty="0"/>
              <a:t>, </a:t>
            </a:r>
            <a:r>
              <a:rPr lang="en-GB" sz="2800" dirty="0" err="1"/>
              <a:t>magas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memóriafoglalás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Just in Time: Hot Reload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Ahead of Time: </a:t>
            </a: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futás</a:t>
            </a:r>
            <a:endParaRPr lang="en-GB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512162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vélemény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780484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ecosystem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nincs</a:t>
            </a:r>
            <a:r>
              <a:rPr lang="en-GB" sz="2800" dirty="0"/>
              <a:t> </a:t>
            </a:r>
            <a:r>
              <a:rPr lang="en-GB" sz="2800" dirty="0" err="1"/>
              <a:t>használatban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Nyelv</a:t>
            </a:r>
            <a:r>
              <a:rPr lang="en-GB" sz="2800" dirty="0"/>
              <a:t> </a:t>
            </a:r>
            <a:r>
              <a:rPr lang="en-GB" sz="2800" dirty="0" err="1"/>
              <a:t>kisajátítása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For example, when we adopted Dart, the language didn’t have an ahead-of-time toolchain for producing native binaries, </a:t>
            </a:r>
            <a:r>
              <a:rPr lang="hu-HU" sz="1600" dirty="0"/>
              <a:t>…</a:t>
            </a:r>
            <a:r>
              <a:rPr lang="en-GB" sz="1600" dirty="0"/>
              <a:t>, but now the language does because the Dart team built it for Flutter.</a:t>
            </a:r>
            <a:r>
              <a:rPr lang="hu-HU" sz="1600" dirty="0"/>
              <a:t>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Similarly, the Dart VM has previously been optimized for throughput but the team is now optimizing the VM for latency, which is more important for Flutter’s workload.</a:t>
            </a:r>
            <a:r>
              <a:rPr lang="hu-HU" sz="1600" dirty="0"/>
              <a:t>”</a:t>
            </a:r>
            <a:endParaRPr lang="en-GB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err="1"/>
              <a:t>Új</a:t>
            </a:r>
            <a:r>
              <a:rPr lang="en-GB" sz="2700" dirty="0"/>
              <a:t> </a:t>
            </a:r>
            <a:r>
              <a:rPr lang="en-GB" sz="2700" dirty="0" err="1"/>
              <a:t>nyelvi</a:t>
            </a:r>
            <a:r>
              <a:rPr lang="en-GB" sz="2700" dirty="0"/>
              <a:t> </a:t>
            </a:r>
            <a:r>
              <a:rPr lang="en-GB" sz="2700" dirty="0" err="1"/>
              <a:t>funkciók</a:t>
            </a:r>
            <a:r>
              <a:rPr lang="en-GB" sz="2700" dirty="0"/>
              <a:t> </a:t>
            </a:r>
            <a:r>
              <a:rPr lang="en-GB" sz="2700" dirty="0" err="1"/>
              <a:t>kifejezetten</a:t>
            </a:r>
            <a:r>
              <a:rPr lang="en-GB" sz="2700" dirty="0"/>
              <a:t> Flutter </a:t>
            </a:r>
            <a:r>
              <a:rPr lang="en-GB" sz="2700" dirty="0" err="1"/>
              <a:t>részére</a:t>
            </a:r>
            <a:endParaRPr lang="en-GB" sz="28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3CC631D-2FC0-43D8-A01C-C1569ABB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83" y="1569204"/>
            <a:ext cx="6584731" cy="13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 - Widget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Az UI </a:t>
            </a:r>
            <a:r>
              <a:rPr lang="en-GB" sz="2800" dirty="0" err="1"/>
              <a:t>egy</a:t>
            </a:r>
            <a:r>
              <a:rPr lang="en-GB" sz="2800" dirty="0"/>
              <a:t> </a:t>
            </a:r>
            <a:r>
              <a:rPr lang="en-GB" sz="2800" dirty="0" err="1"/>
              <a:t>részét</a:t>
            </a:r>
            <a:r>
              <a:rPr lang="en-GB" sz="2800" dirty="0"/>
              <a:t> </a:t>
            </a:r>
            <a:r>
              <a:rPr lang="en-GB" sz="2800" dirty="0" err="1"/>
              <a:t>leíró</a:t>
            </a:r>
            <a:r>
              <a:rPr lang="en-GB" sz="2800" dirty="0"/>
              <a:t> </a:t>
            </a:r>
            <a:r>
              <a:rPr lang="en-GB" sz="2800" dirty="0" err="1"/>
              <a:t>komponens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Immutable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Egymásba</a:t>
            </a:r>
            <a:r>
              <a:rPr lang="en-GB" sz="2800" dirty="0"/>
              <a:t> </a:t>
            </a:r>
            <a:r>
              <a:rPr lang="en-GB" sz="2800" dirty="0" err="1"/>
              <a:t>ágyazás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Widget tree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512162"/>
            <a:ext cx="4750858" cy="233740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E61652E7-0AEE-4439-9797-2F52A1F3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59" y="3203943"/>
            <a:ext cx="3503518" cy="30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5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 – Widget tree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512162"/>
            <a:ext cx="4750858" cy="233740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7B4AABB-90AA-410F-8C8C-C833197F4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" y="2458587"/>
            <a:ext cx="7621375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2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 dirty="0" err="1"/>
              <a:t>Bevezetés</a:t>
            </a:r>
            <a:r>
              <a:rPr lang="en-US" dirty="0"/>
              <a:t> - </a:t>
            </a:r>
            <a:r>
              <a:rPr lang="en-US" dirty="0" err="1"/>
              <a:t>képzés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8 </a:t>
            </a:r>
            <a:r>
              <a:rPr lang="en-GB" sz="2800" dirty="0" err="1">
                <a:latin typeface="+mn-lt"/>
              </a:rPr>
              <a:t>db</a:t>
            </a:r>
            <a:r>
              <a:rPr lang="en-GB" sz="2800" dirty="0">
                <a:latin typeface="+mn-lt"/>
              </a:rPr>
              <a:t> 3x45 perc + 15 perc </a:t>
            </a:r>
            <a:r>
              <a:rPr lang="en-GB" sz="2800" dirty="0" err="1">
                <a:latin typeface="+mn-lt"/>
              </a:rPr>
              <a:t>szünet</a:t>
            </a:r>
            <a:endParaRPr lang="en-GB" sz="2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Hétfő</a:t>
            </a:r>
            <a:r>
              <a:rPr lang="en-GB" sz="2800" dirty="0"/>
              <a:t> </a:t>
            </a:r>
            <a:r>
              <a:rPr lang="en-GB" sz="2800" dirty="0" err="1"/>
              <a:t>és</a:t>
            </a:r>
            <a:r>
              <a:rPr lang="en-GB" sz="2800" dirty="0"/>
              <a:t> </a:t>
            </a:r>
            <a:r>
              <a:rPr lang="en-GB" sz="2800" dirty="0" err="1"/>
              <a:t>szerda</a:t>
            </a:r>
            <a:r>
              <a:rPr lang="en-GB" sz="2800" dirty="0"/>
              <a:t> 17:00 – 19:30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Adobe Connect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Slack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Juhos</a:t>
            </a:r>
            <a:r>
              <a:rPr lang="en-GB" sz="2800" dirty="0"/>
              <a:t> </a:t>
            </a:r>
            <a:r>
              <a:rPr lang="en-GB" sz="2800" dirty="0" err="1"/>
              <a:t>István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juhos.istvan@autsoft.hu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Pásztor Dániel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pasztor.daniel@aut.bme.hu</a:t>
            </a:r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Dart </a:t>
            </a:r>
            <a:r>
              <a:rPr lang="en-GB" sz="2800" dirty="0" err="1">
                <a:latin typeface="+mn-lt"/>
              </a:rPr>
              <a:t>nyelv</a:t>
            </a:r>
            <a:r>
              <a:rPr lang="en-GB" sz="2800" dirty="0">
                <a:latin typeface="+mn-lt"/>
              </a:rPr>
              <a:t> - </a:t>
            </a:r>
            <a:r>
              <a:rPr lang="en-GB" sz="2800" dirty="0" err="1">
                <a:latin typeface="+mn-lt"/>
              </a:rPr>
              <a:t>történet</a:t>
            </a:r>
            <a:endParaRPr lang="en-GB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nyelv</a:t>
            </a:r>
            <a:r>
              <a:rPr lang="en-GB" sz="2800" dirty="0"/>
              <a:t> – </a:t>
            </a:r>
            <a:r>
              <a:rPr lang="en-GB" sz="2800" dirty="0" err="1"/>
              <a:t>ismerkedés</a:t>
            </a:r>
            <a:endParaRPr lang="en-GB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Flutter </a:t>
            </a:r>
            <a:r>
              <a:rPr lang="en-GB" sz="2800" dirty="0"/>
              <a:t>– </a:t>
            </a:r>
            <a:r>
              <a:rPr lang="en-GB" sz="2800" dirty="0" err="1"/>
              <a:t>történet</a:t>
            </a:r>
            <a:endParaRPr lang="en-GB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Flutter SDK </a:t>
            </a:r>
            <a:r>
              <a:rPr lang="en-GB" sz="2800" dirty="0" err="1">
                <a:latin typeface="+mn-lt"/>
              </a:rPr>
              <a:t>telepítés</a:t>
            </a:r>
            <a:endParaRPr lang="en-GB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Flutter </a:t>
            </a:r>
            <a:r>
              <a:rPr lang="en-GB" sz="2800" dirty="0" err="1"/>
              <a:t>mintaprojekt</a:t>
            </a:r>
            <a:r>
              <a:rPr lang="en-GB" sz="2800" dirty="0"/>
              <a:t> </a:t>
            </a:r>
            <a:r>
              <a:rPr lang="en-GB" sz="2800" dirty="0" err="1"/>
              <a:t>bemutatás</a:t>
            </a:r>
            <a:endParaRPr lang="en-GB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Widgetek</a:t>
            </a:r>
            <a:endParaRPr lang="en-GB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Flutter Counter </a:t>
            </a:r>
            <a:r>
              <a:rPr lang="en-GB" sz="2800" dirty="0" err="1"/>
              <a:t>projekt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Mobil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Android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iOS</a:t>
            </a:r>
            <a:endParaRPr lang="en-GB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Desktop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Windows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macOS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Linux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Web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Beágyazott</a:t>
            </a:r>
            <a:r>
              <a:rPr lang="en-GB" sz="2800" dirty="0"/>
              <a:t> </a:t>
            </a:r>
            <a:r>
              <a:rPr lang="en-GB" sz="2800" dirty="0" err="1"/>
              <a:t>rendszerek</a:t>
            </a:r>
            <a:endParaRPr lang="en-GB" sz="2800" dirty="0">
              <a:latin typeface="+mn-lt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DE8E009-FDAD-4911-97D0-A097164E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1" y="1685952"/>
            <a:ext cx="5473733" cy="1715648"/>
          </a:xfrm>
          <a:prstGeom prst="rect">
            <a:avLst/>
          </a:prstGeom>
        </p:spPr>
      </p:pic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9617F842-E685-4794-96E3-E51D5086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46981"/>
              </p:ext>
            </p:extLst>
          </p:nvPr>
        </p:nvGraphicFramePr>
        <p:xfrm>
          <a:off x="7117855" y="3642803"/>
          <a:ext cx="403644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8222">
                  <a:extLst>
                    <a:ext uri="{9D8B030D-6E8A-4147-A177-3AD203B41FA5}">
                      <a16:colId xmlns:a16="http://schemas.microsoft.com/office/drawing/2014/main" val="2079304610"/>
                    </a:ext>
                  </a:extLst>
                </a:gridCol>
                <a:gridCol w="2018222">
                  <a:extLst>
                    <a:ext uri="{9D8B030D-6E8A-4147-A177-3AD203B41FA5}">
                      <a16:colId xmlns:a16="http://schemas.microsoft.com/office/drawing/2014/main" val="180177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/>
                        <a:t>Desktop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24%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Mobil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Multi-platform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9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Natív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Reszponzív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weboldal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Progressive Web App (PWA)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Telepített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böngésző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futtatja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Offline </a:t>
            </a:r>
            <a:r>
              <a:rPr lang="en-GB" sz="2800" dirty="0" err="1"/>
              <a:t>támogatás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Push notification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Weboldal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rendes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alkalmazásba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csomagolva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Eléri</a:t>
            </a:r>
            <a:r>
              <a:rPr lang="en-GB" sz="2800" dirty="0"/>
              <a:t> a platform </a:t>
            </a:r>
            <a:r>
              <a:rPr lang="en-GB" sz="2800" dirty="0" err="1"/>
              <a:t>erőforrásait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Electron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Cross-platform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React Native, </a:t>
            </a:r>
            <a:r>
              <a:rPr lang="en-GB" sz="2800" dirty="0" err="1">
                <a:latin typeface="+mn-lt"/>
              </a:rPr>
              <a:t>NativeScript</a:t>
            </a:r>
            <a:r>
              <a:rPr lang="en-GB" sz="2800" dirty="0">
                <a:latin typeface="+mn-lt"/>
              </a:rPr>
              <a:t>, Xamarin Native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28C7EDB-03D2-4151-8C8B-297F3A8A6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85" y="1756505"/>
            <a:ext cx="2130585" cy="42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3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</a:t>
            </a:r>
            <a:r>
              <a:rPr lang="en-GB" sz="2800" dirty="0" err="1"/>
              <a:t>kezdeményezés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2011: preview, 2013: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Webre</a:t>
            </a:r>
            <a:r>
              <a:rPr lang="en-GB" sz="2800" dirty="0"/>
              <a:t> </a:t>
            </a:r>
            <a:r>
              <a:rPr lang="en-GB" sz="2800" dirty="0" err="1"/>
              <a:t>szánták</a:t>
            </a:r>
            <a:r>
              <a:rPr lang="en-GB" sz="2800" dirty="0"/>
              <a:t>,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en-GB" sz="2800" dirty="0" err="1"/>
              <a:t>leváltása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Eredeti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cél</a:t>
            </a:r>
            <a:r>
              <a:rPr lang="en-GB" sz="2800" dirty="0">
                <a:latin typeface="+mn-lt"/>
              </a:rPr>
              <a:t>: Dart VM </a:t>
            </a:r>
            <a:r>
              <a:rPr lang="en-GB" sz="2800" dirty="0" err="1">
                <a:latin typeface="+mn-lt"/>
              </a:rPr>
              <a:t>böngészőkbe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Később</a:t>
            </a:r>
            <a:r>
              <a:rPr lang="en-GB" sz="2800" dirty="0">
                <a:latin typeface="+mn-lt"/>
              </a:rPr>
              <a:t>: </a:t>
            </a:r>
            <a:r>
              <a:rPr lang="en-GB" sz="2800" dirty="0" err="1">
                <a:latin typeface="+mn-lt"/>
              </a:rPr>
              <a:t>Javascriptre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fordítás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AngularDart</a:t>
            </a:r>
            <a:endParaRPr lang="en-GB" sz="2800" dirty="0">
              <a:latin typeface="+mn-lt"/>
            </a:endParaRPr>
          </a:p>
        </p:txBody>
      </p:sp>
      <p:pic>
        <p:nvPicPr>
          <p:cNvPr id="3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1CBA6A51-EAF6-4BD8-9AB5-0BE961D0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5" y="2020827"/>
            <a:ext cx="3251128" cy="10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9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 - </a:t>
            </a:r>
            <a:r>
              <a:rPr lang="en-GB" dirty="0" err="1"/>
              <a:t>nyelv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Objektum</a:t>
            </a:r>
            <a:r>
              <a:rPr lang="en-GB" sz="2800" dirty="0"/>
              <a:t> </a:t>
            </a:r>
            <a:r>
              <a:rPr lang="en-GB" sz="2800" dirty="0" err="1"/>
              <a:t>orientált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Osztály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alapú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Garbage collector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C-</a:t>
            </a:r>
            <a:r>
              <a:rPr lang="en-GB" sz="2800" dirty="0" err="1"/>
              <a:t>szerű</a:t>
            </a:r>
            <a:r>
              <a:rPr lang="en-GB" sz="2800" dirty="0"/>
              <a:t> </a:t>
            </a:r>
            <a:r>
              <a:rPr lang="en-GB" sz="2800" dirty="0" err="1"/>
              <a:t>szintaxis</a:t>
            </a:r>
            <a:endParaRPr lang="en-GB" sz="2800" dirty="0">
              <a:latin typeface="+mn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159AA74-C426-4389-A7B0-B046B6A5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3849563"/>
            <a:ext cx="5124155" cy="17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5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 - </a:t>
            </a:r>
            <a:r>
              <a:rPr lang="en-GB" dirty="0" err="1"/>
              <a:t>mixin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latin typeface="+mn-lt"/>
            </a:endParaRPr>
          </a:p>
        </p:txBody>
      </p:sp>
      <p:pic>
        <p:nvPicPr>
          <p:cNvPr id="4" name="Kép 3" descr="A képen óra látható&#10;&#10;Automatikusan generált leírás">
            <a:extLst>
              <a:ext uri="{FF2B5EF4-FFF2-40B4-BE49-F238E27FC236}">
                <a16:creationId xmlns:a16="http://schemas.microsoft.com/office/drawing/2014/main" id="{A0C04B86-C741-463C-BE9C-1CA47127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37" y="2165668"/>
            <a:ext cx="3345336" cy="3965964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A45E087B-113C-44B9-86B4-D248B26054AE}"/>
              </a:ext>
            </a:extLst>
          </p:cNvPr>
          <p:cNvSpPr txBox="1"/>
          <p:nvPr/>
        </p:nvSpPr>
        <p:spPr>
          <a:xfrm>
            <a:off x="1372853" y="1427577"/>
            <a:ext cx="3779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class AB extends P with A, B {}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class BA extends P with B, A {}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059AF34-F164-42CD-B73A-35B4E9AB3FBD}"/>
              </a:ext>
            </a:extLst>
          </p:cNvPr>
          <p:cNvSpPr txBox="1"/>
          <p:nvPr/>
        </p:nvSpPr>
        <p:spPr>
          <a:xfrm>
            <a:off x="558800" y="6495190"/>
            <a:ext cx="6054377" cy="36281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30000" lnSpcReduction="20000"/>
          </a:bodyPr>
          <a:lstStyle/>
          <a:p>
            <a:pPr algn="r"/>
            <a:r>
              <a:rPr lang="en-GB" sz="4300" b="1" dirty="0" err="1">
                <a:solidFill>
                  <a:srgbClr val="C00000"/>
                </a:solidFill>
                <a:latin typeface="+mn-lt"/>
              </a:rPr>
              <a:t>Forrás</a:t>
            </a:r>
            <a:r>
              <a:rPr lang="en-GB" sz="4300" b="1" dirty="0">
                <a:solidFill>
                  <a:srgbClr val="C00000"/>
                </a:solidFill>
                <a:latin typeface="+mn-lt"/>
              </a:rPr>
              <a:t>: </a:t>
            </a:r>
            <a:r>
              <a:rPr lang="en-GB" sz="4300" b="1" dirty="0">
                <a:latin typeface="+mn-lt"/>
              </a:rPr>
              <a:t>https://medium.com/flutter-community/dart-what-are-mixins-3a72344011f3</a:t>
            </a:r>
          </a:p>
        </p:txBody>
      </p:sp>
    </p:spTree>
    <p:extLst>
      <p:ext uri="{BB962C8B-B14F-4D97-AF65-F5344CB8AC3E}">
        <p14:creationId xmlns:p14="http://schemas.microsoft.com/office/powerpoint/2010/main" val="399609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 - </a:t>
            </a:r>
            <a:r>
              <a:rPr lang="en-GB" dirty="0" err="1"/>
              <a:t>mixin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latin typeface="+mn-lt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059AF34-F164-42CD-B73A-35B4E9AB3FBD}"/>
              </a:ext>
            </a:extLst>
          </p:cNvPr>
          <p:cNvSpPr txBox="1"/>
          <p:nvPr/>
        </p:nvSpPr>
        <p:spPr>
          <a:xfrm>
            <a:off x="558800" y="6495190"/>
            <a:ext cx="6054377" cy="36281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30000" lnSpcReduction="20000"/>
          </a:bodyPr>
          <a:lstStyle/>
          <a:p>
            <a:pPr algn="r"/>
            <a:r>
              <a:rPr lang="en-GB" sz="4300" b="1" dirty="0" err="1">
                <a:solidFill>
                  <a:srgbClr val="C00000"/>
                </a:solidFill>
                <a:latin typeface="+mn-lt"/>
              </a:rPr>
              <a:t>Forrás</a:t>
            </a:r>
            <a:r>
              <a:rPr lang="en-GB" sz="4300" b="1" dirty="0">
                <a:solidFill>
                  <a:srgbClr val="C00000"/>
                </a:solidFill>
                <a:latin typeface="+mn-lt"/>
              </a:rPr>
              <a:t>: </a:t>
            </a:r>
            <a:r>
              <a:rPr lang="en-GB" sz="4300" b="1" dirty="0">
                <a:latin typeface="+mn-lt"/>
              </a:rPr>
              <a:t>https://medium.com/flutter-community/dart-what-are-mixins-3a72344011f3</a:t>
            </a:r>
          </a:p>
        </p:txBody>
      </p:sp>
      <p:pic>
        <p:nvPicPr>
          <p:cNvPr id="6" name="Kép 5" descr="A képen rajz látható&#10;&#10;Automatikusan generált leírás">
            <a:extLst>
              <a:ext uri="{FF2B5EF4-FFF2-40B4-BE49-F238E27FC236}">
                <a16:creationId xmlns:a16="http://schemas.microsoft.com/office/drawing/2014/main" id="{AC6FE519-256E-453F-A8E8-3FB1A216A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2" y="2212258"/>
            <a:ext cx="8872317" cy="33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17855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672</TotalTime>
  <Words>445</Words>
  <Application>Microsoft Office PowerPoint</Application>
  <PresentationFormat>Szélesvásznú</PresentationFormat>
  <Paragraphs>112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8</vt:i4>
      </vt:variant>
      <vt:variant>
        <vt:lpstr>Diacímek</vt:lpstr>
      </vt:variant>
      <vt:variant>
        <vt:i4>16</vt:i4>
      </vt:variant>
    </vt:vector>
  </HeadingPairs>
  <TitlesOfParts>
    <vt:vector size="30" baseType="lpstr">
      <vt:lpstr>Arial</vt:lpstr>
      <vt:lpstr>Bariol Regular</vt:lpstr>
      <vt:lpstr>Calibri</vt:lpstr>
      <vt:lpstr>Calibri Light</vt:lpstr>
      <vt:lpstr>Consolas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16</cp:revision>
  <dcterms:created xsi:type="dcterms:W3CDTF">2020-09-07T00:46:43Z</dcterms:created>
  <dcterms:modified xsi:type="dcterms:W3CDTF">2020-09-11T23:36:05Z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