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60" r:id="rId15"/>
    <p:sldId id="261" r:id="rId16"/>
    <p:sldId id="264" r:id="rId17"/>
    <p:sldId id="262" r:id="rId18"/>
    <p:sldId id="263" r:id="rId19"/>
    <p:sldId id="259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>
        <p:scale>
          <a:sx n="116" d="100"/>
          <a:sy n="116" d="100"/>
        </p:scale>
        <p:origin x="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pub.dev/packages/path_provider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pub.dev/packages/shared_preferences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ub.dev/packages/moor_flutter" TargetMode="External"/><Relationship Id="rId7" Type="http://schemas.microsoft.com/office/2007/relationships/hdphoto" Target="../media/hdphoto2.wdp"/><Relationship Id="rId2" Type="http://schemas.openxmlformats.org/officeDocument/2006/relationships/hyperlink" Target="https://pub.dev/packages/floo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ub.dev/packages/hive" TargetMode="External"/><Relationship Id="rId7" Type="http://schemas.microsoft.com/office/2007/relationships/hdphoto" Target="../media/hdphoto2.wdp"/><Relationship Id="rId2" Type="http://schemas.openxmlformats.org/officeDocument/2006/relationships/hyperlink" Target="https://pub.dev/packages/sembas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github.com/AutSoft/hwsw-2020-mobile-development-with-flutter/blob/master/05_Data_storage_ORM_NoSQL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3165475"/>
            <a:ext cx="4495800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3" y="3954544"/>
            <a:ext cx="10608827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dirty="0"/>
              <a:t>Adattárolási lehetőségek, objektum relációs leképezés, </a:t>
            </a:r>
            <a:r>
              <a:rPr lang="hu-HU" sz="2800" dirty="0" err="1"/>
              <a:t>NoSQL</a:t>
            </a:r>
            <a:endParaRPr lang="hu-HU" sz="2800" dirty="0"/>
          </a:p>
          <a:p>
            <a:pPr algn="l"/>
            <a:r>
              <a:rPr lang="hu-HU" sz="2800" dirty="0"/>
              <a:t>Offline adattárolás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Juhos István</a:t>
            </a:r>
            <a:endParaRPr lang="en-GB" dirty="0"/>
          </a:p>
          <a:p>
            <a:pPr algn="l"/>
            <a:r>
              <a:rPr lang="hu-HU" dirty="0" err="1"/>
              <a:t>juhos.istvan</a:t>
            </a:r>
            <a:r>
              <a:rPr lang="en-GB" dirty="0"/>
              <a:t>@aut</a:t>
            </a:r>
            <a:r>
              <a:rPr lang="hu-HU" dirty="0" err="1"/>
              <a:t>soft</a:t>
            </a:r>
            <a:r>
              <a:rPr lang="en-GB" dirty="0"/>
              <a:t>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81096-B21F-4AE7-BEF5-6F6E8F1E76C4}"/>
              </a:ext>
            </a:extLst>
          </p:cNvPr>
          <p:cNvGrpSpPr/>
          <p:nvPr/>
        </p:nvGrpSpPr>
        <p:grpSpPr>
          <a:xfrm>
            <a:off x="614191" y="571491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3284B-84A8-4D0D-A3CC-7D5F6705CDBB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12" name="Picture 11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3AE8920-2E26-4524-8818-4FC8857EE4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A161BB-DBA5-4259-8F87-80ECD8A958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DCF58D1-6812-492F-B320-D122E4686F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11" name="Szövegdoboz 9">
              <a:extLst>
                <a:ext uri="{FF2B5EF4-FFF2-40B4-BE49-F238E27FC236}">
                  <a16:creationId xmlns:a16="http://schemas.microsoft.com/office/drawing/2014/main" id="{568DB9F2-E3A1-43F0-AB3B-84649B6F26A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094151" cy="527050"/>
          </a:xfrm>
        </p:spPr>
        <p:txBody>
          <a:bodyPr/>
          <a:lstStyle/>
          <a:p>
            <a:pPr algn="l"/>
            <a:r>
              <a:rPr lang="hu-HU" dirty="0"/>
              <a:t>Az előző részek tartalmából…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 Dart nyelv és </a:t>
            </a:r>
            <a:r>
              <a:rPr lang="hu-HU" sz="2800" dirty="0">
                <a:solidFill>
                  <a:srgbClr val="000000"/>
                </a:solidFill>
              </a:rPr>
              <a:t>a </a:t>
            </a:r>
            <a:r>
              <a:rPr lang="hu-HU" sz="2800" dirty="0" err="1">
                <a:solidFill>
                  <a:srgbClr val="000000"/>
                </a:solidFill>
              </a:rPr>
              <a:t>Flutter</a:t>
            </a:r>
            <a:r>
              <a:rPr lang="hu-HU" sz="2800" dirty="0">
                <a:solidFill>
                  <a:srgbClr val="000000"/>
                </a:solidFill>
              </a:rPr>
              <a:t> keretrendszer alapjai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Egyszerű UI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widgetek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bemutatása, használata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Navigáció képernyők között, lista és rácsos nézet, animációk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Aszinkron programozás, hálózati hívások, kódgenerálás,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Dio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Chopper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B3906-ABFA-466E-B8E6-D506C18C2717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4F0E3-B757-4B00-BB22-58D272995E84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0A1DC5E7-A89E-42BC-977F-BD40741E5A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4DBC8F0-2B60-40D5-8E63-6394E03FB5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2D098E-DAE7-4C1E-BA3C-A7C52DE960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5B2ECB5-94F5-4169-B29B-E63AA99B1337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Perzisztens</a:t>
            </a:r>
            <a:r>
              <a:rPr lang="hu-HU" sz="2800" dirty="0"/>
              <a:t> adattárolási lehetőségek áttekintése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Képletöltő alkalmazás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Példa File kezelésre</a:t>
            </a: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Komplex alkalmazás megvalósítása lista kezeléssel és adatbázis támogatással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Egyszerű kulcs-érték tároló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ORM adatbázis kezelő megoldások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SQLite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alapokon (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Moor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Floor)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solidFill>
                  <a:srgbClr val="000000"/>
                </a:solidFill>
                <a:effectLst/>
              </a:rPr>
              <a:t>NoSQL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 adatbázis kezelés (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Sembast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Hive</a:t>
            </a:r>
            <a:r>
              <a:rPr lang="hu-HU" sz="2800" b="0" i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C11AB6-19E6-431F-9F59-3D2D550D005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377D84-89AB-44F9-8FBA-10E3E9CD498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7014480C-4A95-4401-A74F-D38A7BF22C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78C83A-978F-4A8F-9EBC-81D10994F0E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58B07A-A8D7-4860-85A5-09A1CA2372D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974FC97-F060-476F-8B78-4BB3B09CDB6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3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/>
              <a:t>Offline adattárolás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File kezelés– </a:t>
            </a:r>
            <a:r>
              <a:rPr lang="hu-HU" sz="2800" dirty="0" err="1">
                <a:hlinkClick r:id="rId2"/>
              </a:rPr>
              <a:t>path_provider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Dedikált mappák elérése platformonként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File írás, olvasás a </a:t>
            </a:r>
            <a:r>
              <a:rPr lang="hu-HU" sz="2800" b="0" i="1" dirty="0" err="1">
                <a:solidFill>
                  <a:srgbClr val="000000"/>
                </a:solidFill>
                <a:effectLst/>
              </a:rPr>
              <a:t>dart:io</a:t>
            </a:r>
            <a:r>
              <a:rPr lang="hu-HU" sz="2800" b="0" i="1" dirty="0">
                <a:solidFill>
                  <a:srgbClr val="000000"/>
                </a:solidFill>
                <a:effectLst/>
              </a:rPr>
              <a:t> </a:t>
            </a:r>
            <a:r>
              <a:rPr lang="hu-HU" sz="2800" b="0" dirty="0">
                <a:solidFill>
                  <a:srgbClr val="000000"/>
                </a:solidFill>
                <a:effectLst/>
              </a:rPr>
              <a:t>beépített eszközkészletével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BD72EE-F667-4E8B-81B3-7A69808A2340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3B9E70-DDFD-4942-A4BE-D98680C6382D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D229A69D-6F40-4463-BC7A-1BCCDC8F725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29C69D6-BC30-43E0-8B9B-F908F9B237D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10EF538-7F7D-402B-B0F2-F4D7293BFC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E6268442-225B-460C-A25C-C8410AC77682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04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/>
              <a:t>Offline adattárolás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Egyszerű kulcs-érték tároló – </a:t>
            </a:r>
            <a:r>
              <a:rPr lang="hu-HU" sz="2800" dirty="0" err="1">
                <a:hlinkClick r:id="rId2"/>
              </a:rPr>
              <a:t>shared_preferences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Android – </a:t>
            </a:r>
            <a:r>
              <a:rPr lang="hu-HU" sz="2800" b="0" i="0" dirty="0" err="1">
                <a:solidFill>
                  <a:srgbClr val="000000"/>
                </a:solidFill>
                <a:effectLst/>
              </a:rPr>
              <a:t>SharedPreferences</a:t>
            </a:r>
            <a:endParaRPr lang="hu-HU" sz="2800" b="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</a:rPr>
              <a:t>iOS – </a:t>
            </a:r>
            <a:r>
              <a:rPr lang="hu-HU" sz="2800" dirty="0" err="1">
                <a:solidFill>
                  <a:srgbClr val="000000"/>
                </a:solidFill>
              </a:rPr>
              <a:t>NSUserDefaults</a:t>
            </a:r>
            <a:endParaRPr lang="hu-HU" sz="2800" dirty="0">
              <a:solidFill>
                <a:srgbClr val="000000"/>
              </a:solidFill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solidFill>
                  <a:srgbClr val="000000"/>
                </a:solidFill>
                <a:effectLst/>
              </a:rPr>
              <a:t>Web – </a:t>
            </a:r>
            <a:r>
              <a:rPr lang="en-US" sz="2800" b="0" i="0" dirty="0" err="1">
                <a:solidFill>
                  <a:srgbClr val="24292E"/>
                </a:solidFill>
                <a:effectLst/>
                <a:latin typeface="SFMono-Regular"/>
              </a:rPr>
              <a:t>html.window.localStorage</a:t>
            </a:r>
            <a:endParaRPr lang="hu-HU" sz="2800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24292E"/>
                </a:solidFill>
                <a:latin typeface="SFMono-Regular"/>
              </a:rPr>
              <a:t>Desktop</a:t>
            </a:r>
            <a:r>
              <a:rPr lang="hu-HU" sz="2800" dirty="0">
                <a:solidFill>
                  <a:srgbClr val="24292E"/>
                </a:solidFill>
                <a:latin typeface="SFMono-Regular"/>
              </a:rPr>
              <a:t> – JSON file</a:t>
            </a:r>
            <a:endParaRPr lang="hu-HU" sz="28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EEA2B6-1311-4431-8ECE-785633DE3375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C8BACB-A8F3-4FDA-9BEA-25867452BF08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D93EE98B-8E41-4DD5-A549-B86E676C7F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E1EBE15-9B1C-409F-825B-2A28E42679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F81C436-B5ED-4B4C-AE71-F9DD0B7D141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5F0012BC-4B6A-4CC8-80A3-98D5A60534C2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/>
              <a:t>Offline adattárolás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SQLite</a:t>
            </a:r>
            <a:r>
              <a:rPr lang="hu-HU" sz="2800" dirty="0"/>
              <a:t> alapú ORM adatbázis </a:t>
            </a:r>
            <a:r>
              <a:rPr lang="hu-HU" sz="2800" dirty="0" err="1"/>
              <a:t>libek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hlinkClick r:id="rId2"/>
              </a:rPr>
              <a:t>floor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hlinkClick r:id="rId3"/>
              </a:rPr>
              <a:t>m</a:t>
            </a:r>
            <a:r>
              <a:rPr lang="hu-HU" sz="2800" dirty="0" err="1">
                <a:hlinkClick r:id="rId3"/>
              </a:rPr>
              <a:t>oor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Osztályok leképezése táblákra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Példányok leképezése sorokra a megfelelő táblákban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Típusosság!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24BCF6-3835-4E36-8E0F-63B969966F4A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CB49DD-E730-4F1B-966E-8E2ED720B536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B7084A3B-2BC5-43CE-8D7B-6804E7B99FC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9693ABC-4EFB-4E91-B349-E95621EEA07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716701B-2D52-4FC5-A751-FE6981D9BCC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DBE3CB0D-5941-4B39-BF0E-A07ED0C002CB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hu-HU" dirty="0"/>
              <a:t>Offline adattárolás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092989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NoSQL</a:t>
            </a:r>
            <a:r>
              <a:rPr lang="hu-HU" sz="2800" dirty="0"/>
              <a:t> alapú adatbázis </a:t>
            </a:r>
            <a:r>
              <a:rPr lang="hu-HU" sz="2800" dirty="0" err="1"/>
              <a:t>libek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hlinkClick r:id="rId2"/>
              </a:rPr>
              <a:t>sembast</a:t>
            </a:r>
            <a:r>
              <a:rPr lang="hu-HU" sz="2800" dirty="0"/>
              <a:t> (tud működni </a:t>
            </a:r>
            <a:r>
              <a:rPr lang="hu-HU" sz="2800" dirty="0" err="1"/>
              <a:t>SQLite</a:t>
            </a:r>
            <a:r>
              <a:rPr lang="hu-HU" sz="2800" dirty="0"/>
              <a:t> alapon is)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hlinkClick r:id="rId3"/>
              </a:rPr>
              <a:t>h</a:t>
            </a:r>
            <a:r>
              <a:rPr lang="hu-HU" sz="2800" dirty="0" err="1">
                <a:hlinkClick r:id="rId3"/>
              </a:rPr>
              <a:t>ive</a:t>
            </a:r>
            <a:endParaRPr lang="hu-HU" sz="2800" dirty="0"/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Gyors működés, de gyenge típusosság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800" i="1" dirty="0" err="1"/>
              <a:t>dynamic</a:t>
            </a:r>
            <a:endParaRPr lang="hu-HU" sz="2800" i="1" dirty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B3B1B3-0A16-4E32-9647-CA4658E726A2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A2D71-D307-40F1-B31E-CBDC7E5191F6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40BADE7-0028-45F1-AAD6-F91CB1A1E7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30990FF-AE6B-4ED3-BFB3-627418C9E54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C16F7F8-B6B6-408E-AD8B-07581F3F86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595934A8-B36B-4172-9C7B-648773A352FE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5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hlinkClick r:id="rId2"/>
              </a:rPr>
              <a:t>https://github.com/AutSoft/hwsw-2020-mobile-development-with-flutter/blob/master/05_Data_storage_ORM_NoSQL</a:t>
            </a:r>
            <a:endParaRPr lang="en-GB" sz="28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A20BB5-0BAE-4E47-A419-0AFD4E366E3C}"/>
              </a:ext>
            </a:extLst>
          </p:cNvPr>
          <p:cNvGrpSpPr/>
          <p:nvPr/>
        </p:nvGrpSpPr>
        <p:grpSpPr>
          <a:xfrm>
            <a:off x="0" y="642486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CF054-2504-4D41-8A0B-C793AD975905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8" name="Picture 7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56BB695B-04BE-4CE4-8C5C-8F7C32BFCB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13646B0-7ADF-4403-A03A-A1EE1E0464B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16F9B6F-8772-483E-BF6B-9753404745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7" name="Szövegdoboz 9">
              <a:extLst>
                <a:ext uri="{FF2B5EF4-FFF2-40B4-BE49-F238E27FC236}">
                  <a16:creationId xmlns:a16="http://schemas.microsoft.com/office/drawing/2014/main" id="{40BEA0AC-0EE3-4A45-BA45-5252FED84D59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124</TotalTime>
  <Words>226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SFMono-Regular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14</cp:revision>
  <dcterms:created xsi:type="dcterms:W3CDTF">2020-09-07T00:46:43Z</dcterms:created>
  <dcterms:modified xsi:type="dcterms:W3CDTF">2020-09-28T11:59:15Z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