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4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104862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2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104862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104863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bIns="0" lIns="0" rIns="0" rtlCol="0" tIns="0" wrap="square"/>
          <a:p/>
        </p:txBody>
      </p:sp>
      <p:pic>
        <p:nvPicPr>
          <p:cNvPr id="2097152" name="bg object 19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/>
        </p:spPr>
      </p:pic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www.kaggle.com/datasets" TargetMode="External"/><Relationship Id="rId2" Type="http://schemas.openxmlformats.org/officeDocument/2006/relationships/hyperlink" Target="https://skills.yourlearning.ibm.com/activity/PLAN-D0B733510535" TargetMode="External"/><Relationship Id="rId3" Type="http://schemas.openxmlformats.org/officeDocument/2006/relationships/hyperlink" Target="https://youtube.com/playlist?list=PLy3lFw0OTlutzXFVwttrtaRGEEyLEdnpy&amp;si=fAkzJPfvwbT0xEnw" TargetMode="External"/><Relationship Id="rId4" Type="http://schemas.openxmlformats.org/officeDocument/2006/relationships/hyperlink" Target="https://www.youtube.com/watch?v=GsfT2sv_zCo" TargetMode="External"/><Relationship Id="rId5" Type="http://schemas.openxmlformats.org/officeDocument/2006/relationships/hyperlink" Target="https://www.youtube.com/watch?v=ABu8o3d1998&amp;t=12s" TargetMode="External"/><Relationship Id="rId6" Type="http://schemas.openxmlformats.org/officeDocument/2006/relationships/hyperlink" Target="https://www.youtube.com/watch?v=ABu8o3d1998&amp;t=2s" TargetMode="External"/><Relationship Id="rId7" Type="http://schemas.openxmlformats.org/officeDocument/2006/relationships/hyperlink" Target="https://www.youtube.com/watch?v=WIbq5CsAPRA&amp;t=1s" TargetMode="External"/><Relationship Id="rId8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/>
          <p:nvPr/>
        </p:nvSpPr>
        <p:spPr>
          <a:xfrm>
            <a:off x="2819400" y="1676400"/>
            <a:ext cx="683539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HOTEL BOOKING ANALYSIS</a:t>
            </a:r>
            <a:endParaRPr dirty="0" sz="3600">
              <a:latin typeface="Arial"/>
              <a:cs typeface="Arial"/>
            </a:endParaRPr>
          </a:p>
        </p:txBody>
      </p:sp>
      <p:sp>
        <p:nvSpPr>
          <p:cNvPr id="1048590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>
                <a:solidFill>
                  <a:srgbClr val="1382AC"/>
                </a:solidFill>
              </a:rPr>
              <a:t>CAP</a:t>
            </a:r>
            <a:r>
              <a:rPr dirty="0" sz="3200" spc="35">
                <a:solidFill>
                  <a:srgbClr val="1382AC"/>
                </a:solidFill>
              </a:rPr>
              <a:t>S</a:t>
            </a:r>
            <a:r>
              <a:rPr dirty="0" sz="3200" spc="-10">
                <a:solidFill>
                  <a:srgbClr val="1382AC"/>
                </a:solidFill>
              </a:rPr>
              <a:t>T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20">
                <a:solidFill>
                  <a:srgbClr val="1382AC"/>
                </a:solidFill>
              </a:rPr>
              <a:t>NE</a:t>
            </a:r>
            <a:r>
              <a:rPr dirty="0" sz="3200" spc="-200">
                <a:solidFill>
                  <a:srgbClr val="1382AC"/>
                </a:solidFill>
              </a:rPr>
              <a:t> </a:t>
            </a:r>
            <a:r>
              <a:rPr dirty="0" sz="3200" spc="35">
                <a:solidFill>
                  <a:srgbClr val="1382AC"/>
                </a:solidFill>
              </a:rPr>
              <a:t>P</a:t>
            </a:r>
            <a:r>
              <a:rPr dirty="0" sz="3200" spc="20">
                <a:solidFill>
                  <a:srgbClr val="1382AC"/>
                </a:solidFill>
              </a:rPr>
              <a:t>R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15">
                <a:solidFill>
                  <a:srgbClr val="1382AC"/>
                </a:solidFill>
              </a:rPr>
              <a:t>J</a:t>
            </a:r>
            <a:r>
              <a:rPr dirty="0" sz="3200" spc="40">
                <a:solidFill>
                  <a:srgbClr val="1382AC"/>
                </a:solidFill>
              </a:rPr>
              <a:t>E</a:t>
            </a:r>
            <a:r>
              <a:rPr dirty="0" sz="3200" spc="2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1048591" name="object 4"/>
          <p:cNvSpPr txBox="1"/>
          <p:nvPr/>
        </p:nvSpPr>
        <p:spPr>
          <a:xfrm>
            <a:off x="1110785" y="2122586"/>
            <a:ext cx="11363325" cy="2444114"/>
          </a:xfrm>
          <a:prstGeom prst="rect"/>
          <a:solidFill>
            <a:srgbClr val="465258"/>
          </a:solidFill>
        </p:spPr>
        <p:txBody>
          <a:bodyPr bIns="0" lIns="0" rIns="0" rtlCol="0" tIns="0" vert="horz" wrap="square">
            <a:spAutoFit/>
          </a:bodyPr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 sz="175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5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b="1" dirty="0" sz="2000" spc="5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b="1" dirty="0" sz="2000" spc="10">
                <a:solidFill>
                  <a:srgbClr val="1382AC"/>
                </a:solidFill>
                <a:latin typeface="Arial"/>
                <a:cs typeface="Arial"/>
              </a:rPr>
              <a:t>t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y</a:t>
            </a:r>
            <a:endParaRPr dirty="0" sz="200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A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A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K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A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A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b="1" dirty="0" sz="2000" lang="en-US" spc="-25">
                <a:solidFill>
                  <a:srgbClr val="1382AC"/>
                </a:solidFill>
                <a:latin typeface="Arial"/>
                <a:cs typeface="Arial"/>
              </a:rPr>
              <a:t>THANTHAI PERIYAR GOVTB INSTITUTE OF TECHNOLOGY VELLORE </a:t>
            </a:r>
            <a:r>
              <a:rPr b="1" dirty="0" sz="200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b="1" dirty="0" sz="2000" lang="en-US" spc="-25">
                <a:solidFill>
                  <a:srgbClr val="1382AC"/>
                </a:solidFill>
                <a:latin typeface="Arial"/>
                <a:cs typeface="Arial"/>
              </a:rPr>
              <a:t>CIVIL</a:t>
            </a:r>
            <a:endParaRPr dirty="0"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2097153" name="Picture 2" descr="Screenshot (42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33125" t="34445" r="10000" b="5555"/>
          <a:stretch>
            <a:fillRect/>
          </a:stretch>
        </p:blipFill>
        <p:spPr>
          <a:xfrm>
            <a:off x="228600" y="1143000"/>
            <a:ext cx="4109156" cy="2438400"/>
          </a:xfrm>
          <a:prstGeom prst="rect"/>
        </p:spPr>
      </p:pic>
      <p:pic>
        <p:nvPicPr>
          <p:cNvPr id="2097154" name="Picture 7" descr="Screenshot (39).pn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30625" t="25556" r="9375" b="11111"/>
          <a:stretch>
            <a:fillRect/>
          </a:stretch>
        </p:blipFill>
        <p:spPr>
          <a:xfrm>
            <a:off x="4419600" y="990600"/>
            <a:ext cx="4235115" cy="2514600"/>
          </a:xfrm>
          <a:prstGeom prst="rect"/>
        </p:spPr>
      </p:pic>
      <p:pic>
        <p:nvPicPr>
          <p:cNvPr id="2097155" name="Picture 8" descr="Screenshot (40).png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rcRect l="33125" t="32222" r="9375" b="5556"/>
          <a:stretch>
            <a:fillRect/>
          </a:stretch>
        </p:blipFill>
        <p:spPr>
          <a:xfrm>
            <a:off x="228600" y="3962400"/>
            <a:ext cx="4038600" cy="2458279"/>
          </a:xfrm>
          <a:prstGeom prst="rect"/>
        </p:spPr>
      </p:pic>
      <p:pic>
        <p:nvPicPr>
          <p:cNvPr id="2097156" name="Picture 9" descr="Screenshot (41).png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rcRect l="33750" t="33333" r="9975" b="5664"/>
          <a:stretch>
            <a:fillRect/>
          </a:stretch>
        </p:blipFill>
        <p:spPr>
          <a:xfrm>
            <a:off x="4495800" y="3733800"/>
            <a:ext cx="4498848" cy="2743200"/>
          </a:xfrm>
          <a:prstGeom prst="rect"/>
        </p:spPr>
      </p:pic>
      <p:pic>
        <p:nvPicPr>
          <p:cNvPr id="2097157" name="Picture 10" descr="Screenshot (42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31395" t="32558" r="9084" b="5814"/>
          <a:stretch>
            <a:fillRect/>
          </a:stretch>
        </p:blipFill>
        <p:spPr>
          <a:xfrm>
            <a:off x="9220200" y="2667000"/>
            <a:ext cx="2971800" cy="2286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1048612" name="TextBox 3"/>
          <p:cNvSpPr txBox="1"/>
          <p:nvPr/>
        </p:nvSpPr>
        <p:spPr>
          <a:xfrm>
            <a:off x="685800" y="1371600"/>
            <a:ext cx="110490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Key Findings</a:t>
            </a:r>
            <a:endParaRPr dirty="0" lang="en-US"/>
          </a:p>
          <a:p>
            <a:r>
              <a:rPr dirty="0" lang="en-US"/>
              <a:t>The best time to book a hotel room varies depending on factors such as location, seasonality, and demand.</a:t>
            </a:r>
          </a:p>
          <a:p>
            <a:r>
              <a:rPr dirty="0" lang="en-US"/>
              <a:t>Longer lengths of stay may result in lower daily rates, but optimal durations differ based on destination and hotel type.</a:t>
            </a:r>
          </a:p>
          <a:p>
            <a:r>
              <a:rPr dirty="0" lang="en-US"/>
              <a:t>Predictive modeling can accurately forecast the likelihood of receiving a disproportionately high number of special requests based on booking attributes.</a:t>
            </a:r>
          </a:p>
          <a:p>
            <a:endParaRPr dirty="0" lang="en-US"/>
          </a:p>
          <a:p>
            <a:r>
              <a:rPr b="1" dirty="0" lang="en-US"/>
              <a:t>Actionable Insights</a:t>
            </a:r>
            <a:endParaRPr dirty="0" lang="en-US"/>
          </a:p>
          <a:p>
            <a:r>
              <a:rPr dirty="0" lang="en-US"/>
              <a:t>Hotel managers can leverage insights from the analysis to strategically adjust pricing and promotional strategies throughout the year.</a:t>
            </a:r>
          </a:p>
          <a:p>
            <a:r>
              <a:rPr dirty="0" lang="en-US"/>
              <a:t>Understanding optimal lengths of stay enables hotels to offer tailored packages and incentives to attract guests.</a:t>
            </a:r>
          </a:p>
          <a:p>
            <a:r>
              <a:rPr dirty="0" lang="en-US"/>
              <a:t>Proactively addressing potential special requests enhances guest satisfaction and loyalty.</a:t>
            </a:r>
          </a:p>
          <a:p>
            <a:br>
              <a:rPr dirty="0" lang="en-US"/>
            </a:b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2"/>
          <p:cNvSpPr/>
          <p:nvPr/>
        </p:nvSpPr>
        <p:spPr>
          <a:xfrm>
            <a:off x="1295400" y="762000"/>
            <a:ext cx="9372600" cy="3970318"/>
          </a:xfrm>
          <a:prstGeom prst="rect"/>
        </p:spPr>
        <p:txBody>
          <a:bodyPr wrap="square">
            <a:spAutoFit/>
          </a:bodyPr>
          <a:p>
            <a:r>
              <a:rPr b="1" dirty="0" lang="en-US"/>
              <a:t>Impact on Hospitality Industry</a:t>
            </a:r>
            <a:endParaRPr dirty="0" lang="en-US"/>
          </a:p>
          <a:p>
            <a:r>
              <a:rPr dirty="0" lang="en-US"/>
              <a:t>Data-driven decision-making empowers hotels to optimize revenue, enhance guest experiences, and improve operational efficiency.</a:t>
            </a:r>
          </a:p>
          <a:p>
            <a:r>
              <a:rPr dirty="0" lang="en-US"/>
              <a:t>Continuous analysis and adaptation are crucial for staying competitive in a dynamic market environment.</a:t>
            </a:r>
          </a:p>
          <a:p>
            <a:endParaRPr dirty="0" lang="en-US"/>
          </a:p>
          <a:p>
            <a:r>
              <a:rPr b="1" dirty="0" lang="en-US"/>
              <a:t>Next Steps</a:t>
            </a:r>
            <a:endParaRPr dirty="0" lang="en-US"/>
          </a:p>
          <a:p>
            <a:r>
              <a:rPr dirty="0" lang="en-US"/>
              <a:t>Implement predictive models into hotel management systems to </a:t>
            </a:r>
            <a:r>
              <a:rPr dirty="0" lang="en-US" err="1"/>
              <a:t>operationalize</a:t>
            </a:r>
            <a:r>
              <a:rPr dirty="0" lang="en-US"/>
              <a:t> insights in real-time.</a:t>
            </a:r>
          </a:p>
          <a:p>
            <a:r>
              <a:rPr dirty="0" lang="en-US"/>
              <a:t>Explore additional datasets and advanced analytical techniques to further refine predictive capabilities.</a:t>
            </a:r>
          </a:p>
          <a:p>
            <a:r>
              <a:rPr dirty="0" lang="en-US"/>
              <a:t>Foster a culture of data-driven decision-making across the organization to drive continuous improvement and innovation.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15">
                <a:solidFill>
                  <a:srgbClr val="1CACE3"/>
                </a:solidFill>
              </a:rPr>
              <a:t>F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NC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2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1048615" name="TextBox 2"/>
          <p:cNvSpPr txBox="1"/>
          <p:nvPr/>
        </p:nvSpPr>
        <p:spPr>
          <a:xfrm>
            <a:off x="990600" y="1600200"/>
            <a:ext cx="6781800" cy="2585323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hlinkClick r:id="rId1"/>
              </a:rPr>
              <a:t>https://www.kaggle.com/datasets</a:t>
            </a:r>
            <a:endParaRPr dirty="0" lang="en-US"/>
          </a:p>
          <a:p>
            <a:r>
              <a:rPr dirty="0" lang="en-US">
                <a:hlinkClick r:id="rId2"/>
              </a:rPr>
              <a:t>https://skills.yourlearning.ibm.com/activity/PLAN-D0B733510535</a:t>
            </a:r>
            <a:endParaRPr dirty="0" lang="en-US"/>
          </a:p>
          <a:p>
            <a:r>
              <a:rPr dirty="0" lang="en-US">
                <a:hlinkClick r:id="rId3"/>
              </a:rPr>
              <a:t>https://youtube.com/playlist?list=PLy3lFw0OTlutzXFVwttrtaRGEEyLEdnpy&amp;si=fAkzJPfvwbT0xEnw</a:t>
            </a:r>
            <a:endParaRPr dirty="0" lang="en-US"/>
          </a:p>
          <a:p>
            <a:r>
              <a:rPr dirty="0" lang="en-US">
                <a:hlinkClick r:id="rId4"/>
              </a:rPr>
              <a:t>https://www.youtube.com/watch?v=GsfT2sv_zCo</a:t>
            </a:r>
            <a:endParaRPr dirty="0" lang="en-US"/>
          </a:p>
          <a:p>
            <a:r>
              <a:rPr dirty="0" lang="en-US">
                <a:hlinkClick r:id="rId5"/>
              </a:rPr>
              <a:t>https://www.youtube.com/watch?v=ABu8o3d1998&amp;t=12s</a:t>
            </a:r>
            <a:endParaRPr dirty="0" lang="en-US"/>
          </a:p>
          <a:p>
            <a:r>
              <a:rPr dirty="0" lang="en-US">
                <a:hlinkClick r:id="rId6"/>
              </a:rPr>
              <a:t>https://www.youtube.com/watch?v=ABu8o3d1998&amp;t=2s</a:t>
            </a:r>
            <a:endParaRPr dirty="0" lang="en-US"/>
          </a:p>
          <a:p>
            <a:r>
              <a:rPr dirty="0" lang="en-US">
                <a:hlinkClick r:id="rId7"/>
              </a:rPr>
              <a:t>https://www.youtube.com/watch?v=WIbq5CsAPRA&amp;t=1s</a:t>
            </a:r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5875" vert="horz" wrap="square">
            <a:spAutoFit/>
          </a:bodyPr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THANK</a:t>
            </a:r>
            <a:r>
              <a:rPr dirty="0" spc="-145"/>
              <a:t> </a:t>
            </a:r>
            <a:r>
              <a:rPr dirty="0" spc="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222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OU</a:t>
            </a:r>
            <a:r>
              <a:rPr dirty="0" spc="40"/>
              <a:t>TL</a:t>
            </a:r>
            <a:r>
              <a:rPr dirty="0" spc="-95"/>
              <a:t>I</a:t>
            </a:r>
            <a:r>
              <a:rPr dirty="0" spc="30"/>
              <a:t>N</a:t>
            </a:r>
            <a:r>
              <a:rPr dirty="0" spc="15"/>
              <a:t>E</a:t>
            </a:r>
          </a:p>
        </p:txBody>
      </p:sp>
      <p:sp>
        <p:nvSpPr>
          <p:cNvPr id="1048593" name="object 3"/>
          <p:cNvSpPr txBox="1"/>
          <p:nvPr/>
        </p:nvSpPr>
        <p:spPr>
          <a:xfrm>
            <a:off x="929005" y="1898953"/>
            <a:ext cx="4178300" cy="3322321"/>
          </a:xfrm>
          <a:prstGeom prst="rect"/>
        </p:spPr>
        <p:txBody>
          <a:bodyPr bIns="0" lIns="0" rIns="0" rtlCol="0" tIns="184785" vert="horz" wrap="square">
            <a:spAutoFit/>
          </a:bodyPr>
          <a:p>
            <a:pPr indent="-305435" marL="3175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b="1" dirty="0" sz="20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dirty="0"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b="1" dirty="0" sz="2000" spc="-2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b="1" dirty="0" sz="2000" spc="9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dirty="0"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dirty="0"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b="1"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dirty="0"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5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dirty="0"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dirty="0"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dirty="0"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PROBLEM</a:t>
            </a:r>
            <a:r>
              <a:rPr dirty="0" sz="3950" spc="204">
                <a:solidFill>
                  <a:srgbClr val="1CACE3"/>
                </a:solidFill>
              </a:rPr>
              <a:t> </a:t>
            </a:r>
            <a:r>
              <a:rPr dirty="0" sz="3950" spc="-75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1048599" name="Rectangle 4"/>
          <p:cNvSpPr/>
          <p:nvPr/>
        </p:nvSpPr>
        <p:spPr>
          <a:xfrm>
            <a:off x="533400" y="1600200"/>
            <a:ext cx="10896599" cy="2225041"/>
          </a:xfrm>
          <a:prstGeom prst="rect"/>
        </p:spPr>
        <p:txBody>
          <a:bodyPr wrap="square">
            <a:spAutoFit/>
          </a:bodyPr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tabLst>
                <a:tab algn="l" pos="317500"/>
                <a:tab algn="l" pos="318135"/>
              </a:tabLst>
            </a:pPr>
            <a:r>
              <a:rPr dirty="0" lang="en-US"/>
              <a:t>      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PROPOSED</a:t>
            </a:r>
            <a:r>
              <a:rPr dirty="0" sz="3950" spc="254">
                <a:solidFill>
                  <a:srgbClr val="1CACE3"/>
                </a:solidFill>
              </a:rPr>
              <a:t> </a:t>
            </a:r>
            <a:r>
              <a:rPr dirty="0" sz="395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1048601" name="TextBox 4"/>
          <p:cNvSpPr txBox="1"/>
          <p:nvPr/>
        </p:nvSpPr>
        <p:spPr>
          <a:xfrm>
            <a:off x="762000" y="1447800"/>
            <a:ext cx="10363200" cy="51587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Data Collection and Preparation:</a:t>
            </a:r>
            <a:endParaRPr dirty="0" lang="en-US"/>
          </a:p>
          <a:p>
            <a:r>
              <a:rPr dirty="0" lang="en-US"/>
              <a:t>Gather booking information for city and resort hotels.</a:t>
            </a:r>
          </a:p>
          <a:p>
            <a:r>
              <a:rPr dirty="0" lang="en-US"/>
              <a:t>Remove personally identifying information to ensure privacy.</a:t>
            </a:r>
          </a:p>
          <a:p>
            <a:r>
              <a:rPr dirty="0" lang="en-US"/>
              <a:t>Handle missing values and encode categorical variables.</a:t>
            </a:r>
          </a:p>
          <a:p>
            <a:r>
              <a:rPr b="1" dirty="0" lang="en-US"/>
              <a:t> Exploratory Data Analysis (EDA):</a:t>
            </a:r>
            <a:endParaRPr dirty="0" lang="en-US"/>
          </a:p>
          <a:p>
            <a:r>
              <a:rPr dirty="0" lang="en-US"/>
              <a:t>Visualize booking trends over time (e.g., monthly or seasonal variations).</a:t>
            </a:r>
          </a:p>
          <a:p>
            <a:r>
              <a:rPr dirty="0" lang="en-US"/>
              <a:t>Analyze correlations between variables (e.g., length of stay, number of guests) and booking patterns.</a:t>
            </a:r>
          </a:p>
          <a:p>
            <a:r>
              <a:rPr dirty="0" lang="en-US"/>
              <a:t>Identify any outliers or anomalies in the data.</a:t>
            </a:r>
          </a:p>
          <a:p>
            <a:endParaRPr dirty="0" lang="en-US"/>
          </a:p>
          <a:p>
            <a:r>
              <a:rPr b="1" dirty="0" lang="en-US"/>
              <a:t> Determining Optimal Booking Time:</a:t>
            </a:r>
            <a:endParaRPr dirty="0" lang="en-US"/>
          </a:p>
          <a:p>
            <a:r>
              <a:rPr dirty="0" lang="en-US"/>
              <a:t>Analyze average daily rates across different months or seasons.</a:t>
            </a:r>
          </a:p>
          <a:p>
            <a:r>
              <a:rPr dirty="0" lang="en-US"/>
              <a:t>Identify periods with the lowest rates for cost-effective bookings.</a:t>
            </a:r>
          </a:p>
          <a:p>
            <a:r>
              <a:rPr dirty="0" lang="en-US"/>
              <a:t>Consider factors such as location, events, and holidays that may influence booking trends.</a:t>
            </a:r>
          </a:p>
          <a:p>
            <a:endParaRPr dirty="0" lang="en-US"/>
          </a:p>
          <a:p>
            <a:r>
              <a:rPr b="1" dirty="0" lang="en-US"/>
              <a:t>Optimizing Length of Stay:</a:t>
            </a:r>
            <a:endParaRPr dirty="0" lang="en-US"/>
          </a:p>
          <a:p>
            <a:r>
              <a:rPr dirty="0" lang="en-US"/>
              <a:t>Explore the relationship between length of stay and daily rate.</a:t>
            </a:r>
          </a:p>
          <a:p>
            <a:r>
              <a:rPr dirty="0" lang="en-US"/>
              <a:t>Identify optimal lengths of stay for maximizing cost savings.</a:t>
            </a:r>
          </a:p>
          <a:p>
            <a:r>
              <a:rPr dirty="0" lang="en-US"/>
              <a:t>Consider guest preferences and destination characteristics when determining ideal durations.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2"/>
          <p:cNvSpPr/>
          <p:nvPr/>
        </p:nvSpPr>
        <p:spPr>
          <a:xfrm>
            <a:off x="1143000" y="838200"/>
            <a:ext cx="9067800" cy="1691641"/>
          </a:xfrm>
          <a:prstGeom prst="rect"/>
        </p:spPr>
        <p:txBody>
          <a:bodyPr wrap="square">
            <a:spAutoFit/>
          </a:bodyPr>
          <a:p>
            <a:r>
              <a:rPr b="1" dirty="0" lang="en-US"/>
              <a:t> Predicting Special Requests:</a:t>
            </a:r>
            <a:endParaRPr dirty="0" lang="en-US"/>
          </a:p>
          <a:p>
            <a:r>
              <a:rPr dirty="0" lang="en-US"/>
              <a:t>Identify types of special requests in the dataset (e.g., room preferences, amenities).</a:t>
            </a:r>
          </a:p>
          <a:p>
            <a:r>
              <a:rPr dirty="0" lang="en-US"/>
              <a:t>Utilize classification algorithms to predict the likelihood of receiving special requests based on booking attributes.</a:t>
            </a:r>
          </a:p>
          <a:p>
            <a:r>
              <a:rPr dirty="0" lang="en-US"/>
              <a:t>Evaluate model performance using metrics such as accuracy, precision, and recall.</a:t>
            </a:r>
          </a:p>
          <a:p>
            <a:endParaRPr dirty="0" lang="en-US"/>
          </a:p>
        </p:txBody>
      </p:sp>
      <p:sp>
        <p:nvSpPr>
          <p:cNvPr id="1048603" name="Rectangle 3"/>
          <p:cNvSpPr/>
          <p:nvPr/>
        </p:nvSpPr>
        <p:spPr>
          <a:xfrm>
            <a:off x="1066800" y="2286000"/>
            <a:ext cx="9525000" cy="3291840"/>
          </a:xfrm>
          <a:prstGeom prst="rect"/>
        </p:spPr>
        <p:txBody>
          <a:bodyPr wrap="square">
            <a:spAutoFit/>
          </a:bodyPr>
          <a:p>
            <a:r>
              <a:rPr b="1" dirty="0" lang="en-US"/>
              <a:t> Insights and Recommendations:</a:t>
            </a:r>
            <a:endParaRPr dirty="0" lang="en-US"/>
          </a:p>
          <a:p>
            <a:r>
              <a:rPr dirty="0" lang="en-US"/>
              <a:t>Summarize key findings and insights from the analysis.</a:t>
            </a:r>
          </a:p>
          <a:p>
            <a:r>
              <a:rPr dirty="0" lang="en-US"/>
              <a:t>Provide actionable recommendations for hotel management, including pricing strategies, promotional campaigns, and service enhancements.</a:t>
            </a:r>
          </a:p>
          <a:p>
            <a:r>
              <a:rPr dirty="0" lang="en-US"/>
              <a:t>Emphasize the importance of data-driven decision-making in optimizing hotel operations and enhancing guest experiences.</a:t>
            </a:r>
          </a:p>
          <a:p>
            <a:endParaRPr dirty="0" lang="en-US"/>
          </a:p>
          <a:p>
            <a:r>
              <a:rPr b="1" dirty="0" lang="en-US"/>
              <a:t>Deployment and Monitoring:</a:t>
            </a:r>
            <a:endParaRPr dirty="0" lang="en-US"/>
          </a:p>
          <a:p>
            <a:r>
              <a:rPr dirty="0" lang="en-US"/>
              <a:t>Integrate predictive models into hotel management systems for real-time decision support.</a:t>
            </a:r>
          </a:p>
          <a:p>
            <a:r>
              <a:rPr dirty="0" lang="en-US"/>
              <a:t>Monitor model performance and update algorithms as needed to adapt to changing market conditions.</a:t>
            </a:r>
          </a:p>
          <a:p>
            <a:r>
              <a:rPr dirty="0" lang="en-US"/>
              <a:t>Foster a culture of continuous improvement and innovation within the organization.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366645"/>
              </a:tabLst>
            </a:pPr>
            <a:r>
              <a:rPr dirty="0" sz="3950" spc="-5">
                <a:solidFill>
                  <a:srgbClr val="1CACE3"/>
                </a:solidFill>
              </a:rPr>
              <a:t>SYSTEM	</a:t>
            </a:r>
            <a:r>
              <a:rPr dirty="0" sz="3950" spc="-15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1048605" name="TextBox 2"/>
          <p:cNvSpPr txBox="1"/>
          <p:nvPr/>
        </p:nvSpPr>
        <p:spPr>
          <a:xfrm>
            <a:off x="762000" y="1447800"/>
            <a:ext cx="9372600" cy="4892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Define Objectives</a:t>
            </a:r>
            <a:endParaRPr dirty="0" lang="en-US"/>
          </a:p>
          <a:p>
            <a:pPr lvl="1"/>
            <a:r>
              <a:rPr dirty="0" lang="en-US"/>
              <a:t>Identify key questions: Best booking time, optimal length of stay, predicting special requests.</a:t>
            </a:r>
          </a:p>
          <a:p>
            <a:pPr lvl="1"/>
            <a:r>
              <a:rPr dirty="0" lang="en-US"/>
              <a:t>Clarify goals: Enhance revenue, improve customer experience.</a:t>
            </a:r>
          </a:p>
          <a:p>
            <a:pPr lvl="1"/>
            <a:endParaRPr dirty="0" lang="en-US"/>
          </a:p>
          <a:p>
            <a:r>
              <a:rPr b="1" dirty="0" lang="en-US"/>
              <a:t>Data Collection</a:t>
            </a:r>
            <a:endParaRPr dirty="0" lang="en-US"/>
          </a:p>
          <a:p>
            <a:pPr lvl="1"/>
            <a:r>
              <a:rPr dirty="0" lang="en-US"/>
              <a:t>Gather booking information for city and resort hotels.</a:t>
            </a:r>
          </a:p>
          <a:p>
            <a:pPr lvl="1"/>
            <a:r>
              <a:rPr dirty="0" lang="en-US"/>
              <a:t>Ensure data integrity and privacy: Remove personally identifying information.</a:t>
            </a:r>
          </a:p>
          <a:p>
            <a:pPr lvl="1"/>
            <a:endParaRPr dirty="0" lang="en-US"/>
          </a:p>
          <a:p>
            <a:r>
              <a:rPr b="1" dirty="0" lang="en-US"/>
              <a:t>Data Preprocessing</a:t>
            </a:r>
            <a:endParaRPr dirty="0" lang="en-US"/>
          </a:p>
          <a:p>
            <a:pPr lvl="1"/>
            <a:r>
              <a:rPr dirty="0" lang="en-US"/>
              <a:t>Handle missing values: Imputation or removal.</a:t>
            </a:r>
          </a:p>
          <a:p>
            <a:pPr lvl="1"/>
            <a:r>
              <a:rPr dirty="0" lang="en-US"/>
              <a:t>Encode categorical variables: One-hot encoding or label encoding.</a:t>
            </a:r>
          </a:p>
          <a:p>
            <a:pPr lvl="1"/>
            <a:r>
              <a:rPr dirty="0" lang="en-US"/>
              <a:t>Feature engineering: Create new features if necessary (e.g., total number of guests).</a:t>
            </a:r>
          </a:p>
          <a:p>
            <a:pPr lvl="1"/>
            <a:endParaRPr dirty="0" lang="en-US"/>
          </a:p>
          <a:p>
            <a:r>
              <a:rPr b="1" dirty="0" lang="en-US"/>
              <a:t>Exploratory Data Analysis (EDA)</a:t>
            </a:r>
            <a:endParaRPr dirty="0" lang="en-US"/>
          </a:p>
          <a:p>
            <a:pPr lvl="1"/>
            <a:r>
              <a:rPr dirty="0" lang="en-US"/>
              <a:t>Visualize booking trends: Monthly, seasonal variations.</a:t>
            </a:r>
          </a:p>
          <a:p>
            <a:pPr lvl="1"/>
            <a:r>
              <a:rPr dirty="0" lang="en-US"/>
              <a:t>Analyze correlations: Length of stay vs. daily rate, special requests vs. other variables.</a:t>
            </a:r>
          </a:p>
          <a:p>
            <a:pPr lvl="1"/>
            <a:r>
              <a:rPr dirty="0" lang="en-US"/>
              <a:t>Identify outliers and anomalies: Investigate unusual booking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2"/>
          <p:cNvSpPr txBox="1"/>
          <p:nvPr/>
        </p:nvSpPr>
        <p:spPr>
          <a:xfrm>
            <a:off x="685800" y="1524000"/>
            <a:ext cx="10515600" cy="369331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Predictive Modeling</a:t>
            </a:r>
            <a:endParaRPr dirty="0" lang="en-US"/>
          </a:p>
          <a:p>
            <a:pPr lvl="1"/>
            <a:r>
              <a:rPr dirty="0" lang="en-US"/>
              <a:t>Feature selection: Identify relevant predictors for each objective.</a:t>
            </a:r>
          </a:p>
          <a:p>
            <a:pPr lvl="1"/>
            <a:r>
              <a:rPr dirty="0" lang="en-US"/>
              <a:t>Model selection: Choose appropriate algorithms (e.g., regression, classification).</a:t>
            </a:r>
          </a:p>
          <a:p>
            <a:pPr lvl="1"/>
            <a:r>
              <a:rPr dirty="0" lang="en-US"/>
              <a:t>Train and test models: Evaluate performance using metrics (e.g., accuracy, RMSE).</a:t>
            </a:r>
          </a:p>
          <a:p>
            <a:r>
              <a:rPr b="1" dirty="0" lang="en-US"/>
              <a:t>Interpretation and Insights</a:t>
            </a:r>
            <a:endParaRPr dirty="0" lang="en-US"/>
          </a:p>
          <a:p>
            <a:pPr lvl="1"/>
            <a:r>
              <a:rPr dirty="0" lang="en-US"/>
              <a:t>Extract insights: Determine best booking time, optimal length of stay, factors influencing special requests.</a:t>
            </a:r>
          </a:p>
          <a:p>
            <a:pPr lvl="1"/>
            <a:r>
              <a:rPr dirty="0" lang="en-US"/>
              <a:t>Translate findings: Provide actionable recommendations for hotel management.</a:t>
            </a:r>
          </a:p>
          <a:p>
            <a:r>
              <a:rPr b="1" dirty="0" lang="en-US"/>
              <a:t>Implementation and Monitoring</a:t>
            </a:r>
            <a:endParaRPr dirty="0" lang="en-US"/>
          </a:p>
          <a:p>
            <a:pPr lvl="1"/>
            <a:r>
              <a:rPr dirty="0" lang="en-US"/>
              <a:t>Deploy predictive models: Integrate into booking systems for real-time decision-making.</a:t>
            </a:r>
          </a:p>
          <a:p>
            <a:pPr lvl="1"/>
            <a:r>
              <a:rPr dirty="0" lang="en-US"/>
              <a:t>Monitor performance: Regularly evaluate model accuracy and effectiveness.</a:t>
            </a:r>
          </a:p>
          <a:p>
            <a:pPr lvl="1"/>
            <a:r>
              <a:rPr dirty="0" lang="en-US"/>
              <a:t>Adaptation: Update models based on evolving booking patterns and guest preferences.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solidFill>
                  <a:srgbClr val="1CACE3"/>
                </a:solidFill>
              </a:rPr>
              <a:t>ALGORITHM</a:t>
            </a:r>
            <a:r>
              <a:rPr dirty="0" sz="3950" spc="350">
                <a:solidFill>
                  <a:srgbClr val="1CACE3"/>
                </a:solidFill>
              </a:rPr>
              <a:t> </a:t>
            </a:r>
            <a:r>
              <a:rPr dirty="0" sz="3950" spc="20">
                <a:solidFill>
                  <a:srgbClr val="1CACE3"/>
                </a:solidFill>
              </a:rPr>
              <a:t>&amp;</a:t>
            </a:r>
            <a:r>
              <a:rPr dirty="0" sz="3950" spc="-20">
                <a:solidFill>
                  <a:srgbClr val="1CACE3"/>
                </a:solidFill>
              </a:rPr>
              <a:t> </a:t>
            </a:r>
            <a:r>
              <a:rPr dirty="0" sz="3950" spc="5">
                <a:solidFill>
                  <a:srgbClr val="1CACE3"/>
                </a:solidFill>
              </a:rPr>
              <a:t>DEPLOYMENT</a:t>
            </a:r>
            <a:endParaRPr dirty="0" sz="3950"/>
          </a:p>
        </p:txBody>
      </p:sp>
      <p:sp>
        <p:nvSpPr>
          <p:cNvPr id="1048608" name="TextBox 2"/>
          <p:cNvSpPr txBox="1"/>
          <p:nvPr/>
        </p:nvSpPr>
        <p:spPr>
          <a:xfrm>
            <a:off x="990600" y="1371600"/>
            <a:ext cx="8915400" cy="452431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Algorithm Selection</a:t>
            </a:r>
            <a:endParaRPr dirty="0" lang="en-US"/>
          </a:p>
          <a:p>
            <a:pPr lvl="1"/>
            <a:r>
              <a:rPr dirty="0" lang="en-US"/>
              <a:t>Regression for Daily Rate Optimization:</a:t>
            </a:r>
          </a:p>
          <a:p>
            <a:pPr lvl="2"/>
            <a:r>
              <a:rPr dirty="0" lang="en-US"/>
              <a:t>Linear Regression: Predict daily rate based on features like booking time, length of stay, and hotel type.</a:t>
            </a:r>
          </a:p>
          <a:p>
            <a:pPr lvl="2"/>
            <a:r>
              <a:rPr dirty="0" lang="en-US"/>
              <a:t>Decision Trees: Capture non-linear relationships between predictors and daily rate.</a:t>
            </a:r>
          </a:p>
          <a:p>
            <a:pPr lvl="1"/>
            <a:r>
              <a:rPr dirty="0" lang="en-US"/>
              <a:t>Classification for Special Request Prediction:</a:t>
            </a:r>
          </a:p>
          <a:p>
            <a:pPr lvl="2"/>
            <a:r>
              <a:rPr dirty="0" lang="en-US"/>
              <a:t>Logistic Regression: Predict likelihood of receiving a high number of special requests based on booking characteristics.</a:t>
            </a:r>
          </a:p>
          <a:p>
            <a:pPr lvl="2"/>
            <a:r>
              <a:rPr dirty="0" lang="en-US"/>
              <a:t>Random Forest: Handle complex interactions between features to improve prediction accuracy.</a:t>
            </a:r>
          </a:p>
          <a:p>
            <a:pPr lvl="2"/>
            <a:endParaRPr dirty="0" lang="en-US"/>
          </a:p>
          <a:p>
            <a:r>
              <a:rPr b="1" dirty="0" lang="en-US"/>
              <a:t>Model Training &amp; Evaluation</a:t>
            </a:r>
            <a:endParaRPr dirty="0" lang="en-US"/>
          </a:p>
          <a:p>
            <a:pPr lvl="1"/>
            <a:r>
              <a:rPr dirty="0" lang="en-US"/>
              <a:t>Train models using historical booking data.</a:t>
            </a:r>
          </a:p>
          <a:p>
            <a:pPr lvl="1"/>
            <a:r>
              <a:rPr dirty="0" lang="en-US"/>
              <a:t>Split data into training and testing sets.</a:t>
            </a:r>
          </a:p>
          <a:p>
            <a:pPr lvl="1"/>
            <a:r>
              <a:rPr dirty="0" lang="en-US"/>
              <a:t>Evaluate model performance using metrics such as Mean Absolute Error (MAE) for regression and F1-score for classification.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2"/>
          <p:cNvSpPr txBox="1"/>
          <p:nvPr/>
        </p:nvSpPr>
        <p:spPr>
          <a:xfrm>
            <a:off x="685800" y="990600"/>
            <a:ext cx="96774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Deployment</a:t>
            </a:r>
            <a:endParaRPr dirty="0" lang="en-US"/>
          </a:p>
          <a:p>
            <a:pPr lvl="1"/>
            <a:r>
              <a:rPr dirty="0" lang="en-US"/>
              <a:t>Integrate models into hotel booking systems:</a:t>
            </a:r>
          </a:p>
          <a:p>
            <a:pPr lvl="2"/>
            <a:r>
              <a:rPr dirty="0" lang="en-US"/>
              <a:t>API integration for real-time predictions during booking process.</a:t>
            </a:r>
          </a:p>
          <a:p>
            <a:pPr lvl="2"/>
            <a:r>
              <a:rPr dirty="0" lang="en-US"/>
              <a:t>Dashboard for hotel management to track predictions and insights.</a:t>
            </a:r>
          </a:p>
          <a:p>
            <a:pPr lvl="1"/>
            <a:r>
              <a:rPr dirty="0" lang="en-US"/>
              <a:t>Ensure scalability and reliability of deployed models:</a:t>
            </a:r>
          </a:p>
          <a:p>
            <a:pPr lvl="2"/>
            <a:r>
              <a:rPr dirty="0" lang="en-US"/>
              <a:t>Regular updates based on new data and evolving trends.</a:t>
            </a:r>
          </a:p>
          <a:p>
            <a:pPr lvl="2"/>
            <a:r>
              <a:rPr dirty="0" lang="en-US"/>
              <a:t>Monitoring for model drift and performance degradation.</a:t>
            </a:r>
          </a:p>
          <a:p>
            <a:pPr lvl="2"/>
            <a:endParaRPr dirty="0" lang="en-US"/>
          </a:p>
          <a:p>
            <a:r>
              <a:rPr b="1" dirty="0" lang="en-US"/>
              <a:t>Benefits of Predictive Modeling</a:t>
            </a:r>
            <a:endParaRPr dirty="0" lang="en-US"/>
          </a:p>
          <a:p>
            <a:pPr lvl="1"/>
            <a:r>
              <a:rPr dirty="0" lang="en-US"/>
              <a:t>Optimize revenue: Identify best booking times and lengths of stay for maximum profitability.</a:t>
            </a:r>
          </a:p>
          <a:p>
            <a:pPr lvl="1"/>
            <a:r>
              <a:rPr dirty="0" lang="en-US"/>
              <a:t>Enhance guest satisfaction: Anticipate and fulfill special requests, improving overall experience.</a:t>
            </a:r>
          </a:p>
          <a:p>
            <a:pPr lvl="1"/>
            <a:r>
              <a:rPr dirty="0" lang="en-US"/>
              <a:t>Improve operational efficiency: Streamline resource allocation based on predicted booking patterns.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CAPSTONE PROJECT</dc:title>
  <dc:creator>TPGIT CIVIL LAB</dc:creator>
  <cp:lastModifiedBy>Raghul Velmurugan</cp:lastModifiedBy>
  <dcterms:created xsi:type="dcterms:W3CDTF">2024-04-03T23:53:27Z</dcterms:created>
  <dcterms:modified xsi:type="dcterms:W3CDTF">2024-04-06T09:08:25Z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  <property fmtid="{D5CDD505-2E9C-101B-9397-08002B2CF9AE}" pid="4" name="ICV">
    <vt:lpwstr>3b083d58fa1a4b818f7831e444eebf80</vt:lpwstr>
  </property>
</Properties>
</file>