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79" r:id="rId4"/>
    <p:sldId id="258" r:id="rId5"/>
    <p:sldId id="280" r:id="rId6"/>
    <p:sldId id="281" r:id="rId7"/>
    <p:sldId id="282" r:id="rId8"/>
    <p:sldId id="274" r:id="rId9"/>
    <p:sldId id="283" r:id="rId10"/>
    <p:sldId id="263" r:id="rId11"/>
    <p:sldId id="266" r:id="rId12"/>
    <p:sldId id="268" r:id="rId13"/>
    <p:sldId id="269" r:id="rId14"/>
    <p:sldId id="284" r:id="rId15"/>
    <p:sldId id="272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69C"/>
    <a:srgbClr val="6D95D1"/>
    <a:srgbClr val="598BC7"/>
    <a:srgbClr val="639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65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306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5775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922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031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545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6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634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965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10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145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22/12/2021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09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i.github.com/users/AuthEceSofte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i.github.com/users/AuthEceSofteng/rep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i.github.com/repos/AuthEceSofteng/emb-ntua-worksho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sz="3600" dirty="0"/>
              <a:t>Εφαρμογή τεχνικών πρόβλεψης των χαρακτηριστικών των προγραμματιστών και των έργων λογισμικού αποθετηρίων ανοικτού λογισμικού 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31640" y="4509120"/>
            <a:ext cx="6400800" cy="1224136"/>
          </a:xfrm>
        </p:spPr>
        <p:txBody>
          <a:bodyPr>
            <a:normAutofit/>
          </a:bodyPr>
          <a:lstStyle/>
          <a:p>
            <a:r>
              <a:rPr lang="el-GR" sz="2800" dirty="0"/>
              <a:t>Εργασία στο μάθημα της</a:t>
            </a:r>
          </a:p>
          <a:p>
            <a:r>
              <a:rPr lang="el-GR" sz="2800" dirty="0"/>
              <a:t>Αναγνώρισης Προτύπων</a:t>
            </a:r>
          </a:p>
        </p:txBody>
      </p:sp>
    </p:spTree>
    <p:extLst>
      <p:ext uri="{BB962C8B-B14F-4D97-AF65-F5344CB8AC3E}">
        <p14:creationId xmlns:p14="http://schemas.microsoft.com/office/powerpoint/2010/main" val="374506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Διάγραμμα ροής: Παραπομπή 5"/>
          <p:cNvSpPr/>
          <p:nvPr/>
        </p:nvSpPr>
        <p:spPr>
          <a:xfrm>
            <a:off x="5199681" y="2288424"/>
            <a:ext cx="3485187" cy="3485187"/>
          </a:xfrm>
          <a:prstGeom prst="flowChartConnector">
            <a:avLst/>
          </a:prstGeom>
          <a:solidFill>
            <a:srgbClr val="6D95D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Ενδεικτική Αντιμετώπιση (</a:t>
            </a:r>
            <a:r>
              <a:rPr lang="en-US" dirty="0"/>
              <a:t>2</a:t>
            </a:r>
            <a:r>
              <a:rPr lang="el-GR" dirty="0"/>
              <a:t>/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l-GR" dirty="0"/>
              <a:t>Αφαίρεση </a:t>
            </a:r>
            <a:r>
              <a:rPr lang="en-US" dirty="0"/>
              <a:t>outliers</a:t>
            </a:r>
            <a:r>
              <a:rPr lang="el-GR" dirty="0"/>
              <a:t>, π.χ.</a:t>
            </a:r>
          </a:p>
          <a:p>
            <a:pPr lvl="2"/>
            <a:r>
              <a:rPr lang="el-GR" dirty="0"/>
              <a:t>Πολύ μεγάλος – υπερβολικά μικρός αριθμός </a:t>
            </a:r>
            <a:r>
              <a:rPr lang="en-US" dirty="0"/>
              <a:t>commits/issues</a:t>
            </a:r>
          </a:p>
          <a:p>
            <a:pPr lvl="2"/>
            <a:r>
              <a:rPr lang="en-US" dirty="0"/>
              <a:t>Users</a:t>
            </a:r>
            <a:r>
              <a:rPr lang="el-GR" dirty="0"/>
              <a:t> με </a:t>
            </a:r>
            <a:r>
              <a:rPr lang="en-US" dirty="0"/>
              <a:t>abnormal </a:t>
            </a:r>
            <a:r>
              <a:rPr lang="el-GR" dirty="0"/>
              <a:t>συμπεριφορά</a:t>
            </a:r>
            <a:endParaRPr lang="en-US" dirty="0"/>
          </a:p>
          <a:p>
            <a:pPr lvl="1"/>
            <a:r>
              <a:rPr lang="el-GR" dirty="0"/>
              <a:t>Κανονικοποίηση</a:t>
            </a:r>
          </a:p>
          <a:p>
            <a:pPr lvl="2"/>
            <a:r>
              <a:rPr lang="el-GR" dirty="0"/>
              <a:t>Αξιολόγηση</a:t>
            </a:r>
            <a:r>
              <a:rPr lang="en-US" dirty="0"/>
              <a:t> </a:t>
            </a:r>
            <a:r>
              <a:rPr lang="el-GR" dirty="0"/>
              <a:t>κανονικοποίησης</a:t>
            </a:r>
            <a:endParaRPr lang="en-US" dirty="0"/>
          </a:p>
        </p:txBody>
      </p:sp>
      <p:sp>
        <p:nvSpPr>
          <p:cNvPr id="4" name="Διάγραμμα ροής: Παραπομπή 3"/>
          <p:cNvSpPr/>
          <p:nvPr/>
        </p:nvSpPr>
        <p:spPr>
          <a:xfrm>
            <a:off x="5633037" y="3155139"/>
            <a:ext cx="2618473" cy="2618473"/>
          </a:xfrm>
          <a:prstGeom prst="flowChartConnector">
            <a:avLst/>
          </a:prstGeom>
          <a:solidFill>
            <a:srgbClr val="598B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bg1"/>
              </a:solidFill>
            </a:endParaRPr>
          </a:p>
        </p:txBody>
      </p:sp>
      <p:sp>
        <p:nvSpPr>
          <p:cNvPr id="5" name="Διάγραμμα ροής: Παραπομπή 4"/>
          <p:cNvSpPr/>
          <p:nvPr/>
        </p:nvSpPr>
        <p:spPr>
          <a:xfrm>
            <a:off x="6096335" y="4081731"/>
            <a:ext cx="1691881" cy="1691881"/>
          </a:xfrm>
          <a:prstGeom prst="flowChartConnector">
            <a:avLst/>
          </a:prstGeom>
          <a:solidFill>
            <a:srgbClr val="3A66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TextBox 6"/>
          <p:cNvSpPr txBox="1"/>
          <p:nvPr/>
        </p:nvSpPr>
        <p:spPr>
          <a:xfrm>
            <a:off x="6108500" y="2635579"/>
            <a:ext cx="166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ALL USERS</a:t>
            </a:r>
            <a:endParaRPr lang="el-G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8502" y="3427667"/>
            <a:ext cx="166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FIREWORK USERS</a:t>
            </a:r>
            <a:endParaRPr lang="el-G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5124" y="4795819"/>
            <a:ext cx="1834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 IRREGULARS</a:t>
            </a:r>
            <a:endParaRPr lang="el-GR" sz="1600" b="1" dirty="0">
              <a:solidFill>
                <a:schemeClr val="bg1"/>
              </a:solidFill>
            </a:endParaRP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CDA286A0-CF23-45B2-8CC4-112E428F7847}"/>
              </a:ext>
            </a:extLst>
          </p:cNvPr>
          <p:cNvSpPr txBox="1">
            <a:spLocks/>
          </p:cNvSpPr>
          <p:nvPr/>
        </p:nvSpPr>
        <p:spPr>
          <a:xfrm>
            <a:off x="457200" y="1110035"/>
            <a:ext cx="8229600" cy="39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Εύρεση του ρόλου που κατέχει ένας χρήστης εντός του αποθετηρίου</a:t>
            </a:r>
          </a:p>
        </p:txBody>
      </p:sp>
    </p:spTree>
    <p:extLst>
      <p:ext uri="{BB962C8B-B14F-4D97-AF65-F5344CB8AC3E}">
        <p14:creationId xmlns:p14="http://schemas.microsoft.com/office/powerpoint/2010/main" val="189707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819657"/>
            <a:ext cx="4038600" cy="1972816"/>
          </a:xfrm>
        </p:spPr>
        <p:txBody>
          <a:bodyPr>
            <a:normAutofit/>
          </a:bodyPr>
          <a:lstStyle/>
          <a:p>
            <a:r>
              <a:rPr lang="en-US" sz="3200" b="1" dirty="0"/>
              <a:t>Users Classification</a:t>
            </a:r>
          </a:p>
          <a:p>
            <a:pPr lvl="1"/>
            <a:r>
              <a:rPr lang="en-US" sz="2700" dirty="0"/>
              <a:t>SVMs, Artificial Neural Networks, Naïve Bayes, …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819657"/>
            <a:ext cx="4038600" cy="1972816"/>
          </a:xfrm>
        </p:spPr>
        <p:txBody>
          <a:bodyPr>
            <a:normAutofit/>
          </a:bodyPr>
          <a:lstStyle/>
          <a:p>
            <a:r>
              <a:rPr lang="en-US" sz="3200" b="1" dirty="0"/>
              <a:t>Evaluation</a:t>
            </a:r>
          </a:p>
          <a:p>
            <a:pPr lvl="1"/>
            <a:r>
              <a:rPr lang="en-US" sz="2700" dirty="0"/>
              <a:t>Precision, Recall, ROC, F-measure, </a:t>
            </a:r>
            <a:r>
              <a:rPr lang="en-US" sz="2800" dirty="0"/>
              <a:t>…</a:t>
            </a:r>
            <a:endParaRPr lang="el-GR" sz="2800" dirty="0"/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43BFE8F1-6E9D-4A43-8F7B-38D86126071F}"/>
              </a:ext>
            </a:extLst>
          </p:cNvPr>
          <p:cNvSpPr txBox="1">
            <a:spLocks/>
          </p:cNvSpPr>
          <p:nvPr/>
        </p:nvSpPr>
        <p:spPr>
          <a:xfrm>
            <a:off x="457200" y="4077072"/>
            <a:ext cx="403860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Users Clustering</a:t>
            </a:r>
          </a:p>
          <a:p>
            <a:pPr lvl="1"/>
            <a:r>
              <a:rPr lang="en-US" sz="2700" dirty="0"/>
              <a:t>K-Means, DBSCAN, Hierarchical, GMMs, …</a:t>
            </a:r>
          </a:p>
        </p:txBody>
      </p:sp>
      <p:sp>
        <p:nvSpPr>
          <p:cNvPr id="7" name="Θέση περιεχομένου 3">
            <a:extLst>
              <a:ext uri="{FF2B5EF4-FFF2-40B4-BE49-F238E27FC236}">
                <a16:creationId xmlns:a16="http://schemas.microsoft.com/office/drawing/2014/main" id="{564DD0B9-A7EA-4684-B777-304CBE978A7B}"/>
              </a:ext>
            </a:extLst>
          </p:cNvPr>
          <p:cNvSpPr txBox="1">
            <a:spLocks/>
          </p:cNvSpPr>
          <p:nvPr/>
        </p:nvSpPr>
        <p:spPr>
          <a:xfrm>
            <a:off x="4648200" y="4077072"/>
            <a:ext cx="4038600" cy="197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Evaluation</a:t>
            </a:r>
          </a:p>
          <a:p>
            <a:pPr lvl="1"/>
            <a:r>
              <a:rPr lang="en-US" sz="2700" dirty="0"/>
              <a:t>Cohesion, Separation, Silhouette, Visualization, </a:t>
            </a:r>
            <a:r>
              <a:rPr lang="en-US" sz="2800" dirty="0"/>
              <a:t>…</a:t>
            </a:r>
            <a:endParaRPr lang="el-GR" sz="2800" dirty="0"/>
          </a:p>
        </p:txBody>
      </p:sp>
      <p:sp>
        <p:nvSpPr>
          <p:cNvPr id="9" name="Τίτλος 1">
            <a:extLst>
              <a:ext uri="{FF2B5EF4-FFF2-40B4-BE49-F238E27FC236}">
                <a16:creationId xmlns:a16="http://schemas.microsoft.com/office/drawing/2014/main" id="{6C07132F-9356-4C14-99B9-4FA3E59A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l-GR" dirty="0"/>
              <a:t>Ενδεικτική Αντιμετώπιση (</a:t>
            </a:r>
            <a:r>
              <a:rPr lang="en-US" dirty="0"/>
              <a:t>3</a:t>
            </a:r>
            <a:r>
              <a:rPr lang="el-GR" dirty="0"/>
              <a:t>/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313377DF-0F8C-4E0D-BCE5-43849D17CAD8}"/>
              </a:ext>
            </a:extLst>
          </p:cNvPr>
          <p:cNvSpPr txBox="1">
            <a:spLocks/>
          </p:cNvSpPr>
          <p:nvPr/>
        </p:nvSpPr>
        <p:spPr>
          <a:xfrm>
            <a:off x="457200" y="1110035"/>
            <a:ext cx="8229600" cy="39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Εύρεση του ρόλου που κατέχει ένας χρήστης εντός του αποθετηρίου</a:t>
            </a:r>
          </a:p>
        </p:txBody>
      </p:sp>
    </p:spTree>
    <p:extLst>
      <p:ext uri="{BB962C8B-B14F-4D97-AF65-F5344CB8AC3E}">
        <p14:creationId xmlns:p14="http://schemas.microsoft.com/office/powerpoint/2010/main" val="225536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Ενδεικτική Αντιμετώπιση (</a:t>
            </a:r>
            <a:r>
              <a:rPr lang="en-US" dirty="0"/>
              <a:t>4</a:t>
            </a:r>
            <a:r>
              <a:rPr lang="el-GR" dirty="0"/>
              <a:t>/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Ερμηνεία αποτελεσμάτων</a:t>
            </a:r>
          </a:p>
          <a:p>
            <a:pPr lvl="1"/>
            <a:r>
              <a:rPr lang="el-GR" dirty="0"/>
              <a:t>Αξιολόγηση ρόλων</a:t>
            </a:r>
          </a:p>
          <a:p>
            <a:pPr lvl="1"/>
            <a:endParaRPr lang="en-US" dirty="0"/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97671589-2C5E-405D-97F8-411251ACE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51184"/>
              </p:ext>
            </p:extLst>
          </p:nvPr>
        </p:nvGraphicFramePr>
        <p:xfrm>
          <a:off x="489905" y="3086708"/>
          <a:ext cx="819689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85">
                  <a:extLst>
                    <a:ext uri="{9D8B030D-6E8A-4147-A177-3AD203B41FA5}">
                      <a16:colId xmlns:a16="http://schemas.microsoft.com/office/drawing/2014/main" val="3736063772"/>
                    </a:ext>
                  </a:extLst>
                </a:gridCol>
                <a:gridCol w="1170985">
                  <a:extLst>
                    <a:ext uri="{9D8B030D-6E8A-4147-A177-3AD203B41FA5}">
                      <a16:colId xmlns:a16="http://schemas.microsoft.com/office/drawing/2014/main" val="2417303518"/>
                    </a:ext>
                  </a:extLst>
                </a:gridCol>
                <a:gridCol w="1170985">
                  <a:extLst>
                    <a:ext uri="{9D8B030D-6E8A-4147-A177-3AD203B41FA5}">
                      <a16:colId xmlns:a16="http://schemas.microsoft.com/office/drawing/2014/main" val="867825762"/>
                    </a:ext>
                  </a:extLst>
                </a:gridCol>
                <a:gridCol w="1373727">
                  <a:extLst>
                    <a:ext uri="{9D8B030D-6E8A-4147-A177-3AD203B41FA5}">
                      <a16:colId xmlns:a16="http://schemas.microsoft.com/office/drawing/2014/main" val="253060212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87987204"/>
                    </a:ext>
                  </a:extLst>
                </a:gridCol>
                <a:gridCol w="987100">
                  <a:extLst>
                    <a:ext uri="{9D8B030D-6E8A-4147-A177-3AD203B41FA5}">
                      <a16:colId xmlns:a16="http://schemas.microsoft.com/office/drawing/2014/main" val="410183528"/>
                    </a:ext>
                  </a:extLst>
                </a:gridCol>
                <a:gridCol w="1170985">
                  <a:extLst>
                    <a:ext uri="{9D8B030D-6E8A-4147-A177-3AD203B41FA5}">
                      <a16:colId xmlns:a16="http://schemas.microsoft.com/office/drawing/2014/main" val="172952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# </a:t>
                      </a:r>
                      <a:r>
                        <a:rPr lang="en-US" sz="1400" dirty="0"/>
                        <a:t>Commits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Issues Opened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Issues Closed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Comments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Files per Commit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  <a:endParaRPr lang="el-G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69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#1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Dev</a:t>
                      </a:r>
                      <a:endParaRPr lang="el-G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6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59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#2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Dev</a:t>
                      </a:r>
                      <a:endParaRPr lang="el-G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6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6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#3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DevOps</a:t>
                      </a:r>
                      <a:endParaRPr lang="el-G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6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1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#4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Ops</a:t>
                      </a:r>
                      <a:endParaRPr lang="el-G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6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#5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Ops</a:t>
                      </a:r>
                      <a:endParaRPr lang="el-G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6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#6</a:t>
                      </a:r>
                      <a:endParaRPr lang="el-G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Few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Many</a:t>
                      </a:r>
                      <a:endParaRPr lang="el-G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DevOps</a:t>
                      </a:r>
                      <a:endParaRPr lang="el-G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A66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0863"/>
                  </a:ext>
                </a:extLst>
              </a:tr>
            </a:tbl>
          </a:graphicData>
        </a:graphic>
      </p:graphicFrame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6704C3F9-9042-45C4-BD0F-E0237027E1BD}"/>
              </a:ext>
            </a:extLst>
          </p:cNvPr>
          <p:cNvCxnSpPr>
            <a:cxnSpLocks/>
          </p:cNvCxnSpPr>
          <p:nvPr/>
        </p:nvCxnSpPr>
        <p:spPr>
          <a:xfrm>
            <a:off x="489905" y="3086708"/>
            <a:ext cx="1129767" cy="470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CA24C2-1F81-4307-817C-92D7A06B66C4}"/>
              </a:ext>
            </a:extLst>
          </p:cNvPr>
          <p:cNvSpPr txBox="1"/>
          <p:nvPr/>
        </p:nvSpPr>
        <p:spPr>
          <a:xfrm>
            <a:off x="945611" y="30689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Feature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AC349-BAC1-4647-A219-5DD61A514E03}"/>
              </a:ext>
            </a:extLst>
          </p:cNvPr>
          <p:cNvSpPr txBox="1"/>
          <p:nvPr/>
        </p:nvSpPr>
        <p:spPr>
          <a:xfrm>
            <a:off x="480858" y="32769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User</a:t>
            </a:r>
            <a:endParaRPr lang="el-GR" sz="1400" dirty="0">
              <a:solidFill>
                <a:schemeClr val="bg1"/>
              </a:solidFill>
            </a:endParaRPr>
          </a:p>
        </p:txBody>
      </p:sp>
      <p:sp>
        <p:nvSpPr>
          <p:cNvPr id="8" name="Τίτλος 1">
            <a:extLst>
              <a:ext uri="{FF2B5EF4-FFF2-40B4-BE49-F238E27FC236}">
                <a16:creationId xmlns:a16="http://schemas.microsoft.com/office/drawing/2014/main" id="{A7CCAAA6-AFA1-47C1-A177-4AC1F41D1545}"/>
              </a:ext>
            </a:extLst>
          </p:cNvPr>
          <p:cNvSpPr txBox="1">
            <a:spLocks/>
          </p:cNvSpPr>
          <p:nvPr/>
        </p:nvSpPr>
        <p:spPr>
          <a:xfrm>
            <a:off x="457200" y="1110035"/>
            <a:ext cx="8229600" cy="39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Εύρεση του ρόλου που κατέχει ένας χρήστης εντός του αποθετηρίου</a:t>
            </a:r>
          </a:p>
        </p:txBody>
      </p:sp>
    </p:spTree>
    <p:extLst>
      <p:ext uri="{BB962C8B-B14F-4D97-AF65-F5344CB8AC3E}">
        <p14:creationId xmlns:p14="http://schemas.microsoft.com/office/powerpoint/2010/main" val="68617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Ενδεικτική Αντιμετώπιση (</a:t>
            </a:r>
            <a:r>
              <a:rPr lang="en-US" dirty="0"/>
              <a:t>5</a:t>
            </a:r>
            <a:r>
              <a:rPr lang="el-GR" dirty="0"/>
              <a:t>/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Περαιτέρω αναλύσεις</a:t>
            </a:r>
          </a:p>
          <a:p>
            <a:pPr lvl="1"/>
            <a:r>
              <a:rPr lang="el-GR" dirty="0"/>
              <a:t>Αξιολόγηση </a:t>
            </a:r>
            <a:r>
              <a:rPr lang="en-US" dirty="0"/>
              <a:t>Dev </a:t>
            </a:r>
            <a:r>
              <a:rPr lang="el-GR" dirty="0"/>
              <a:t>χρηστών</a:t>
            </a:r>
            <a:endParaRPr lang="en-US" dirty="0"/>
          </a:p>
          <a:p>
            <a:pPr lvl="2">
              <a:buBlip>
                <a:blip r:embed="rId2"/>
              </a:buBlip>
            </a:pPr>
            <a:r>
              <a:rPr lang="el-GR" dirty="0"/>
              <a:t>Ποια είναι τα χαρακτηριστικά που υποδεικνύουν έναν </a:t>
            </a:r>
            <a:r>
              <a:rPr lang="en-US" dirty="0"/>
              <a:t>Dev </a:t>
            </a:r>
            <a:r>
              <a:rPr lang="el-GR" dirty="0"/>
              <a:t>χρήστη</a:t>
            </a:r>
          </a:p>
          <a:p>
            <a:pPr lvl="2">
              <a:buBlip>
                <a:blip r:embed="rId2"/>
              </a:buBlip>
            </a:pPr>
            <a:r>
              <a:rPr lang="el-GR" dirty="0"/>
              <a:t>Πόσα </a:t>
            </a:r>
            <a:r>
              <a:rPr lang="en-US" dirty="0"/>
              <a:t>commits </a:t>
            </a:r>
            <a:r>
              <a:rPr lang="el-GR" dirty="0"/>
              <a:t>κάνει ένας </a:t>
            </a:r>
            <a:r>
              <a:rPr lang="en-US" dirty="0"/>
              <a:t>Dev </a:t>
            </a:r>
            <a:r>
              <a:rPr lang="el-GR" dirty="0"/>
              <a:t>χρήστης</a:t>
            </a:r>
          </a:p>
          <a:p>
            <a:pPr lvl="2">
              <a:buBlip>
                <a:blip r:embed="rId2"/>
              </a:buBlip>
            </a:pPr>
            <a:r>
              <a:rPr lang="el-GR" dirty="0"/>
              <a:t>Ποια χαρακτηριστικά πρέπει να μεταβληθούν για να θεωρηθεί ένας χρήστης </a:t>
            </a:r>
            <a:r>
              <a:rPr lang="en-US" dirty="0"/>
              <a:t>Dev</a:t>
            </a: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3B4A583E-6637-4DC7-95DD-AB06AC7CE6F3}"/>
              </a:ext>
            </a:extLst>
          </p:cNvPr>
          <p:cNvSpPr txBox="1">
            <a:spLocks/>
          </p:cNvSpPr>
          <p:nvPr/>
        </p:nvSpPr>
        <p:spPr>
          <a:xfrm>
            <a:off x="457200" y="1110035"/>
            <a:ext cx="8229600" cy="39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Εύρεση του ρόλου που κατέχει ένας χρήστης εντός του αποθετηρίου</a:t>
            </a:r>
          </a:p>
        </p:txBody>
      </p:sp>
    </p:spTree>
    <p:extLst>
      <p:ext uri="{BB962C8B-B14F-4D97-AF65-F5344CB8AC3E}">
        <p14:creationId xmlns:p14="http://schemas.microsoft.com/office/powerpoint/2010/main" val="141713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Ενδεικτική Αντιμετώπιση (</a:t>
            </a:r>
            <a:r>
              <a:rPr lang="en-US" dirty="0"/>
              <a:t>5</a:t>
            </a:r>
            <a:r>
              <a:rPr lang="el-GR" dirty="0"/>
              <a:t>/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Περαιτέρω αναλύσεις</a:t>
            </a:r>
          </a:p>
          <a:p>
            <a:pPr lvl="1"/>
            <a:r>
              <a:rPr lang="el-GR" dirty="0"/>
              <a:t>Αξιολόγηση </a:t>
            </a:r>
            <a:r>
              <a:rPr lang="en-US" dirty="0"/>
              <a:t>Ops </a:t>
            </a:r>
            <a:r>
              <a:rPr lang="el-GR" dirty="0"/>
              <a:t>χρηστών</a:t>
            </a:r>
            <a:endParaRPr lang="en-US" dirty="0"/>
          </a:p>
          <a:p>
            <a:pPr lvl="2">
              <a:buBlip>
                <a:blip r:embed="rId2"/>
              </a:buBlip>
            </a:pPr>
            <a:r>
              <a:rPr lang="el-GR" dirty="0"/>
              <a:t>Ποια είναι τα χαρακτηριστικά που υποδεικνύουν έναν </a:t>
            </a:r>
            <a:r>
              <a:rPr lang="en-US" dirty="0"/>
              <a:t>Ops </a:t>
            </a:r>
            <a:r>
              <a:rPr lang="el-GR" dirty="0"/>
              <a:t>χρήστη</a:t>
            </a:r>
          </a:p>
          <a:p>
            <a:pPr lvl="2">
              <a:buBlip>
                <a:blip r:embed="rId2"/>
              </a:buBlip>
            </a:pPr>
            <a:r>
              <a:rPr lang="el-GR" dirty="0"/>
              <a:t>Πόσα </a:t>
            </a:r>
            <a:r>
              <a:rPr lang="en-US" dirty="0"/>
              <a:t>commits </a:t>
            </a:r>
            <a:r>
              <a:rPr lang="el-GR" dirty="0"/>
              <a:t>κάνει ένας </a:t>
            </a:r>
            <a:r>
              <a:rPr lang="en-US" dirty="0"/>
              <a:t>Ops </a:t>
            </a:r>
            <a:r>
              <a:rPr lang="el-GR" dirty="0"/>
              <a:t>χρήστης</a:t>
            </a:r>
          </a:p>
          <a:p>
            <a:pPr lvl="2">
              <a:buBlip>
                <a:blip r:embed="rId2"/>
              </a:buBlip>
            </a:pPr>
            <a:r>
              <a:rPr lang="el-GR" dirty="0"/>
              <a:t>Ποια χαρακτηριστικά πρέπει να μεταβληθούν για να θεωρηθεί ένας χρήστης </a:t>
            </a:r>
            <a:r>
              <a:rPr lang="en-US" dirty="0"/>
              <a:t>Ops</a:t>
            </a:r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3B4A583E-6637-4DC7-95DD-AB06AC7CE6F3}"/>
              </a:ext>
            </a:extLst>
          </p:cNvPr>
          <p:cNvSpPr txBox="1">
            <a:spLocks/>
          </p:cNvSpPr>
          <p:nvPr/>
        </p:nvSpPr>
        <p:spPr>
          <a:xfrm>
            <a:off x="457200" y="1110035"/>
            <a:ext cx="8229600" cy="39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Εύρεση του ρόλου που κατέχει ένας χρήστης εντός του αποθετηρίου</a:t>
            </a:r>
          </a:p>
        </p:txBody>
      </p:sp>
    </p:spTree>
    <p:extLst>
      <p:ext uri="{BB962C8B-B14F-4D97-AF65-F5344CB8AC3E}">
        <p14:creationId xmlns:p14="http://schemas.microsoft.com/office/powerpoint/2010/main" val="81018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Συζήτηση/Ιδέες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Δημιουργία κατάλληλων </a:t>
            </a:r>
            <a:r>
              <a:rPr lang="en-US" dirty="0"/>
              <a:t>research questions</a:t>
            </a:r>
          </a:p>
          <a:p>
            <a:pPr lvl="1"/>
            <a:r>
              <a:rPr lang="el-GR" dirty="0"/>
              <a:t>Ποιες πληροφορίες μου παρέχει το </a:t>
            </a:r>
            <a:r>
              <a:rPr lang="en-US" dirty="0"/>
              <a:t>API</a:t>
            </a:r>
            <a:r>
              <a:rPr lang="el-GR" dirty="0"/>
              <a:t>;</a:t>
            </a:r>
          </a:p>
          <a:p>
            <a:pPr lvl="1"/>
            <a:r>
              <a:rPr lang="el-GR" dirty="0"/>
              <a:t>Ποιοι χρήστες έχουν συνδράμει στα πιο γνωστά και δημοφιλή αποθετήρια; </a:t>
            </a:r>
          </a:p>
          <a:p>
            <a:r>
              <a:rPr lang="el-GR" dirty="0"/>
              <a:t>Ομαδοποίηση ως προς το </a:t>
            </a:r>
            <a:r>
              <a:rPr lang="en-US" dirty="0"/>
              <a:t>size</a:t>
            </a:r>
            <a:r>
              <a:rPr lang="el-GR" dirty="0"/>
              <a:t> και ως προς τα ιδιαίτερα χαρακτηριστικά</a:t>
            </a:r>
          </a:p>
          <a:p>
            <a:pPr lvl="1"/>
            <a:r>
              <a:rPr lang="en-US" dirty="0"/>
              <a:t>Small repositories in Java vs Small repositories in Python</a:t>
            </a:r>
            <a:r>
              <a:rPr lang="el-GR" dirty="0"/>
              <a:t>;</a:t>
            </a:r>
            <a:r>
              <a:rPr lang="en-US" dirty="0"/>
              <a:t> </a:t>
            </a:r>
          </a:p>
          <a:p>
            <a:r>
              <a:rPr lang="el-GR" dirty="0"/>
              <a:t>Διαχείριση δεδομένων (</a:t>
            </a:r>
            <a:r>
              <a:rPr lang="en-US" dirty="0"/>
              <a:t>dataset)</a:t>
            </a:r>
          </a:p>
          <a:p>
            <a:pPr lvl="1"/>
            <a:r>
              <a:rPr lang="el-GR" dirty="0"/>
              <a:t>Δημιουργία χαρακτηριστικών, συνδυασμός χαρακτηριστικών,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Έργα Ανοικτού Λογισμικού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Ελεύθερα προσπελάσιμος κώδικας</a:t>
            </a:r>
          </a:p>
          <a:p>
            <a:r>
              <a:rPr lang="el-GR" dirty="0"/>
              <a:t>Συνεισφορά από κάθε ενδιαφερόμενο προγραμματιστή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00C7D2D4-6F76-4BA7-9DE4-418940D92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1608" y="3542308"/>
            <a:ext cx="4220784" cy="3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2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Αποθετήρια</a:t>
            </a:r>
            <a:r>
              <a:rPr lang="en-US" dirty="0"/>
              <a:t> </a:t>
            </a:r>
            <a:r>
              <a:rPr lang="el-GR" dirty="0"/>
              <a:t>Κώδικα</a:t>
            </a:r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217A3137-746C-4380-8E54-4F32128B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983162"/>
          </a:xfrm>
        </p:spPr>
        <p:txBody>
          <a:bodyPr>
            <a:normAutofit/>
          </a:bodyPr>
          <a:lstStyle/>
          <a:p>
            <a:r>
              <a:rPr lang="el-GR" sz="2800" dirty="0"/>
              <a:t>Διατηρεί τον κώδικα</a:t>
            </a:r>
          </a:p>
          <a:p>
            <a:r>
              <a:rPr lang="el-GR" sz="2800" dirty="0"/>
              <a:t>Παρέχει πλήθος πληροφοριών (</a:t>
            </a:r>
            <a:r>
              <a:rPr lang="en-US" sz="2800" dirty="0"/>
              <a:t>meta-data) </a:t>
            </a:r>
            <a:r>
              <a:rPr lang="el-GR" sz="2800" dirty="0"/>
              <a:t>για το </a:t>
            </a:r>
            <a:r>
              <a:rPr lang="en-US" sz="2800" dirty="0"/>
              <a:t>project</a:t>
            </a:r>
          </a:p>
          <a:p>
            <a:r>
              <a:rPr lang="el-GR" sz="2800" dirty="0"/>
              <a:t>Παρέχει </a:t>
            </a:r>
            <a:r>
              <a:rPr lang="en-US" sz="2800" dirty="0"/>
              <a:t>API</a:t>
            </a:r>
            <a:r>
              <a:rPr lang="en-US" sz="2800" baseline="30000" dirty="0"/>
              <a:t>*</a:t>
            </a:r>
            <a:r>
              <a:rPr lang="el-GR" sz="2800" baseline="30000" dirty="0"/>
              <a:t> </a:t>
            </a:r>
            <a:r>
              <a:rPr lang="el-GR" sz="2800" dirty="0"/>
              <a:t>για την προσπέλαση των πληροφοριών</a:t>
            </a:r>
            <a:endParaRPr lang="en-US" sz="28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C19BF6C-8B3D-4E2A-A902-C2DF5FACB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0117" y="3356992"/>
            <a:ext cx="3683766" cy="3012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A09FA-F598-4062-AD23-FE14F002AC56}"/>
              </a:ext>
            </a:extLst>
          </p:cNvPr>
          <p:cNvSpPr txBox="1"/>
          <p:nvPr/>
        </p:nvSpPr>
        <p:spPr>
          <a:xfrm>
            <a:off x="457200" y="6453336"/>
            <a:ext cx="8363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*</a:t>
            </a:r>
            <a:r>
              <a:rPr lang="el-GR" baseline="30000" dirty="0"/>
              <a:t> </a:t>
            </a:r>
            <a:r>
              <a:rPr lang="el-GR" sz="1800" baseline="30000" dirty="0" err="1"/>
              <a:t>Διεπαφή</a:t>
            </a:r>
            <a:r>
              <a:rPr lang="el-GR" sz="1800" baseline="30000" dirty="0"/>
              <a:t> Προγραμματισμού Εφαρμογών (</a:t>
            </a:r>
            <a:r>
              <a:rPr lang="en-US" sz="1800" baseline="30000" dirty="0"/>
              <a:t>Application Programming Interface</a:t>
            </a:r>
            <a:r>
              <a:rPr lang="en-US" baseline="30000" dirty="0"/>
              <a:t>)</a:t>
            </a:r>
            <a:endParaRPr lang="el-GR" baseline="300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817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AB443742-E851-4972-884C-0E828A2D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983162"/>
          </a:xfrm>
        </p:spPr>
        <p:txBody>
          <a:bodyPr>
            <a:normAutofit/>
          </a:bodyPr>
          <a:lstStyle/>
          <a:p>
            <a:r>
              <a:rPr lang="el-GR" sz="2800" dirty="0"/>
              <a:t>Προσπέλαση πληροφοριών για χρήστες, αποθετήρια </a:t>
            </a:r>
            <a:r>
              <a:rPr lang="el-GR" sz="2800" dirty="0" err="1"/>
              <a:t>κ.ο.κ.</a:t>
            </a:r>
            <a:endParaRPr lang="el-GR" sz="2800" dirty="0"/>
          </a:p>
          <a:p>
            <a:r>
              <a:rPr lang="el-GR" sz="2800" dirty="0"/>
              <a:t>Ελεύθερη πρόσβαση σε όλα τα </a:t>
            </a:r>
            <a:r>
              <a:rPr lang="en-US" sz="2800" dirty="0"/>
              <a:t>open source </a:t>
            </a:r>
            <a:r>
              <a:rPr lang="el-GR" sz="2800" dirty="0"/>
              <a:t>αποθετήρια και τις πληροφορίες τους</a:t>
            </a:r>
            <a:endParaRPr lang="en-US" sz="28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0B344F9-49D5-43D7-BC30-23E654F8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5676" y="3212976"/>
            <a:ext cx="5832648" cy="34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Programming Interface</a:t>
            </a:r>
            <a:r>
              <a:rPr lang="el-GR" dirty="0"/>
              <a:t> (</a:t>
            </a:r>
            <a:r>
              <a:rPr lang="en-US" dirty="0"/>
              <a:t>examples)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AB443742-E851-4972-884C-0E828A2D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695130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https://api.github.com/users/AuthEceSofteng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0B344F9-49D5-43D7-BC30-23E654F88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976" y="2276872"/>
            <a:ext cx="6717728" cy="41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2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Programming Interface</a:t>
            </a:r>
            <a:r>
              <a:rPr lang="el-GR" dirty="0"/>
              <a:t> (</a:t>
            </a:r>
            <a:r>
              <a:rPr lang="en-US" dirty="0"/>
              <a:t>examples)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AB443742-E851-4972-884C-0E828A2D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695130"/>
          </a:xfrm>
        </p:spPr>
        <p:txBody>
          <a:bodyPr>
            <a:normAutofit/>
          </a:bodyPr>
          <a:lstStyle/>
          <a:p>
            <a:r>
              <a:rPr lang="pt-BR" sz="2800" dirty="0">
                <a:hlinkClick r:id="rId2"/>
              </a:rPr>
              <a:t>https://api.github.com/users/AuthEceSofteng/repos</a:t>
            </a:r>
            <a:endParaRPr lang="pt-BR" sz="2800" dirty="0"/>
          </a:p>
          <a:p>
            <a:pPr marL="0" indent="0">
              <a:buNone/>
            </a:pPr>
            <a:endParaRPr lang="en-US" sz="28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0B344F9-49D5-43D7-BC30-23E654F88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9752" y="2096947"/>
            <a:ext cx="4464496" cy="47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0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Programming Interface</a:t>
            </a:r>
            <a:r>
              <a:rPr lang="el-GR" dirty="0"/>
              <a:t> (</a:t>
            </a:r>
            <a:r>
              <a:rPr lang="en-US" dirty="0"/>
              <a:t>examples)</a:t>
            </a:r>
            <a:endParaRPr lang="el-GR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AB443742-E851-4972-884C-0E828A2D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39146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https://api.github.com/repos/AuthEceSofteng/emb-ntua-workshop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0B344F9-49D5-43D7-BC30-23E654F88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0168" y="2420888"/>
            <a:ext cx="5129343" cy="41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0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Διάγραμμα ροής: Παραπομπή 16"/>
          <p:cNvSpPr/>
          <p:nvPr/>
        </p:nvSpPr>
        <p:spPr>
          <a:xfrm>
            <a:off x="2335286" y="3758889"/>
            <a:ext cx="4473427" cy="2448272"/>
          </a:xfrm>
          <a:prstGeom prst="flowChartConnector">
            <a:avLst/>
          </a:prstGeom>
          <a:solidFill>
            <a:srgbClr val="3A66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Ορισμός του Προβλήματος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727319"/>
            <a:ext cx="8229600" cy="1701682"/>
          </a:xfrm>
        </p:spPr>
        <p:txBody>
          <a:bodyPr>
            <a:normAutofit fontScale="92500"/>
          </a:bodyPr>
          <a:lstStyle/>
          <a:p>
            <a:r>
              <a:rPr lang="el-GR" dirty="0"/>
              <a:t>Εξαγωγή χρήσιμης γνώσης από αποθετήρια</a:t>
            </a:r>
          </a:p>
          <a:p>
            <a:r>
              <a:rPr lang="el-GR" sz="3200" dirty="0"/>
              <a:t>Πρόβλεψης χαρακτηριστικών προγραμματιστών</a:t>
            </a:r>
          </a:p>
          <a:p>
            <a:r>
              <a:rPr lang="el-GR" dirty="0"/>
              <a:t>Πρόβλεψη χαρακτηριστικών </a:t>
            </a:r>
            <a:r>
              <a:rPr lang="el-GR" sz="3200" dirty="0"/>
              <a:t>έργων λογισμικού 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2956475" y="4690638"/>
            <a:ext cx="323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Repository</a:t>
            </a:r>
            <a:endParaRPr lang="el-GR" sz="3200" b="1" i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4A32B-9C78-4AD4-9289-B4A3BEBB67D8}"/>
              </a:ext>
            </a:extLst>
          </p:cNvPr>
          <p:cNvSpPr txBox="1"/>
          <p:nvPr/>
        </p:nvSpPr>
        <p:spPr>
          <a:xfrm>
            <a:off x="4932040" y="534557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Contributors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FD5924-1011-46A6-B8B0-C3CA9C6A0C84}"/>
              </a:ext>
            </a:extLst>
          </p:cNvPr>
          <p:cNvSpPr txBox="1"/>
          <p:nvPr/>
        </p:nvSpPr>
        <p:spPr>
          <a:xfrm>
            <a:off x="4760644" y="4010182"/>
            <a:ext cx="140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Commits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47948-D575-45BB-8368-19D6BC1316CC}"/>
              </a:ext>
            </a:extLst>
          </p:cNvPr>
          <p:cNvSpPr txBox="1"/>
          <p:nvPr/>
        </p:nvSpPr>
        <p:spPr>
          <a:xfrm>
            <a:off x="2342799" y="4380764"/>
            <a:ext cx="140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Issues</a:t>
            </a:r>
            <a:endParaRPr lang="el-GR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6D8CF-4438-4D06-AF30-4625C00109FB}"/>
              </a:ext>
            </a:extLst>
          </p:cNvPr>
          <p:cNvSpPr txBox="1"/>
          <p:nvPr/>
        </p:nvSpPr>
        <p:spPr>
          <a:xfrm>
            <a:off x="5485429" y="4721415"/>
            <a:ext cx="1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Forks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AC478-E34F-4040-9051-64D86B64CF5D}"/>
              </a:ext>
            </a:extLst>
          </p:cNvPr>
          <p:cNvSpPr txBox="1"/>
          <p:nvPr/>
        </p:nvSpPr>
        <p:spPr>
          <a:xfrm>
            <a:off x="2476307" y="5273161"/>
            <a:ext cx="140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D6594-8E9B-4BE8-99C8-0175D1931391}"/>
              </a:ext>
            </a:extLst>
          </p:cNvPr>
          <p:cNvSpPr txBox="1"/>
          <p:nvPr/>
        </p:nvSpPr>
        <p:spPr>
          <a:xfrm>
            <a:off x="3275856" y="3901807"/>
            <a:ext cx="1404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Languages</a:t>
            </a:r>
            <a:endParaRPr lang="el-GR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3B0D-C32F-4BD0-9D0F-1E18F257EC14}"/>
              </a:ext>
            </a:extLst>
          </p:cNvPr>
          <p:cNvSpPr txBox="1"/>
          <p:nvPr/>
        </p:nvSpPr>
        <p:spPr>
          <a:xfrm>
            <a:off x="3616505" y="5642493"/>
            <a:ext cx="140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Topics</a:t>
            </a:r>
            <a:endParaRPr lang="el-G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Ενδεικτική Αντιμετώπιση (1/</a:t>
            </a:r>
            <a:r>
              <a:rPr lang="en-US" dirty="0"/>
              <a:t>6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7668" cy="4525963"/>
          </a:xfrm>
        </p:spPr>
        <p:txBody>
          <a:bodyPr>
            <a:normAutofit/>
          </a:bodyPr>
          <a:lstStyle/>
          <a:p>
            <a:r>
              <a:rPr lang="en-US" dirty="0"/>
              <a:t>Data Gathering</a:t>
            </a:r>
          </a:p>
          <a:p>
            <a:pPr lvl="1"/>
            <a:r>
              <a:rPr lang="el-GR" dirty="0"/>
              <a:t>Συλλογή χαρακτηριστικών που αφορούν τον ρόλο τού χρήστη εντός του αποθετηρίου</a:t>
            </a:r>
            <a:endParaRPr lang="en-US" dirty="0"/>
          </a:p>
          <a:p>
            <a:pPr lvl="2"/>
            <a:r>
              <a:rPr lang="el-GR" dirty="0"/>
              <a:t>Αριθμός </a:t>
            </a:r>
            <a:r>
              <a:rPr lang="en-US" dirty="0"/>
              <a:t>commits</a:t>
            </a:r>
          </a:p>
          <a:p>
            <a:pPr lvl="2"/>
            <a:r>
              <a:rPr lang="el-GR" dirty="0"/>
              <a:t>Αριθμός </a:t>
            </a:r>
            <a:r>
              <a:rPr lang="en-US" dirty="0"/>
              <a:t>issues </a:t>
            </a:r>
            <a:r>
              <a:rPr lang="el-GR" dirty="0"/>
              <a:t>που έχει ανοίξει</a:t>
            </a:r>
            <a:endParaRPr lang="en-US" dirty="0"/>
          </a:p>
          <a:p>
            <a:pPr lvl="2"/>
            <a:r>
              <a:rPr lang="el-GR" dirty="0"/>
              <a:t>Αριθμός </a:t>
            </a:r>
            <a:r>
              <a:rPr lang="en-US" dirty="0"/>
              <a:t>issues </a:t>
            </a:r>
            <a:r>
              <a:rPr lang="el-GR" dirty="0"/>
              <a:t>που έχει κλείσει</a:t>
            </a:r>
          </a:p>
          <a:p>
            <a:pPr lvl="2"/>
            <a:r>
              <a:rPr lang="el-GR" dirty="0"/>
              <a:t>Αριθμός </a:t>
            </a:r>
            <a:r>
              <a:rPr lang="en-US" dirty="0"/>
              <a:t>comments </a:t>
            </a:r>
            <a:r>
              <a:rPr lang="el-GR" dirty="0"/>
              <a:t>εντός του αποθετηρίου</a:t>
            </a:r>
          </a:p>
          <a:p>
            <a:pPr lvl="2"/>
            <a:r>
              <a:rPr lang="el-GR" dirty="0"/>
              <a:t>Αριθμός αρχείων που τροποποιεί σε κάθε </a:t>
            </a:r>
            <a:r>
              <a:rPr lang="en-US" dirty="0"/>
              <a:t>commit</a:t>
            </a:r>
          </a:p>
        </p:txBody>
      </p:sp>
      <p:sp>
        <p:nvSpPr>
          <p:cNvPr id="10" name="Τίτλος 1">
            <a:extLst>
              <a:ext uri="{FF2B5EF4-FFF2-40B4-BE49-F238E27FC236}">
                <a16:creationId xmlns:a16="http://schemas.microsoft.com/office/drawing/2014/main" id="{082F789A-20ED-4546-9F33-F0C311F72194}"/>
              </a:ext>
            </a:extLst>
          </p:cNvPr>
          <p:cNvSpPr txBox="1">
            <a:spLocks/>
          </p:cNvSpPr>
          <p:nvPr/>
        </p:nvSpPr>
        <p:spPr>
          <a:xfrm>
            <a:off x="457200" y="1110035"/>
            <a:ext cx="8229600" cy="39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2000" dirty="0"/>
              <a:t>Εύρεση του ρόλου που κατέχει ένας χρήστης εντός του αποθετηρίου</a:t>
            </a:r>
          </a:p>
        </p:txBody>
      </p:sp>
    </p:spTree>
    <p:extLst>
      <p:ext uri="{BB962C8B-B14F-4D97-AF65-F5344CB8AC3E}">
        <p14:creationId xmlns:p14="http://schemas.microsoft.com/office/powerpoint/2010/main" val="386842171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568</Words>
  <Application>Microsoft Office PowerPoint</Application>
  <PresentationFormat>Προβολή στην οθόνη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8" baseType="lpstr">
      <vt:lpstr>Arial</vt:lpstr>
      <vt:lpstr>Calibri</vt:lpstr>
      <vt:lpstr>Θέμα του Office</vt:lpstr>
      <vt:lpstr>Εφαρμογή τεχνικών πρόβλεψης των χαρακτηριστικών των προγραμματιστών και των έργων λογισμικού αποθετηρίων ανοικτού λογισμικού </vt:lpstr>
      <vt:lpstr>Έργα Ανοικτού Λογισμικού</vt:lpstr>
      <vt:lpstr>Αποθετήρια Κώδικα</vt:lpstr>
      <vt:lpstr>Application Programming Interface</vt:lpstr>
      <vt:lpstr>Application Programming Interface (examples)</vt:lpstr>
      <vt:lpstr>Application Programming Interface (examples)</vt:lpstr>
      <vt:lpstr>Application Programming Interface (examples)</vt:lpstr>
      <vt:lpstr>Ορισμός του Προβλήματος</vt:lpstr>
      <vt:lpstr>Ενδεικτική Αντιμετώπιση (1/6)</vt:lpstr>
      <vt:lpstr>Ενδεικτική Αντιμετώπιση (2/6)</vt:lpstr>
      <vt:lpstr>Ενδεικτική Αντιμετώπιση (3/6)</vt:lpstr>
      <vt:lpstr>Ενδεικτική Αντιμετώπιση (4/6)</vt:lpstr>
      <vt:lpstr>Ενδεικτική Αντιμετώπιση (5/6)</vt:lpstr>
      <vt:lpstr>Ενδεικτική Αντιμετώπιση (5/6)</vt:lpstr>
      <vt:lpstr>Συζήτηση/Ιδέες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τεχνικών αναγνώρισης ρόλων μηχανικών λογισμικού με χρήση τεχνικών εξόρυξης γνώσης από αποθετήρια ανοιχτού λογισμικού</dc:title>
  <dc:creator>themis</dc:creator>
  <cp:lastModifiedBy>Θωμάς Κρνς</cp:lastModifiedBy>
  <cp:revision>91</cp:revision>
  <dcterms:created xsi:type="dcterms:W3CDTF">2017-12-19T10:36:32Z</dcterms:created>
  <dcterms:modified xsi:type="dcterms:W3CDTF">2021-12-22T13:36:43Z</dcterms:modified>
</cp:coreProperties>
</file>