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8" r:id="rId4"/>
    <p:sldId id="262" r:id="rId5"/>
    <p:sldId id="263" r:id="rId6"/>
    <p:sldId id="265" r:id="rId7"/>
    <p:sldId id="266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516845"/>
            <a:ext cx="6253317" cy="3808268"/>
          </a:xfrm>
        </p:spPr>
        <p:txBody>
          <a:bodyPr>
            <a:noAutofit/>
          </a:bodyPr>
          <a:lstStyle/>
          <a:p>
            <a:r>
              <a:rPr lang="en-US" sz="5000" dirty="0"/>
              <a:t>Sentiment Analysis of Twitter Data for predicting Apple stock price movements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958930"/>
            <a:ext cx="6269347" cy="1648547"/>
          </a:xfrm>
        </p:spPr>
        <p:txBody>
          <a:bodyPr>
            <a:normAutofit fontScale="85000" lnSpcReduction="20000"/>
          </a:bodyPr>
          <a:lstStyle/>
          <a:p>
            <a:pPr algn="ctr">
              <a:buClr>
                <a:srgbClr val="00B0F0"/>
              </a:buClr>
            </a:pPr>
            <a:r>
              <a:rPr lang="en-US" sz="2400" spc="600" dirty="0">
                <a:solidFill>
                  <a:schemeClr val="tx1"/>
                </a:solidFill>
              </a:rPr>
              <a:t>Group4</a:t>
            </a:r>
          </a:p>
          <a:p>
            <a:pPr algn="ctr">
              <a:buClr>
                <a:srgbClr val="00B0F0"/>
              </a:buClr>
            </a:pPr>
            <a:endParaRPr lang="en-US" sz="2400" spc="300" dirty="0">
              <a:solidFill>
                <a:schemeClr val="tx1"/>
              </a:solidFill>
              <a:latin typeface="+mj-lt"/>
              <a:cs typeface="Gill Sans" panose="020B0502020104020203" pitchFamily="34" charset="-79"/>
            </a:endParaRPr>
          </a:p>
          <a:p>
            <a:pPr algn="ctr">
              <a:buClr>
                <a:srgbClr val="00B0F0"/>
              </a:buClr>
            </a:pPr>
            <a:r>
              <a:rPr lang="en-US" sz="2400" spc="30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Amit Sharma, Mihir Mehta, MANJARI SHUKLA</a:t>
            </a:r>
            <a:r>
              <a:rPr kumimoji="0" lang="en-US" sz="240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rPr>
              <a:t>, </a:t>
            </a:r>
            <a:r>
              <a:rPr lang="en-US" sz="2400" spc="30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Richard Yoo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C65C8B6-8DAF-49B5-8DEC-F3ABA97F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7" y="540243"/>
            <a:ext cx="5251451" cy="77937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6CBDD581-2A66-4583-A120-EEC50F0BE572}"/>
              </a:ext>
            </a:extLst>
          </p:cNvPr>
          <p:cNvSpPr txBox="1">
            <a:spLocks/>
          </p:cNvSpPr>
          <p:nvPr/>
        </p:nvSpPr>
        <p:spPr>
          <a:xfrm>
            <a:off x="6095997" y="3720322"/>
            <a:ext cx="5453270" cy="696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Core Message</a:t>
            </a:r>
            <a:endParaRPr lang="en-US" sz="36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FD105C-41E5-4774-AFD5-E1000D5FF6BF}"/>
              </a:ext>
            </a:extLst>
          </p:cNvPr>
          <p:cNvSpPr txBox="1">
            <a:spLocks/>
          </p:cNvSpPr>
          <p:nvPr/>
        </p:nvSpPr>
        <p:spPr>
          <a:xfrm>
            <a:off x="6095997" y="4101190"/>
            <a:ext cx="5897218" cy="2122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analyze how Twitter sentiment affects the movement in price of Apple stock (“</a:t>
            </a:r>
            <a:r>
              <a:rPr lang="en-US" b="1" dirty="0">
                <a:solidFill>
                  <a:schemeClr val="tx1"/>
                </a:solidFill>
              </a:rPr>
              <a:t>APPL</a:t>
            </a:r>
            <a:r>
              <a:rPr lang="en-US" dirty="0">
                <a:solidFill>
                  <a:schemeClr val="tx1"/>
                </a:solidFill>
              </a:rPr>
              <a:t>”)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08F81B3-793B-48A0-92EA-E4890C09F419}"/>
              </a:ext>
            </a:extLst>
          </p:cNvPr>
          <p:cNvSpPr txBox="1">
            <a:spLocks/>
          </p:cNvSpPr>
          <p:nvPr/>
        </p:nvSpPr>
        <p:spPr>
          <a:xfrm>
            <a:off x="6095997" y="1243259"/>
            <a:ext cx="5897218" cy="2122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tx1"/>
                </a:solidFill>
              </a:rPr>
              <a:t>This project analyzes </a:t>
            </a:r>
            <a:r>
              <a:rPr lang="en-US" dirty="0">
                <a:solidFill>
                  <a:schemeClr val="tx1"/>
                </a:solidFill>
              </a:rPr>
              <a:t>whether social media, representative of public sentiment affects the movement in stock price</a:t>
            </a:r>
            <a:r>
              <a:rPr lang="en-CA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F6CFD284-C3E3-48DA-8064-A6BAB0A21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2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6C3D-D740-442D-8E05-7FA499A8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1546000"/>
          </a:xfrm>
        </p:spPr>
        <p:txBody>
          <a:bodyPr>
            <a:noAutofit/>
          </a:bodyPr>
          <a:lstStyle/>
          <a:p>
            <a:r>
              <a:rPr lang="en-CA" sz="4000" b="1" dirty="0"/>
              <a:t>Model Summary</a:t>
            </a:r>
            <a:br>
              <a:rPr lang="en-CA" sz="4000" dirty="0"/>
            </a:b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0F60-545D-4AEC-B5CC-E6AD61AD2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772A2-1719-4DB2-B52A-3DEB9EDE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199858"/>
            <a:ext cx="3517567" cy="3697359"/>
          </a:xfrm>
        </p:spPr>
        <p:txBody>
          <a:bodyPr>
            <a:normAutofit lnSpcReduction="10000"/>
          </a:bodyPr>
          <a:lstStyle/>
          <a:p>
            <a:r>
              <a:rPr lang="en-CA" sz="2100" b="1" dirty="0"/>
              <a:t>Regressor Approach</a:t>
            </a:r>
          </a:p>
          <a:p>
            <a:pPr marL="285750" indent="-285750">
              <a:buFontTx/>
              <a:buChar char="-"/>
            </a:pPr>
            <a:r>
              <a:rPr lang="en-CA" dirty="0"/>
              <a:t>LSTM</a:t>
            </a:r>
          </a:p>
          <a:p>
            <a:pPr marL="285750" indent="-285750">
              <a:buFontTx/>
              <a:buChar char="-"/>
            </a:pPr>
            <a:r>
              <a:rPr lang="en-CA" dirty="0"/>
              <a:t>Random Forest Regressor</a:t>
            </a:r>
          </a:p>
          <a:p>
            <a:pPr marL="285750" indent="-285750">
              <a:buFontTx/>
              <a:buChar char="-"/>
            </a:pPr>
            <a:r>
              <a:rPr lang="en-CA" dirty="0"/>
              <a:t>XG Boost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r>
              <a:rPr lang="en-CA" sz="2100" b="1" dirty="0"/>
              <a:t>Classification Approach</a:t>
            </a:r>
          </a:p>
          <a:p>
            <a:pPr marL="285750" indent="-285750">
              <a:buFontTx/>
              <a:buChar char="-"/>
            </a:pPr>
            <a:r>
              <a:rPr lang="en-CA" dirty="0"/>
              <a:t>Random Forest Classifier</a:t>
            </a:r>
          </a:p>
          <a:p>
            <a:pPr marL="285750" indent="-285750">
              <a:buFontTx/>
              <a:buChar char="-"/>
            </a:pPr>
            <a:r>
              <a:rPr lang="en-CA" dirty="0"/>
              <a:t>Gradient Booster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B7A092-682E-4FA5-A15C-1BFB6C6706DA}"/>
              </a:ext>
            </a:extLst>
          </p:cNvPr>
          <p:cNvSpPr txBox="1">
            <a:spLocks/>
          </p:cNvSpPr>
          <p:nvPr/>
        </p:nvSpPr>
        <p:spPr>
          <a:xfrm>
            <a:off x="6095998" y="463213"/>
            <a:ext cx="5126184" cy="517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76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658932" y="1418377"/>
            <a:ext cx="615206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>
                <a:solidFill>
                  <a:schemeClr val="tx1"/>
                </a:solidFill>
              </a:rPr>
              <a:t>Twitter Data: </a:t>
            </a:r>
            <a:r>
              <a:rPr lang="en-CA" dirty="0">
                <a:solidFill>
                  <a:schemeClr val="tx1"/>
                </a:solidFill>
              </a:rPr>
              <a:t>Data from Kaggle</a:t>
            </a:r>
            <a:r>
              <a:rPr lang="en-CA" sz="1900" dirty="0">
                <a:solidFill>
                  <a:schemeClr val="tx1"/>
                </a:solidFill>
              </a:rPr>
              <a:t>(https://www.kaggle.com/nadun94/twitter-sentiments-aapl-stock)</a:t>
            </a:r>
          </a:p>
          <a:p>
            <a:br>
              <a:rPr lang="en-CA" dirty="0">
                <a:solidFill>
                  <a:schemeClr val="tx1"/>
                </a:solidFill>
              </a:rPr>
            </a:br>
            <a:r>
              <a:rPr lang="en-CA" b="1" dirty="0">
                <a:solidFill>
                  <a:schemeClr val="tx1"/>
                </a:solidFill>
              </a:rPr>
              <a:t>Stock Data: </a:t>
            </a:r>
            <a:r>
              <a:rPr lang="en-CA" dirty="0">
                <a:solidFill>
                  <a:schemeClr val="tx1"/>
                </a:solidFill>
              </a:rPr>
              <a:t>Stock Prices of Apple from Yahoo Finance.</a:t>
            </a:r>
          </a:p>
          <a:p>
            <a:br>
              <a:rPr lang="en-CA" dirty="0">
                <a:solidFill>
                  <a:schemeClr val="tx1"/>
                </a:solidFill>
              </a:rPr>
            </a:br>
            <a:r>
              <a:rPr lang="en-CA" b="1" dirty="0">
                <a:solidFill>
                  <a:schemeClr val="tx1"/>
                </a:solidFill>
              </a:rPr>
              <a:t>Machine Learning Models: </a:t>
            </a:r>
            <a:r>
              <a:rPr lang="en-CA" dirty="0">
                <a:solidFill>
                  <a:schemeClr val="tx1"/>
                </a:solidFill>
              </a:rPr>
              <a:t>Time Series Models, LSTM and XG Boost to fit the data and compare performance between models.</a:t>
            </a:r>
          </a:p>
          <a:p>
            <a:br>
              <a:rPr lang="en-CA" dirty="0">
                <a:solidFill>
                  <a:schemeClr val="tx1"/>
                </a:solidFill>
              </a:rPr>
            </a:br>
            <a:r>
              <a:rPr lang="en-CA" b="1" dirty="0">
                <a:solidFill>
                  <a:schemeClr val="tx1"/>
                </a:solidFill>
              </a:rPr>
              <a:t>Data Visualization: </a:t>
            </a:r>
            <a:r>
              <a:rPr lang="en-CA" dirty="0" err="1">
                <a:solidFill>
                  <a:schemeClr val="tx1"/>
                </a:solidFill>
              </a:rPr>
              <a:t>hvPlot</a:t>
            </a:r>
            <a:r>
              <a:rPr lang="en-CA" dirty="0">
                <a:solidFill>
                  <a:schemeClr val="tx1"/>
                </a:solidFill>
              </a:rPr>
              <a:t> and Matplotlib. 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Data Used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EF50BE56-9B5A-4B58-9D9C-6A37AA161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DE3B4E-C3D8-496C-B87F-B35CFB4D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Problem/issues during data prep and model training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788E7E6C-7BAB-4265-984D-EB6A24770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96B28C-E282-4965-8115-657015BD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628" y="1342886"/>
            <a:ext cx="5928344" cy="5515114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Data preparation:</a:t>
            </a:r>
          </a:p>
          <a:p>
            <a:r>
              <a:rPr lang="en-CA" dirty="0">
                <a:solidFill>
                  <a:schemeClr val="tx1"/>
                </a:solidFill>
              </a:rPr>
              <a:t>1) Getting APPL stock data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2) Getting Twitter Data using </a:t>
            </a:r>
            <a:r>
              <a:rPr lang="en-CA" dirty="0" err="1">
                <a:solidFill>
                  <a:schemeClr val="tx1"/>
                </a:solidFill>
              </a:rPr>
              <a:t>Tweepy</a:t>
            </a:r>
            <a:r>
              <a:rPr lang="en-CA" dirty="0">
                <a:solidFill>
                  <a:schemeClr val="tx1"/>
                </a:solidFill>
              </a:rPr>
              <a:t> Library 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3) Getting Twitter Data with “</a:t>
            </a:r>
            <a:r>
              <a:rPr lang="en-CA" dirty="0" err="1">
                <a:solidFill>
                  <a:schemeClr val="tx1"/>
                </a:solidFill>
              </a:rPr>
              <a:t>ts_polarity</a:t>
            </a:r>
            <a:r>
              <a:rPr lang="en-CA" dirty="0">
                <a:solidFill>
                  <a:schemeClr val="tx1"/>
                </a:solidFill>
              </a:rPr>
              <a:t>” and “</a:t>
            </a:r>
            <a:r>
              <a:rPr lang="en-CA" dirty="0" err="1">
                <a:solidFill>
                  <a:schemeClr val="tx1"/>
                </a:solidFill>
              </a:rPr>
              <a:t>twitter_volume</a:t>
            </a:r>
            <a:r>
              <a:rPr lang="en-CA" dirty="0">
                <a:solidFill>
                  <a:schemeClr val="tx1"/>
                </a:solidFill>
              </a:rPr>
              <a:t>”</a:t>
            </a:r>
            <a:endParaRPr lang="en-CA" b="1" dirty="0">
              <a:solidFill>
                <a:schemeClr val="tx1"/>
              </a:solidFill>
            </a:endParaRPr>
          </a:p>
          <a:p>
            <a:endParaRPr lang="en-CA" sz="100" b="1" dirty="0"/>
          </a:p>
          <a:p>
            <a:r>
              <a:rPr lang="en-CA" b="1" dirty="0"/>
              <a:t>Model Training:</a:t>
            </a:r>
          </a:p>
          <a:p>
            <a:r>
              <a:rPr lang="en-CA" dirty="0"/>
              <a:t>1) Selecting ideal window size</a:t>
            </a:r>
          </a:p>
          <a:p>
            <a:r>
              <a:rPr lang="en-CA" dirty="0"/>
              <a:t>2) </a:t>
            </a:r>
            <a:r>
              <a:rPr lang="en-CA" dirty="0" err="1"/>
              <a:t>window_data</a:t>
            </a:r>
            <a:r>
              <a:rPr lang="en-CA" dirty="0"/>
              <a:t> function</a:t>
            </a:r>
          </a:p>
          <a:p>
            <a:r>
              <a:rPr lang="en-CA" dirty="0"/>
              <a:t>3) Model fitting</a:t>
            </a:r>
          </a:p>
        </p:txBody>
      </p:sp>
      <p:pic>
        <p:nvPicPr>
          <p:cNvPr id="1026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53E0F85B-0440-4319-AEDD-25F30BB63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15484"/>
          <a:stretch/>
        </p:blipFill>
        <p:spPr bwMode="auto">
          <a:xfrm>
            <a:off x="10538790" y="1357225"/>
            <a:ext cx="1351723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6D0921AB-6D98-4DA0-90E0-836B63AB2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5" r="16129"/>
          <a:stretch/>
        </p:blipFill>
        <p:spPr bwMode="auto">
          <a:xfrm rot="10800000">
            <a:off x="10459278" y="2619445"/>
            <a:ext cx="1351722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B3431708-0C28-4CCE-BB65-09990EA0A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15484"/>
          <a:stretch/>
        </p:blipFill>
        <p:spPr bwMode="auto">
          <a:xfrm>
            <a:off x="10538790" y="3725016"/>
            <a:ext cx="1351723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82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462953" y="331304"/>
            <a:ext cx="7086855" cy="535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Model Training Process/Techniques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E2D62E66-70A8-4BA5-9858-62A3672E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42528-3AAA-4594-9D63-6E0F1CCAE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633E80-FBE6-4735-925E-466BF78423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7"/>
          <a:stretch/>
        </p:blipFill>
        <p:spPr>
          <a:xfrm>
            <a:off x="6894189" y="1173431"/>
            <a:ext cx="4993265" cy="17386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4BA76B-5C6C-4F23-A317-EFE35EA7C3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5"/>
          <a:stretch/>
        </p:blipFill>
        <p:spPr>
          <a:xfrm>
            <a:off x="7050157" y="4986814"/>
            <a:ext cx="4837297" cy="17386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34CEDD-4B5F-4B5E-823A-4C65F35CC9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3"/>
          <a:stretch/>
        </p:blipFill>
        <p:spPr>
          <a:xfrm>
            <a:off x="6894188" y="3112340"/>
            <a:ext cx="5152039" cy="166714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9C5549-6874-4819-9E71-8D7066FD0251}"/>
              </a:ext>
            </a:extLst>
          </p:cNvPr>
          <p:cNvSpPr/>
          <p:nvPr/>
        </p:nvSpPr>
        <p:spPr>
          <a:xfrm>
            <a:off x="5247861" y="1563757"/>
            <a:ext cx="1646327" cy="79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XG Boost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8D3A23-581A-42A5-BD56-1ACF65988A4E}"/>
              </a:ext>
            </a:extLst>
          </p:cNvPr>
          <p:cNvSpPr/>
          <p:nvPr/>
        </p:nvSpPr>
        <p:spPr>
          <a:xfrm>
            <a:off x="5247861" y="5183855"/>
            <a:ext cx="1646327" cy="79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RF Regressor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BE4F148-A39F-4375-B102-740C8A119CA2}"/>
              </a:ext>
            </a:extLst>
          </p:cNvPr>
          <p:cNvSpPr/>
          <p:nvPr/>
        </p:nvSpPr>
        <p:spPr>
          <a:xfrm>
            <a:off x="5247861" y="3311869"/>
            <a:ext cx="1646327" cy="79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68008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Summary/Conclusions/Predictions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DAFFDFD8-67E9-4196-B37D-AA4BF9DA9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3CF1FB-3253-49D1-B031-65D3E4C4C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734C553F-1313-4473-9256-A5C64163FAB3}"/>
              </a:ext>
            </a:extLst>
          </p:cNvPr>
          <p:cNvSpPr txBox="1">
            <a:spLocks/>
          </p:cNvSpPr>
          <p:nvPr/>
        </p:nvSpPr>
        <p:spPr>
          <a:xfrm>
            <a:off x="5767754" y="1557820"/>
            <a:ext cx="6043246" cy="34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Was the model sufficient for the predictive task? </a:t>
            </a:r>
          </a:p>
          <a:p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What inferences or general conclusions can you draw from your model performance?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0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Postmortem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682670DB-78BF-4A59-A021-44F8A34E7B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529D7C-641D-4A54-B978-B48386BDE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59D7F82C-E012-4FC2-B040-7AEEA04F676B}"/>
              </a:ext>
            </a:extLst>
          </p:cNvPr>
          <p:cNvSpPr txBox="1">
            <a:spLocks/>
          </p:cNvSpPr>
          <p:nvPr/>
        </p:nvSpPr>
        <p:spPr>
          <a:xfrm>
            <a:off x="5694740" y="2084377"/>
            <a:ext cx="6043246" cy="42333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-apple-system"/>
              </a:rPr>
              <a:t>Any Difficulties?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pPr marL="457200" indent="-457200" algn="l">
              <a:buFontTx/>
              <a:buChar char="-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Finding Data</a:t>
            </a:r>
          </a:p>
          <a:p>
            <a:pPr marL="457200" indent="-457200" algn="l"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-apple-system"/>
              </a:rPr>
              <a:t>Data Cleaning</a:t>
            </a:r>
          </a:p>
          <a:p>
            <a:pPr marL="457200" indent="-457200" algn="l">
              <a:buFontTx/>
              <a:buChar char="-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Machine Learning Models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What would you research next, if you had two more weeks?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pPr marL="457200" indent="-457200" algn="l">
              <a:buFontTx/>
              <a:buChar char="-"/>
            </a:pPr>
            <a:r>
              <a:rPr lang="en-US" sz="2800" dirty="0" err="1">
                <a:solidFill>
                  <a:schemeClr val="tx1"/>
                </a:solidFill>
                <a:latin typeface="-apple-system"/>
              </a:rPr>
              <a:t>Tweepy</a:t>
            </a:r>
            <a:r>
              <a:rPr lang="en-US" sz="2800" dirty="0">
                <a:solidFill>
                  <a:schemeClr val="tx1"/>
                </a:solidFill>
                <a:latin typeface="-apple-system"/>
              </a:rPr>
              <a:t> API/Library</a:t>
            </a:r>
          </a:p>
          <a:p>
            <a:pPr marL="457200" indent="-457200" algn="l"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-apple-system"/>
              </a:rPr>
              <a:t>More Machine Learning Models</a:t>
            </a:r>
          </a:p>
          <a:p>
            <a:pPr marL="457200" indent="-457200" algn="l"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-apple-system"/>
              </a:rPr>
              <a:t>More visualizations</a:t>
            </a:r>
          </a:p>
          <a:p>
            <a:pPr marL="457200" indent="-457200" algn="l">
              <a:buFontTx/>
              <a:buChar char="-"/>
            </a:pPr>
            <a:endParaRPr lang="en-US" sz="2800" dirty="0">
              <a:solidFill>
                <a:schemeClr val="tx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9419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id="{A6D3D4A7-07AA-4522-A777-14384247F0A7}"/>
              </a:ext>
            </a:extLst>
          </p:cNvPr>
          <p:cNvSpPr txBox="1">
            <a:spLocks/>
          </p:cNvSpPr>
          <p:nvPr/>
        </p:nvSpPr>
        <p:spPr>
          <a:xfrm>
            <a:off x="5244168" y="2633869"/>
            <a:ext cx="2044528" cy="1089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0" i="0" dirty="0">
                <a:solidFill>
                  <a:schemeClr val="tx1"/>
                </a:solidFill>
                <a:effectLst/>
                <a:latin typeface="-apple-system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414226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{6076C511-6696-4B78-A83B-A5A68DA0B2EA}tf56160789_win32</Template>
  <TotalTime>112</TotalTime>
  <Words>277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Bookman Old Style</vt:lpstr>
      <vt:lpstr>Calibri</vt:lpstr>
      <vt:lpstr>Franklin Gothic Book</vt:lpstr>
      <vt:lpstr>1_RetrospectVTI</vt:lpstr>
      <vt:lpstr>Sentiment Analysis of Twitter Data for predicting Apple stock price movements</vt:lpstr>
      <vt:lpstr>SUMMARY</vt:lpstr>
      <vt:lpstr>Model Summary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 for predicting stock price movements</dc:title>
  <dc:creator>JIKEON YOO</dc:creator>
  <cp:lastModifiedBy>JIKEON YOO</cp:lastModifiedBy>
  <cp:revision>15</cp:revision>
  <dcterms:created xsi:type="dcterms:W3CDTF">2020-09-24T03:19:34Z</dcterms:created>
  <dcterms:modified xsi:type="dcterms:W3CDTF">2020-09-30T01:23:18Z</dcterms:modified>
</cp:coreProperties>
</file>