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2" r:id="rId4"/>
    <p:sldId id="268" r:id="rId5"/>
    <p:sldId id="270" r:id="rId6"/>
    <p:sldId id="266" r:id="rId7"/>
    <p:sldId id="263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hyperlink" Target="https://www.kaggle.com/nadun94/twitter-sentiments-aapl-stock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516845"/>
            <a:ext cx="6253317" cy="3808268"/>
          </a:xfrm>
        </p:spPr>
        <p:txBody>
          <a:bodyPr>
            <a:noAutofit/>
          </a:bodyPr>
          <a:lstStyle/>
          <a:p>
            <a:r>
              <a:rPr lang="en-US" sz="5400" dirty="0"/>
              <a:t>Sentiment Analysis of Twitter Data for predicting Apple stock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958930"/>
            <a:ext cx="6269347" cy="1648547"/>
          </a:xfrm>
        </p:spPr>
        <p:txBody>
          <a:bodyPr>
            <a:normAutofit fontScale="85000" lnSpcReduction="20000"/>
          </a:bodyPr>
          <a:lstStyle/>
          <a:p>
            <a:pPr algn="ctr">
              <a:buClr>
                <a:srgbClr val="00B0F0"/>
              </a:buClr>
            </a:pPr>
            <a:r>
              <a:rPr lang="en-US" sz="2400" spc="600" dirty="0">
                <a:solidFill>
                  <a:schemeClr val="tx1"/>
                </a:solidFill>
              </a:rPr>
              <a:t>Group4</a:t>
            </a:r>
          </a:p>
          <a:p>
            <a:pPr algn="ctr">
              <a:buClr>
                <a:srgbClr val="00B0F0"/>
              </a:buClr>
            </a:pPr>
            <a:endParaRPr lang="en-US" sz="2400" spc="300" dirty="0">
              <a:solidFill>
                <a:schemeClr val="tx1"/>
              </a:solidFill>
              <a:latin typeface="+mj-lt"/>
              <a:cs typeface="Gill Sans" panose="020B0502020104020203" pitchFamily="34" charset="-79"/>
            </a:endParaRPr>
          </a:p>
          <a:p>
            <a:pPr algn="ctr">
              <a:buClr>
                <a:srgbClr val="00B0F0"/>
              </a:buClr>
            </a:pP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Amit Sharma, Mihir Mehta, MANJARI SHUKLA</a:t>
            </a:r>
            <a:r>
              <a:rPr kumimoji="0" lang="en-US" sz="240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, </a:t>
            </a: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Richard Yoo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 (Canada)">
            <a:extLst>
              <a:ext uri="{FF2B5EF4-FFF2-40B4-BE49-F238E27FC236}">
                <a16:creationId xmlns:a16="http://schemas.microsoft.com/office/drawing/2014/main" id="{D35FB8F2-5F32-4B67-9C72-C3670493F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11224590" y="1476667"/>
            <a:ext cx="649353" cy="6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6C65C8B6-8DAF-49B5-8DEC-F3ABA97F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7" y="2983156"/>
            <a:ext cx="5251451" cy="7793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WHY Twitter?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CBDD581-2A66-4583-A120-EEC50F0BE572}"/>
              </a:ext>
            </a:extLst>
          </p:cNvPr>
          <p:cNvSpPr txBox="1">
            <a:spLocks/>
          </p:cNvSpPr>
          <p:nvPr/>
        </p:nvSpPr>
        <p:spPr>
          <a:xfrm>
            <a:off x="6095997" y="437669"/>
            <a:ext cx="5453270" cy="69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/>
              <a:t>Core Message</a:t>
            </a:r>
            <a:endParaRPr lang="en-US" sz="3600" b="1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FD105C-41E5-4774-AFD5-E1000D5FF6BF}"/>
              </a:ext>
            </a:extLst>
          </p:cNvPr>
          <p:cNvSpPr txBox="1">
            <a:spLocks/>
          </p:cNvSpPr>
          <p:nvPr/>
        </p:nvSpPr>
        <p:spPr>
          <a:xfrm>
            <a:off x="6095997" y="925602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CA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how Twitter sentiment affects the price of Apple stock (“</a:t>
            </a:r>
            <a:r>
              <a:rPr lang="en-US" sz="3200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CA" sz="3200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08F81B3-793B-48A0-92EA-E4890C09F419}"/>
              </a:ext>
            </a:extLst>
          </p:cNvPr>
          <p:cNvSpPr txBox="1">
            <a:spLocks/>
          </p:cNvSpPr>
          <p:nvPr/>
        </p:nvSpPr>
        <p:spPr>
          <a:xfrm>
            <a:off x="6109249" y="3757941"/>
            <a:ext cx="5897218" cy="177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is a rich source of real-time information regarding current societal trends and opinions.</a:t>
            </a:r>
          </a:p>
        </p:txBody>
      </p:sp>
      <p:pic>
        <p:nvPicPr>
          <p:cNvPr id="11" name="Picture 10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F6CFD284-C3E3-48DA-8064-A6BAB0A21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028" name="Picture 4" descr="Twitter (@Twitter) | Twitter">
            <a:extLst>
              <a:ext uri="{FF2B5EF4-FFF2-40B4-BE49-F238E27FC236}">
                <a16:creationId xmlns:a16="http://schemas.microsoft.com/office/drawing/2014/main" id="{D5408E74-C283-4ADC-837B-8CFBFA4A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61" y="5381333"/>
            <a:ext cx="1334206" cy="13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367893" y="1418377"/>
            <a:ext cx="6731342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Kaggle 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https://www.kaggle.com/nadun94/twitter-sentiments-aapl-stock</a:t>
            </a:r>
            <a:r>
              <a:rPr lang="en-CA" sz="1900" i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Data: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 of Apple from Yahoo Finance.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 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Models, LSTM and XG Boost to fit the data and compare performance between models.</a:t>
            </a:r>
          </a:p>
          <a:p>
            <a:b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b="1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</a:t>
            </a:r>
            <a:r>
              <a:rPr lang="en-CA" spc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hvPlot</a:t>
            </a:r>
            <a:r>
              <a:rPr lang="en-CA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Matplotlib.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658932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Data &amp; Models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F50BE56-9B5A-4B58-9D9C-6A37AA1617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DE3B4E-C3D8-496C-B87F-B35CFB4D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pic>
        <p:nvPicPr>
          <p:cNvPr id="3" name="Picture 2" descr="Apple (Canada)">
            <a:extLst>
              <a:ext uri="{FF2B5EF4-FFF2-40B4-BE49-F238E27FC236}">
                <a16:creationId xmlns:a16="http://schemas.microsoft.com/office/drawing/2014/main" id="{BC565D91-4050-42EE-92D2-E67B06F38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17503" r="34783" b="18059"/>
          <a:stretch/>
        </p:blipFill>
        <p:spPr bwMode="auto">
          <a:xfrm>
            <a:off x="4898443" y="3036564"/>
            <a:ext cx="469450" cy="50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witter (@Twitter) | Twitter">
            <a:extLst>
              <a:ext uri="{FF2B5EF4-FFF2-40B4-BE49-F238E27FC236}">
                <a16:creationId xmlns:a16="http://schemas.microsoft.com/office/drawing/2014/main" id="{FAF52CEE-7AB9-499C-8174-EB2EA846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75" y="1862647"/>
            <a:ext cx="311032" cy="3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Machine Learning Models Fail in the Real World">
            <a:extLst>
              <a:ext uri="{FF2B5EF4-FFF2-40B4-BE49-F238E27FC236}">
                <a16:creationId xmlns:a16="http://schemas.microsoft.com/office/drawing/2014/main" id="{8CEADF08-6AA4-4955-962D-099AA935E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r="25652"/>
          <a:stretch/>
        </p:blipFill>
        <p:spPr bwMode="auto">
          <a:xfrm>
            <a:off x="5005275" y="4402637"/>
            <a:ext cx="317645" cy="35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5 Data Visualization Tools of 2018—And They're Free">
            <a:extLst>
              <a:ext uri="{FF2B5EF4-FFF2-40B4-BE49-F238E27FC236}">
                <a16:creationId xmlns:a16="http://schemas.microsoft.com/office/drawing/2014/main" id="{2DAE0F3D-26B6-4FC7-B7A5-59C73C81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256" y="5950225"/>
            <a:ext cx="349824" cy="3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6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60" y="2028200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F4F54-F15B-47B3-B8DC-51929CE80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7"/>
          <a:stretch/>
        </p:blipFill>
        <p:spPr>
          <a:xfrm>
            <a:off x="6668902" y="842745"/>
            <a:ext cx="4993265" cy="1738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A210C-9782-4475-A42E-3F28030B0C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5"/>
          <a:stretch/>
        </p:blipFill>
        <p:spPr>
          <a:xfrm>
            <a:off x="6824870" y="4656128"/>
            <a:ext cx="4837297" cy="1738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9590C-45AE-45EC-83B9-A426378199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23"/>
          <a:stretch/>
        </p:blipFill>
        <p:spPr>
          <a:xfrm>
            <a:off x="6668901" y="2781654"/>
            <a:ext cx="5152039" cy="166714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DF0249-1BAC-446B-8F40-07A273B0B734}"/>
              </a:ext>
            </a:extLst>
          </p:cNvPr>
          <p:cNvSpPr/>
          <p:nvPr/>
        </p:nvSpPr>
        <p:spPr>
          <a:xfrm>
            <a:off x="5022574" y="1233071"/>
            <a:ext cx="1646327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XG Boost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D53B84-F555-41E6-AFAE-CB7AF94F6842}"/>
              </a:ext>
            </a:extLst>
          </p:cNvPr>
          <p:cNvSpPr/>
          <p:nvPr/>
        </p:nvSpPr>
        <p:spPr>
          <a:xfrm>
            <a:off x="5022574" y="4853169"/>
            <a:ext cx="1646327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RF Regressor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C559C2-5898-40C3-AED3-D359CCB5A7AD}"/>
              </a:ext>
            </a:extLst>
          </p:cNvPr>
          <p:cNvSpPr/>
          <p:nvPr/>
        </p:nvSpPr>
        <p:spPr>
          <a:xfrm>
            <a:off x="5022574" y="2981183"/>
            <a:ext cx="1646327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LSTM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4D99E45-BAE0-4C5B-ABA8-C4F54F34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388783"/>
            <a:ext cx="4816430" cy="1278835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Model Summary</a:t>
            </a:r>
            <a:br>
              <a:rPr lang="en-CA" sz="4000" b="1" dirty="0"/>
            </a:br>
            <a:r>
              <a:rPr lang="en-CA" sz="2400" b="1" dirty="0"/>
              <a:t>&lt;Regression Approach&gt;</a:t>
            </a:r>
            <a:br>
              <a:rPr lang="en-CA" sz="4000" b="1" dirty="0"/>
            </a:br>
            <a:br>
              <a:rPr lang="en-CA" sz="4000" dirty="0"/>
            </a:b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98076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6C3D-D740-442D-8E05-7FA499A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8" y="1133061"/>
            <a:ext cx="4816430" cy="1546000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/>
              <a:t>Model Summary</a:t>
            </a:r>
            <a:br>
              <a:rPr lang="en-CA" sz="4000" b="1" dirty="0"/>
            </a:br>
            <a:r>
              <a:rPr lang="en-CA" sz="2400" b="1" dirty="0"/>
              <a:t>&lt;Classification Approach&gt;</a:t>
            </a:r>
            <a:br>
              <a:rPr lang="en-CA" sz="4000" b="1" dirty="0"/>
            </a:br>
            <a:br>
              <a:rPr lang="en-CA" sz="4000" dirty="0"/>
            </a:br>
            <a:endParaRPr lang="en-C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909" y="1906061"/>
            <a:ext cx="3517567" cy="369735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285750" indent="-285750">
              <a:buFontTx/>
              <a:buChar char="-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Booster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F7F27-CC2C-4F1C-B834-F8DF066E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68" y="980661"/>
            <a:ext cx="6272467" cy="233261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206776-BEA9-4043-B9ED-44860CB0041F}"/>
              </a:ext>
            </a:extLst>
          </p:cNvPr>
          <p:cNvSpPr/>
          <p:nvPr/>
        </p:nvSpPr>
        <p:spPr>
          <a:xfrm>
            <a:off x="4833165" y="291475"/>
            <a:ext cx="7282805" cy="5739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RF Classifier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FB6A26-7B97-47B9-9704-B96EB326FA91}"/>
              </a:ext>
            </a:extLst>
          </p:cNvPr>
          <p:cNvSpPr/>
          <p:nvPr/>
        </p:nvSpPr>
        <p:spPr>
          <a:xfrm>
            <a:off x="4833164" y="3754740"/>
            <a:ext cx="7282805" cy="5961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Gradient Booster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2A146F-C143-417F-8A94-99D06E63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19" y="4426226"/>
            <a:ext cx="5845644" cy="22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Summary/Conclusions/Predictions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DAFFDFD8-67E9-4196-B37D-AA4BF9DA9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CF1FB-3253-49D1-B031-65D3E4C4C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734C553F-1313-4473-9256-A5C64163FAB3}"/>
              </a:ext>
            </a:extLst>
          </p:cNvPr>
          <p:cNvSpPr txBox="1">
            <a:spLocks/>
          </p:cNvSpPr>
          <p:nvPr/>
        </p:nvSpPr>
        <p:spPr>
          <a:xfrm>
            <a:off x="5767754" y="1557820"/>
            <a:ext cx="6043246" cy="34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Was the model sufficient for the predictive task? </a:t>
            </a: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What inferences or general conclusions can you draw from your model performance?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0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268191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</a:rPr>
              <a:t>Problems/Issues during data preparation and model training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788E7E6C-7BAB-4265-984D-EB6A24770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6B28C-E282-4965-8115-657015BD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628" y="1342886"/>
            <a:ext cx="5928344" cy="5515114"/>
          </a:xfrm>
        </p:spPr>
        <p:txBody>
          <a:bodyPr>
            <a:normAutofit/>
          </a:bodyPr>
          <a:lstStyle/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Getting AAPL stock data</a:t>
            </a:r>
          </a:p>
          <a:p>
            <a:endParaRPr lang="en-CA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Getting Twitter Data with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ts_polarity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twitter_volume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CA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Getting Twitter Data using </a:t>
            </a:r>
            <a:r>
              <a:rPr lang="en-CA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</a:p>
          <a:p>
            <a:pPr marL="0" indent="0">
              <a:buNone/>
            </a:pPr>
            <a:endParaRPr lang="en-CA" sz="100" b="1" dirty="0"/>
          </a:p>
          <a:p>
            <a:r>
              <a:rPr lang="en-CA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(???)</a:t>
            </a:r>
          </a:p>
          <a:p>
            <a:r>
              <a:rPr lang="en-CA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Selecting proper/ideal window size</a:t>
            </a:r>
          </a:p>
          <a:p>
            <a:r>
              <a:rPr lang="en-CA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CA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window_data</a:t>
            </a:r>
            <a:r>
              <a:rPr lang="en-CA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r>
              <a:rPr lang="en-CA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Model fitting</a:t>
            </a:r>
          </a:p>
        </p:txBody>
      </p:sp>
      <p:pic>
        <p:nvPicPr>
          <p:cNvPr id="1026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53E0F85B-0440-4319-AEDD-25F30BB63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538790" y="1357225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6D0921AB-6D98-4DA0-90E0-836B63AB2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r="16129"/>
          <a:stretch/>
        </p:blipFill>
        <p:spPr bwMode="auto">
          <a:xfrm rot="10800000">
            <a:off x="10459278" y="3726412"/>
            <a:ext cx="1351722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B3431708-0C28-4CCE-BB65-09990EA0A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515342" y="2450518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2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Postmortem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682670DB-78BF-4A59-A021-44F8A34E7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29D7C-641D-4A54-B978-B48386BDE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59D7F82C-E012-4FC2-B040-7AEEA04F676B}"/>
              </a:ext>
            </a:extLst>
          </p:cNvPr>
          <p:cNvSpPr txBox="1">
            <a:spLocks/>
          </p:cNvSpPr>
          <p:nvPr/>
        </p:nvSpPr>
        <p:spPr>
          <a:xfrm>
            <a:off x="5694740" y="1606352"/>
            <a:ext cx="6043246" cy="5074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Difficulties?</a:t>
            </a:r>
          </a:p>
          <a:p>
            <a:pPr algn="l">
              <a:spcBef>
                <a:spcPts val="600"/>
              </a:spcBef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Twitter Data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had 2 more weeks!!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Tweepy API/Library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API headlines besides Twitter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API/Libraries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Machine Learning Models</a:t>
            </a:r>
          </a:p>
          <a:p>
            <a:pPr marL="457200" indent="-457200" algn="l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visualizations</a:t>
            </a:r>
          </a:p>
          <a:p>
            <a:pPr marL="457200" indent="-457200" algn="l">
              <a:buFontTx/>
              <a:buChar char="-"/>
            </a:pPr>
            <a:endParaRPr lang="en-US" sz="2800" dirty="0">
              <a:solidFill>
                <a:schemeClr val="tx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9419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Make Compelling Q&amp;A Videos to Build Trust in Your Brand">
            <a:extLst>
              <a:ext uri="{FF2B5EF4-FFF2-40B4-BE49-F238E27FC236}">
                <a16:creationId xmlns:a16="http://schemas.microsoft.com/office/drawing/2014/main" id="{26B8D7CC-F7BF-4B94-98A2-AEEA587E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21" y="1385996"/>
            <a:ext cx="7354957" cy="38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22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{6076C511-6696-4B78-A83B-A5A68DA0B2EA}tf56160789_win32</Template>
  <TotalTime>217</TotalTime>
  <Words>288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Bookman Old Style</vt:lpstr>
      <vt:lpstr>Calibri</vt:lpstr>
      <vt:lpstr>Franklin Gothic Book</vt:lpstr>
      <vt:lpstr>Times New Roman</vt:lpstr>
      <vt:lpstr>1_RetrospectVTI</vt:lpstr>
      <vt:lpstr>Sentiment Analysis of Twitter Data for predicting Apple stock price</vt:lpstr>
      <vt:lpstr>WHY Twitter?</vt:lpstr>
      <vt:lpstr>PowerPoint Presentation</vt:lpstr>
      <vt:lpstr>Model Summary &lt;Regression Approach&gt;  </vt:lpstr>
      <vt:lpstr>Model Summary &lt;Classification Approach&gt;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 for predicting stock price movements</dc:title>
  <dc:creator>JIKEON YOO</dc:creator>
  <cp:lastModifiedBy>JIKEON YOO</cp:lastModifiedBy>
  <cp:revision>29</cp:revision>
  <dcterms:created xsi:type="dcterms:W3CDTF">2020-09-24T03:19:34Z</dcterms:created>
  <dcterms:modified xsi:type="dcterms:W3CDTF">2020-10-02T00:46:10Z</dcterms:modified>
</cp:coreProperties>
</file>