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2" r:id="rId4"/>
    <p:sldId id="271" r:id="rId5"/>
    <p:sldId id="274" r:id="rId6"/>
    <p:sldId id="268" r:id="rId7"/>
    <p:sldId id="270" r:id="rId8"/>
    <p:sldId id="272" r:id="rId9"/>
    <p:sldId id="263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hyperlink" Target="https://www.kaggle.com/nadun94/twitter-sentiments-aapl-stock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516845"/>
            <a:ext cx="6253317" cy="3808268"/>
          </a:xfrm>
        </p:spPr>
        <p:txBody>
          <a:bodyPr>
            <a:noAutofit/>
          </a:bodyPr>
          <a:lstStyle/>
          <a:p>
            <a:r>
              <a:rPr lang="en-US" sz="5400" dirty="0"/>
              <a:t>Sentiment Analysis of Twitter Data for predicting Apple stock price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958930"/>
            <a:ext cx="6269347" cy="1648547"/>
          </a:xfrm>
        </p:spPr>
        <p:txBody>
          <a:bodyPr>
            <a:normAutofit fontScale="85000" lnSpcReduction="20000"/>
          </a:bodyPr>
          <a:lstStyle/>
          <a:p>
            <a:pPr algn="ctr">
              <a:buClr>
                <a:srgbClr val="00B0F0"/>
              </a:buClr>
            </a:pPr>
            <a:r>
              <a:rPr lang="en-US" sz="2400" spc="600" dirty="0">
                <a:solidFill>
                  <a:schemeClr val="tx1"/>
                </a:solidFill>
              </a:rPr>
              <a:t>Group4</a:t>
            </a:r>
          </a:p>
          <a:p>
            <a:pPr algn="ctr">
              <a:buClr>
                <a:srgbClr val="00B0F0"/>
              </a:buClr>
            </a:pPr>
            <a:endParaRPr lang="en-US" sz="2400" spc="300" dirty="0">
              <a:solidFill>
                <a:schemeClr val="tx1"/>
              </a:solidFill>
              <a:latin typeface="+mj-lt"/>
              <a:cs typeface="Gill Sans" panose="020B0502020104020203" pitchFamily="34" charset="-79"/>
            </a:endParaRPr>
          </a:p>
          <a:p>
            <a:pPr algn="ctr">
              <a:buClr>
                <a:srgbClr val="00B0F0"/>
              </a:buClr>
            </a:pPr>
            <a:r>
              <a:rPr lang="en-US" sz="2400" spc="300" dirty="0">
                <a:solidFill>
                  <a:schemeClr val="tx1"/>
                </a:solidFill>
                <a:latin typeface="+mj-lt"/>
                <a:cs typeface="Gill Sans" panose="020B0502020104020203" pitchFamily="34" charset="-79"/>
              </a:rPr>
              <a:t>Amit Sharma, Mihir Mehta, MANJARI SHUKLA</a:t>
            </a:r>
            <a:r>
              <a:rPr kumimoji="0" lang="en-US" sz="240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Gill Sans" panose="020B0502020104020203" pitchFamily="34" charset="-79"/>
              </a:rPr>
              <a:t>, </a:t>
            </a:r>
            <a:r>
              <a:rPr lang="en-US" sz="2400" spc="300" dirty="0">
                <a:solidFill>
                  <a:schemeClr val="tx1"/>
                </a:solidFill>
                <a:latin typeface="+mj-lt"/>
                <a:cs typeface="Gill Sans" panose="020B0502020104020203" pitchFamily="34" charset="-79"/>
              </a:rPr>
              <a:t>Richard Yoo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103827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/>
                </a:solidFill>
              </a:rPr>
              <a:t>Postmortem</a:t>
            </a:r>
          </a:p>
        </p:txBody>
      </p:sp>
      <p:pic>
        <p:nvPicPr>
          <p:cNvPr id="3" name="Picture 2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682670DB-78BF-4A59-A021-44F8A34E7B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529D7C-641D-4A54-B978-B48386BDE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4635315" cy="6857990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59D7F82C-E012-4FC2-B040-7AEEA04F676B}"/>
              </a:ext>
            </a:extLst>
          </p:cNvPr>
          <p:cNvSpPr txBox="1">
            <a:spLocks/>
          </p:cNvSpPr>
          <p:nvPr/>
        </p:nvSpPr>
        <p:spPr>
          <a:xfrm>
            <a:off x="5694740" y="1086678"/>
            <a:ext cx="6043246" cy="5594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Difficulties?</a:t>
            </a:r>
          </a:p>
          <a:p>
            <a:pPr algn="l">
              <a:spcBef>
                <a:spcPts val="600"/>
              </a:spcBef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 Twitter Data</a:t>
            </a: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endParaRPr lang="en-US" sz="2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we had 2 more weeks!!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Tweepy API/Library</a:t>
            </a: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API headlines besides Twitter</a:t>
            </a: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API/Libraries</a:t>
            </a: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Machine Learning Models</a:t>
            </a: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Visualizations</a:t>
            </a: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Stocks/Market</a:t>
            </a:r>
          </a:p>
          <a:p>
            <a:pPr marL="457200" indent="-457200" algn="l">
              <a:buFontTx/>
              <a:buChar char="-"/>
            </a:pPr>
            <a:endParaRPr lang="en-US" sz="2800" dirty="0">
              <a:solidFill>
                <a:schemeClr val="tx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9419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Make Compelling Q&amp;A Videos to Build Trust in Your Brand">
            <a:extLst>
              <a:ext uri="{FF2B5EF4-FFF2-40B4-BE49-F238E27FC236}">
                <a16:creationId xmlns:a16="http://schemas.microsoft.com/office/drawing/2014/main" id="{26B8D7CC-F7BF-4B94-98A2-AEEA587E5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21" y="1385996"/>
            <a:ext cx="7354957" cy="386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4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le (Canada)">
            <a:extLst>
              <a:ext uri="{FF2B5EF4-FFF2-40B4-BE49-F238E27FC236}">
                <a16:creationId xmlns:a16="http://schemas.microsoft.com/office/drawing/2014/main" id="{D35FB8F2-5F32-4B67-9C72-C3670493F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5" t="17503" r="34783" b="18059"/>
          <a:stretch/>
        </p:blipFill>
        <p:spPr bwMode="auto">
          <a:xfrm>
            <a:off x="11224590" y="1476667"/>
            <a:ext cx="649353" cy="69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6C65C8B6-8DAF-49B5-8DEC-F3ABA97F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7" y="2983156"/>
            <a:ext cx="5251451" cy="77937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WHY Twitter?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6CBDD581-2A66-4583-A120-EEC50F0BE572}"/>
              </a:ext>
            </a:extLst>
          </p:cNvPr>
          <p:cNvSpPr txBox="1">
            <a:spLocks/>
          </p:cNvSpPr>
          <p:nvPr/>
        </p:nvSpPr>
        <p:spPr>
          <a:xfrm>
            <a:off x="6095997" y="437669"/>
            <a:ext cx="5453270" cy="696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/>
              <a:t>Core Message</a:t>
            </a:r>
            <a:endParaRPr lang="en-US" sz="3600" b="1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FD105C-41E5-4774-AFD5-E1000D5FF6BF}"/>
              </a:ext>
            </a:extLst>
          </p:cNvPr>
          <p:cNvSpPr txBox="1">
            <a:spLocks/>
          </p:cNvSpPr>
          <p:nvPr/>
        </p:nvSpPr>
        <p:spPr>
          <a:xfrm>
            <a:off x="6095997" y="925602"/>
            <a:ext cx="5897218" cy="177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CA" sz="3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how Twitter sentiment affects the price of Apple stock (“</a:t>
            </a:r>
            <a:r>
              <a:rPr lang="en-US" sz="3200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AAPL</a:t>
            </a:r>
            <a:r>
              <a:rPr lang="en-US" sz="3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endParaRPr lang="en-CA" sz="3200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08F81B3-793B-48A0-92EA-E4890C09F419}"/>
              </a:ext>
            </a:extLst>
          </p:cNvPr>
          <p:cNvSpPr txBox="1">
            <a:spLocks/>
          </p:cNvSpPr>
          <p:nvPr/>
        </p:nvSpPr>
        <p:spPr>
          <a:xfrm>
            <a:off x="6109249" y="3757941"/>
            <a:ext cx="5897218" cy="177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 is a rich source of real-time information regarding current societal trends and opinions.</a:t>
            </a:r>
          </a:p>
        </p:txBody>
      </p:sp>
      <p:pic>
        <p:nvPicPr>
          <p:cNvPr id="11" name="Picture 10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F6CFD284-C3E3-48DA-8064-A6BAB0A213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1028" name="Picture 4" descr="Twitter (@Twitter) | Twitter">
            <a:extLst>
              <a:ext uri="{FF2B5EF4-FFF2-40B4-BE49-F238E27FC236}">
                <a16:creationId xmlns:a16="http://schemas.microsoft.com/office/drawing/2014/main" id="{D5408E74-C283-4ADC-837B-8CFBFA4A3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261" y="5381333"/>
            <a:ext cx="1334206" cy="133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62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367893" y="1418377"/>
            <a:ext cx="6731342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 Data: </a:t>
            </a:r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from Kaggle </a:t>
            </a:r>
            <a:r>
              <a:rPr lang="en-CA" sz="1900" i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900" i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https://www.kaggle.com/nadun94/twitter-sentiments-aapl-stock</a:t>
            </a:r>
            <a:r>
              <a:rPr lang="en-CA" sz="1900" i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b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Data: </a:t>
            </a:r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Price of Apple from Yahoo Finance.</a:t>
            </a:r>
          </a:p>
          <a:p>
            <a:b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Models: </a:t>
            </a:r>
          </a:p>
          <a:p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Regression:</a:t>
            </a:r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LSTM, RF and XG Boost </a:t>
            </a:r>
            <a:endParaRPr lang="en-CA" b="1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 </a:t>
            </a:r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 and Gradient Boost</a:t>
            </a:r>
          </a:p>
          <a:p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fit the data and compare performance between models.</a:t>
            </a:r>
          </a:p>
          <a:p>
            <a:b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 </a:t>
            </a:r>
            <a:r>
              <a:rPr lang="en-CA" spc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hvPlot</a:t>
            </a:r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Matplotlib. </a:t>
            </a: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658932" y="365125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Data &amp; Models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EF50BE56-9B5A-4B58-9D9C-6A37AA1617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DE3B4E-C3D8-496C-B87F-B35CFB4D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4635315" cy="6857990"/>
          </a:xfrm>
          <a:prstGeom prst="rect">
            <a:avLst/>
          </a:prstGeom>
        </p:spPr>
      </p:pic>
      <p:pic>
        <p:nvPicPr>
          <p:cNvPr id="3" name="Picture 2" descr="Apple (Canada)">
            <a:extLst>
              <a:ext uri="{FF2B5EF4-FFF2-40B4-BE49-F238E27FC236}">
                <a16:creationId xmlns:a16="http://schemas.microsoft.com/office/drawing/2014/main" id="{BC565D91-4050-42EE-92D2-E67B06F387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5" t="17503" r="34783" b="18059"/>
          <a:stretch/>
        </p:blipFill>
        <p:spPr bwMode="auto">
          <a:xfrm>
            <a:off x="4912398" y="2391458"/>
            <a:ext cx="469450" cy="50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Twitter (@Twitter) | Twitter">
            <a:extLst>
              <a:ext uri="{FF2B5EF4-FFF2-40B4-BE49-F238E27FC236}">
                <a16:creationId xmlns:a16="http://schemas.microsoft.com/office/drawing/2014/main" id="{FAF52CEE-7AB9-499C-8174-EB2EA846A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75" y="1467344"/>
            <a:ext cx="311032" cy="31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Machine Learning Models Fail in the Real World">
            <a:extLst>
              <a:ext uri="{FF2B5EF4-FFF2-40B4-BE49-F238E27FC236}">
                <a16:creationId xmlns:a16="http://schemas.microsoft.com/office/drawing/2014/main" id="{8CEADF08-6AA4-4955-962D-099AA935E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0" r="25652"/>
          <a:stretch/>
        </p:blipFill>
        <p:spPr bwMode="auto">
          <a:xfrm>
            <a:off x="5005275" y="3608810"/>
            <a:ext cx="317645" cy="35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p 5 Data Visualization Tools of 2018—And They're Free">
            <a:extLst>
              <a:ext uri="{FF2B5EF4-FFF2-40B4-BE49-F238E27FC236}">
                <a16:creationId xmlns:a16="http://schemas.microsoft.com/office/drawing/2014/main" id="{2DAE0F3D-26B6-4FC7-B7A5-59C73C811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256" y="6103675"/>
            <a:ext cx="349824" cy="3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66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E02C0B7-798D-4E2B-97CF-8FF50063F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66" y="712105"/>
            <a:ext cx="10150667" cy="485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908E06-1F0E-410D-81F2-9C99C9B0BFB9}"/>
              </a:ext>
            </a:extLst>
          </p:cNvPr>
          <p:cNvSpPr txBox="1"/>
          <p:nvPr/>
        </p:nvSpPr>
        <p:spPr>
          <a:xfrm>
            <a:off x="2676747" y="5992006"/>
            <a:ext cx="8221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i="1" dirty="0"/>
              <a:t>Source : https://www.kaggle.com/anniepyim/essential-classification-algorithms-explained</a:t>
            </a:r>
          </a:p>
        </p:txBody>
      </p:sp>
    </p:spTree>
    <p:extLst>
      <p:ext uri="{BB962C8B-B14F-4D97-AF65-F5344CB8AC3E}">
        <p14:creationId xmlns:p14="http://schemas.microsoft.com/office/powerpoint/2010/main" val="269783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E02C0B7-798D-4E2B-97CF-8FF50063F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35"/>
          <a:stretch/>
        </p:blipFill>
        <p:spPr bwMode="auto">
          <a:xfrm>
            <a:off x="1020666" y="712105"/>
            <a:ext cx="10150667" cy="71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908E06-1F0E-410D-81F2-9C99C9B0BFB9}"/>
              </a:ext>
            </a:extLst>
          </p:cNvPr>
          <p:cNvSpPr txBox="1"/>
          <p:nvPr/>
        </p:nvSpPr>
        <p:spPr>
          <a:xfrm>
            <a:off x="2676747" y="5992006"/>
            <a:ext cx="8221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i="1" dirty="0"/>
              <a:t>Source : https://www.kaggle.com/anniepyim/essential-classification-algorithms-explained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2883CBF-EE10-499B-85F2-8E08659958C9}"/>
              </a:ext>
            </a:extLst>
          </p:cNvPr>
          <p:cNvSpPr txBox="1">
            <a:spLocks/>
          </p:cNvSpPr>
          <p:nvPr/>
        </p:nvSpPr>
        <p:spPr>
          <a:xfrm>
            <a:off x="1274828" y="1859705"/>
            <a:ext cx="3517567" cy="340341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RNN</a:t>
            </a:r>
          </a:p>
          <a:p>
            <a:pPr marL="285750" indent="-285750">
              <a:buFontTx/>
              <a:buChar char="-"/>
            </a:pPr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</a:t>
            </a:r>
          </a:p>
          <a:p>
            <a:pPr marL="285750" indent="-285750">
              <a:buFontTx/>
              <a:buChar char="-"/>
            </a:pPr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 Boost Regressor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8E27961-B1E2-4A89-A656-273ABE12853C}"/>
              </a:ext>
            </a:extLst>
          </p:cNvPr>
          <p:cNvSpPr txBox="1">
            <a:spLocks/>
          </p:cNvSpPr>
          <p:nvPr/>
        </p:nvSpPr>
        <p:spPr>
          <a:xfrm>
            <a:off x="7399607" y="1794917"/>
            <a:ext cx="3517567" cy="369735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 marL="285750" indent="-285750">
              <a:buFontTx/>
              <a:buChar char="-"/>
            </a:pPr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15E248-0D46-4D69-A34C-8DB93DF6B370}"/>
              </a:ext>
            </a:extLst>
          </p:cNvPr>
          <p:cNvSpPr/>
          <p:nvPr/>
        </p:nvSpPr>
        <p:spPr>
          <a:xfrm>
            <a:off x="901783" y="467833"/>
            <a:ext cx="4263656" cy="5209953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2BF3BC-4761-41CD-9A74-6CDF2E7C7A03}"/>
              </a:ext>
            </a:extLst>
          </p:cNvPr>
          <p:cNvSpPr/>
          <p:nvPr/>
        </p:nvSpPr>
        <p:spPr>
          <a:xfrm>
            <a:off x="7089875" y="467833"/>
            <a:ext cx="4263656" cy="5209953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00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772A2-1719-4DB2-B52A-3DEB9EDE6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60" y="2028200"/>
            <a:ext cx="3517567" cy="369735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</a:t>
            </a:r>
          </a:p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 Boost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EB7A092-682E-4FA5-A15C-1BFB6C6706DA}"/>
              </a:ext>
            </a:extLst>
          </p:cNvPr>
          <p:cNvSpPr txBox="1">
            <a:spLocks/>
          </p:cNvSpPr>
          <p:nvPr/>
        </p:nvSpPr>
        <p:spPr>
          <a:xfrm>
            <a:off x="6095998" y="463213"/>
            <a:ext cx="5126184" cy="5174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7F4F54-F15B-47B3-B8DC-51929CE80D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97"/>
          <a:stretch/>
        </p:blipFill>
        <p:spPr>
          <a:xfrm>
            <a:off x="6746885" y="5160804"/>
            <a:ext cx="4993265" cy="1696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9A210C-9782-4475-A42E-3F28030B0C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55"/>
          <a:stretch/>
        </p:blipFill>
        <p:spPr>
          <a:xfrm>
            <a:off x="6812967" y="625079"/>
            <a:ext cx="4837297" cy="17386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E9590C-45AE-45EC-83B9-A426378199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23"/>
          <a:stretch/>
        </p:blipFill>
        <p:spPr>
          <a:xfrm>
            <a:off x="6668901" y="2863444"/>
            <a:ext cx="5152039" cy="184766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DF0249-1BAC-446B-8F40-07A273B0B734}"/>
              </a:ext>
            </a:extLst>
          </p:cNvPr>
          <p:cNvSpPr/>
          <p:nvPr/>
        </p:nvSpPr>
        <p:spPr>
          <a:xfrm>
            <a:off x="5178543" y="4711113"/>
            <a:ext cx="6642397" cy="354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XG Boost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D53B84-F555-41E6-AFAE-CB7AF94F6842}"/>
              </a:ext>
            </a:extLst>
          </p:cNvPr>
          <p:cNvSpPr/>
          <p:nvPr/>
        </p:nvSpPr>
        <p:spPr>
          <a:xfrm>
            <a:off x="5108424" y="190908"/>
            <a:ext cx="6758829" cy="354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RF Regressor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CC559C2-5898-40C3-AED3-D359CCB5A7AD}"/>
              </a:ext>
            </a:extLst>
          </p:cNvPr>
          <p:cNvSpPr/>
          <p:nvPr/>
        </p:nvSpPr>
        <p:spPr>
          <a:xfrm>
            <a:off x="5178542" y="2456075"/>
            <a:ext cx="6642397" cy="335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LSTM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4D99E45-BAE0-4C5B-ABA8-C4F54F343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018" y="1388783"/>
            <a:ext cx="4816430" cy="1278835"/>
          </a:xfrm>
        </p:spPr>
        <p:txBody>
          <a:bodyPr>
            <a:noAutofit/>
          </a:bodyPr>
          <a:lstStyle/>
          <a:p>
            <a:pPr algn="ctr"/>
            <a:r>
              <a:rPr lang="en-CA" sz="4000" b="1" dirty="0"/>
              <a:t>KEY FINDINGS</a:t>
            </a:r>
            <a:br>
              <a:rPr lang="en-CA" sz="4000" b="1" dirty="0"/>
            </a:br>
            <a:r>
              <a:rPr lang="en-CA" sz="2400" b="1" dirty="0"/>
              <a:t>&lt;Regression Approach&gt;</a:t>
            </a:r>
            <a:br>
              <a:rPr lang="en-CA" sz="4000" b="1" dirty="0"/>
            </a:br>
            <a:br>
              <a:rPr lang="en-CA" sz="4000" dirty="0"/>
            </a:br>
            <a:endParaRPr lang="en-CA" sz="4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2BC299D-D7DA-45F3-9E90-F814EA9A4A32}"/>
              </a:ext>
            </a:extLst>
          </p:cNvPr>
          <p:cNvSpPr/>
          <p:nvPr/>
        </p:nvSpPr>
        <p:spPr>
          <a:xfrm>
            <a:off x="5108424" y="884495"/>
            <a:ext cx="1704543" cy="1047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R-Squared : 80.05%</a:t>
            </a:r>
          </a:p>
          <a:p>
            <a:pPr algn="ctr"/>
            <a:r>
              <a:rPr lang="en-CA" sz="1200" dirty="0"/>
              <a:t>RMSE : 0.1053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78D8C1-94E7-45BB-9955-21C6F31F6ED9}"/>
              </a:ext>
            </a:extLst>
          </p:cNvPr>
          <p:cNvSpPr/>
          <p:nvPr/>
        </p:nvSpPr>
        <p:spPr>
          <a:xfrm>
            <a:off x="5108424" y="3163868"/>
            <a:ext cx="1704543" cy="1047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R-Squared : 68.01%</a:t>
            </a:r>
          </a:p>
          <a:p>
            <a:pPr algn="ctr"/>
            <a:r>
              <a:rPr lang="en-CA" sz="1200" dirty="0"/>
              <a:t>RMSE : 0.1334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F30A195-A7CD-4835-B7F1-61CAD16EB53B}"/>
              </a:ext>
            </a:extLst>
          </p:cNvPr>
          <p:cNvSpPr/>
          <p:nvPr/>
        </p:nvSpPr>
        <p:spPr>
          <a:xfrm>
            <a:off x="5108424" y="5347248"/>
            <a:ext cx="1704543" cy="1047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R-Squared : 95.92%</a:t>
            </a:r>
          </a:p>
          <a:p>
            <a:pPr algn="ctr"/>
            <a:r>
              <a:rPr lang="en-CA" sz="1200" dirty="0"/>
              <a:t>RMSE : 0.0477</a:t>
            </a:r>
          </a:p>
        </p:txBody>
      </p:sp>
    </p:spTree>
    <p:extLst>
      <p:ext uri="{BB962C8B-B14F-4D97-AF65-F5344CB8AC3E}">
        <p14:creationId xmlns:p14="http://schemas.microsoft.com/office/powerpoint/2010/main" val="298076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6C3D-D740-442D-8E05-7FA499A8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018" y="1133061"/>
            <a:ext cx="4816430" cy="1546000"/>
          </a:xfrm>
        </p:spPr>
        <p:txBody>
          <a:bodyPr>
            <a:noAutofit/>
          </a:bodyPr>
          <a:lstStyle/>
          <a:p>
            <a:pPr algn="ctr"/>
            <a:r>
              <a:rPr lang="en-CA" sz="4000" b="1" dirty="0"/>
              <a:t>KEY FINDINGS</a:t>
            </a:r>
            <a:br>
              <a:rPr lang="en-CA" sz="4000" b="1" dirty="0"/>
            </a:br>
            <a:r>
              <a:rPr lang="en-CA" sz="2400" b="1" dirty="0"/>
              <a:t>&lt;Classification Approach&gt;</a:t>
            </a:r>
            <a:br>
              <a:rPr lang="en-CA" sz="4000" b="1" dirty="0"/>
            </a:br>
            <a:br>
              <a:rPr lang="en-CA" sz="4000" dirty="0"/>
            </a:br>
            <a:endParaRPr lang="en-CA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772A2-1719-4DB2-B52A-3DEB9EDE6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909" y="1906061"/>
            <a:ext cx="3517567" cy="369735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Booster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EB7A092-682E-4FA5-A15C-1BFB6C6706DA}"/>
              </a:ext>
            </a:extLst>
          </p:cNvPr>
          <p:cNvSpPr txBox="1">
            <a:spLocks/>
          </p:cNvSpPr>
          <p:nvPr/>
        </p:nvSpPr>
        <p:spPr>
          <a:xfrm>
            <a:off x="6095998" y="463213"/>
            <a:ext cx="5126184" cy="5174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FF7F27-CC2C-4F1C-B834-F8DF066E1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468" y="980661"/>
            <a:ext cx="6272467" cy="233261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206776-BEA9-4043-B9ED-44860CB0041F}"/>
              </a:ext>
            </a:extLst>
          </p:cNvPr>
          <p:cNvSpPr/>
          <p:nvPr/>
        </p:nvSpPr>
        <p:spPr>
          <a:xfrm>
            <a:off x="4833165" y="291475"/>
            <a:ext cx="7282805" cy="5739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RF Classifier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FB6A26-7B97-47B9-9704-B96EB326FA91}"/>
              </a:ext>
            </a:extLst>
          </p:cNvPr>
          <p:cNvSpPr/>
          <p:nvPr/>
        </p:nvSpPr>
        <p:spPr>
          <a:xfrm>
            <a:off x="4833164" y="3754740"/>
            <a:ext cx="7282805" cy="5961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Gradient Booster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2A146F-C143-417F-8A94-99D06E635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19" y="4426226"/>
            <a:ext cx="5845644" cy="224624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96D9A3-66CF-4A5D-83F9-F67F7096A242}"/>
              </a:ext>
            </a:extLst>
          </p:cNvPr>
          <p:cNvSpPr/>
          <p:nvPr/>
        </p:nvSpPr>
        <p:spPr>
          <a:xfrm>
            <a:off x="9753600" y="2449550"/>
            <a:ext cx="636104" cy="29367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02B5FBD-CDA3-4BEF-87C0-73610DC1FC7B}"/>
              </a:ext>
            </a:extLst>
          </p:cNvPr>
          <p:cNvSpPr/>
          <p:nvPr/>
        </p:nvSpPr>
        <p:spPr>
          <a:xfrm>
            <a:off x="9780104" y="5796764"/>
            <a:ext cx="636104" cy="29367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54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371841"/>
            <a:ext cx="6043246" cy="575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Summary</a:t>
            </a:r>
          </a:p>
        </p:txBody>
      </p:sp>
      <p:pic>
        <p:nvPicPr>
          <p:cNvPr id="3" name="Picture 2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DAFFDFD8-67E9-4196-B37D-AA4BF9DA94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3CF1FB-3253-49D1-B031-65D3E4C4C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4635315" cy="6857990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734C553F-1313-4473-9256-A5C64163FAB3}"/>
              </a:ext>
            </a:extLst>
          </p:cNvPr>
          <p:cNvSpPr txBox="1">
            <a:spLocks/>
          </p:cNvSpPr>
          <p:nvPr/>
        </p:nvSpPr>
        <p:spPr>
          <a:xfrm>
            <a:off x="5495735" y="4476181"/>
            <a:ext cx="6043246" cy="18415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 approach is a better approach for predicting stock price as opposed to classification approach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only applicable for APPL stock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6F508C-F008-423A-BCD6-6DB476A15266}"/>
              </a:ext>
            </a:extLst>
          </p:cNvPr>
          <p:cNvGrpSpPr/>
          <p:nvPr/>
        </p:nvGrpSpPr>
        <p:grpSpPr>
          <a:xfrm>
            <a:off x="5469246" y="1214310"/>
            <a:ext cx="6096223" cy="3028600"/>
            <a:chOff x="5496974" y="3314192"/>
            <a:chExt cx="6096223" cy="302860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BEFADC68-FF50-4853-91FC-0A5C4CD385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6974" y="3314192"/>
              <a:ext cx="5897218" cy="2823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6C30F640-9CF5-4554-B934-C3D78AEEB207}"/>
                </a:ext>
              </a:extLst>
            </p:cNvPr>
            <p:cNvSpPr/>
            <p:nvPr/>
          </p:nvSpPr>
          <p:spPr>
            <a:xfrm rot="18841502">
              <a:off x="8863138" y="3612733"/>
              <a:ext cx="2730059" cy="2730059"/>
            </a:xfrm>
            <a:prstGeom prst="plus">
              <a:avLst>
                <a:gd name="adj" fmla="val 44837"/>
              </a:avLst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L-Shape 9">
              <a:extLst>
                <a:ext uri="{FF2B5EF4-FFF2-40B4-BE49-F238E27FC236}">
                  <a16:creationId xmlns:a16="http://schemas.microsoft.com/office/drawing/2014/main" id="{DD397B94-11FD-488F-B6D8-E139E639A2E5}"/>
                </a:ext>
              </a:extLst>
            </p:cNvPr>
            <p:cNvSpPr/>
            <p:nvPr/>
          </p:nvSpPr>
          <p:spPr>
            <a:xfrm rot="19362530">
              <a:off x="5585426" y="4155924"/>
              <a:ext cx="2543187" cy="1062673"/>
            </a:xfrm>
            <a:prstGeom prst="corner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417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268191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Problems/Issues during data preparation and model training</a:t>
            </a:r>
          </a:p>
        </p:txBody>
      </p:sp>
      <p:pic>
        <p:nvPicPr>
          <p:cNvPr id="3" name="Picture 2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788E7E6C-7BAB-4265-984D-EB6A247704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96B28C-E282-4965-8115-657015BD3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628" y="1342886"/>
            <a:ext cx="5928344" cy="5515114"/>
          </a:xfrm>
        </p:spPr>
        <p:txBody>
          <a:bodyPr>
            <a:normAutofit/>
          </a:bodyPr>
          <a:lstStyle/>
          <a:p>
            <a:r>
              <a:rPr lang="en-CA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</a:t>
            </a:r>
          </a:p>
          <a:p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Getting AAPL stock data</a:t>
            </a:r>
          </a:p>
          <a:p>
            <a:endParaRPr lang="en-CA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Getting Twitter Data with “</a:t>
            </a:r>
            <a:r>
              <a:rPr lang="en-CA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ts_polarity</a:t>
            </a:r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CA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twitter_volume</a:t>
            </a:r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endParaRPr lang="en-CA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Getting Twitter Data using </a:t>
            </a:r>
            <a:r>
              <a:rPr lang="en-CA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Tweepy</a:t>
            </a:r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</a:t>
            </a:r>
          </a:p>
          <a:p>
            <a:pPr marL="0" indent="0">
              <a:buNone/>
            </a:pPr>
            <a:endParaRPr lang="en-CA" sz="100" b="1" dirty="0"/>
          </a:p>
          <a:p>
            <a:r>
              <a:rPr lang="en-CA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optimum hyperparameters to fine tune the model outputs</a:t>
            </a:r>
            <a:endParaRPr lang="en-CA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UMBS-UP (noun) definition and synonyms | Macmillan Dictionary">
            <a:extLst>
              <a:ext uri="{FF2B5EF4-FFF2-40B4-BE49-F238E27FC236}">
                <a16:creationId xmlns:a16="http://schemas.microsoft.com/office/drawing/2014/main" id="{53E0F85B-0440-4319-AEDD-25F30BB63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0" r="15484"/>
          <a:stretch/>
        </p:blipFill>
        <p:spPr bwMode="auto">
          <a:xfrm>
            <a:off x="10647863" y="1357225"/>
            <a:ext cx="1351723" cy="10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HUMBS-UP (noun) definition and synonyms | Macmillan Dictionary">
            <a:extLst>
              <a:ext uri="{FF2B5EF4-FFF2-40B4-BE49-F238E27FC236}">
                <a16:creationId xmlns:a16="http://schemas.microsoft.com/office/drawing/2014/main" id="{6D0921AB-6D98-4DA0-90E0-836B63AB2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5" r="16129"/>
          <a:stretch/>
        </p:blipFill>
        <p:spPr bwMode="auto">
          <a:xfrm rot="10800000">
            <a:off x="10538791" y="3726412"/>
            <a:ext cx="1351722" cy="10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UMBS-UP (noun) definition and synonyms | Macmillan Dictionary">
            <a:extLst>
              <a:ext uri="{FF2B5EF4-FFF2-40B4-BE49-F238E27FC236}">
                <a16:creationId xmlns:a16="http://schemas.microsoft.com/office/drawing/2014/main" id="{B3431708-0C28-4CCE-BB65-09990EA0A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0" r="15484"/>
          <a:stretch/>
        </p:blipFill>
        <p:spPr bwMode="auto">
          <a:xfrm>
            <a:off x="10647864" y="2450518"/>
            <a:ext cx="1351723" cy="10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82014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{6076C511-6696-4B78-A83B-A5A68DA0B2EA}tf56160789_win32</Template>
  <TotalTime>266</TotalTime>
  <Words>346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Bookman Old Style</vt:lpstr>
      <vt:lpstr>Calibri</vt:lpstr>
      <vt:lpstr>Franklin Gothic Book</vt:lpstr>
      <vt:lpstr>Times New Roman</vt:lpstr>
      <vt:lpstr>1_RetrospectVTI</vt:lpstr>
      <vt:lpstr>Sentiment Analysis of Twitter Data for predicting Apple stock price</vt:lpstr>
      <vt:lpstr>WHY Twitter?</vt:lpstr>
      <vt:lpstr>PowerPoint Presentation</vt:lpstr>
      <vt:lpstr>PowerPoint Presentation</vt:lpstr>
      <vt:lpstr>PowerPoint Presentation</vt:lpstr>
      <vt:lpstr>KEY FINDINGS &lt;Regression Approach&gt;  </vt:lpstr>
      <vt:lpstr>KEY FINDINGS &lt;Classification Approach&gt;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Twitter Data for predicting stock price movements</dc:title>
  <dc:creator>JIKEON YOO</dc:creator>
  <cp:lastModifiedBy>JIKEON YOO</cp:lastModifiedBy>
  <cp:revision>38</cp:revision>
  <dcterms:created xsi:type="dcterms:W3CDTF">2020-09-24T03:19:34Z</dcterms:created>
  <dcterms:modified xsi:type="dcterms:W3CDTF">2020-10-02T01:36:46Z</dcterms:modified>
</cp:coreProperties>
</file>