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620" r:id="rId3"/>
    <p:sldId id="765" r:id="rId4"/>
    <p:sldId id="768" r:id="rId5"/>
    <p:sldId id="769" r:id="rId6"/>
    <p:sldId id="738" r:id="rId7"/>
    <p:sldId id="739" r:id="rId8"/>
    <p:sldId id="740" r:id="rId9"/>
    <p:sldId id="742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828" r:id="rId20"/>
    <p:sldId id="827" r:id="rId21"/>
    <p:sldId id="770" r:id="rId22"/>
    <p:sldId id="771" r:id="rId23"/>
    <p:sldId id="772" r:id="rId24"/>
    <p:sldId id="774" r:id="rId25"/>
    <p:sldId id="775" r:id="rId26"/>
    <p:sldId id="776" r:id="rId27"/>
    <p:sldId id="777" r:id="rId28"/>
    <p:sldId id="778" r:id="rId29"/>
    <p:sldId id="779" r:id="rId30"/>
    <p:sldId id="780" r:id="rId31"/>
    <p:sldId id="781" r:id="rId32"/>
    <p:sldId id="782" r:id="rId33"/>
    <p:sldId id="829" r:id="rId34"/>
    <p:sldId id="784" r:id="rId35"/>
    <p:sldId id="785" r:id="rId36"/>
    <p:sldId id="786" r:id="rId37"/>
    <p:sldId id="787" r:id="rId38"/>
    <p:sldId id="788" r:id="rId39"/>
    <p:sldId id="789" r:id="rId40"/>
    <p:sldId id="790" r:id="rId41"/>
    <p:sldId id="791" r:id="rId42"/>
    <p:sldId id="792" r:id="rId43"/>
    <p:sldId id="793" r:id="rId44"/>
    <p:sldId id="794" r:id="rId45"/>
    <p:sldId id="795" r:id="rId46"/>
    <p:sldId id="796" r:id="rId47"/>
    <p:sldId id="830" r:id="rId48"/>
    <p:sldId id="798" r:id="rId49"/>
    <p:sldId id="799" r:id="rId50"/>
    <p:sldId id="800" r:id="rId51"/>
    <p:sldId id="831" r:id="rId52"/>
    <p:sldId id="803" r:id="rId53"/>
    <p:sldId id="804" r:id="rId54"/>
    <p:sldId id="805" r:id="rId55"/>
    <p:sldId id="806" r:id="rId56"/>
    <p:sldId id="807" r:id="rId57"/>
    <p:sldId id="808" r:id="rId58"/>
    <p:sldId id="809" r:id="rId59"/>
    <p:sldId id="810" r:id="rId60"/>
    <p:sldId id="811" r:id="rId61"/>
    <p:sldId id="812" r:id="rId62"/>
    <p:sldId id="813" r:id="rId63"/>
    <p:sldId id="814" r:id="rId64"/>
    <p:sldId id="815" r:id="rId65"/>
    <p:sldId id="816" r:id="rId66"/>
    <p:sldId id="817" r:id="rId67"/>
    <p:sldId id="818" r:id="rId68"/>
    <p:sldId id="819" r:id="rId69"/>
    <p:sldId id="832" r:id="rId70"/>
    <p:sldId id="821" r:id="rId71"/>
    <p:sldId id="822" r:id="rId72"/>
    <p:sldId id="823" r:id="rId73"/>
    <p:sldId id="824" r:id="rId74"/>
    <p:sldId id="825" r:id="rId75"/>
    <p:sldId id="826" r:id="rId76"/>
    <p:sldId id="615" r:id="rId7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1525" autoAdjust="0"/>
  </p:normalViewPr>
  <p:slideViewPr>
    <p:cSldViewPr>
      <p:cViewPr>
        <p:scale>
          <a:sx n="100" d="100"/>
          <a:sy n="100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9770648"/>
        <c:axId val="-2109777112"/>
      </c:barChart>
      <c:catAx>
        <c:axId val="-2109770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dirty="0">
                    <a:cs typeface="Arial"/>
                  </a:rPr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109777112"/>
        <c:crosses val="autoZero"/>
        <c:auto val="1"/>
        <c:lblAlgn val="ctr"/>
        <c:lblOffset val="100"/>
        <c:noMultiLvlLbl val="0"/>
      </c:catAx>
      <c:valAx>
        <c:axId val="-21097771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dirty="0" err="1">
                    <a:cs typeface="Arial"/>
                  </a:rPr>
                  <a:t>Iteratrion</a:t>
                </a:r>
                <a:r>
                  <a:rPr lang="en-US" sz="2400" dirty="0">
                    <a:cs typeface="Arial"/>
                  </a:rPr>
                  <a:t> time (s)</a:t>
                </a:r>
              </a:p>
            </c:rich>
          </c:tx>
          <c:layout>
            <c:manualLayout>
              <c:xMode val="edge"/>
              <c:yMode val="edge"/>
              <c:x val="0.00480769230769231"/>
              <c:y val="0.3754861197154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-21097706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3800">
          <a:latin typeface="+mn-lt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A38B-AAA8-A944-A884-EEBD82AA1B5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24C3-3E27-C642-B4E6-222BE69A4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2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F67613-CD18-49DC-BB9F-05F5EB8BAF87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66C13E-F135-469B-BBAE-2F60FB694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13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Ankur’s</a:t>
            </a:r>
            <a:r>
              <a:rPr lang="en-US" dirty="0" smtClean="0"/>
              <a:t>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zh-CN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zh-CN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Our instantiation of the resource management is Mesos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85372" indent="-302066" eaLnBrk="0" hangingPunct="0"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208265" indent="-241653" eaLnBrk="0" hangingPunct="0"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91571" indent="-241653" eaLnBrk="0" hangingPunct="0"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174878" indent="-241653" eaLnBrk="0" hangingPunct="0"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AC07FDDD-4890-6F4C-B13B-79BB05180052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high-level distributed collection stuff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83306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2/25/15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COMS4121 Computer Systems for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B77-D34C-443A-9BA4-2E8748A6D9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columbia.edu/~lierranli/coms6998-10Spring2013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/docs/r0.14.0/start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spark-project.org/documentation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ark-project.org/docs/latest/running-on-mesos.html" TargetMode="External"/><Relationship Id="rId3" Type="http://schemas.openxmlformats.org/officeDocument/2006/relationships/hyperlink" Target="http://www.spark-project.org/docs/0.6.0/running-on-yarn.html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-project.org/docs/latest/ec2-scripts.html" TargetMode="External"/><Relationship Id="rId3" Type="http://schemas.openxmlformats.org/officeDocument/2006/relationships/hyperlink" Target="http://tinyurl.com/spark-emr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spark-users" TargetMode="External"/><Relationship Id="rId4" Type="http://schemas.openxmlformats.org/officeDocument/2006/relationships/hyperlink" Target="http://www.meetup.com/spark-us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7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jpeg"/><Relationship Id="rId13" Type="http://schemas.openxmlformats.org/officeDocument/2006/relationships/image" Target="../media/image28.png"/><Relationship Id="rId14" Type="http://schemas.openxmlformats.org/officeDocument/2006/relationships/image" Target="../media/image29.jpeg"/><Relationship Id="rId15" Type="http://schemas.openxmlformats.org/officeDocument/2006/relationships/image" Target="../media/image30.jpeg"/><Relationship Id="rId16" Type="http://schemas.openxmlformats.org/officeDocument/2006/relationships/image" Target="../media/image31.jpeg"/><Relationship Id="rId17" Type="http://schemas.openxmlformats.org/officeDocument/2006/relationships/image" Target="../media/image32.jpe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spark-project.org" TargetMode="External"/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image" Target="../media/image20.jpe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jpeg"/><Relationship Id="rId9" Type="http://schemas.openxmlformats.org/officeDocument/2006/relationships/image" Target="../media/image24.jpeg"/><Relationship Id="rId10" Type="http://schemas.openxmlformats.org/officeDocument/2006/relationships/image" Target="../media/image25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6954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Computer Systems for Data Science</a:t>
            </a:r>
            <a:br>
              <a:rPr lang="en-US" dirty="0" smtClean="0"/>
            </a:br>
            <a:r>
              <a:rPr lang="en-US" dirty="0" smtClean="0"/>
              <a:t>COMS 4121, Spring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8305800" cy="3733800"/>
          </a:xfrm>
        </p:spPr>
        <p:txBody>
          <a:bodyPr>
            <a:noAutofit/>
          </a:bodyPr>
          <a:lstStyle/>
          <a:p>
            <a:pPr lvl="0" algn="l"/>
            <a:r>
              <a:rPr lang="en-US" sz="4000" dirty="0" smtClean="0">
                <a:solidFill>
                  <a:schemeClr val="tx1"/>
                </a:solidFill>
              </a:rPr>
              <a:t>Lecture 10: Pig </a:t>
            </a:r>
            <a:r>
              <a:rPr lang="en-US" sz="4000" dirty="0" smtClean="0">
                <a:solidFill>
                  <a:schemeClr val="tx1"/>
                </a:solidFill>
              </a:rPr>
              <a:t>Wrapper Up and </a:t>
            </a:r>
            <a:r>
              <a:rPr lang="en-US" sz="4000" dirty="0" smtClean="0">
                <a:solidFill>
                  <a:schemeClr val="tx1"/>
                </a:solidFill>
              </a:rPr>
              <a:t>Introduction to Spark</a:t>
            </a:r>
          </a:p>
          <a:p>
            <a:pPr lvl="0" algn="l"/>
            <a:endParaRPr lang="en-US" sz="3400" dirty="0" smtClean="0">
              <a:solidFill>
                <a:schemeClr val="tx1"/>
              </a:solidFill>
            </a:endParaRPr>
          </a:p>
          <a:p>
            <a:pPr algn="l"/>
            <a:r>
              <a:rPr lang="en-US" sz="3400" dirty="0" smtClean="0">
                <a:solidFill>
                  <a:schemeClr val="tx1"/>
                </a:solidFill>
              </a:rPr>
              <a:t>Instructors: </a:t>
            </a:r>
          </a:p>
          <a:p>
            <a:pPr lvl="1" algn="l"/>
            <a:r>
              <a:rPr lang="en-US" sz="3000" dirty="0">
                <a:solidFill>
                  <a:schemeClr val="tx1"/>
                </a:solidFill>
              </a:rPr>
              <a:t>Li Erran </a:t>
            </a:r>
            <a:r>
              <a:rPr lang="en-US" sz="3000" dirty="0" smtClean="0">
                <a:solidFill>
                  <a:schemeClr val="tx1"/>
                </a:solidFill>
              </a:rPr>
              <a:t>Li</a:t>
            </a:r>
          </a:p>
          <a:p>
            <a:pPr lvl="1" algn="l"/>
            <a:r>
              <a:rPr lang="en-US" sz="3200" dirty="0">
                <a:solidFill>
                  <a:srgbClr val="9F8540"/>
                </a:solidFill>
                <a:hlinkClick r:id="rId3"/>
              </a:rPr>
              <a:t>http://www.cs.columbia.edu/~lierranli/</a:t>
            </a:r>
            <a:endParaRPr lang="en-US" sz="3200" dirty="0">
              <a:solidFill>
                <a:srgbClr val="9F8540"/>
              </a:solidFill>
            </a:endParaRPr>
          </a:p>
          <a:p>
            <a:pPr lvl="1" algn="l"/>
            <a:endParaRPr 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4261864" cy="7691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402358" cy="8309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‘San Francisco’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OR city IS ‘NYC’;</a:t>
            </a:r>
          </a:p>
          <a:p>
            <a:pPr>
              <a:lnSpc>
                <a:spcPts val="22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505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4303503" cy="7691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Building a Logical Plan Example</a:t>
            </a:r>
          </a:p>
          <a:p>
            <a:pPr>
              <a:lnSpc>
                <a:spcPts val="2990"/>
              </a:lnSpc>
            </a:pPr>
            <a:endParaRPr lang="en-CA" sz="2579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402358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‘San Francisco’</a:t>
            </a: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2354874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OR city IS ‘NYC’;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4261864" cy="7691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402358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‘San Francisco’</a:t>
            </a: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2354874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OR city IS ‘NYC’;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34200" y="4127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4303503" cy="7691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Building a Logical Plan Example</a:t>
            </a:r>
          </a:p>
          <a:p>
            <a:pPr>
              <a:lnSpc>
                <a:spcPts val="2990"/>
              </a:lnSpc>
            </a:pPr>
            <a:endParaRPr lang="en-CA" sz="2579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402358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6FC000"/>
                </a:solidFill>
                <a:latin typeface="Courier New"/>
                <a:cs typeface="Courier New"/>
              </a:rPr>
              <a:t>D = FILTER C BY city IS ‘San Francisco’</a:t>
            </a: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2354874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6FC000"/>
                </a:solidFill>
                <a:latin typeface="Courier New"/>
                <a:cs typeface="Courier New"/>
              </a:rPr>
              <a:t>OR city IS ‘NYC’;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34200" y="4127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61200" y="5270500"/>
            <a:ext cx="208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4303503" cy="7691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Building a Logical Plan Example</a:t>
            </a:r>
          </a:p>
          <a:p>
            <a:pPr>
              <a:lnSpc>
                <a:spcPts val="2990"/>
              </a:lnSpc>
            </a:pPr>
            <a:endParaRPr lang="en-CA" sz="2579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402358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6FC000"/>
                </a:solidFill>
                <a:latin typeface="Courier New"/>
                <a:cs typeface="Courier New"/>
              </a:rPr>
              <a:t>D = FILTER C BY city IS ‘San Francisco’</a:t>
            </a: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61200" y="2971800"/>
            <a:ext cx="82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2354874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6FC000"/>
                </a:solidFill>
                <a:latin typeface="Courier New"/>
                <a:cs typeface="Courier New"/>
              </a:rPr>
              <a:t>OR city IS ‘NYC’;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13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34200" y="5270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3055247" cy="7689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Building a Physical Plan</a:t>
            </a:r>
          </a:p>
          <a:p>
            <a:pPr>
              <a:lnSpc>
                <a:spcPts val="2990"/>
              </a:lnSpc>
            </a:pPr>
            <a:endParaRPr lang="en-CA" sz="2573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402358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‘San Francisco’</a:t>
            </a: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61200" y="2971800"/>
            <a:ext cx="82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2354874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OR city IS ‘NYC’;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13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5700" y="4521200"/>
            <a:ext cx="7988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dirty="0" smtClean="0">
                <a:solidFill>
                  <a:srgbClr val="000000"/>
                </a:solidFill>
                <a:latin typeface="Gill Sans MT"/>
                <a:cs typeface="Gill Sans MT"/>
              </a:rPr>
              <a:t>Only happens when output is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smtClean="0">
                <a:solidFill>
                  <a:srgbClr val="000000"/>
                </a:solidFill>
                <a:latin typeface="Gill Sans MT"/>
                <a:cs typeface="Gill Sans MT"/>
              </a:rPr>
              <a:t>specified by STORE or DUMP</a:t>
            </a:r>
          </a:p>
          <a:p>
            <a:pPr>
              <a:lnSpc>
                <a:spcPts val="22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34200" y="5270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3147776" cy="7689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14500"/>
            <a:ext cx="5025696" cy="10458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Step 1: Create a map-reduce job for each</a:t>
            </a:r>
            <a:r>
              <a:rPr lang="en-CA" sz="22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	COGROUP</a:t>
            </a:r>
          </a:p>
          <a:p>
            <a:pPr>
              <a:lnSpc>
                <a:spcPts val="2755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7700" y="3771900"/>
            <a:ext cx="82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Gill Sans MT"/>
                <a:cs typeface="Gill Sans MT"/>
              </a:rPr>
              <a:t>Map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22900" y="45339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54800" y="1841500"/>
            <a:ext cx="238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61200" y="29845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41275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34200" y="5270500"/>
            <a:ext cx="210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3147776" cy="7689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14500"/>
            <a:ext cx="4988804" cy="10458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Step 1: Create a map-reduce job for each</a:t>
            </a:r>
            <a:r>
              <a:rPr lang="en-CA" sz="22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	COGROUP</a:t>
            </a:r>
          </a:p>
          <a:p>
            <a:pPr>
              <a:lnSpc>
                <a:spcPts val="2755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438400"/>
            <a:ext cx="5341970" cy="11698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  <a:tab pos="4902200" algn="l"/>
              </a:tabLst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Step 2: Push other commands into the</a:t>
            </a:r>
            <a:r>
              <a:rPr lang="en-CA" sz="22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	map and reduce functions where</a:t>
            </a:r>
            <a:r>
              <a:rPr lang="en-CA" sz="1800" dirty="0" smtClean="0">
                <a:solidFill>
                  <a:srgbClr val="000000"/>
                </a:solidFill>
                <a:latin typeface="Gill Sans MT"/>
                <a:cs typeface="Gill Sans MT"/>
              </a:rPr>
              <a:t>	Map</a:t>
            </a:r>
          </a:p>
          <a:p>
            <a:pPr>
              <a:lnSpc>
                <a:spcPts val="3075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225800"/>
            <a:ext cx="546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possible</a:t>
            </a:r>
          </a:p>
          <a:p>
            <a:pPr>
              <a:lnSpc>
                <a:spcPts val="231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949700"/>
            <a:ext cx="2274937" cy="6746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00" dirty="0">
                <a:solidFill>
                  <a:srgbClr val="464652"/>
                </a:solidFill>
                <a:latin typeface="Gill Sans MT"/>
                <a:cs typeface="Gill Sans MT"/>
              </a:rPr>
              <a:t>C</a:t>
            </a:r>
            <a:r>
              <a:rPr lang="en-CA" sz="2300" dirty="0" smtClean="0">
                <a:solidFill>
                  <a:srgbClr val="464652"/>
                </a:solidFill>
                <a:latin typeface="Gill Sans MT"/>
                <a:cs typeface="Gill Sans MT"/>
              </a:rPr>
              <a:t>ertain </a:t>
            </a:r>
            <a:r>
              <a:rPr lang="en-CA" sz="2300" dirty="0" smtClean="0">
                <a:solidFill>
                  <a:srgbClr val="464652"/>
                </a:solidFill>
                <a:latin typeface="Gill Sans MT"/>
                <a:cs typeface="Gill Sans MT"/>
              </a:rPr>
              <a:t>commands</a:t>
            </a:r>
          </a:p>
          <a:p>
            <a:pPr>
              <a:lnSpc>
                <a:spcPts val="2645"/>
              </a:lnSpc>
            </a:pPr>
            <a:endParaRPr lang="en-CA" sz="2283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305300"/>
            <a:ext cx="546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require their own map-reduce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22900" y="46101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54800" y="1841500"/>
            <a:ext cx="238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1200" y="29845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2200" y="4711700"/>
            <a:ext cx="4528421" cy="5455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job (i.e.: ORDER needs separate map-</a:t>
            </a:r>
          </a:p>
          <a:p>
            <a:pPr>
              <a:lnSpc>
                <a:spcPts val="2070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92200" y="5067300"/>
            <a:ext cx="80518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reduce jobs)</a:t>
            </a:r>
          </a:p>
          <a:p>
            <a:pPr>
              <a:lnSpc>
                <a:spcPts val="207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34200" y="53213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6100" y="1257300"/>
            <a:ext cx="3089071" cy="7689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Efficiency in Execution</a:t>
            </a:r>
          </a:p>
          <a:p>
            <a:pPr>
              <a:lnSpc>
                <a:spcPts val="2990"/>
              </a:lnSpc>
            </a:pPr>
            <a:endParaRPr lang="en-CA" sz="2573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33600"/>
            <a:ext cx="1258096" cy="6796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Parallelism</a:t>
            </a:r>
          </a:p>
          <a:p>
            <a:pPr>
              <a:lnSpc>
                <a:spcPts val="2645"/>
              </a:lnSpc>
            </a:pPr>
            <a:endParaRPr lang="en-CA" sz="225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819400"/>
            <a:ext cx="4505116" cy="5916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Loading data - Files are loaded from HDFS</a:t>
            </a:r>
          </a:p>
          <a:p>
            <a:pPr>
              <a:lnSpc>
                <a:spcPts val="2300"/>
              </a:lnSpc>
            </a:pPr>
            <a:endParaRPr lang="en-CA" sz="198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3352800"/>
            <a:ext cx="4945780" cy="5917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Statements are compiled into map-reduce jobs</a:t>
            </a:r>
          </a:p>
          <a:p>
            <a:pPr>
              <a:lnSpc>
                <a:spcPts val="2300"/>
              </a:lnSpc>
            </a:pPr>
            <a:endParaRPr lang="en-CA" sz="1987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Box 7"/>
          <p:cNvSpPr txBox="1"/>
          <p:nvPr/>
        </p:nvSpPr>
        <p:spPr>
          <a:xfrm>
            <a:off x="1143000" y="5105400"/>
            <a:ext cx="7193242" cy="8142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Every map-reduce job requires data be written and replicated to the</a:t>
            </a:r>
            <a:r>
              <a:rPr lang="en-CA" sz="19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HDFS (although this is offset by parallelism achieved)</a:t>
            </a:r>
          </a:p>
          <a:p>
            <a:pPr>
              <a:lnSpc>
                <a:spcPts val="2100"/>
              </a:lnSpc>
            </a:pPr>
            <a:endParaRPr lang="en-CA" sz="1997" dirty="0">
              <a:solidFill>
                <a:srgbClr val="000000"/>
              </a:solidFill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609600" y="4343400"/>
            <a:ext cx="1833234" cy="693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800" dirty="0" smtClean="0">
                <a:latin typeface="Gill Sans MT"/>
                <a:cs typeface="Gill Sans MT"/>
              </a:rPr>
              <a:t>Inefficiencies</a:t>
            </a:r>
          </a:p>
          <a:p>
            <a:pPr>
              <a:lnSpc>
                <a:spcPts val="2645"/>
              </a:lnSpc>
            </a:pPr>
            <a:endParaRPr lang="en-CA" sz="2800" dirty="0"/>
          </a:p>
        </p:txBody>
      </p:sp>
      <p:sp>
        <p:nvSpPr>
          <p:cNvPr id="14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Outline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Review of Previous Lecture: Pig</a:t>
            </a:r>
          </a:p>
          <a:p>
            <a:pPr>
              <a:defRPr/>
            </a:pPr>
            <a:r>
              <a:rPr lang="en-US" sz="4000" dirty="0" smtClean="0"/>
              <a:t>Spark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Introduction to Spark</a:t>
            </a:r>
          </a:p>
          <a:p>
            <a:pPr lvl="1"/>
            <a:r>
              <a:rPr lang="en-US" dirty="0"/>
              <a:t>Tour of Spark operations</a:t>
            </a:r>
          </a:p>
          <a:p>
            <a:pPr lvl="1"/>
            <a:r>
              <a:rPr lang="en-US" dirty="0"/>
              <a:t>Job execution</a:t>
            </a:r>
          </a:p>
          <a:p>
            <a:pPr lvl="1"/>
            <a:r>
              <a:rPr lang="en-US" dirty="0"/>
              <a:t>Standalone programs</a:t>
            </a:r>
          </a:p>
          <a:p>
            <a:pPr lvl="1"/>
            <a:r>
              <a:rPr lang="en-US" dirty="0"/>
              <a:t>Deployment options</a:t>
            </a:r>
          </a:p>
          <a:p>
            <a:pPr>
              <a:defRPr/>
            </a:pP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Outline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Review of Previous Lecture: </a:t>
            </a:r>
            <a:r>
              <a:rPr lang="en-US" sz="4000" dirty="0" smtClean="0"/>
              <a:t>Pig </a:t>
            </a:r>
          </a:p>
          <a:p>
            <a:pPr lvl="1">
              <a:defRPr/>
            </a:pPr>
            <a:r>
              <a:rPr lang="en-US" sz="3600" dirty="0" smtClean="0"/>
              <a:t>Official </a:t>
            </a:r>
            <a:r>
              <a:rPr lang="en-US" sz="3600" dirty="0" err="1" smtClean="0"/>
              <a:t>website:</a:t>
            </a:r>
            <a:r>
              <a:rPr lang="en-US" sz="3600" dirty="0" err="1" smtClean="0">
                <a:hlinkClick r:id="rId2"/>
              </a:rPr>
              <a:t>http</a:t>
            </a:r>
            <a:r>
              <a:rPr lang="en-US" sz="3600" dirty="0">
                <a:hlinkClick r:id="rId2"/>
              </a:rPr>
              <a:t>://pig.apache.org/docs/r0.14.0/</a:t>
            </a:r>
            <a:r>
              <a:rPr lang="en-US" sz="3600" dirty="0" smtClean="0">
                <a:hlinkClick r:id="rId2"/>
              </a:rPr>
              <a:t>start.html</a:t>
            </a:r>
            <a:endParaRPr lang="en-US" sz="3600" dirty="0" smtClean="0"/>
          </a:p>
          <a:p>
            <a:pPr lvl="1">
              <a:defRPr/>
            </a:pPr>
            <a:r>
              <a:rPr lang="en-US" sz="4000" dirty="0" smtClean="0"/>
              <a:t>Spark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ヒラギノ角ゴ ProN W6" charset="0"/>
                <a:cs typeface="ヒラギノ角ゴ ProN W6" charset="0"/>
              </a:rPr>
              <a:t>Big Data System </a:t>
            </a:r>
            <a:r>
              <a:rPr lang="en-US" sz="3600" dirty="0" smtClean="0">
                <a:latin typeface="Arial" charset="0"/>
                <a:ea typeface="ヒラギノ角ゴ ProN W6" charset="0"/>
                <a:cs typeface="ヒラギノ角ゴ ProN W6" charset="0"/>
              </a:rPr>
              <a:t>Architecture</a:t>
            </a:r>
            <a:endParaRPr lang="en-US" sz="3600" dirty="0">
              <a:solidFill>
                <a:srgbClr val="B9CDE5"/>
              </a:solidFill>
              <a:latin typeface="Arial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9906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ヒラギノ角ゴ ProN W3" charset="0"/>
                <a:cs typeface="ヒラギノ角ゴ ProN W3" charset="0"/>
              </a:rPr>
              <a:t>Current system modules for each software layer</a:t>
            </a:r>
            <a:endParaRPr lang="en-US" sz="2800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4850" y="2247900"/>
            <a:ext cx="6858000" cy="16593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endParaRPr lang="en-US" sz="1700" dirty="0"/>
          </a:p>
        </p:txBody>
      </p:sp>
      <p:sp>
        <p:nvSpPr>
          <p:cNvPr id="45" name="Rectangle 44"/>
          <p:cNvSpPr/>
          <p:nvPr/>
        </p:nvSpPr>
        <p:spPr>
          <a:xfrm>
            <a:off x="690827" y="4924152"/>
            <a:ext cx="6900598" cy="649322"/>
          </a:xfrm>
          <a:prstGeom prst="rect">
            <a:avLst/>
          </a:prstGeom>
          <a:solidFill>
            <a:srgbClr val="376092"/>
          </a:solidFill>
          <a:ln w="19050" cmpd="sng"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700" dirty="0" err="1" smtClean="0">
                <a:solidFill>
                  <a:schemeClr val="bg1"/>
                </a:solidFill>
              </a:rPr>
              <a:t>Mesos</a:t>
            </a:r>
            <a:r>
              <a:rPr lang="en-US" sz="1700" dirty="0" smtClean="0">
                <a:solidFill>
                  <a:schemeClr val="bg1"/>
                </a:solidFill>
              </a:rPr>
              <a:t>, Yarn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7075" y="2286000"/>
            <a:ext cx="428625" cy="15491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700" dirty="0"/>
              <a:t>MPI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0" y="4852194"/>
            <a:ext cx="1270194" cy="561999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sz="1700" dirty="0">
                <a:latin typeface="+mn-lt"/>
              </a:rPr>
              <a:t>Resource</a:t>
            </a:r>
          </a:p>
          <a:p>
            <a:pPr>
              <a:defRPr/>
            </a:pPr>
            <a:r>
              <a:rPr lang="en-US" sz="1700" dirty="0" smtClean="0"/>
              <a:t>Management</a:t>
            </a:r>
            <a:endParaRPr lang="en-US" sz="1700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20000" y="2680494"/>
            <a:ext cx="1052743" cy="561999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sz="1700" dirty="0">
                <a:latin typeface="+mn-lt"/>
              </a:rPr>
              <a:t>Data </a:t>
            </a:r>
          </a:p>
          <a:p>
            <a:pPr>
              <a:defRPr/>
            </a:pPr>
            <a:r>
              <a:rPr lang="en-US" sz="1700" dirty="0">
                <a:latin typeface="+mn-lt"/>
              </a:rPr>
              <a:t>Processing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8425" y="2286000"/>
            <a:ext cx="633236" cy="1553183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700" dirty="0"/>
              <a:t>Storm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62675" y="2808357"/>
            <a:ext cx="295568" cy="30038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1700">
                <a:latin typeface="Arial" charset="0"/>
              </a:rPr>
              <a:t>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2000" y="3352800"/>
            <a:ext cx="4143375" cy="49530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>
                <a:latin typeface="Arial" charset="0"/>
              </a:rPr>
              <a:t>Spark</a:t>
            </a:r>
          </a:p>
          <a:p>
            <a:pPr algn="ctr" eaLnBrk="1" hangingPunct="1">
              <a:defRPr/>
            </a:pPr>
            <a:endParaRPr lang="en-US" sz="800" dirty="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2000" y="2286000"/>
            <a:ext cx="1228725" cy="102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Spark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Streaming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62400" y="2819400"/>
            <a:ext cx="942975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Shark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62400" y="2286000"/>
            <a:ext cx="1628775" cy="495300"/>
          </a:xfrm>
          <a:prstGeom prst="rect">
            <a:avLst/>
          </a:prstGeom>
          <a:solidFill>
            <a:srgbClr val="B9CDE5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BlinkDB</a:t>
            </a:r>
          </a:p>
          <a:p>
            <a:pPr algn="ctr" eaLnBrk="1" hangingPunct="1">
              <a:defRPr/>
            </a:pPr>
            <a:endParaRPr lang="en-US" sz="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0827" y="4000500"/>
            <a:ext cx="6900598" cy="838200"/>
          </a:xfrm>
          <a:prstGeom prst="rect">
            <a:avLst/>
          </a:prstGeom>
          <a:solidFill>
            <a:schemeClr val="bg1"/>
          </a:solidFill>
          <a:ln w="19050" cmpd="sng"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r">
              <a:defRPr/>
            </a:pPr>
            <a:r>
              <a:rPr lang="en-US" sz="1700" dirty="0"/>
              <a:t>                                                                           </a:t>
            </a:r>
            <a:r>
              <a:rPr lang="en-US" sz="17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HDFS</a:t>
            </a:r>
            <a:r>
              <a:rPr lang="en-US" sz="1700" dirty="0" smtClean="0"/>
              <a:t>, HBASE</a:t>
            </a:r>
            <a:endParaRPr lang="en-US" sz="1700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0" y="4058444"/>
            <a:ext cx="1270194" cy="561999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sz="1700" dirty="0">
                <a:latin typeface="+mn-lt"/>
              </a:rPr>
              <a:t>Data</a:t>
            </a:r>
          </a:p>
          <a:p>
            <a:pPr>
              <a:defRPr/>
            </a:pPr>
            <a:r>
              <a:rPr lang="en-US" sz="1700" dirty="0" smtClean="0">
                <a:latin typeface="+mn-lt"/>
              </a:rPr>
              <a:t>Management</a:t>
            </a:r>
            <a:endParaRPr lang="en-US" sz="17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0" y="4038600"/>
            <a:ext cx="4686300" cy="495300"/>
          </a:xfrm>
          <a:prstGeom prst="rect">
            <a:avLst/>
          </a:prstGeom>
          <a:solidFill>
            <a:srgbClr val="B9CDE5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Tachyon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962525" y="3352800"/>
            <a:ext cx="1178605" cy="4953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7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Hadoop</a:t>
            </a:r>
            <a:endParaRPr lang="en-US" sz="17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sz="800" dirty="0"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62525" y="2819400"/>
            <a:ext cx="664255" cy="4953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700" dirty="0"/>
              <a:t>HIVE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26780" y="2286001"/>
            <a:ext cx="509801" cy="10287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90725" y="2286000"/>
            <a:ext cx="971550" cy="1028700"/>
          </a:xfrm>
          <a:prstGeom prst="rect">
            <a:avLst/>
          </a:prstGeom>
          <a:solidFill>
            <a:srgbClr val="B9CDE5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err="1" smtClean="0">
                <a:latin typeface="Arial" charset="0"/>
              </a:rPr>
              <a:t>GraphX</a:t>
            </a:r>
            <a:endParaRPr lang="en-US" sz="1800" dirty="0"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275" y="2286000"/>
            <a:ext cx="1000125" cy="1028700"/>
          </a:xfrm>
          <a:prstGeom prst="rect">
            <a:avLst/>
          </a:prstGeom>
          <a:solidFill>
            <a:srgbClr val="B9CDE5"/>
          </a:solidFill>
          <a:ln>
            <a:headEnd type="none" w="med" len="med"/>
            <a:tailEnd type="non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err="1">
                <a:latin typeface="Arial" charset="0"/>
              </a:rPr>
              <a:t>MLbase</a:t>
            </a:r>
            <a:endParaRPr lang="en-US" sz="18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409700"/>
            <a:ext cx="8354733" cy="46021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Fast, expressive cluster computing system compatible with Apache Hadoop</a:t>
            </a:r>
          </a:p>
          <a:p>
            <a:pPr lvl="1"/>
            <a:r>
              <a:rPr lang="en-US" dirty="0" smtClean="0"/>
              <a:t>Works with any Hadoop-supported storage system (HDFS, </a:t>
            </a:r>
            <a:r>
              <a:rPr lang="en-US" smtClean="0"/>
              <a:t>S3</a:t>
            </a:r>
            <a:r>
              <a:rPr lang="en-US" smtClean="0"/>
              <a:t>, 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efficiency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usability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Rich APIs in Java, </a:t>
            </a:r>
            <a:r>
              <a:rPr lang="en-US" dirty="0" err="1" smtClean="0"/>
              <a:t>Scala</a:t>
            </a:r>
            <a:r>
              <a:rPr lang="en-US" dirty="0" smtClean="0"/>
              <a:t>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10200" y="3810000"/>
            <a:ext cx="2824314" cy="400110"/>
            <a:chOff x="6345652" y="4340090"/>
            <a:chExt cx="2824314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45652" y="4568690"/>
              <a:ext cx="613791" cy="0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010400" y="4340090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Arial"/>
                  <a:cs typeface="Arial"/>
                </a:rPr>
                <a:t>Up to 100× faster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0901" y="5193663"/>
            <a:ext cx="3377845" cy="400110"/>
            <a:chOff x="6374505" y="4405983"/>
            <a:chExt cx="3377845" cy="40011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6374505" y="4648200"/>
              <a:ext cx="613791" cy="0"/>
            </a:xfrm>
            <a:prstGeom prst="straightConnector1">
              <a:avLst/>
            </a:prstGeom>
            <a:ln w="76200" cmpd="sng">
              <a:solidFill>
                <a:srgbClr val="333399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51220" y="4405983"/>
              <a:ext cx="2701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Arial"/>
                  <a:cs typeface="Arial"/>
                </a:rPr>
                <a:t>Often 2-10× less code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133" y="296279"/>
            <a:ext cx="8229600" cy="770521"/>
          </a:xfrm>
        </p:spPr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 Mesos, YARN, Standalone Mode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Work with distributed collections as you would with local ones</a:t>
            </a:r>
          </a:p>
          <a:p>
            <a:endParaRPr lang="en-US" dirty="0" smtClean="0"/>
          </a:p>
          <a:p>
            <a:r>
              <a:rPr lang="en-US" dirty="0" smtClean="0"/>
              <a:t>Concept: resilient distributed datasets (RDDs)</a:t>
            </a:r>
          </a:p>
          <a:p>
            <a:pPr lvl="1"/>
            <a:r>
              <a:rPr lang="en-US" dirty="0"/>
              <a:t>Immutable collections of objects spread across a cluster</a:t>
            </a:r>
          </a:p>
          <a:p>
            <a:pPr lvl="1"/>
            <a:r>
              <a:rPr lang="en-US" dirty="0"/>
              <a:t>Built through parallel transformations (map, filter,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dirty="0"/>
              <a:t>Controllable persistence (e.g. caching in RAM</a:t>
            </a:r>
            <a:r>
              <a:rPr lang="en-US" dirty="0" smtClean="0"/>
              <a:t>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674" y="2171700"/>
            <a:ext cx="6096001" cy="12464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500" dirty="0">
                <a:latin typeface="Consolas"/>
                <a:cs typeface="Consolas"/>
              </a:rPr>
              <a:t>lines = </a:t>
            </a:r>
            <a:r>
              <a:rPr lang="en-US" sz="1500" dirty="0" err="1">
                <a:latin typeface="Consolas"/>
                <a:cs typeface="Consolas"/>
              </a:rPr>
              <a:t>spark.textFile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500" dirty="0">
                <a:solidFill>
                  <a:srgbClr val="000090"/>
                </a:solidFill>
                <a:latin typeface="Consolas"/>
                <a:cs typeface="Consolas"/>
              </a:rPr>
              <a:t>://...”</a:t>
            </a:r>
            <a:r>
              <a:rPr lang="en-US" sz="1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latin typeface="Consolas"/>
                <a:cs typeface="Consolas"/>
              </a:rPr>
              <a:t>errors = </a:t>
            </a:r>
            <a:r>
              <a:rPr lang="en-US" sz="1500" dirty="0" err="1">
                <a:latin typeface="Consolas"/>
                <a:cs typeface="Consolas"/>
              </a:rPr>
              <a:t>lines.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500" dirty="0" err="1">
                <a:solidFill>
                  <a:srgbClr val="FF0080"/>
                </a:solidFill>
                <a:latin typeface="Consolas"/>
                <a:cs typeface="Consolas"/>
              </a:rPr>
              <a:t>s.startswith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latin typeface="Consolas"/>
                <a:cs typeface="Consolas"/>
              </a:rPr>
              <a:t>messages = </a:t>
            </a:r>
            <a:r>
              <a:rPr lang="en-US" sz="1500" dirty="0" err="1">
                <a:latin typeface="Consolas"/>
                <a:cs typeface="Consolas"/>
              </a:rPr>
              <a:t>errors.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5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(‘\t’)[2]</a:t>
            </a:r>
            <a:r>
              <a:rPr lang="en-US" sz="1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500" dirty="0" err="1">
                <a:latin typeface="Consolas"/>
                <a:cs typeface="Consolas"/>
              </a:rPr>
              <a:t>messages.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cache</a:t>
            </a:r>
            <a:r>
              <a:rPr lang="en-US" sz="1500" dirty="0">
                <a:latin typeface="Consolas"/>
                <a:cs typeface="Consolas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86425" y="1939017"/>
            <a:ext cx="2740827" cy="4042683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490113" y="2574582"/>
            <a:ext cx="705991" cy="33651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12301" y="4738865"/>
            <a:ext cx="731574" cy="33651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51080" y="5427702"/>
            <a:ext cx="720022" cy="33651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58226" y="2311321"/>
            <a:ext cx="1439797" cy="2493712"/>
            <a:chOff x="5983621" y="3042352"/>
            <a:chExt cx="161328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655637" y="3042352"/>
              <a:ext cx="941273" cy="45544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05267" y="4343977"/>
              <a:ext cx="1752475" cy="395767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709514" y="1941764"/>
            <a:ext cx="2636556" cy="3228046"/>
            <a:chOff x="5638799" y="2707533"/>
            <a:chExt cx="2954254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1007688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799" y="5424967"/>
              <a:ext cx="1062746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5" y="4763289"/>
              <a:ext cx="1099098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47675" y="3912008"/>
            <a:ext cx="5791200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500" dirty="0" err="1">
                <a:latin typeface="Consolas"/>
                <a:cs typeface="Consolas"/>
              </a:rPr>
              <a:t>messages.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lambda s: “foo” in s</a:t>
            </a:r>
            <a:r>
              <a:rPr lang="en-US" sz="1500" dirty="0">
                <a:latin typeface="Consolas"/>
                <a:cs typeface="Consolas"/>
              </a:rPr>
              <a:t>).</a:t>
            </a:r>
            <a:r>
              <a:rPr lang="en-US" sz="15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500" dirty="0">
                <a:latin typeface="Consolas"/>
                <a:cs typeface="Consolas"/>
              </a:rPr>
              <a:t>()</a:t>
            </a:r>
            <a:endParaRPr lang="en-US" sz="1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69316" y="3124200"/>
            <a:ext cx="321542" cy="167293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716229" y="3120942"/>
            <a:ext cx="860505" cy="96965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800850" y="2328713"/>
            <a:ext cx="843687" cy="49876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7674" y="4271528"/>
            <a:ext cx="5791200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500" dirty="0" err="1">
                <a:latin typeface="Consolas"/>
                <a:cs typeface="Consolas"/>
              </a:rPr>
              <a:t>messages.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lambda s: “bar” in s</a:t>
            </a:r>
            <a:r>
              <a:rPr lang="en-US" sz="1500" dirty="0">
                <a:latin typeface="Consolas"/>
                <a:cs typeface="Consolas"/>
              </a:rPr>
              <a:t>).</a:t>
            </a:r>
            <a:r>
              <a:rPr lang="en-US" sz="15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500" dirty="0">
                <a:latin typeface="Consolas"/>
                <a:cs typeface="Consolas"/>
              </a:rPr>
              <a:t>()</a:t>
            </a:r>
            <a:endParaRPr lang="en-US" sz="1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7674" y="4656874"/>
            <a:ext cx="5791200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5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43675" y="2266807"/>
            <a:ext cx="784985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00850" y="2691874"/>
            <a:ext cx="710335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99606" y="1698790"/>
            <a:ext cx="716842" cy="33651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67240" y="3847443"/>
            <a:ext cx="716842" cy="33651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57517" y="4537603"/>
            <a:ext cx="716842" cy="33651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4286250" y="1828800"/>
            <a:ext cx="1119678" cy="364723"/>
          </a:xfrm>
          <a:prstGeom prst="wedgeRectCallout">
            <a:avLst>
              <a:gd name="adj1" fmla="val -80995"/>
              <a:gd name="adj2" fmla="val 5357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391100" y="1963990"/>
            <a:ext cx="1777668" cy="364723"/>
          </a:xfrm>
          <a:prstGeom prst="wedgeRectCallout">
            <a:avLst>
              <a:gd name="adj1" fmla="val -43045"/>
              <a:gd name="adj2" fmla="val 11289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4970360" y="3673878"/>
            <a:ext cx="916090" cy="364723"/>
          </a:xfrm>
          <a:prstGeom prst="wedgeRectCallout">
            <a:avLst>
              <a:gd name="adj1" fmla="val -85248"/>
              <a:gd name="adj2" fmla="val 491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63996" y="5334000"/>
            <a:ext cx="4777508" cy="838201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Result:</a:t>
            </a:r>
            <a:r>
              <a:rPr lang="en-US" sz="1800" dirty="0"/>
              <a:t> full-text search of Wikipedia in &lt;1 sec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vs</a:t>
            </a:r>
            <a:r>
              <a:rPr lang="en-US" sz="1800" dirty="0"/>
              <a:t> 20 sec for on-disk data)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3996" y="5334000"/>
            <a:ext cx="4777508" cy="838200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Result:</a:t>
            </a:r>
            <a:r>
              <a:rPr lang="en-US" sz="1800" dirty="0"/>
              <a:t> scaled to 1 TB data in 5-7 sec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vs</a:t>
            </a:r>
            <a:r>
              <a:rPr lang="en-US" sz="1800" dirty="0"/>
              <a:t> 170 sec for on-disk data)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7674" y="187119"/>
            <a:ext cx="8229600" cy="879681"/>
          </a:xfrm>
        </p:spPr>
        <p:txBody>
          <a:bodyPr/>
          <a:lstStyle/>
          <a:p>
            <a:r>
              <a:rPr lang="en-US" dirty="0" smtClean="0"/>
              <a:t>Example: Mining Console Logs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2424" y="1188976"/>
            <a:ext cx="8715375" cy="55245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Load error messages from a log into memory, then interactively search for patterns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42520" y="3766851"/>
            <a:ext cx="1981200" cy="61464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490"/>
            <a:ext cx="8305800" cy="416791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transformations used to build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  <a:p>
            <a:pPr>
              <a:spcBef>
                <a:spcPts val="1800"/>
              </a:spcBef>
              <a:defRPr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E.g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spcBef>
                <a:spcPts val="1400"/>
              </a:spcBef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spcBef>
                <a:spcPts val="1400"/>
              </a:spcBef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2294" y="2895600"/>
            <a:ext cx="7571091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messages = </a:t>
            </a:r>
            <a:r>
              <a:rPr lang="en-US" sz="1600" dirty="0" err="1">
                <a:latin typeface="Consolas"/>
                <a:cs typeface="Consolas"/>
              </a:rPr>
              <a:t>textFile</a:t>
            </a:r>
            <a:r>
              <a:rPr lang="en-US" sz="1600" dirty="0">
                <a:latin typeface="Consolas"/>
                <a:cs typeface="Consolas"/>
              </a:rPr>
              <a:t>(...).</a:t>
            </a:r>
            <a:r>
              <a:rPr lang="en-US" sz="1600" dirty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6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                    .</a:t>
            </a:r>
            <a:r>
              <a:rPr lang="en-US" sz="16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6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(‘\t’)[2]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92958" y="4610100"/>
            <a:ext cx="7085298" cy="871974"/>
            <a:chOff x="1039465" y="4756967"/>
            <a:chExt cx="5107436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err="1"/>
                <a:t>HadoopRDD</a:t>
              </a:r>
              <a:endParaRPr lang="en-US" sz="18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err="1"/>
                <a:t>FilteredRDD</a:t>
              </a:r>
              <a:endParaRPr lang="en-US" sz="18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err="1"/>
                <a:t>MappedRDD</a:t>
              </a:r>
              <a:endParaRPr lang="en-US" sz="18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Test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178830"/>
              </p:ext>
            </p:extLst>
          </p:nvPr>
        </p:nvGraphicFramePr>
        <p:xfrm>
          <a:off x="484522" y="1488174"/>
          <a:ext cx="7924800" cy="4543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758150" y="2493765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5486" y="2139489"/>
            <a:ext cx="152266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600" dirty="0">
                <a:latin typeface="+mn-lt"/>
                <a:cs typeface="Arial"/>
              </a:rPr>
              <a:t>Failure happens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with Less 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4104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rgbClr val="000000"/>
                </a:solidFill>
              </a:rPr>
              <a:t>Review of Previous Lecture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1363" indent="-28416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</a:rPr>
              <a:t>What is Pig?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</a:pPr>
            <a:r>
              <a:rPr lang="en-US" altLang="zh-CN" sz="2400" dirty="0">
                <a:solidFill>
                  <a:srgbClr val="000000"/>
                </a:solidFill>
              </a:rPr>
              <a:t>An open-source high-level dataflow system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</a:pPr>
            <a:r>
              <a:rPr lang="en-US" altLang="zh-CN" sz="2400" dirty="0">
                <a:solidFill>
                  <a:srgbClr val="000000"/>
                </a:solidFill>
              </a:rPr>
              <a:t>Provides a simple language for queries and data manipulation, Pig Latin, that is compiled into map-reduce jobs that are run on </a:t>
            </a:r>
            <a:r>
              <a:rPr lang="en-US" altLang="zh-CN" sz="2400" dirty="0" err="1">
                <a:solidFill>
                  <a:srgbClr val="000000"/>
                </a:solidFill>
              </a:rPr>
              <a:t>Hadoop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</a:pPr>
            <a:r>
              <a:rPr lang="en-US" altLang="zh-CN" sz="2400" dirty="0">
                <a:solidFill>
                  <a:srgbClr val="000000"/>
                </a:solidFill>
              </a:rPr>
              <a:t>Pig Latin combines the high-level data manipulation constructs of SQL with the procedural programming of map-</a:t>
            </a:r>
            <a:r>
              <a:rPr lang="en-US" altLang="zh-CN" sz="2400" dirty="0" smtClean="0">
                <a:solidFill>
                  <a:srgbClr val="000000"/>
                </a:solidFill>
              </a:rPr>
              <a:t>reduce</a:t>
            </a:r>
          </a:p>
          <a:p>
            <a:pPr marL="1257300" lvl="2" indent="-342900" eaLnBrk="1" hangingPunct="1">
              <a:lnSpc>
                <a:spcPct val="80000"/>
              </a:lnSpc>
              <a:spcBef>
                <a:spcPts val="550"/>
              </a:spcBef>
              <a:buFont typeface="Arial"/>
              <a:buChar char="•"/>
            </a:pPr>
            <a:r>
              <a:rPr lang="en-CA" sz="2400" dirty="0">
                <a:solidFill>
                  <a:srgbClr val="6FC000"/>
                </a:solidFill>
                <a:latin typeface="Gill Sans MT"/>
                <a:cs typeface="Gill Sans MT"/>
              </a:rPr>
              <a:t>Sweet Spot:  Take the best of both SQL and Map-Reduce;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6FC000"/>
                </a:solidFill>
                <a:latin typeface="Gill Sans MT"/>
                <a:cs typeface="Gill Sans MT"/>
              </a:rPr>
              <a:t>combine high-level declarative querying with low-level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6FC000"/>
                </a:solidFill>
                <a:latin typeface="Gill Sans MT"/>
                <a:cs typeface="Gill Sans MT"/>
              </a:rPr>
              <a:t>procedural programming…Pig Latin</a:t>
            </a:r>
            <a:r>
              <a:rPr lang="en-CA" sz="2400" dirty="0" smtClean="0">
                <a:solidFill>
                  <a:srgbClr val="6FC000"/>
                </a:solidFill>
                <a:latin typeface="Gill Sans MT"/>
                <a:cs typeface="Gill Sans MT"/>
              </a:rPr>
              <a:t>!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102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3350"/>
            <a:r>
              <a:rPr lang="en-US" sz="1800" dirty="0">
                <a:cs typeface="Consolas"/>
              </a:rPr>
              <a:t>Java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JavaRDD</a:t>
            </a:r>
            <a:r>
              <a:rPr lang="en-US" sz="1300" dirty="0">
                <a:latin typeface="Consolas"/>
                <a:cs typeface="Consolas"/>
              </a:rPr>
              <a:t>&lt;String&gt;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  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1300" dirty="0">
                <a:latin typeface="Consolas"/>
                <a:cs typeface="Consolas"/>
              </a:rPr>
              <a:t>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300" dirty="0">
                <a:latin typeface="Consolas"/>
                <a:cs typeface="Consolas"/>
              </a:rPr>
              <a:t>()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81475" cy="4525963"/>
          </a:xfrm>
        </p:spPr>
        <p:txBody>
          <a:bodyPr/>
          <a:lstStyle/>
          <a:p>
            <a:pPr marL="133350"/>
            <a:r>
              <a:rPr lang="en-US" sz="1800" dirty="0" err="1">
                <a:cs typeface="Consolas"/>
              </a:rPr>
              <a:t>Scala</a:t>
            </a:r>
            <a:r>
              <a:rPr lang="en-US" sz="1800" dirty="0">
                <a:cs typeface="Consolas"/>
              </a:rPr>
              <a:t>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val</a:t>
            </a:r>
            <a:r>
              <a:rPr lang="en-US" sz="1300" dirty="0">
                <a:latin typeface="Consolas"/>
                <a:cs typeface="Consolas"/>
              </a:rPr>
              <a:t>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300" dirty="0">
                <a:latin typeface="Consolas"/>
                <a:cs typeface="Consolas"/>
              </a:rPr>
              <a:t>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  <a:p>
            <a:pPr marL="133350"/>
            <a:endParaRPr lang="en-US" sz="13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41556" y="1600200"/>
            <a:ext cx="0" cy="41148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762000"/>
          </a:xfrm>
        </p:spPr>
        <p:txBody>
          <a:bodyPr/>
          <a:lstStyle/>
          <a:p>
            <a:r>
              <a:rPr lang="en-US" dirty="0" smtClean="0"/>
              <a:t>Which Language Should I Use?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9705" y="1600200"/>
            <a:ext cx="8229600" cy="42211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Standalone programs can be written in any, but console is only Python &amp;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b="1" dirty="0" smtClean="0"/>
              <a:t>Python developers:</a:t>
            </a:r>
            <a:r>
              <a:rPr lang="en-US" dirty="0" smtClean="0"/>
              <a:t> can stay with Python for both</a:t>
            </a:r>
          </a:p>
          <a:p>
            <a:r>
              <a:rPr lang="en-US" b="1" dirty="0" smtClean="0"/>
              <a:t>Java developers:</a:t>
            </a:r>
            <a:r>
              <a:rPr lang="en-US" dirty="0" smtClean="0"/>
              <a:t> consider using </a:t>
            </a:r>
            <a:r>
              <a:rPr lang="en-US" dirty="0" err="1" smtClean="0"/>
              <a:t>Scala</a:t>
            </a:r>
            <a:r>
              <a:rPr lang="en-US" dirty="0" smtClean="0"/>
              <a:t> for console (to learn the API)</a:t>
            </a:r>
          </a:p>
          <a:p>
            <a:r>
              <a:rPr lang="en-US" dirty="0" smtClean="0"/>
              <a:t>Performance: Java / </a:t>
            </a:r>
            <a:r>
              <a:rPr lang="en-US" dirty="0" err="1" smtClean="0"/>
              <a:t>Scala</a:t>
            </a:r>
            <a:r>
              <a:rPr lang="en-US" dirty="0" smtClean="0"/>
              <a:t> will be faster (statically typed), but Python can do well for numerical work with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423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124200" cy="1524000"/>
          </a:xfrm>
        </p:spPr>
        <p:txBody>
          <a:bodyPr lIns="38405" rIns="38405">
            <a:normAutofit fontScale="92500"/>
          </a:bodyPr>
          <a:lstStyle/>
          <a:p>
            <a:pPr>
              <a:spcBef>
                <a:spcPts val="1092"/>
              </a:spcBef>
            </a:pPr>
            <a:r>
              <a:rPr lang="en-US" dirty="0" smtClean="0"/>
              <a:t>Variables: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7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 = 7    </a:t>
            </a:r>
            <a:r>
              <a:rPr lang="en-US" sz="14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 </a:t>
            </a:r>
            <a:r>
              <a:rPr lang="en-US" sz="1400" dirty="0" smtClean="0">
                <a:solidFill>
                  <a:srgbClr val="008040"/>
                </a:solidFill>
                <a:latin typeface="Consolas"/>
                <a:cs typeface="Consolas"/>
              </a:rPr>
              <a:t>type inferred</a:t>
            </a:r>
            <a:endParaRPr lang="en-US" sz="1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y = 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 read-only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57200" y="3390900"/>
            <a:ext cx="30623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sz="1800" dirty="0"/>
              <a:t>Functions: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x*x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686175" y="1447800"/>
            <a:ext cx="48482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sz="1800" dirty="0"/>
              <a:t>Collections and closures: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nums</a:t>
            </a:r>
            <a:r>
              <a:rPr lang="en-US" sz="1400" dirty="0">
                <a:latin typeface="Consolas"/>
                <a:cs typeface="Consolas"/>
              </a:rPr>
              <a:t> = Array(1, 2, 3)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1400" dirty="0" err="1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1400" dirty="0">
                <a:latin typeface="Consolas"/>
                <a:cs typeface="Consolas"/>
              </a:rPr>
              <a:t>)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1400" dirty="0">
                <a:latin typeface="Consolas"/>
                <a:cs typeface="Consolas"/>
              </a:rPr>
              <a:t>)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400" dirty="0">
                <a:latin typeface="Consolas"/>
                <a:cs typeface="Consolas"/>
              </a:rPr>
              <a:t>)    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</a:p>
          <a:p>
            <a:pPr>
              <a:spcBef>
                <a:spcPts val="1092"/>
              </a:spcBef>
            </a:pPr>
            <a:endParaRPr lang="en-US" sz="1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092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3686175" y="4419600"/>
            <a:ext cx="4010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405" tIns="0" rIns="38405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1092"/>
              </a:spcBef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interop</a:t>
            </a:r>
            <a:r>
              <a:rPr lang="en-US" dirty="0" smtClean="0"/>
              <a:t>:</a:t>
            </a: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latin typeface="Consolas"/>
                <a:cs typeface="Consolas"/>
              </a:rPr>
              <a:t>import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java.net.URL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“http:</a:t>
            </a:r>
            <a:r>
              <a:rPr lang="en-US" sz="1400" dirty="0" smtClean="0">
                <a:solidFill>
                  <a:srgbClr val="000090"/>
                </a:solidFill>
                <a:latin typeface="Consolas"/>
                <a:cs typeface="Consolas"/>
              </a:rPr>
              <a:t>//</a:t>
            </a:r>
            <a:r>
              <a:rPr lang="en-US" sz="1400" dirty="0" err="1" smtClean="0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43750" y="4569071"/>
            <a:ext cx="1538273" cy="95542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More details:</a:t>
            </a:r>
          </a:p>
          <a:p>
            <a:pPr algn="ctr"/>
            <a:r>
              <a:rPr lang="en-US" sz="1800" dirty="0">
                <a:hlinkClick r:id="rId2"/>
              </a:rPr>
              <a:t>scala-lang.org</a:t>
            </a:r>
            <a:r>
              <a:rPr lang="en-US" sz="18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Outline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Review of Previous Lecture: Pig</a:t>
            </a:r>
          </a:p>
          <a:p>
            <a:pPr>
              <a:defRPr/>
            </a:pPr>
            <a:r>
              <a:rPr lang="en-US" sz="4000" dirty="0" smtClean="0"/>
              <a:t>Spark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Introduction to Spark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Tour of Spark operations</a:t>
            </a:r>
          </a:p>
          <a:p>
            <a:pPr lvl="1"/>
            <a:r>
              <a:rPr lang="en-US" dirty="0"/>
              <a:t>Job execution</a:t>
            </a:r>
          </a:p>
          <a:p>
            <a:pPr lvl="1"/>
            <a:r>
              <a:rPr lang="en-US" dirty="0"/>
              <a:t>Standalone programs</a:t>
            </a:r>
          </a:p>
          <a:p>
            <a:pPr lvl="1"/>
            <a:r>
              <a:rPr lang="en-US" dirty="0"/>
              <a:t>Deployment options</a:t>
            </a:r>
          </a:p>
          <a:p>
            <a:pPr>
              <a:defRPr/>
            </a:pP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288036"/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   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MASTER=local[2]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MASTER=spark://</a:t>
            </a:r>
            <a:r>
              <a:rPr lang="en-US" sz="1600" dirty="0" err="1">
                <a:latin typeface="Consolas"/>
                <a:cs typeface="Consolas"/>
              </a:rPr>
              <a:t>host:port</a:t>
            </a:r>
            <a:r>
              <a:rPr lang="en-US" sz="1600" dirty="0">
                <a:latin typeface="Consolas"/>
                <a:cs typeface="Consolas"/>
              </a:rPr>
              <a:t> ./spark-shell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314" y="304800"/>
            <a:ext cx="8229600" cy="1143000"/>
          </a:xfrm>
        </p:spPr>
        <p:txBody>
          <a:bodyPr/>
          <a:lstStyle/>
          <a:p>
            <a:r>
              <a:rPr lang="en-US" dirty="0" smtClean="0"/>
              <a:t>First Stop: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382000" cy="422116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inputFmt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conf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382000" cy="42211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>
                <a:latin typeface="Consolas"/>
                <a:cs typeface="Consolas"/>
              </a:rPr>
              <a:t>nums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>
                <a:latin typeface="Consolas"/>
                <a:cs typeface="Consolas"/>
              </a:rPr>
              <a:t>sc.parallelize</a:t>
            </a:r>
            <a:r>
              <a:rPr lang="en-US" sz="2400" dirty="0" smtClean="0">
                <a:latin typeface="Consolas"/>
                <a:cs typeface="Consolas"/>
              </a:rPr>
              <a:t>([1</a:t>
            </a:r>
            <a:r>
              <a:rPr lang="en-US" sz="2400" dirty="0">
                <a:latin typeface="Consolas"/>
                <a:cs typeface="Consolas"/>
              </a:rPr>
              <a:t>, 2, </a:t>
            </a:r>
            <a:r>
              <a:rPr lang="en-US" sz="2400" dirty="0" smtClean="0">
                <a:latin typeface="Consolas"/>
                <a:cs typeface="Consolas"/>
              </a:rPr>
              <a:t>3])</a:t>
            </a:r>
            <a:r>
              <a:rPr lang="en-US" sz="2400" dirty="0">
                <a:latin typeface="Consolas"/>
                <a:cs typeface="Consolas"/>
              </a:rPr>
              <a:t/>
            </a:r>
            <a:br>
              <a:rPr lang="en-US" sz="2400" dirty="0">
                <a:latin typeface="Consolas"/>
                <a:cs typeface="Consolas"/>
              </a:rPr>
            </a:br>
            <a:endParaRPr lang="en-US" sz="24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nsolas"/>
                <a:cs typeface="Consolas"/>
              </a:rPr>
              <a:t>squares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>
                <a:latin typeface="Consolas"/>
                <a:cs typeface="Consolas"/>
              </a:rPr>
              <a:t>nums.</a:t>
            </a:r>
            <a:r>
              <a:rPr lang="en-US" sz="24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400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sz="2400" dirty="0">
                <a:latin typeface="Consolas"/>
                <a:cs typeface="Consolas"/>
              </a:rPr>
              <a:t>)   </a:t>
            </a: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sz="24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nsolas"/>
                <a:cs typeface="Consolas"/>
              </a:rPr>
              <a:t>even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>
                <a:latin typeface="Consolas"/>
                <a:cs typeface="Consolas"/>
              </a:rPr>
              <a:t>squares.</a:t>
            </a:r>
            <a:r>
              <a:rPr lang="en-US" sz="24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sz="2400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sz="2400" dirty="0">
                <a:latin typeface="Consolas"/>
                <a:cs typeface="Consolas"/>
              </a:rPr>
              <a:t>) </a:t>
            </a: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latin typeface="Consolas"/>
                <a:cs typeface="Consolas"/>
              </a:rPr>
              <a:t>nums.</a:t>
            </a:r>
            <a:r>
              <a:rPr lang="en-US" sz="24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sz="2400" dirty="0" smtClean="0">
                <a:latin typeface="Consolas"/>
                <a:cs typeface="Consolas"/>
              </a:rPr>
              <a:t>)  </a:t>
            </a: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sz="24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638800" y="6117473"/>
            <a:ext cx="2844185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dirty="0"/>
              <a:t>Range object (sequence of numbers 0, 1, …, x-1)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382000" cy="4483358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nums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([1, 2, 3])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600" dirty="0"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600" dirty="0">
                <a:latin typeface="Consolas"/>
                <a:cs typeface="Consolas"/>
              </a:rPr>
              <a:t>(2)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latin typeface="Consolas"/>
                <a:cs typeface="Consolas"/>
              </a:rPr>
              <a:t>()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600" dirty="0">
                <a:latin typeface="Consolas"/>
                <a:cs typeface="Consolas"/>
              </a:rPr>
              <a:t>)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2124" y="152400"/>
            <a:ext cx="8229600" cy="1143000"/>
          </a:xfrm>
        </p:spPr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Spark’s “distributed reduce” transformations act on RDDs of </a:t>
            </a:r>
            <a:r>
              <a:rPr lang="en-US" i="1" dirty="0" smtClean="0"/>
              <a:t>key-value pairs</a:t>
            </a:r>
          </a:p>
          <a:p>
            <a:pPr>
              <a:spcBef>
                <a:spcPts val="1260"/>
              </a:spcBef>
            </a:pPr>
            <a:r>
              <a:rPr lang="en-US" dirty="0" smtClean="0"/>
              <a:t>Python: 	</a:t>
            </a:r>
            <a:r>
              <a:rPr lang="en-US" sz="1600" dirty="0">
                <a:latin typeface="Consolas"/>
                <a:cs typeface="Consolas"/>
              </a:rPr>
              <a:t>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			pair[0] 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			pair[1] 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260"/>
              </a:spcBef>
            </a:pPr>
            <a:r>
              <a:rPr lang="en-US" dirty="0" err="1" smtClean="0"/>
              <a:t>Scala</a:t>
            </a:r>
            <a:r>
              <a:rPr lang="en-US" dirty="0" smtClean="0"/>
              <a:t>: 		</a:t>
            </a:r>
            <a:r>
              <a:rPr lang="en-US" sz="1600" b="1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			pair._1 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			pair._2 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600" dirty="0">
              <a:solidFill>
                <a:srgbClr val="008000"/>
              </a:solidFill>
            </a:endParaRPr>
          </a:p>
          <a:p>
            <a:pPr>
              <a:spcBef>
                <a:spcPts val="1260"/>
              </a:spcBef>
            </a:pPr>
            <a:r>
              <a:rPr lang="en-US" dirty="0" smtClean="0"/>
              <a:t>Java:		</a:t>
            </a:r>
            <a:r>
              <a:rPr lang="en-US" sz="1600" dirty="0">
                <a:latin typeface="Consolas"/>
                <a:cs typeface="Consolas"/>
              </a:rPr>
              <a:t>Tuple2 pair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Tuple2(a, b);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			pair._1 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			pair._2 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600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248" y="381000"/>
            <a:ext cx="8229600" cy="1143000"/>
          </a:xfrm>
        </p:spPr>
        <p:txBody>
          <a:bodyPr/>
          <a:lstStyle/>
          <a:p>
            <a:r>
              <a:rPr lang="en-US" dirty="0" smtClean="0"/>
              <a:t>Working with Key-Value Pairs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25400"/>
            <a:ext cx="9144000" cy="6858000"/>
            <a:chOff x="-12700" y="25400"/>
            <a:chExt cx="9144000" cy="6858000"/>
          </a:xfrm>
        </p:grpSpPr>
        <p:pic>
          <p:nvPicPr>
            <p:cNvPr id="27" name="Picture 26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700" y="25400"/>
              <a:ext cx="9144000" cy="6858000"/>
            </a:xfrm>
            <a:prstGeom prst="rect">
              <a:avLst/>
            </a:prstGeom>
          </p:spPr>
        </p:pic>
        <p:sp>
          <p:nvSpPr>
            <p:cNvPr id="28" name="TextBox 3"/>
            <p:cNvSpPr txBox="1"/>
            <p:nvPr/>
          </p:nvSpPr>
          <p:spPr>
            <a:xfrm>
              <a:off x="482600" y="2247900"/>
              <a:ext cx="2362200" cy="6477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tabLst>
                  <a:tab pos="114300" algn="l"/>
                </a:tabLst>
              </a:pPr>
              <a:r>
                <a:rPr lang="en-CA" sz="1800" dirty="0" smtClean="0">
                  <a:solidFill>
                    <a:srgbClr val="000000"/>
                  </a:solidFill>
                  <a:latin typeface="Gill Sans MT"/>
                  <a:cs typeface="Gill Sans MT"/>
                </a:rPr>
                <a:t>Pig Latin</a:t>
              </a:r>
              <a:r>
                <a:rPr lang="en-CA" sz="1800" dirty="0" smtClean="0">
                  <a:solidFill>
                    <a:srgbClr val="000000"/>
                  </a:solidFill>
                  <a:latin typeface="Times New Roman"/>
                </a:rPr>
                <a:t/>
              </a:r>
              <a:br>
                <a:rPr lang="en-CA" sz="1800" dirty="0" smtClean="0">
                  <a:solidFill>
                    <a:srgbClr val="000000"/>
                  </a:solidFill>
                  <a:latin typeface="Times New Roman"/>
                </a:rPr>
              </a:br>
              <a:r>
                <a:rPr lang="en-CA" sz="1800" dirty="0" smtClean="0">
                  <a:solidFill>
                    <a:srgbClr val="000000"/>
                  </a:solidFill>
                  <a:latin typeface="Gill Sans MT"/>
                  <a:cs typeface="Gill Sans MT"/>
                </a:rPr>
                <a:t>	Script</a:t>
              </a:r>
            </a:p>
            <a:p>
              <a:pPr>
                <a:lnSpc>
                  <a:spcPts val="2160"/>
                </a:lnSpc>
              </a:pPr>
              <a:endParaRPr lang="en-CA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Box 4"/>
            <p:cNvSpPr txBox="1"/>
            <p:nvPr/>
          </p:nvSpPr>
          <p:spPr>
            <a:xfrm>
              <a:off x="622300" y="3238500"/>
              <a:ext cx="2222500" cy="381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CA" sz="1800" smtClean="0">
                  <a:solidFill>
                    <a:srgbClr val="000000"/>
                  </a:solidFill>
                  <a:latin typeface="Gill Sans MT"/>
                  <a:cs typeface="Gill Sans MT"/>
                </a:rPr>
                <a:t>User-</a:t>
              </a:r>
            </a:p>
            <a:p>
              <a:pPr>
                <a:lnSpc>
                  <a:spcPts val="2070"/>
                </a:lnSpc>
              </a:pPr>
              <a:endParaRPr lang="en-CA" sz="1800">
                <a:solidFill>
                  <a:srgbClr val="000000"/>
                </a:solidFill>
              </a:endParaRPr>
            </a:p>
          </p:txBody>
        </p:sp>
        <p:sp>
          <p:nvSpPr>
            <p:cNvPr id="30" name="TextBox 5"/>
            <p:cNvSpPr txBox="1"/>
            <p:nvPr/>
          </p:nvSpPr>
          <p:spPr>
            <a:xfrm>
              <a:off x="508000" y="3517900"/>
              <a:ext cx="2336800" cy="381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CA" sz="1800" smtClean="0">
                  <a:solidFill>
                    <a:srgbClr val="000000"/>
                  </a:solidFill>
                  <a:latin typeface="Gill Sans MT"/>
                  <a:cs typeface="Gill Sans MT"/>
                </a:rPr>
                <a:t>Defined</a:t>
              </a:r>
            </a:p>
            <a:p>
              <a:pPr>
                <a:lnSpc>
                  <a:spcPts val="2070"/>
                </a:lnSpc>
              </a:pPr>
              <a:endParaRPr lang="en-CA" sz="1800">
                <a:solidFill>
                  <a:srgbClr val="000000"/>
                </a:solidFill>
              </a:endParaRPr>
            </a:p>
          </p:txBody>
        </p:sp>
        <p:sp>
          <p:nvSpPr>
            <p:cNvPr id="31" name="TextBox 6"/>
            <p:cNvSpPr txBox="1"/>
            <p:nvPr/>
          </p:nvSpPr>
          <p:spPr>
            <a:xfrm>
              <a:off x="419100" y="3797300"/>
              <a:ext cx="2425700" cy="381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CA" sz="1802" smtClean="0">
                  <a:solidFill>
                    <a:srgbClr val="000000"/>
                  </a:solidFill>
                  <a:latin typeface="Gill Sans MT"/>
                  <a:cs typeface="Gill Sans MT"/>
                </a:rPr>
                <a:t>Functions</a:t>
              </a:r>
            </a:p>
            <a:p>
              <a:pPr>
                <a:lnSpc>
                  <a:spcPts val="2070"/>
                </a:lnSpc>
              </a:pPr>
              <a:endParaRPr lang="en-CA" sz="1802">
                <a:solidFill>
                  <a:srgbClr val="000000"/>
                </a:solidFill>
              </a:endParaRPr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3289300" y="2095500"/>
              <a:ext cx="5753100" cy="381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CA" sz="1800" smtClean="0">
                  <a:solidFill>
                    <a:srgbClr val="000000"/>
                  </a:solidFill>
                  <a:latin typeface="Gill Sans MT"/>
                  <a:cs typeface="Gill Sans MT"/>
                </a:rPr>
                <a:t>Pig</a:t>
              </a:r>
            </a:p>
            <a:p>
              <a:pPr>
                <a:lnSpc>
                  <a:spcPts val="2070"/>
                </a:lnSpc>
              </a:pPr>
              <a:endParaRPr lang="en-CA" sz="1800">
                <a:solidFill>
                  <a:srgbClr val="000000"/>
                </a:solidFill>
              </a:endParaRPr>
            </a:p>
          </p:txBody>
        </p:sp>
        <p:sp>
          <p:nvSpPr>
            <p:cNvPr id="33" name="TextBox 8"/>
            <p:cNvSpPr txBox="1"/>
            <p:nvPr/>
          </p:nvSpPr>
          <p:spPr>
            <a:xfrm>
              <a:off x="5359400" y="2476500"/>
              <a:ext cx="3683000" cy="6477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tabLst>
                  <a:tab pos="63500" algn="l"/>
                </a:tabLst>
              </a:pPr>
              <a:r>
                <a:rPr lang="en-CA" sz="1800" smtClean="0">
                  <a:solidFill>
                    <a:srgbClr val="000000"/>
                  </a:solidFill>
                  <a:latin typeface="Gill Sans MT"/>
                  <a:cs typeface="Gill Sans MT"/>
                </a:rPr>
                <a:t>Map-Reduce</a:t>
              </a:r>
              <a:r>
                <a:rPr lang="en-CA" sz="1800" smtClean="0">
                  <a:solidFill>
                    <a:srgbClr val="000000"/>
                  </a:solidFill>
                  <a:latin typeface="Times New Roman"/>
                </a:rPr>
                <a:t/>
              </a:r>
              <a:br>
                <a:rPr lang="en-CA" sz="1800" smtClean="0">
                  <a:solidFill>
                    <a:srgbClr val="000000"/>
                  </a:solidFill>
                  <a:latin typeface="Times New Roman"/>
                </a:rPr>
              </a:br>
              <a:r>
                <a:rPr lang="en-CA" sz="1800" smtClean="0">
                  <a:solidFill>
                    <a:srgbClr val="000000"/>
                  </a:solidFill>
                  <a:latin typeface="Gill Sans MT"/>
                  <a:cs typeface="Gill Sans MT"/>
                </a:rPr>
                <a:t>	Statements</a:t>
              </a:r>
            </a:p>
            <a:p>
              <a:pPr>
                <a:lnSpc>
                  <a:spcPts val="2160"/>
                </a:lnSpc>
              </a:pPr>
              <a:endParaRPr lang="en-CA" sz="1800">
                <a:solidFill>
                  <a:srgbClr val="000000"/>
                </a:solidFill>
              </a:endParaRPr>
            </a:p>
          </p:txBody>
        </p:sp>
        <p:sp>
          <p:nvSpPr>
            <p:cNvPr id="34" name="TextBox 9"/>
            <p:cNvSpPr txBox="1"/>
            <p:nvPr/>
          </p:nvSpPr>
          <p:spPr>
            <a:xfrm>
              <a:off x="2946400" y="3213100"/>
              <a:ext cx="6096000" cy="381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CA" sz="1800" smtClean="0">
                  <a:solidFill>
                    <a:srgbClr val="6FC000"/>
                  </a:solidFill>
                  <a:latin typeface="Gill Sans MT"/>
                  <a:cs typeface="Gill Sans MT"/>
                </a:rPr>
                <a:t>Compile</a:t>
              </a:r>
            </a:p>
            <a:p>
              <a:pPr>
                <a:lnSpc>
                  <a:spcPts val="2070"/>
                </a:lnSpc>
              </a:pPr>
              <a:endParaRPr lang="en-CA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Box 10"/>
            <p:cNvSpPr txBox="1"/>
            <p:nvPr/>
          </p:nvSpPr>
          <p:spPr>
            <a:xfrm>
              <a:off x="3149600" y="3975100"/>
              <a:ext cx="5892800" cy="381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CA" sz="1800" smtClean="0">
                  <a:solidFill>
                    <a:srgbClr val="6FC000"/>
                  </a:solidFill>
                  <a:latin typeface="Gill Sans MT"/>
                  <a:cs typeface="Gill Sans MT"/>
                </a:rPr>
                <a:t>Optimize</a:t>
              </a:r>
            </a:p>
            <a:p>
              <a:pPr>
                <a:lnSpc>
                  <a:spcPts val="2070"/>
                </a:lnSpc>
              </a:pPr>
              <a:endParaRPr lang="en-CA" sz="1800">
                <a:solidFill>
                  <a:srgbClr val="000000"/>
                </a:solidFill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5753100" y="4457700"/>
              <a:ext cx="3289300" cy="381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tabLst>
                  <a:tab pos="1676400" algn="l"/>
                </a:tabLst>
              </a:pPr>
              <a:r>
                <a:rPr lang="en-CA" sz="1800" smtClean="0">
                  <a:solidFill>
                    <a:srgbClr val="000000"/>
                  </a:solidFill>
                  <a:latin typeface="Gill Sans MT"/>
                  <a:cs typeface="Gill Sans MT"/>
                </a:rPr>
                <a:t>Write Results	Read Data</a:t>
              </a:r>
            </a:p>
            <a:p>
              <a:pPr>
                <a:lnSpc>
                  <a:spcPts val="2070"/>
                </a:lnSpc>
              </a:pPr>
              <a:endParaRPr lang="en-CA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Review of Previous Lecture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1363" indent="-28416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</a:rPr>
              <a:t>What is </a:t>
            </a:r>
            <a:r>
              <a:rPr lang="en-US" altLang="zh-CN" sz="2800" dirty="0" smtClean="0">
                <a:solidFill>
                  <a:srgbClr val="000000"/>
                </a:solidFill>
              </a:rPr>
              <a:t>Pig’s system architecture?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812" y="228600"/>
            <a:ext cx="8229600" cy="1143000"/>
          </a:xfrm>
        </p:spPr>
        <p:txBody>
          <a:bodyPr/>
          <a:lstStyle/>
          <a:p>
            <a:r>
              <a:rPr lang="en-US" dirty="0" smtClean="0"/>
              <a:t>Some Key-Value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2" y="1485900"/>
            <a:ext cx="8396288" cy="4845050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700" dirty="0">
                <a:latin typeface="Consolas"/>
                <a:cs typeface="Consolas"/>
              </a:rPr>
              <a:t>pets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2)])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>
              <a:spcBef>
                <a:spcPts val="126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dirty="0" err="1" smtClean="0">
                <a:latin typeface="Consolas"/>
                <a:cs typeface="Consolas"/>
              </a:rPr>
              <a:t>reduceByKey</a:t>
            </a:r>
            <a:r>
              <a:rPr lang="en-US" dirty="0" smtClean="0">
                <a:cs typeface="Consolas"/>
              </a:rPr>
              <a:t> </a:t>
            </a:r>
            <a:r>
              <a:rPr lang="en-US" dirty="0">
                <a:cs typeface="Consolas"/>
              </a:rPr>
              <a:t>also automatically implements combiners on the map side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r>
              <a:rPr lang="en-US" sz="1700" dirty="0">
                <a:latin typeface="Consolas"/>
                <a:cs typeface="Consolas"/>
              </a:rPr>
              <a:t>lines = </a:t>
            </a:r>
            <a:r>
              <a:rPr lang="en-US" sz="1700" dirty="0" err="1">
                <a:latin typeface="Consolas"/>
                <a:cs typeface="Consolas"/>
              </a:rPr>
              <a:t>sc.textFile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  <a:p>
            <a:r>
              <a:rPr lang="en-US" sz="1700" dirty="0">
                <a:latin typeface="Consolas"/>
                <a:cs typeface="Consolas"/>
              </a:rPr>
              <a:t>counts = </a:t>
            </a:r>
            <a:r>
              <a:rPr lang="en-US" sz="1700" dirty="0" err="1"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85850" y="3581401"/>
            <a:ext cx="6586903" cy="2017685"/>
            <a:chOff x="1364823" y="4724400"/>
            <a:chExt cx="5876552" cy="1977730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953853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051292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10631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564668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26876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780914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(not,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78091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(be, 2)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67274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17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318975" cy="4221162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700" dirty="0">
                <a:latin typeface="Consolas"/>
                <a:cs typeface="Consolas"/>
              </a:rPr>
              <a:t>visits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1700" dirty="0">
                <a:latin typeface="Consolas"/>
                <a:cs typeface="Consolas"/>
              </a:rPr>
              <a:t>),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          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1700" dirty="0">
                <a:latin typeface="Consolas"/>
                <a:cs typeface="Consolas"/>
              </a:rPr>
              <a:t>),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          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17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pageNames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1700" dirty="0">
                <a:latin typeface="Consolas"/>
                <a:cs typeface="Consolas"/>
              </a:rPr>
              <a:t>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17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pageNames</a:t>
            </a:r>
            <a:r>
              <a:rPr lang="en-US" sz="1700" dirty="0">
                <a:latin typeface="Consolas"/>
                <a:cs typeface="Consolas"/>
              </a:rPr>
              <a:t>) 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pageNames</a:t>
            </a:r>
            <a:r>
              <a:rPr lang="en-US" sz="1700" dirty="0">
                <a:latin typeface="Consolas"/>
                <a:cs typeface="Consolas"/>
              </a:rPr>
              <a:t>) 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7524" y="26555"/>
            <a:ext cx="8229600" cy="1143000"/>
          </a:xfrm>
        </p:spPr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Controlling the Level of 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</a:t>
            </a:r>
            <a:r>
              <a:rPr lang="en-US" dirty="0" smtClean="0"/>
              <a:t>RDD operations </a:t>
            </a:r>
            <a:r>
              <a:rPr lang="en-US" dirty="0"/>
              <a:t>take an optional second parameter for </a:t>
            </a:r>
            <a:r>
              <a:rPr lang="en-US" dirty="0" smtClean="0"/>
              <a:t>number of </a:t>
            </a:r>
            <a:r>
              <a:rPr lang="en-US" dirty="0"/>
              <a:t>tasks</a:t>
            </a: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, 5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33350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76350"/>
            <a:ext cx="8396288" cy="4629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External variables you use in a closure will automatically be shipped to the cluster:</a:t>
            </a:r>
          </a:p>
          <a:p>
            <a:pPr marL="587593" lvl="1" indent="0">
              <a:buNone/>
            </a:pPr>
            <a:r>
              <a:rPr lang="en-US" sz="1700" dirty="0">
                <a:latin typeface="Consolas"/>
                <a:cs typeface="Consolas"/>
              </a:rPr>
              <a:t>query = </a:t>
            </a:r>
            <a:r>
              <a:rPr lang="en-US" sz="1700" dirty="0" err="1">
                <a:latin typeface="Consolas"/>
                <a:cs typeface="Consolas"/>
              </a:rPr>
              <a:t>raw_input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  <a:p>
            <a:pPr marL="587593" lvl="1" indent="0">
              <a:buNone/>
            </a:pPr>
            <a:r>
              <a:rPr lang="en-US" sz="1700" dirty="0" err="1">
                <a:latin typeface="Consolas"/>
                <a:cs typeface="Consolas"/>
              </a:rPr>
              <a:t>pages.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1700" dirty="0">
                <a:latin typeface="Consolas"/>
                <a:cs typeface="Consolas"/>
              </a:rPr>
              <a:t>).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Some caveats:</a:t>
            </a:r>
          </a:p>
          <a:p>
            <a:pPr lvl="1"/>
            <a:r>
              <a:rPr lang="en-US" dirty="0" smtClean="0"/>
              <a:t>Each task gets a new copy (updates aren’t sent back)</a:t>
            </a:r>
          </a:p>
          <a:p>
            <a:pPr lvl="1"/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(Java/</a:t>
            </a:r>
            <a:r>
              <a:rPr lang="en-US" dirty="0" err="1" smtClean="0"/>
              <a:t>Scala</a:t>
            </a:r>
            <a:r>
              <a:rPr lang="en-US" dirty="0" smtClean="0"/>
              <a:t>) or Pickle-able (Python)</a:t>
            </a:r>
          </a:p>
          <a:p>
            <a:pPr lvl="1"/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5024"/>
            <a:ext cx="8229600" cy="1143000"/>
          </a:xfrm>
        </p:spPr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4038600" cy="4525963"/>
          </a:xfrm>
        </p:spPr>
        <p:txBody>
          <a:bodyPr/>
          <a:lstStyle/>
          <a:p>
            <a:pPr marL="133350"/>
            <a:r>
              <a:rPr lang="en-US" sz="1700" b="1" dirty="0">
                <a:latin typeface="Consolas"/>
                <a:cs typeface="Consolas"/>
              </a:rPr>
              <a:t>class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MyCoolRddApp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 = 3.14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log = new Log(...)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...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/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work(</a:t>
            </a:r>
            <a:r>
              <a:rPr lang="en-US" sz="1700" dirty="0" err="1">
                <a:latin typeface="Consolas"/>
                <a:cs typeface="Consolas"/>
              </a:rPr>
              <a:t>rdd</a:t>
            </a:r>
            <a:r>
              <a:rPr lang="en-US" sz="1700" dirty="0">
                <a:latin typeface="Consolas"/>
                <a:cs typeface="Consolas"/>
              </a:rPr>
              <a:t>: RDD[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])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}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6370"/>
            <a:ext cx="4038600" cy="4525963"/>
          </a:xfrm>
        </p:spPr>
        <p:txBody>
          <a:bodyPr/>
          <a:lstStyle/>
          <a:p>
            <a:pPr marL="133350"/>
            <a:r>
              <a:rPr lang="en-US" sz="1800" dirty="0"/>
              <a:t>How to get around it:</a:t>
            </a:r>
          </a:p>
          <a:p>
            <a:pPr marL="133350"/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7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700" dirty="0"/>
          </a:p>
        </p:txBody>
      </p:sp>
      <p:sp>
        <p:nvSpPr>
          <p:cNvPr id="6" name="Rectangular Callout 5"/>
          <p:cNvSpPr/>
          <p:nvPr/>
        </p:nvSpPr>
        <p:spPr>
          <a:xfrm>
            <a:off x="1524000" y="4191000"/>
            <a:ext cx="24543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 err="1"/>
              <a:t>NotSerializableException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 err="1"/>
              <a:t>MyCoolRddApp</a:t>
            </a:r>
            <a:r>
              <a:rPr lang="en-US" sz="17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638800" y="4419600"/>
            <a:ext cx="2830695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References only local variable instead of </a:t>
            </a:r>
            <a:r>
              <a:rPr lang="en-US" sz="1700" dirty="0" err="1">
                <a:latin typeface="Consolas"/>
                <a:cs typeface="Consolas"/>
              </a:rPr>
              <a:t>this.param</a:t>
            </a: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5400000" flipV="1">
            <a:off x="2628900" y="38100"/>
            <a:ext cx="2438400" cy="6477001"/>
          </a:xfrm>
        </p:spPr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Outline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Review of Previous Lecture: Pig</a:t>
            </a:r>
          </a:p>
          <a:p>
            <a:pPr>
              <a:defRPr/>
            </a:pPr>
            <a:r>
              <a:rPr lang="en-US" sz="4000" dirty="0" smtClean="0"/>
              <a:t>Spark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Introduction to Spark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Tour of Spark operations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Job execution</a:t>
            </a:r>
          </a:p>
          <a:p>
            <a:pPr lvl="1"/>
            <a:r>
              <a:rPr lang="en-US" dirty="0"/>
              <a:t>Standalone programs</a:t>
            </a:r>
          </a:p>
          <a:p>
            <a:pPr lvl="1"/>
            <a:r>
              <a:rPr lang="en-US" dirty="0"/>
              <a:t>Deployment options</a:t>
            </a:r>
          </a:p>
          <a:p>
            <a:pPr>
              <a:defRPr/>
            </a:pP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69"/>
            <a:ext cx="8229600" cy="1143000"/>
          </a:xfrm>
        </p:spPr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333500"/>
            <a:ext cx="4743450" cy="42973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Spark runs as a library in your program</a:t>
            </a:r>
            <a:br>
              <a:rPr lang="en-US" dirty="0" smtClean="0"/>
            </a:br>
            <a:r>
              <a:rPr lang="en-US" dirty="0" smtClean="0"/>
              <a:t>(one instance per app)</a:t>
            </a:r>
          </a:p>
          <a:p>
            <a:r>
              <a:rPr lang="en-US" dirty="0" smtClean="0"/>
              <a:t>Runs tasks locally or on a cluster</a:t>
            </a:r>
          </a:p>
          <a:p>
            <a:pPr lvl="1"/>
            <a:r>
              <a:rPr lang="en-US" dirty="0" smtClean="0"/>
              <a:t>Standalone deploy cluster, Mesos or YARN</a:t>
            </a:r>
          </a:p>
          <a:p>
            <a:r>
              <a:rPr lang="en-US" dirty="0" smtClean="0"/>
              <a:t>Accesses storage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050" y="1333500"/>
            <a:ext cx="2001265" cy="90428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ctr"/>
            <a:r>
              <a:rPr lang="en-US" sz="1600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0150" y="1748773"/>
            <a:ext cx="1620225" cy="440115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 err="1"/>
              <a:t>SparkContext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345444" y="2581436"/>
            <a:ext cx="1027031" cy="72191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3816" y="2577325"/>
            <a:ext cx="1027031" cy="72191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Cluster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90596" y="3634469"/>
            <a:ext cx="990071" cy="1010802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5719" rIns="0" bIns="45719" rtlCol="0" anchor="t"/>
          <a:lstStyle/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9304" y="3634469"/>
            <a:ext cx="1000590" cy="1010802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5719" rIns="0" bIns="45719" rtlCol="0" anchor="t"/>
          <a:lstStyle/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4934840"/>
            <a:ext cx="2886075" cy="48291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6567331" y="2188888"/>
            <a:ext cx="682932" cy="38843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7250263" y="2188887"/>
            <a:ext cx="608697" cy="3925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5985631" y="3299238"/>
            <a:ext cx="581700" cy="33523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6567331" y="3299238"/>
            <a:ext cx="582268" cy="33523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6371" y="4570365"/>
            <a:ext cx="0" cy="37038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60728" y="4570365"/>
            <a:ext cx="2554" cy="37038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30132" y="3303349"/>
            <a:ext cx="0" cy="163149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32593" y="4013759"/>
            <a:ext cx="948074" cy="588894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Spark executor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06949" y="4013759"/>
            <a:ext cx="942945" cy="588894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/>
              <a:t>Spark executor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343400" y="1219200"/>
            <a:ext cx="4114800" cy="3782446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63236" y="1360683"/>
            <a:ext cx="1330397" cy="1321207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463236" y="2852747"/>
            <a:ext cx="2837903" cy="2006285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19049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687161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687161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687161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687161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231422" y="1462217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299534" y="1539610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299534" y="188742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299534" y="221811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19049" y="146803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87161" y="1545431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687161" y="1893247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687161" y="2223932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905782" y="237322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973895" y="2450623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973895" y="2798438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973895" y="312912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6983153" y="16720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6983153" y="2019893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6983153" y="23505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5595526" y="2014073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5595526" y="16662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6983153" y="2577268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5595526" y="23447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6983153" y="2577269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6983153" y="2925084"/>
            <a:ext cx="990742" cy="34936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6983153" y="2925084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6983153" y="2925083"/>
            <a:ext cx="990742" cy="103440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6983153" y="2925084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6983153" y="2577269"/>
            <a:ext cx="990742" cy="1044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5595526" y="2014073"/>
            <a:ext cx="1091634" cy="3365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5595526" y="1672078"/>
            <a:ext cx="1091634" cy="341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5595526" y="2019894"/>
            <a:ext cx="1091634" cy="3248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5595526" y="1666256"/>
            <a:ext cx="1091634" cy="6843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6983153" y="2577268"/>
            <a:ext cx="990742" cy="173003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6983153" y="3255768"/>
            <a:ext cx="990742" cy="18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6983153" y="3255768"/>
            <a:ext cx="990742" cy="3664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6983153" y="3255767"/>
            <a:ext cx="990742" cy="70372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6983153" y="3255768"/>
            <a:ext cx="990742" cy="1051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7408773" y="3827522"/>
            <a:ext cx="5168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6461" y="4421150"/>
            <a:ext cx="57228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09106" y="2358411"/>
            <a:ext cx="94889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5595526" y="1672078"/>
            <a:ext cx="1091634" cy="672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5595526" y="1666257"/>
            <a:ext cx="1091634" cy="3536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7650010" y="4501124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419444" y="2291418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548540" y="4474357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939055" y="1352092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309149" y="130308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476154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284656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31514" y="287247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658979" y="2028511"/>
            <a:ext cx="367003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449711" y="5419768"/>
            <a:ext cx="298898" cy="25742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46493" y="5351457"/>
            <a:ext cx="181010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0446" y="5268610"/>
            <a:ext cx="342613" cy="59879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03949" y="5351457"/>
            <a:ext cx="80602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8503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53143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753143" y="3495617"/>
            <a:ext cx="295992" cy="253292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53143" y="3832846"/>
            <a:ext cx="295992" cy="253292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753143" y="4180661"/>
            <a:ext cx="295992" cy="253292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6049136" y="3622263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6049136" y="327444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6049136" y="3959491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6049136" y="430730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476445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32564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832564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832564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832564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5128555" y="3622263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5128555" y="327444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5128555" y="3959491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5128555" y="430730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229878" y="4418192"/>
            <a:ext cx="583810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3740" y="0"/>
            <a:ext cx="8229600" cy="1143000"/>
          </a:xfrm>
        </p:spPr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25" y="1276350"/>
            <a:ext cx="3790950" cy="4845050"/>
          </a:xfrm>
        </p:spPr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general task graphs</a:t>
            </a:r>
          </a:p>
          <a:p>
            <a:r>
              <a:rPr lang="en-US" dirty="0"/>
              <a:t>Pipelines functions where possible</a:t>
            </a:r>
          </a:p>
          <a:p>
            <a:r>
              <a:rPr lang="en-US" dirty="0"/>
              <a:t>Cache-aware data </a:t>
            </a:r>
            <a:r>
              <a:rPr lang="en-US" dirty="0" smtClean="0"/>
              <a:t>reuse &amp; locality</a:t>
            </a:r>
          </a:p>
          <a:p>
            <a:r>
              <a:rPr lang="en-US" dirty="0" smtClean="0"/>
              <a:t>Partitioning</a:t>
            </a:r>
            <a:r>
              <a:rPr lang="en-US" dirty="0"/>
              <a:t>-aware to avoid shuffles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rgbClr val="000000"/>
                </a:solidFill>
              </a:rPr>
              <a:t>Review of Previous Lecture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1363" indent="-28416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</a:rPr>
              <a:t>Command: </a:t>
            </a:r>
            <a:r>
              <a:rPr lang="en-US" altLang="zh-CN" sz="2800" dirty="0" smtClean="0">
                <a:solidFill>
                  <a:srgbClr val="FF0000"/>
                </a:solidFill>
              </a:rPr>
              <a:t>pig –x local </a:t>
            </a:r>
            <a:r>
              <a:rPr lang="en-US" altLang="zh-CN" sz="2800" dirty="0" smtClean="0">
                <a:solidFill>
                  <a:srgbClr val="000000"/>
                </a:solidFill>
              </a:rPr>
              <a:t>runs the shell locally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</a:rPr>
              <a:t>In-depth look of word count example </a:t>
            </a:r>
          </a:p>
          <a:p>
            <a:pPr marL="400050" lvl="1" indent="0" eaLnBrk="1" hangingPunct="1">
              <a:lnSpc>
                <a:spcPct val="80000"/>
              </a:lnSpc>
              <a:spcBef>
                <a:spcPts val="625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A = load '$input'</a:t>
            </a:r>
            <a:r>
              <a:rPr lang="en-US" altLang="zh-CN" sz="2400" dirty="0" smtClean="0">
                <a:solidFill>
                  <a:srgbClr val="000000"/>
                </a:solidFill>
              </a:rPr>
              <a:t>; --default load function, tab-delimited file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00050" lvl="1" indent="0" eaLnBrk="1" hangingPunct="1">
              <a:lnSpc>
                <a:spcPct val="80000"/>
              </a:lnSpc>
              <a:spcBef>
                <a:spcPts val="625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B = </a:t>
            </a:r>
            <a:r>
              <a:rPr lang="en-US" altLang="zh-CN" sz="2400" dirty="0" err="1">
                <a:solidFill>
                  <a:srgbClr val="000000"/>
                </a:solidFill>
              </a:rPr>
              <a:t>foreach</a:t>
            </a:r>
            <a:r>
              <a:rPr lang="en-US" altLang="zh-CN" sz="2400" dirty="0">
                <a:solidFill>
                  <a:srgbClr val="000000"/>
                </a:solidFill>
              </a:rPr>
              <a:t> A generate flatten(TOKENIZE((</a:t>
            </a:r>
            <a:r>
              <a:rPr lang="en-US" altLang="zh-CN" sz="2400" dirty="0" err="1">
                <a:solidFill>
                  <a:srgbClr val="000000"/>
                </a:solidFill>
              </a:rPr>
              <a:t>chararray</a:t>
            </a:r>
            <a:r>
              <a:rPr lang="en-US" altLang="zh-CN" sz="2400" dirty="0">
                <a:solidFill>
                  <a:srgbClr val="000000"/>
                </a:solidFill>
              </a:rPr>
              <a:t>)$0)) as word;</a:t>
            </a:r>
          </a:p>
          <a:p>
            <a:pPr marL="400050" lvl="1" indent="0" eaLnBrk="1" hangingPunct="1">
              <a:lnSpc>
                <a:spcPct val="80000"/>
              </a:lnSpc>
              <a:spcBef>
                <a:spcPts val="625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C = group B by word;</a:t>
            </a:r>
          </a:p>
          <a:p>
            <a:pPr marL="400050" lvl="1" indent="0" eaLnBrk="1" hangingPunct="1">
              <a:lnSpc>
                <a:spcPct val="80000"/>
              </a:lnSpc>
              <a:spcBef>
                <a:spcPts val="625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D = </a:t>
            </a:r>
            <a:r>
              <a:rPr lang="en-US" altLang="zh-CN" sz="2400" dirty="0" err="1">
                <a:solidFill>
                  <a:srgbClr val="000000"/>
                </a:solidFill>
              </a:rPr>
              <a:t>foreach</a:t>
            </a:r>
            <a:r>
              <a:rPr lang="en-US" altLang="zh-CN" sz="2400" dirty="0">
                <a:solidFill>
                  <a:srgbClr val="000000"/>
                </a:solidFill>
              </a:rPr>
              <a:t> C generate COUNT(B), group;</a:t>
            </a:r>
          </a:p>
          <a:p>
            <a:pPr marL="400050" lvl="1" indent="0" eaLnBrk="1" hangingPunct="1">
              <a:lnSpc>
                <a:spcPct val="80000"/>
              </a:lnSpc>
              <a:spcBef>
                <a:spcPts val="625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store D into '$output'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625"/>
              </a:spcBef>
              <a:buFont typeface="Arial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Command: </a:t>
            </a:r>
            <a:r>
              <a:rPr lang="en-US" altLang="zh-CN" sz="2400" dirty="0" smtClean="0">
                <a:solidFill>
                  <a:srgbClr val="FF0000"/>
                </a:solidFill>
              </a:rPr>
              <a:t>describe</a:t>
            </a:r>
            <a:r>
              <a:rPr lang="en-US" altLang="zh-CN" sz="2400" dirty="0" smtClean="0">
                <a:solidFill>
                  <a:srgbClr val="000000"/>
                </a:solidFill>
              </a:rPr>
              <a:t> shows the schema of a relation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625"/>
              </a:spcBef>
              <a:buFont typeface="Arial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Command: </a:t>
            </a:r>
            <a:r>
              <a:rPr lang="en-US" altLang="zh-CN" sz="2400" dirty="0" smtClean="0">
                <a:solidFill>
                  <a:srgbClr val="FF0000"/>
                </a:solidFill>
              </a:rPr>
              <a:t>explain</a:t>
            </a:r>
            <a:r>
              <a:rPr lang="en-US" altLang="zh-CN" sz="2400" dirty="0" smtClean="0">
                <a:solidFill>
                  <a:srgbClr val="000000"/>
                </a:solidFill>
              </a:rPr>
              <a:t> shows logical plan, physical plan and map reduce plan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625"/>
              </a:spcBef>
              <a:buFont typeface="Arial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Command: </a:t>
            </a:r>
            <a:r>
              <a:rPr lang="en-US" altLang="zh-CN" sz="2400" dirty="0" smtClean="0">
                <a:solidFill>
                  <a:srgbClr val="FF0000"/>
                </a:solidFill>
              </a:rPr>
              <a:t>illustrate</a:t>
            </a:r>
            <a:r>
              <a:rPr lang="en-US" altLang="zh-CN" sz="2400" dirty="0" smtClean="0">
                <a:solidFill>
                  <a:srgbClr val="000000"/>
                </a:solidFill>
              </a:rPr>
              <a:t> runs script with a sample of data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19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>
          <a:xfrm rot="16200000">
            <a:off x="2247901" y="-342901"/>
            <a:ext cx="4876800" cy="8305801"/>
          </a:xfrm>
        </p:spPr>
        <p:txBody>
          <a:bodyPr>
            <a:normAutofit/>
          </a:bodyPr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1700" dirty="0" err="1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1700" dirty="0" err="1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Outline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Review of Previous Lecture: Pig</a:t>
            </a:r>
          </a:p>
          <a:p>
            <a:pPr>
              <a:defRPr/>
            </a:pPr>
            <a:r>
              <a:rPr lang="en-US" sz="4000" dirty="0" smtClean="0"/>
              <a:t>Spark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Introduction to Spark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Tour of Spark operations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Job execution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Standalone programs</a:t>
            </a:r>
          </a:p>
          <a:p>
            <a:pPr lvl="1"/>
            <a:r>
              <a:rPr lang="en-US" dirty="0"/>
              <a:t>Deployment options</a:t>
            </a:r>
          </a:p>
          <a:p>
            <a:pPr>
              <a:defRPr/>
            </a:pP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7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803300" lvl="1"/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</a:p>
          <a:p>
            <a:pPr marL="803300" lvl="1"/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/>
              <a:t>spark-</a:t>
            </a:r>
            <a:r>
              <a:rPr lang="en-US" dirty="0" smtClean="0"/>
              <a:t>core_2.10</a:t>
            </a:r>
          </a:p>
          <a:p>
            <a:pPr marL="803300" lvl="1"/>
            <a:r>
              <a:rPr lang="en-US" dirty="0" smtClean="0"/>
              <a:t>version </a:t>
            </a:r>
            <a:r>
              <a:rPr lang="en-US" dirty="0"/>
              <a:t>= </a:t>
            </a:r>
            <a:r>
              <a:rPr lang="en-US" dirty="0" smtClean="0"/>
              <a:t>1.2.0</a:t>
            </a:r>
          </a:p>
          <a:p>
            <a:pPr marL="403250"/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403250"/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50440" y="31623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spark.api.java.JavaSparkContext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324" y="1493838"/>
            <a:ext cx="8686801" cy="14779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endParaRPr lang="en-US" sz="16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r>
              <a:rPr lang="en-US" sz="16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name”</a:t>
            </a:r>
            <a:r>
              <a:rPr lang="en-US" sz="1600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124200" y="2895600"/>
            <a:ext cx="1813588" cy="766192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34000" y="2895600"/>
            <a:ext cx="762372" cy="766192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172200" y="2895600"/>
            <a:ext cx="1517193" cy="766192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772400" y="2895600"/>
            <a:ext cx="1703965" cy="766192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5765" y="0"/>
            <a:ext cx="8229600" cy="114300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6016" y="1876498"/>
            <a:ext cx="755893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42938" y="3575540"/>
            <a:ext cx="11430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62535" y="47244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pyspark</a:t>
            </a:r>
            <a:r>
              <a:rPr lang="en-US" sz="1600" b="1" dirty="0">
                <a:latin typeface="Consolas"/>
                <a:cs typeface="Consolas"/>
              </a:rPr>
              <a:t> import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25432" y="5145578"/>
            <a:ext cx="167974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r>
              <a:rPr lang="en-US" sz="17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object </a:t>
            </a:r>
            <a:r>
              <a:rPr lang="en-US" sz="1700" dirty="0" err="1">
                <a:latin typeface="Consolas"/>
                <a:cs typeface="Consolas"/>
              </a:rPr>
              <a:t>WordCount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main(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: Array[String]) {</a:t>
            </a: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  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b="1" dirty="0">
                <a:latin typeface="Consolas"/>
                <a:cs typeface="Consolas"/>
              </a:rPr>
              <a:t>new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(0), </a:t>
            </a:r>
            <a:r>
              <a:rPr lang="en-US" sz="1700" dirty="0" err="1">
                <a:latin typeface="Consolas"/>
                <a:cs typeface="Consolas"/>
              </a:rPr>
              <a:t>Seq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 </a:t>
            </a:r>
            <a:r>
              <a:rPr lang="en-US" sz="1700" dirty="0">
                <a:latin typeface="Consolas"/>
                <a:cs typeface="Consolas"/>
              </a:rPr>
              <a:t>sys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from </a:t>
            </a:r>
            <a:r>
              <a:rPr lang="en-US" sz="1700" dirty="0" err="1">
                <a:latin typeface="Consolas"/>
                <a:cs typeface="Consolas"/>
              </a:rPr>
              <a:t>pyspark</a:t>
            </a:r>
            <a:r>
              <a:rPr lang="en-US" sz="1700" b="1" dirty="0">
                <a:latin typeface="Consolas"/>
                <a:cs typeface="Consolas"/>
              </a:rPr>
              <a:t> 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fr-FR" sz="1700" b="1" dirty="0">
                <a:latin typeface="Consolas"/>
                <a:cs typeface="Consolas"/>
              </a:rPr>
              <a:t>if 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dirty="0" err="1">
                <a:latin typeface="Consolas"/>
                <a:cs typeface="Consolas"/>
              </a:rPr>
              <a:t>name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b="1" dirty="0">
                <a:latin typeface="Consolas"/>
                <a:cs typeface="Consolas"/>
              </a:rPr>
              <a:t> </a:t>
            </a:r>
            <a:r>
              <a:rPr lang="fr-FR" sz="1700" dirty="0">
                <a:latin typeface="Consolas"/>
                <a:cs typeface="Consolas"/>
              </a:rPr>
              <a:t>== "__main__":</a:t>
            </a:r>
          </a:p>
          <a:p>
            <a:pPr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sys.argv</a:t>
            </a:r>
            <a:r>
              <a:rPr lang="en-US" sz="1700" dirty="0">
                <a:latin typeface="Consolas"/>
                <a:cs typeface="Consolas"/>
              </a:rPr>
              <a:t>[0], </a:t>
            </a:r>
            <a:r>
              <a:rPr lang="en-US" sz="1700" b="1" dirty="0">
                <a:latin typeface="Consolas"/>
                <a:cs typeface="Consolas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667" y="26555"/>
            <a:ext cx="8229600" cy="1143000"/>
          </a:xfrm>
        </p:spPr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38D69-7854-5743-8814-6FD6FB500DD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1" y="13305"/>
            <a:ext cx="8229600" cy="1143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95400"/>
            <a:ext cx="4657725" cy="4114800"/>
          </a:xfrm>
        </p:spPr>
        <p:txBody>
          <a:bodyPr>
            <a:normAutofit/>
          </a:bodyPr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6553201"/>
            <a:ext cx="467517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1544" y="2767585"/>
            <a:ext cx="3943350" cy="378561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438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504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438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0949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2200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4388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4714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3912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9858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414906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4123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5" y="300990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3" y="545710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57669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1617389" cy="767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COGROUP</a:t>
            </a:r>
          </a:p>
          <a:p>
            <a:pPr>
              <a:lnSpc>
                <a:spcPts val="2990"/>
              </a:lnSpc>
            </a:pPr>
            <a:endParaRPr lang="en-CA" sz="252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6430356" cy="12574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Group two datasets together by a common attribute</a:t>
            </a:r>
            <a:r>
              <a:rPr lang="en-CA" sz="2279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79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Groups data into nested bags</a:t>
            </a:r>
          </a:p>
          <a:p>
            <a:pPr>
              <a:lnSpc>
                <a:spcPts val="3300"/>
              </a:lnSpc>
            </a:pPr>
            <a:endParaRPr lang="en-CA" sz="2279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628900"/>
            <a:ext cx="8064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36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grouped_data = COGROUP results BY queryString,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416040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5" y="30212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3" y="546844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79090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1" y="48619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0" y="42523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7" y="33783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916181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7" y="470507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199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58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103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742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930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6256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454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1400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2" y="350908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86155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283731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59" y="338239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2" y="392026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7" y="416448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1" y="415665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199" y="302532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2" y="547252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59211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7" y="470789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5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7" y="4249281"/>
            <a:ext cx="1545483" cy="557193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18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7864" y="3017515"/>
            <a:ext cx="6104574" cy="2944042"/>
            <a:chOff x="2738250" y="7443800"/>
            <a:chExt cx="16278864" cy="5888084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76098" y="972212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646615" y="970647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70036" y="744380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32551" y="12338214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8250" y="7580970"/>
              <a:ext cx="4421840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def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[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return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[(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len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links]</a:t>
            </a:r>
          </a:p>
          <a:p>
            <a:pPr marL="19202">
              <a:spcBef>
                <a:spcPct val="0"/>
              </a:spcBef>
            </a:pPr>
            <a:endParaRPr lang="en-US" sz="1600" dirty="0"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 \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+ 0.85 * x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639"/>
            <a:ext cx="9144000" cy="55463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1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Iterative Algorithms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144000" cy="1391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4048"/>
            <a:ext cx="9144000" cy="16129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Outline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Review of Previous Lecture: Pig</a:t>
            </a:r>
          </a:p>
          <a:p>
            <a:pPr>
              <a:defRPr/>
            </a:pPr>
            <a:r>
              <a:rPr lang="en-US" sz="4000" dirty="0" smtClean="0"/>
              <a:t>Spark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Introduction to Spark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Tour of Spark operations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Job execution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Standalone programs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Deployment options</a:t>
            </a:r>
          </a:p>
          <a:p>
            <a:pPr>
              <a:defRPr/>
            </a:pP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6100" y="1257300"/>
            <a:ext cx="4437330" cy="7689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17526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url_revenues =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0574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FOREACH grouped_data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3749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FLATTEN(distributeRev(results, revenue));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pass </a:t>
            </a:r>
            <a:r>
              <a:rPr lang="en-US" dirty="0">
                <a:latin typeface="Consolas"/>
                <a:cs typeface="Consolas"/>
              </a:rPr>
              <a:t>local</a:t>
            </a:r>
            <a:r>
              <a:rPr lang="en-US" dirty="0" smtClean="0"/>
              <a:t> or </a:t>
            </a:r>
            <a:r>
              <a:rPr lang="en-US" dirty="0">
                <a:latin typeface="Consolas"/>
                <a:cs typeface="Consolas"/>
              </a:rPr>
              <a:t>local[k]</a:t>
            </a:r>
            <a:r>
              <a:rPr lang="en-US" dirty="0" smtClean="0"/>
              <a:t> as master URL</a:t>
            </a:r>
          </a:p>
          <a:p>
            <a:r>
              <a:rPr lang="en-US" dirty="0" smtClean="0"/>
              <a:t>Still serializes tasks to catch marshaling errors</a:t>
            </a:r>
          </a:p>
          <a:p>
            <a:r>
              <a:rPr lang="en-US" dirty="0" smtClean="0"/>
              <a:t>Debug using local debuggers</a:t>
            </a:r>
          </a:p>
          <a:p>
            <a:pPr lvl="1"/>
            <a:r>
              <a:rPr lang="en-US" dirty="0" smtClean="0"/>
              <a:t>For Java and </a:t>
            </a:r>
            <a:r>
              <a:rPr lang="en-US" dirty="0" err="1" smtClean="0"/>
              <a:t>Scala</a:t>
            </a:r>
            <a:r>
              <a:rPr lang="en-US" dirty="0" smtClean="0"/>
              <a:t>, just run your main program in a debugger</a:t>
            </a:r>
          </a:p>
          <a:p>
            <a:pPr lvl="1"/>
            <a:r>
              <a:rPr lang="en-US" dirty="0" smtClean="0"/>
              <a:t>For Python, use an attachable debugger (e.g. </a:t>
            </a:r>
            <a:r>
              <a:rPr lang="en-US" dirty="0" err="1" smtClean="0"/>
              <a:t>PyDev</a:t>
            </a:r>
            <a:r>
              <a:rPr lang="en-US" dirty="0" smtClean="0"/>
              <a:t>, </a:t>
            </a:r>
            <a:r>
              <a:rPr lang="en-US" dirty="0" err="1" smtClean="0"/>
              <a:t>winpdb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unit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571" y="152400"/>
            <a:ext cx="8229600" cy="1143000"/>
          </a:xfrm>
        </p:spPr>
        <p:txBody>
          <a:bodyPr/>
          <a:lstStyle/>
          <a:p>
            <a:r>
              <a:rPr lang="en-US" dirty="0" smtClean="0"/>
              <a:t>Local Mode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90" y="76200"/>
            <a:ext cx="8229600" cy="1143000"/>
          </a:xfrm>
        </p:spPr>
        <p:txBody>
          <a:bodyPr/>
          <a:lstStyle/>
          <a:p>
            <a:r>
              <a:rPr lang="en-US" dirty="0" smtClean="0"/>
              <a:t>Private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90" y="1676400"/>
            <a:ext cx="8229600" cy="42211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run with one of:</a:t>
            </a:r>
          </a:p>
          <a:p>
            <a:pPr lvl="1"/>
            <a:r>
              <a:rPr lang="en-US" dirty="0" smtClean="0"/>
              <a:t>Standalone deploy mode (similar to Hadoop cluster scripts)</a:t>
            </a:r>
          </a:p>
          <a:p>
            <a:pPr lvl="1"/>
            <a:r>
              <a:rPr lang="en-US" dirty="0" smtClean="0"/>
              <a:t>Apache Mesos: </a:t>
            </a:r>
            <a:r>
              <a:rPr lang="en-US" dirty="0" smtClean="0">
                <a:hlinkClick r:id="rId2"/>
              </a:rPr>
              <a:t>spark</a:t>
            </a:r>
            <a:r>
              <a:rPr lang="en-US" dirty="0">
                <a:hlinkClick r:id="rId2"/>
              </a:rPr>
              <a:t>-project.org/docs/latest/running-on-</a:t>
            </a:r>
            <a:r>
              <a:rPr lang="en-US" dirty="0" smtClean="0">
                <a:hlinkClick r:id="rId2"/>
              </a:rPr>
              <a:t>mesos.html</a:t>
            </a:r>
            <a:endParaRPr lang="en-US" dirty="0" smtClean="0"/>
          </a:p>
          <a:p>
            <a:pPr lvl="1"/>
            <a:r>
              <a:rPr lang="en-US" dirty="0"/>
              <a:t>Hadoop YARN: </a:t>
            </a:r>
            <a:r>
              <a:rPr lang="en-US" dirty="0" smtClean="0">
                <a:hlinkClick r:id="rId3"/>
              </a:rPr>
              <a:t>spark</a:t>
            </a:r>
            <a:r>
              <a:rPr lang="en-US" dirty="0">
                <a:hlinkClick r:id="rId3"/>
              </a:rPr>
              <a:t>-project.org/docs/0.6.0/running-on-</a:t>
            </a:r>
            <a:r>
              <a:rPr lang="en-US" dirty="0" smtClean="0">
                <a:hlinkClick r:id="rId3"/>
              </a:rPr>
              <a:t>yarn.html</a:t>
            </a:r>
            <a:endParaRPr lang="en-US" dirty="0"/>
          </a:p>
          <a:p>
            <a:r>
              <a:rPr lang="en-US" dirty="0" smtClean="0"/>
              <a:t>Basically requires configuring a list of workers, running launch scripts, and passing a special cluster URL to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57" y="152400"/>
            <a:ext cx="8229600" cy="1143000"/>
          </a:xfrm>
        </p:spPr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95400"/>
            <a:ext cx="8382000" cy="42211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Arial"/>
              </a:rPr>
              <a:t>Easiest way to </a:t>
            </a:r>
            <a:r>
              <a:rPr lang="en-US" dirty="0" smtClean="0">
                <a:cs typeface="Arial"/>
              </a:rPr>
              <a:t>launch a Spark cluster</a:t>
            </a:r>
            <a:endParaRPr lang="en-US" dirty="0" smtClean="0"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 clone </a:t>
            </a: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://</a:t>
            </a:r>
            <a:r>
              <a:rPr lang="en-US" sz="1700" dirty="0" err="1">
                <a:latin typeface="Consolas"/>
                <a:cs typeface="Consolas"/>
              </a:rPr>
              <a:t>github.com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mesos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spark.git</a:t>
            </a:r>
            <a:endParaRPr lang="en-US" sz="1700" dirty="0"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>
                <a:latin typeface="Consolas"/>
                <a:cs typeface="Consolas"/>
              </a:rPr>
              <a:t>cd spark/ec2</a:t>
            </a:r>
          </a:p>
          <a:p>
            <a:pPr marL="587593" lvl="1" indent="0">
              <a:buNone/>
            </a:pPr>
            <a:r>
              <a:rPr lang="en-US" sz="1700" dirty="0">
                <a:latin typeface="Consolas"/>
                <a:cs typeface="Consolas"/>
              </a:rPr>
              <a:t>./spark-ec2 -k </a:t>
            </a:r>
            <a:r>
              <a:rPr lang="en-US" sz="1700" dirty="0" err="1">
                <a:latin typeface="Consolas"/>
                <a:cs typeface="Consolas"/>
              </a:rPr>
              <a:t>keypair</a:t>
            </a:r>
            <a:r>
              <a:rPr lang="en-US" sz="1700" dirty="0">
                <a:latin typeface="Consolas"/>
                <a:cs typeface="Consolas"/>
              </a:rPr>
              <a:t> –</a:t>
            </a:r>
            <a:r>
              <a:rPr lang="en-US" sz="1700" dirty="0" err="1">
                <a:latin typeface="Consolas"/>
                <a:cs typeface="Consolas"/>
              </a:rPr>
              <a:t>i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id_rsa.pem</a:t>
            </a:r>
            <a:r>
              <a:rPr lang="en-US" sz="1700" dirty="0">
                <a:latin typeface="Consolas"/>
                <a:cs typeface="Consolas"/>
              </a:rPr>
              <a:t> –s slaves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[</a:t>
            </a:r>
            <a:r>
              <a:rPr lang="en-US" sz="1700" dirty="0" err="1">
                <a:latin typeface="Consolas"/>
                <a:cs typeface="Consolas"/>
              </a:rPr>
              <a:t>launch|stop|start|destroy</a:t>
            </a:r>
            <a:r>
              <a:rPr lang="en-US" sz="1700" dirty="0">
                <a:latin typeface="Consolas"/>
                <a:cs typeface="Consolas"/>
              </a:rPr>
              <a:t>] </a:t>
            </a:r>
            <a:r>
              <a:rPr lang="en-US" sz="1700" dirty="0" err="1">
                <a:latin typeface="Consolas"/>
                <a:cs typeface="Consolas"/>
              </a:rPr>
              <a:t>clusterName</a:t>
            </a:r>
            <a:endParaRPr lang="en-US" sz="1700" dirty="0">
              <a:latin typeface="Consolas"/>
              <a:cs typeface="Consolas"/>
            </a:endParaRPr>
          </a:p>
          <a:p>
            <a:endParaRPr lang="en-US" sz="800" dirty="0">
              <a:latin typeface="Consolas"/>
              <a:cs typeface="Consolas"/>
            </a:endParaRPr>
          </a:p>
          <a:p>
            <a:r>
              <a:rPr lang="en-US" dirty="0" smtClean="0">
                <a:cs typeface="Arial"/>
              </a:rPr>
              <a:t>Details</a:t>
            </a:r>
            <a:r>
              <a:rPr lang="en-US" dirty="0">
                <a:cs typeface="Arial"/>
              </a:rPr>
              <a:t>: </a:t>
            </a:r>
            <a:r>
              <a:rPr lang="en-US" dirty="0" smtClean="0">
                <a:cs typeface="Arial"/>
                <a:hlinkClick r:id="rId2"/>
              </a:rPr>
              <a:t>spark</a:t>
            </a:r>
            <a:r>
              <a:rPr lang="en-US" dirty="0">
                <a:cs typeface="Arial"/>
                <a:hlinkClick r:id="rId2"/>
              </a:rPr>
              <a:t>-project.org/docs/latest/ec2-</a:t>
            </a:r>
            <a:r>
              <a:rPr lang="en-US" dirty="0" smtClean="0">
                <a:cs typeface="Arial"/>
                <a:hlinkClick r:id="rId2"/>
              </a:rPr>
              <a:t>scripts.html</a:t>
            </a:r>
            <a:r>
              <a:rPr lang="en-US" dirty="0" smtClean="0">
                <a:cs typeface="Arial"/>
              </a:rPr>
              <a:t> </a:t>
            </a:r>
          </a:p>
          <a:p>
            <a:endParaRPr lang="en-US" dirty="0">
              <a:cs typeface="Arial"/>
            </a:endParaRPr>
          </a:p>
          <a:p>
            <a:r>
              <a:rPr lang="en-US" b="1" dirty="0" smtClean="0">
                <a:cs typeface="Arial"/>
              </a:rPr>
              <a:t>New: run Spark on Elastic </a:t>
            </a:r>
            <a:r>
              <a:rPr lang="en-US" b="1" dirty="0" err="1" smtClean="0">
                <a:cs typeface="Arial"/>
              </a:rPr>
              <a:t>MapReduce</a:t>
            </a:r>
            <a:r>
              <a:rPr lang="en-US" b="1" dirty="0" smtClean="0">
                <a:cs typeface="Arial"/>
              </a:rPr>
              <a:t> – </a:t>
            </a:r>
            <a:r>
              <a:rPr lang="en-US" b="1" dirty="0" smtClean="0">
                <a:hlinkClick r:id="rId3"/>
              </a:rPr>
              <a:t>tinyurl.com</a:t>
            </a:r>
            <a:r>
              <a:rPr lang="en-US" b="1" dirty="0">
                <a:hlinkClick r:id="rId3"/>
              </a:rPr>
              <a:t>/spark-</a:t>
            </a:r>
            <a:r>
              <a:rPr lang="en-US" b="1" dirty="0" smtClean="0">
                <a:hlinkClick r:id="rId3"/>
              </a:rPr>
              <a:t>emr</a:t>
            </a:r>
            <a:r>
              <a:rPr lang="en-US" b="1" dirty="0" smtClean="0"/>
              <a:t> </a:t>
            </a:r>
            <a:r>
              <a:rPr lang="en-US" b="1" dirty="0" smtClean="0">
                <a:cs typeface="Arial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Viewing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through the web UI at </a:t>
            </a:r>
            <a:r>
              <a:rPr lang="en-US" dirty="0">
                <a:latin typeface="Consolas"/>
                <a:cs typeface="Consolas"/>
              </a:rPr>
              <a:t>master:8080</a:t>
            </a:r>
          </a:p>
          <a:p>
            <a:r>
              <a:rPr lang="en-US" dirty="0" smtClean="0">
                <a:cs typeface="Consolas"/>
              </a:rPr>
              <a:t>Or, look at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files in the Spark or Mesos “work” directory for your app:</a:t>
            </a:r>
          </a:p>
          <a:p>
            <a:pPr marL="587593" lvl="1" indent="0">
              <a:buNone/>
            </a:pPr>
            <a:r>
              <a:rPr lang="en-US" dirty="0" smtClean="0">
                <a:latin typeface="Consolas"/>
                <a:cs typeface="Consolas"/>
              </a:rPr>
              <a:t>work/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ApplicationID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ExecutorID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stdout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Application ID (Framework ID in Mesos) is printed when Spark connects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960"/>
            <a:ext cx="8229600" cy="1143000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2994"/>
            <a:ext cx="7924801" cy="4844005"/>
          </a:xfrm>
        </p:spPr>
        <p:txBody>
          <a:bodyPr/>
          <a:lstStyle/>
          <a:p>
            <a:r>
              <a:rPr lang="en-US" dirty="0" smtClean="0"/>
              <a:t>Join the Spark Users mailing list:</a:t>
            </a:r>
          </a:p>
          <a:p>
            <a:pPr marL="587593" lvl="1" indent="0">
              <a:buNone/>
            </a:pPr>
            <a:r>
              <a:rPr lang="en-US" dirty="0">
                <a:hlinkClick r:id="rId3"/>
              </a:rPr>
              <a:t>groups.google.com/group/spark-</a:t>
            </a:r>
            <a:r>
              <a:rPr lang="en-US" dirty="0" smtClean="0">
                <a:hlinkClick r:id="rId3"/>
              </a:rPr>
              <a:t>users</a:t>
            </a:r>
            <a:r>
              <a:rPr lang="en-US" dirty="0" smtClean="0"/>
              <a:t> </a:t>
            </a:r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Come to </a:t>
            </a:r>
            <a:r>
              <a:rPr lang="en-US" dirty="0" err="1" smtClean="0"/>
              <a:t>meetup</a:t>
            </a:r>
            <a:r>
              <a:rPr lang="en-US" dirty="0" smtClean="0"/>
              <a:t>:</a:t>
            </a:r>
          </a:p>
          <a:p>
            <a:pPr marL="587593" lvl="1" indent="0">
              <a:buNone/>
            </a:pPr>
            <a:r>
              <a:rPr lang="en-US" dirty="0" smtClean="0">
                <a:hlinkClick r:id="rId4"/>
              </a:rPr>
              <a:t>www.meetup.com/spark-users</a:t>
            </a:r>
            <a:r>
              <a:rPr lang="en-US" dirty="0" smtClean="0"/>
              <a:t> </a:t>
            </a:r>
            <a:endParaRPr lang="en-US" sz="1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895" y="2661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>
          <a:xfrm rot="16200000">
            <a:off x="3238501" y="-1028700"/>
            <a:ext cx="2666999" cy="7772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Spark offers a rich API to make data analytics </a:t>
            </a:r>
            <a:r>
              <a:rPr lang="en-US" sz="2400" i="1" dirty="0" smtClean="0"/>
              <a:t>fast</a:t>
            </a:r>
            <a:r>
              <a:rPr lang="en-US" sz="2400" dirty="0" smtClean="0"/>
              <a:t>: both fast to write and fast to run</a:t>
            </a:r>
            <a:endParaRPr lang="en-US" sz="2400" dirty="0"/>
          </a:p>
          <a:p>
            <a:r>
              <a:rPr lang="en-US" sz="2400" dirty="0" smtClean="0"/>
              <a:t>Achieves 100x speedups in real applications</a:t>
            </a:r>
          </a:p>
          <a:p>
            <a:r>
              <a:rPr lang="en-US" sz="2400" dirty="0" smtClean="0"/>
              <a:t>Growing community with 14 companies contributing</a:t>
            </a:r>
            <a:endParaRPr lang="en-US" sz="2400" dirty="0"/>
          </a:p>
          <a:p>
            <a:r>
              <a:rPr lang="en-US" sz="2400" dirty="0" smtClean="0"/>
              <a:t>Details, tutorials, videos: </a:t>
            </a:r>
            <a:r>
              <a:rPr lang="en-US" sz="2400" dirty="0" smtClean="0">
                <a:hlinkClick r:id="rId2"/>
              </a:rPr>
              <a:t>www.spark-project.org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7" name="Picture 6" descr="Spark Logo #11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0" y="3826832"/>
            <a:ext cx="2646910" cy="2241319"/>
          </a:xfrm>
          <a:prstGeom prst="rect">
            <a:avLst/>
          </a:prstGeom>
        </p:spPr>
      </p:pic>
      <p:pic>
        <p:nvPicPr>
          <p:cNvPr id="8" name="Picture 7" descr="conviva-logo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45"/>
          <a:stretch/>
        </p:blipFill>
        <p:spPr>
          <a:xfrm>
            <a:off x="1864387" y="5043560"/>
            <a:ext cx="1309110" cy="300709"/>
          </a:xfrm>
          <a:prstGeom prst="rect">
            <a:avLst/>
          </a:prstGeom>
        </p:spPr>
      </p:pic>
      <p:pic>
        <p:nvPicPr>
          <p:cNvPr id="9" name="Picture 8" descr="quantifind_logo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5954" y="4841533"/>
            <a:ext cx="1297741" cy="570773"/>
          </a:xfrm>
          <a:prstGeom prst="rect">
            <a:avLst/>
          </a:prstGeom>
        </p:spPr>
      </p:pic>
      <p:pic>
        <p:nvPicPr>
          <p:cNvPr id="10" name="Picture 9" descr="logo_princeton_292x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760" y="5560584"/>
            <a:ext cx="1184564" cy="432718"/>
          </a:xfrm>
          <a:prstGeom prst="rect">
            <a:avLst/>
          </a:prstGeom>
        </p:spPr>
      </p:pic>
      <p:pic>
        <p:nvPicPr>
          <p:cNvPr id="11" name="Picture 10" descr="berkeley_logo80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16" y="5573685"/>
            <a:ext cx="1131319" cy="454346"/>
          </a:xfrm>
          <a:prstGeom prst="rect">
            <a:avLst/>
          </a:prstGeom>
        </p:spPr>
      </p:pic>
      <p:pic>
        <p:nvPicPr>
          <p:cNvPr id="12" name="Picture 11" descr="yahoologo-1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79" y="4353244"/>
            <a:ext cx="1200085" cy="458595"/>
          </a:xfrm>
          <a:prstGeom prst="rect">
            <a:avLst/>
          </a:prstGeom>
        </p:spPr>
      </p:pic>
      <p:pic>
        <p:nvPicPr>
          <p:cNvPr id="13" name="Picture 12" descr="images-1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5932" y="5485735"/>
            <a:ext cx="673318" cy="582416"/>
          </a:xfrm>
          <a:prstGeom prst="rect">
            <a:avLst/>
          </a:prstGeom>
        </p:spPr>
      </p:pic>
      <p:pic>
        <p:nvPicPr>
          <p:cNvPr id="14" name="Picture 13" descr="Intel-logo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441" y="4190496"/>
            <a:ext cx="633153" cy="784092"/>
          </a:xfrm>
          <a:prstGeom prst="rect">
            <a:avLst/>
          </a:prstGeom>
        </p:spPr>
      </p:pic>
      <p:pic>
        <p:nvPicPr>
          <p:cNvPr id="15" name="Picture 14" descr="adobe-systems-incorporated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5446" y="4264788"/>
            <a:ext cx="476632" cy="635510"/>
          </a:xfrm>
          <a:prstGeom prst="rect">
            <a:avLst/>
          </a:prstGeom>
        </p:spPr>
      </p:pic>
      <p:pic>
        <p:nvPicPr>
          <p:cNvPr id="16" name="Picture 15" descr="bizo_283_22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117" y="4772623"/>
            <a:ext cx="687839" cy="724556"/>
          </a:xfrm>
          <a:prstGeom prst="rect">
            <a:avLst/>
          </a:prstGeom>
        </p:spPr>
      </p:pic>
      <p:pic>
        <p:nvPicPr>
          <p:cNvPr id="17" name="Picture 16" descr="logo_clearstory_dat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8" y="4986575"/>
            <a:ext cx="1068788" cy="510551"/>
          </a:xfrm>
          <a:prstGeom prst="rect">
            <a:avLst/>
          </a:prstGeom>
        </p:spPr>
      </p:pic>
      <p:pic>
        <p:nvPicPr>
          <p:cNvPr id="18" name="Picture 17" descr="2855947700_931cd534ea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0875" y="5539431"/>
            <a:ext cx="739146" cy="475025"/>
          </a:xfrm>
          <a:prstGeom prst="rect">
            <a:avLst/>
          </a:prstGeom>
        </p:spPr>
      </p:pic>
      <p:pic>
        <p:nvPicPr>
          <p:cNvPr id="19" name="Picture 18" descr="ucsf_logo_K.jp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2151" y="5559126"/>
            <a:ext cx="653882" cy="435634"/>
          </a:xfrm>
          <a:prstGeom prst="rect">
            <a:avLst/>
          </a:prstGeom>
        </p:spPr>
      </p:pic>
      <p:pic>
        <p:nvPicPr>
          <p:cNvPr id="21" name="Picture 20" descr="86522_AdMobiu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9374" y="4391495"/>
            <a:ext cx="1061370" cy="382095"/>
          </a:xfrm>
          <a:prstGeom prst="rect">
            <a:avLst/>
          </a:prstGeom>
        </p:spPr>
      </p:pic>
      <p:pic>
        <p:nvPicPr>
          <p:cNvPr id="25" name="Picture 24" descr="klout.jp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7504" y="4462740"/>
            <a:ext cx="1063171" cy="29925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6100" y="1257300"/>
            <a:ext cx="4437330" cy="7689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01800"/>
            <a:ext cx="7246099" cy="1060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May want to process nested bags of tuples before taking the</a:t>
            </a:r>
            <a:r>
              <a:rPr lang="en-CA" sz="22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cross product.</a:t>
            </a:r>
          </a:p>
          <a:p>
            <a:pPr>
              <a:lnSpc>
                <a:spcPts val="2800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476500"/>
            <a:ext cx="7591822" cy="10399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Keeps to the goal of a single high-level data transformation per</a:t>
            </a:r>
            <a:r>
              <a:rPr lang="en-CA" sz="22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pig-</a:t>
            </a:r>
            <a:r>
              <a:rPr lang="en-CA" sz="2297" dirty="0" err="1" smtClean="0">
                <a:solidFill>
                  <a:srgbClr val="464652"/>
                </a:solidFill>
                <a:latin typeface="Gill Sans MT"/>
                <a:cs typeface="Gill Sans MT"/>
              </a:rPr>
              <a:t>latin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 statement.</a:t>
            </a:r>
          </a:p>
          <a:p>
            <a:pPr>
              <a:lnSpc>
                <a:spcPts val="2700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251200"/>
            <a:ext cx="4876111" cy="6804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However, JOIN keyword is still available:</a:t>
            </a:r>
          </a:p>
          <a:p>
            <a:pPr>
              <a:lnSpc>
                <a:spcPts val="2645"/>
              </a:lnSpc>
            </a:pPr>
            <a:endParaRPr lang="en-CA" sz="2285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657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762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84500" y="4457700"/>
            <a:ext cx="615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Equivalent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4876800"/>
            <a:ext cx="7912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86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temp = COGROUP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1900" y="5486400"/>
            <a:ext cx="791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join_result = FOREACH temp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65500" y="5803900"/>
            <a:ext cx="5778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FLATTEN(results), FLATTEN(revenue);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6100" y="1257300"/>
            <a:ext cx="3654847" cy="7690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Pig system does two tasks:</a:t>
            </a:r>
          </a:p>
          <a:p>
            <a:pPr>
              <a:lnSpc>
                <a:spcPts val="2990"/>
              </a:lnSpc>
            </a:pPr>
            <a:endParaRPr lang="en-CA" sz="257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97100"/>
            <a:ext cx="5206554" cy="6804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Builds a Logical Plan from a Pig Latin script</a:t>
            </a:r>
          </a:p>
          <a:p>
            <a:pPr>
              <a:lnSpc>
                <a:spcPts val="2645"/>
              </a:lnSpc>
            </a:pPr>
            <a:endParaRPr lang="en-CA" sz="2286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603500"/>
            <a:ext cx="4547193" cy="5916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Supports execution platform independence</a:t>
            </a:r>
          </a:p>
          <a:p>
            <a:pPr>
              <a:lnSpc>
                <a:spcPts val="2300"/>
              </a:lnSpc>
            </a:pPr>
            <a:endParaRPr lang="en-CA" sz="198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2971800"/>
            <a:ext cx="4866751" cy="5917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No processing of data performed at this stage</a:t>
            </a:r>
          </a:p>
          <a:p>
            <a:pPr>
              <a:lnSpc>
                <a:spcPts val="2300"/>
              </a:lnSpc>
            </a:pPr>
            <a:endParaRPr lang="en-CA" sz="1987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759200"/>
            <a:ext cx="6941390" cy="6805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Compiles the Logical Plan to a Physical Plan and Executes</a:t>
            </a:r>
          </a:p>
          <a:p>
            <a:pPr>
              <a:lnSpc>
                <a:spcPts val="2645"/>
              </a:lnSpc>
            </a:pPr>
            <a:endParaRPr lang="en-CA" sz="2288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3000" y="4165600"/>
            <a:ext cx="7126341" cy="9219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Convert the Logical Plan into a series of Map-Reduce statements to</a:t>
            </a:r>
            <a:r>
              <a:rPr lang="en-CA" sz="19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be executed (in this case) by </a:t>
            </a:r>
            <a:r>
              <a:rPr lang="en-CA" sz="1997" dirty="0" err="1" smtClean="0">
                <a:solidFill>
                  <a:srgbClr val="000000"/>
                </a:solidFill>
                <a:latin typeface="Gill Sans MT"/>
                <a:cs typeface="Gill Sans MT"/>
              </a:rPr>
              <a:t>Hadoop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Map-Reduce</a:t>
            </a:r>
          </a:p>
          <a:p>
            <a:pPr>
              <a:lnSpc>
                <a:spcPts val="2400"/>
              </a:lnSpc>
            </a:pPr>
            <a:endParaRPr lang="en-CA" sz="1997" dirty="0">
              <a:solidFill>
                <a:srgbClr val="00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COMS4121 Computer Systems for Data Science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1066800" y="457200"/>
            <a:ext cx="7239000" cy="9471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CA" sz="4400" dirty="0">
                <a:solidFill>
                  <a:srgbClr val="000000"/>
                </a:solidFill>
                <a:cs typeface="Bookman Old Style"/>
              </a:rPr>
              <a:t>Review of Previous Lecture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30888</TotalTime>
  <Words>4353</Words>
  <Application>Microsoft Macintosh PowerPoint</Application>
  <PresentationFormat>On-screen Show (4:3)</PresentationFormat>
  <Paragraphs>897</Paragraphs>
  <Slides>76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Computer Systems for Data Science COMS 4121, Spring 2015</vt:lpstr>
      <vt:lpstr>Outline</vt:lpstr>
      <vt:lpstr>PowerPoint Presentation</vt:lpstr>
      <vt:lpstr>Review of Previous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Big Data System Architecture</vt:lpstr>
      <vt:lpstr>What is Spark?</vt:lpstr>
      <vt:lpstr>How to Run It</vt:lpstr>
      <vt:lpstr>Languages</vt:lpstr>
      <vt:lpstr>Key Idea</vt:lpstr>
      <vt:lpstr>Operations</vt:lpstr>
      <vt:lpstr>Example: Mining Console Logs</vt:lpstr>
      <vt:lpstr>RDD Fault Tolerance</vt:lpstr>
      <vt:lpstr>Fault Recovery Test</vt:lpstr>
      <vt:lpstr>Behavior with Less RAM</vt:lpstr>
      <vt:lpstr>Spark in Java and Scala</vt:lpstr>
      <vt:lpstr>Which Language Should I Use?</vt:lpstr>
      <vt:lpstr>Scala Cheat Sheet</vt:lpstr>
      <vt:lpstr>Outline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Outline</vt:lpstr>
      <vt:lpstr>Software Components</vt:lpstr>
      <vt:lpstr>Task Scheduler</vt:lpstr>
      <vt:lpstr>Hadoop Compatibility</vt:lpstr>
      <vt:lpstr>Outline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Other Iterative Algorithms</vt:lpstr>
      <vt:lpstr>Outline</vt:lpstr>
      <vt:lpstr>Local Mode</vt:lpstr>
      <vt:lpstr>Private Cluster</vt:lpstr>
      <vt:lpstr>Amazon EC2</vt:lpstr>
      <vt:lpstr>Viewing Logs</vt:lpstr>
      <vt:lpstr>Community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Narrowing the Beam: Lowering Complexity in Cellular Networks by Scaling Up</dc:title>
  <dc:creator>OrbitMicrowave</dc:creator>
  <cp:lastModifiedBy>Li  Li</cp:lastModifiedBy>
  <cp:revision>1189</cp:revision>
  <dcterms:created xsi:type="dcterms:W3CDTF">2011-08-08T23:13:16Z</dcterms:created>
  <dcterms:modified xsi:type="dcterms:W3CDTF">2015-02-25T21:28:58Z</dcterms:modified>
</cp:coreProperties>
</file>