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F6C"/>
    <a:srgbClr val="F5AF50"/>
    <a:srgbClr val="E6E54D"/>
    <a:srgbClr val="7F7F7F"/>
    <a:srgbClr val="61A244"/>
    <a:srgbClr val="2880E7"/>
    <a:srgbClr val="84C657"/>
    <a:srgbClr val="669900"/>
    <a:srgbClr val="0099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62" y="78"/>
      </p:cViewPr>
      <p:guideLst>
        <p:guide orient="horz" pos="2160"/>
        <p:guide pos="3840"/>
        <p:guide orient="horz" pos="4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F7E94-93A6-43A2-98B5-B96A54A5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2E244-422D-4CA1-8ACD-C9E82F29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4" indent="0" algn="ctr">
              <a:buNone/>
              <a:defRPr sz="2000"/>
            </a:lvl2pPr>
            <a:lvl3pPr marL="914347" indent="0" algn="ctr">
              <a:buNone/>
              <a:defRPr sz="1800"/>
            </a:lvl3pPr>
            <a:lvl4pPr marL="1371521" indent="0" algn="ctr">
              <a:buNone/>
              <a:defRPr sz="1600"/>
            </a:lvl4pPr>
            <a:lvl5pPr marL="1828695" indent="0" algn="ctr">
              <a:buNone/>
              <a:defRPr sz="1600"/>
            </a:lvl5pPr>
            <a:lvl6pPr marL="2285869" indent="0" algn="ctr">
              <a:buNone/>
              <a:defRPr sz="1600"/>
            </a:lvl6pPr>
            <a:lvl7pPr marL="2743042" indent="0" algn="ctr">
              <a:buNone/>
              <a:defRPr sz="1600"/>
            </a:lvl7pPr>
            <a:lvl8pPr marL="3200216" indent="0" algn="ctr">
              <a:buNone/>
              <a:defRPr sz="1600"/>
            </a:lvl8pPr>
            <a:lvl9pPr marL="36573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36584-35DE-42CF-A05A-93AE6EBC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82DC7-072D-4D8B-A86F-B0C758C0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20243-75B0-4086-BF99-8E64833E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7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C834C-9E40-4F70-9D99-AEFA4D97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613CA-1C12-4B0E-BF5B-5F537793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F737-BD69-448F-B6CD-D99D4453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5F19D-5956-4F42-9ABF-338061B6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68387-D7D8-4424-9C8E-580F00C1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AAA22-8733-4707-9129-0EF396FCB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C3D1A-BC0D-4178-B753-6457EEEE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32E2-5FA6-4609-81A3-457C019C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26FD4-9D66-48F1-8564-E670CD0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F80ED-87E6-4231-948B-712F8987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4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DC02-D8C7-4A5D-A212-A33426EE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9481B-C604-4EB1-AA76-37ADE7DD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6B384-E203-437E-BC2E-E3551237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FFD85-7A15-446B-B71E-06B5AE08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B254E-1954-4F32-AF71-C506E776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8A26C-8D5F-4AE3-B64A-36877913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350EA-8487-4300-B8ED-32E66660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6FDAA-16C0-44BD-8489-8E9AE1F3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4FE2C-7648-4272-8E55-06E037AE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4B6AD-6305-4110-A1D0-F7386D38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EB0C1-28F1-4CE2-8255-0793258A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58193-BA6A-4963-8B8E-874F59A2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FCD69-ACB7-466F-9E7E-ED784059F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DCEC0-C0AC-4AE1-8146-51E9342A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305D5-CC0B-45DD-9EA5-A16376D6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FEF29-8405-4064-8759-D426671F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2779-0820-4716-AC07-C2EB4294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2C611-A9E3-4B3E-A0B2-0695BCBA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2" indent="0">
              <a:buNone/>
              <a:defRPr sz="1600" b="1"/>
            </a:lvl7pPr>
            <a:lvl8pPr marL="3200216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7381B-993B-47FB-959D-BD73993D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F3502C-EAE9-4F8D-BD28-BF9F062A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2" indent="0">
              <a:buNone/>
              <a:defRPr sz="1600" b="1"/>
            </a:lvl7pPr>
            <a:lvl8pPr marL="3200216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72218-E361-40BC-BAAA-0DE31FD81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DF6299-9403-4D43-8028-47A27349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1360F-5E9C-4C31-9A34-43084CF3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C6103F-3FA0-4E0E-B599-1629AB78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D0159-11FF-4A56-8B45-0B9C02A8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D032F-973C-4C12-9957-A1153E5E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DFB4E2-070C-4EA6-8E86-46A2ABB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C3EC7-E4BE-4793-9242-33E93BC3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4B51BB-9F4E-4E51-9F9E-C01D3F25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831809-CAF3-459A-8C54-32D4DAD9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D98BC-51D2-4CD1-B143-0FE1D3AB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BE7FA-3E7A-4BE9-85FF-0E861168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FB299-F791-4C9F-B4E7-0DB425B7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36AC2-183A-4511-B785-9BD79489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7" indent="0">
              <a:buNone/>
              <a:defRPr sz="1200"/>
            </a:lvl3pPr>
            <a:lvl4pPr marL="1371521" indent="0">
              <a:buNone/>
              <a:defRPr sz="1000"/>
            </a:lvl4pPr>
            <a:lvl5pPr marL="1828695" indent="0">
              <a:buNone/>
              <a:defRPr sz="1000"/>
            </a:lvl5pPr>
            <a:lvl6pPr marL="2285869" indent="0">
              <a:buNone/>
              <a:defRPr sz="1000"/>
            </a:lvl6pPr>
            <a:lvl7pPr marL="2743042" indent="0">
              <a:buNone/>
              <a:defRPr sz="1000"/>
            </a:lvl7pPr>
            <a:lvl8pPr marL="3200216" indent="0">
              <a:buNone/>
              <a:defRPr sz="1000"/>
            </a:lvl8pPr>
            <a:lvl9pPr marL="365739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4FA69-E22C-4A99-ADF5-AE9B52EE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47C6C-C31C-413E-AD25-369E5D60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86644-70C5-4DCD-A99B-6DB8271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0A789-EB4C-45F5-A201-40E2D71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9F84B3-4799-49E8-A004-70EC1CF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5" indent="0">
              <a:buNone/>
              <a:defRPr sz="2000"/>
            </a:lvl5pPr>
            <a:lvl6pPr marL="2285869" indent="0">
              <a:buNone/>
              <a:defRPr sz="2000"/>
            </a:lvl6pPr>
            <a:lvl7pPr marL="2743042" indent="0">
              <a:buNone/>
              <a:defRPr sz="2000"/>
            </a:lvl7pPr>
            <a:lvl8pPr marL="3200216" indent="0">
              <a:buNone/>
              <a:defRPr sz="2000"/>
            </a:lvl8pPr>
            <a:lvl9pPr marL="365739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CDF9C-8160-4D47-BE31-C61C2527A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7" indent="0">
              <a:buNone/>
              <a:defRPr sz="1200"/>
            </a:lvl3pPr>
            <a:lvl4pPr marL="1371521" indent="0">
              <a:buNone/>
              <a:defRPr sz="1000"/>
            </a:lvl4pPr>
            <a:lvl5pPr marL="1828695" indent="0">
              <a:buNone/>
              <a:defRPr sz="1000"/>
            </a:lvl5pPr>
            <a:lvl6pPr marL="2285869" indent="0">
              <a:buNone/>
              <a:defRPr sz="1000"/>
            </a:lvl6pPr>
            <a:lvl7pPr marL="2743042" indent="0">
              <a:buNone/>
              <a:defRPr sz="1000"/>
            </a:lvl7pPr>
            <a:lvl8pPr marL="3200216" indent="0">
              <a:buNone/>
              <a:defRPr sz="1000"/>
            </a:lvl8pPr>
            <a:lvl9pPr marL="365739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9DF92-1541-4FCE-8BE2-00A18E3A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0FE62-8F8E-415D-8C7E-40847AF7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E9DE4-A393-4436-A9DC-BD909FDA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096788-6E23-4192-BD0D-C4E9B739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602C3-2877-4459-93B7-4B6F940B6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C5019-C5EC-483C-945A-6C83F6AB6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1FE6-B406-401D-8F96-D2886A037F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5194F-4C8D-425F-9501-6E385CB8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82EB1-1161-49E9-9266-596FE9768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FBBD-51A8-4BA0-A7EA-2E936862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9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2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5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9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7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5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9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2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6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3905F7C-9E9C-443D-8590-A47EBE36F3A0}"/>
              </a:ext>
            </a:extLst>
          </p:cNvPr>
          <p:cNvSpPr/>
          <p:nvPr/>
        </p:nvSpPr>
        <p:spPr>
          <a:xfrm>
            <a:off x="0" y="0"/>
            <a:ext cx="12192000" cy="58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51C233-48C3-44CB-8C1A-B36FD1472CCB}"/>
              </a:ext>
            </a:extLst>
          </p:cNvPr>
          <p:cNvCxnSpPr/>
          <p:nvPr/>
        </p:nvCxnSpPr>
        <p:spPr>
          <a:xfrm>
            <a:off x="0" y="583361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85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16A73B-088E-4E11-A4CE-0AB145B2FF9A}"/>
              </a:ext>
            </a:extLst>
          </p:cNvPr>
          <p:cNvGrpSpPr/>
          <p:nvPr/>
        </p:nvGrpSpPr>
        <p:grpSpPr>
          <a:xfrm>
            <a:off x="9696449" y="146553"/>
            <a:ext cx="676275" cy="323840"/>
            <a:chOff x="2905125" y="2070603"/>
            <a:chExt cx="676275" cy="323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13C16D-945E-45D7-978B-FA49A21A1C22}"/>
                </a:ext>
              </a:extLst>
            </p:cNvPr>
            <p:cNvSpPr/>
            <p:nvPr/>
          </p:nvSpPr>
          <p:spPr>
            <a:xfrm>
              <a:off x="2905125" y="207060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4FD4D2-2DDE-4AB9-B227-8ADE3ADC7A23}"/>
                </a:ext>
              </a:extLst>
            </p:cNvPr>
            <p:cNvSpPr txBox="1"/>
            <p:nvPr/>
          </p:nvSpPr>
          <p:spPr>
            <a:xfrm>
              <a:off x="2997041" y="2094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84BB81-C0C1-41F7-8E15-557D54B4C599}"/>
              </a:ext>
            </a:extLst>
          </p:cNvPr>
          <p:cNvGrpSpPr/>
          <p:nvPr/>
        </p:nvGrpSpPr>
        <p:grpSpPr>
          <a:xfrm>
            <a:off x="10464640" y="146552"/>
            <a:ext cx="676275" cy="323840"/>
            <a:chOff x="9942670" y="2467273"/>
            <a:chExt cx="676275" cy="3238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9AAC00-6E5B-4A9D-AED1-8572C711E21B}"/>
                </a:ext>
              </a:extLst>
            </p:cNvPr>
            <p:cNvSpPr/>
            <p:nvPr/>
          </p:nvSpPr>
          <p:spPr>
            <a:xfrm>
              <a:off x="9942670" y="246727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B7DA01-B639-4151-BB16-A1C57292A3B3}"/>
                </a:ext>
              </a:extLst>
            </p:cNvPr>
            <p:cNvGrpSpPr/>
            <p:nvPr/>
          </p:nvGrpSpPr>
          <p:grpSpPr>
            <a:xfrm>
              <a:off x="10026873" y="2496547"/>
              <a:ext cx="592072" cy="277000"/>
              <a:chOff x="4992445" y="2388499"/>
              <a:chExt cx="481363" cy="22574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480B076-2E81-4CB2-B1B7-CECF7FA32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45" y="2415600"/>
                <a:ext cx="162000" cy="162000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B0CB7E-C360-4736-B963-BF70AC5E90AE}"/>
                  </a:ext>
                </a:extLst>
              </p:cNvPr>
              <p:cNvSpPr txBox="1"/>
              <p:nvPr/>
            </p:nvSpPr>
            <p:spPr>
              <a:xfrm>
                <a:off x="5073445" y="2388499"/>
                <a:ext cx="400363" cy="22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登录</a:t>
                </a: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9F6F528-EA8C-46B2-AF56-CC02D243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48" y="182472"/>
            <a:ext cx="252000" cy="25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65F0E0-100D-41D0-A765-961772E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32" y="187970"/>
            <a:ext cx="252000" cy="2520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83E5FCA-B3BF-44FD-9B87-BD7050687CFF}"/>
              </a:ext>
            </a:extLst>
          </p:cNvPr>
          <p:cNvSpPr/>
          <p:nvPr/>
        </p:nvSpPr>
        <p:spPr>
          <a:xfrm>
            <a:off x="2264977" y="669834"/>
            <a:ext cx="9379296" cy="687919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4716018-A706-4A75-B20F-744F51BAE934}"/>
              </a:ext>
            </a:extLst>
          </p:cNvPr>
          <p:cNvSpPr txBox="1"/>
          <p:nvPr/>
        </p:nvSpPr>
        <p:spPr>
          <a:xfrm>
            <a:off x="1570078" y="5010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C563986-0BD8-4339-96BC-4A9FA75978FE}"/>
              </a:ext>
            </a:extLst>
          </p:cNvPr>
          <p:cNvGrpSpPr/>
          <p:nvPr/>
        </p:nvGrpSpPr>
        <p:grpSpPr>
          <a:xfrm>
            <a:off x="2668843" y="853593"/>
            <a:ext cx="3420077" cy="320400"/>
            <a:chOff x="2735518" y="920512"/>
            <a:chExt cx="3420077" cy="320400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92966423-BC6E-4383-AE77-DDADDD36CB65}"/>
                </a:ext>
              </a:extLst>
            </p:cNvPr>
            <p:cNvGrpSpPr/>
            <p:nvPr/>
          </p:nvGrpSpPr>
          <p:grpSpPr>
            <a:xfrm>
              <a:off x="2735518" y="920512"/>
              <a:ext cx="2252083" cy="319630"/>
              <a:chOff x="2583118" y="1210510"/>
              <a:chExt cx="2252083" cy="319630"/>
            </a:xfrm>
          </p:grpSpPr>
          <p:grpSp>
            <p:nvGrpSpPr>
              <p:cNvPr id="75" name="1组合 74">
                <a:extLst>
                  <a:ext uri="{FF2B5EF4-FFF2-40B4-BE49-F238E27FC236}">
                    <a16:creationId xmlns:a16="http://schemas.microsoft.com/office/drawing/2014/main" id="{7EC5021C-6DB6-4054-B769-7BBF94B27B99}"/>
                  </a:ext>
                </a:extLst>
              </p:cNvPr>
              <p:cNvGrpSpPr/>
              <p:nvPr/>
            </p:nvGrpSpPr>
            <p:grpSpPr>
              <a:xfrm>
                <a:off x="2583118" y="1210510"/>
                <a:ext cx="2252083" cy="319630"/>
                <a:chOff x="2634242" y="848512"/>
                <a:chExt cx="2252083" cy="319630"/>
              </a:xfrm>
            </p:grpSpPr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AF0909EC-CEC0-4578-A6FD-4115CB7CC8D9}"/>
                    </a:ext>
                  </a:extLst>
                </p:cNvPr>
                <p:cNvSpPr/>
                <p:nvPr/>
              </p:nvSpPr>
              <p:spPr>
                <a:xfrm>
                  <a:off x="2634242" y="848512"/>
                  <a:ext cx="2252083" cy="319630"/>
                </a:xfrm>
                <a:prstGeom prst="roundRect">
                  <a:avLst/>
                </a:prstGeom>
                <a:solidFill>
                  <a:srgbClr val="F6F6F6"/>
                </a:solidFill>
                <a:ln w="127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430E035-CB56-4233-9C39-47FF3433F4E4}"/>
                    </a:ext>
                  </a:extLst>
                </p:cNvPr>
                <p:cNvSpPr txBox="1"/>
                <p:nvPr/>
              </p:nvSpPr>
              <p:spPr>
                <a:xfrm>
                  <a:off x="2634243" y="869827"/>
                  <a:ext cx="20120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altLang="zh-CN" sz="1200" dirty="0">
                      <a:solidFill>
                        <a:srgbClr val="969EB1"/>
                      </a:solidFill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rPr>
                    <a:t>E:\ImpactAnalysis\data\aer</a:t>
                  </a:r>
                  <a:endParaRPr lang="zh-CN" altLang="en-US" sz="1200" dirty="0">
                    <a:solidFill>
                      <a:srgbClr val="969EB1"/>
                    </a:solidFill>
                    <a:latin typeface="Arial" panose="020B0604020202020204" pitchFamily="34" charset="0"/>
                    <a:ea typeface="苹方 中等" panose="020B0400000000000000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17035AE8-94D1-415C-B3A0-97EA13EEC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0143" y="1271324"/>
                <a:ext cx="198000" cy="198000"/>
              </a:xfrm>
              <a:prstGeom prst="rect">
                <a:avLst/>
              </a:prstGeom>
            </p:spPr>
          </p:pic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B477CDE-8434-4884-9D70-FA08768CAE9C}"/>
                </a:ext>
              </a:extLst>
            </p:cNvPr>
            <p:cNvGrpSpPr/>
            <p:nvPr/>
          </p:nvGrpSpPr>
          <p:grpSpPr>
            <a:xfrm>
              <a:off x="5121918" y="920512"/>
              <a:ext cx="1033677" cy="320400"/>
              <a:chOff x="1231299" y="3543711"/>
              <a:chExt cx="1033677" cy="320400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6E466CB7-422C-4F49-96CB-44536C4DD7B2}"/>
                  </a:ext>
                </a:extLst>
              </p:cNvPr>
              <p:cNvSpPr/>
              <p:nvPr/>
            </p:nvSpPr>
            <p:spPr>
              <a:xfrm>
                <a:off x="1231299" y="3543711"/>
                <a:ext cx="1033677" cy="320400"/>
              </a:xfrm>
              <a:custGeom>
                <a:avLst/>
                <a:gdLst>
                  <a:gd name="connsiteX0" fmla="*/ 0 w 612000"/>
                  <a:gd name="connsiteY0" fmla="*/ 53401 h 320400"/>
                  <a:gd name="connsiteX1" fmla="*/ 53401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0 w 612000"/>
                  <a:gd name="connsiteY8" fmla="*/ 53401 h 320400"/>
                  <a:gd name="connsiteX0" fmla="*/ 0 w 612000"/>
                  <a:gd name="connsiteY0" fmla="*/ 53401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0 w 612000"/>
                  <a:gd name="connsiteY8" fmla="*/ 53401 h 320400"/>
                  <a:gd name="connsiteX0" fmla="*/ 2381 w 612000"/>
                  <a:gd name="connsiteY0" fmla="*/ 29588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29588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36733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36733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29589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72887 w 612000"/>
                  <a:gd name="connsiteY5" fmla="*/ 318019 h 320400"/>
                  <a:gd name="connsiteX6" fmla="*/ 29589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81287 h 320400"/>
                  <a:gd name="connsiteX5" fmla="*/ 572887 w 612000"/>
                  <a:gd name="connsiteY5" fmla="*/ 318019 h 320400"/>
                  <a:gd name="connsiteX6" fmla="*/ 29589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000" h="320400">
                    <a:moveTo>
                      <a:pt x="2381" y="41494"/>
                    </a:moveTo>
                    <a:cubicBezTo>
                      <a:pt x="2381" y="12001"/>
                      <a:pt x="9620" y="0"/>
                      <a:pt x="39113" y="0"/>
                    </a:cubicBezTo>
                    <a:lnTo>
                      <a:pt x="575268" y="0"/>
                    </a:lnTo>
                    <a:cubicBezTo>
                      <a:pt x="604761" y="0"/>
                      <a:pt x="612000" y="9620"/>
                      <a:pt x="612000" y="39113"/>
                    </a:cubicBezTo>
                    <a:lnTo>
                      <a:pt x="612000" y="281287"/>
                    </a:lnTo>
                    <a:cubicBezTo>
                      <a:pt x="612000" y="310780"/>
                      <a:pt x="602380" y="318019"/>
                      <a:pt x="572887" y="318019"/>
                    </a:cubicBezTo>
                    <a:lnTo>
                      <a:pt x="29589" y="320400"/>
                    </a:lnTo>
                    <a:cubicBezTo>
                      <a:pt x="96" y="320400"/>
                      <a:pt x="0" y="308398"/>
                      <a:pt x="0" y="278905"/>
                    </a:cubicBezTo>
                    <a:cubicBezTo>
                      <a:pt x="794" y="199768"/>
                      <a:pt x="1587" y="120631"/>
                      <a:pt x="2381" y="41494"/>
                    </a:cubicBezTo>
                    <a:close/>
                  </a:path>
                </a:pathLst>
              </a:custGeom>
              <a:solidFill>
                <a:srgbClr val="2B7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2945C4-E5C2-4A24-A7B7-F53B300474BC}"/>
                  </a:ext>
                </a:extLst>
              </p:cNvPr>
              <p:cNvSpPr txBox="1"/>
              <p:nvPr/>
            </p:nvSpPr>
            <p:spPr>
              <a:xfrm>
                <a:off x="1348028" y="3565412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200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数据上传</a:t>
                </a:r>
              </a:p>
            </p:txBody>
          </p:sp>
        </p:grp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D30F5660-2373-4836-8C39-C7DAE118A4F1}"/>
              </a:ext>
            </a:extLst>
          </p:cNvPr>
          <p:cNvSpPr/>
          <p:nvPr/>
        </p:nvSpPr>
        <p:spPr>
          <a:xfrm>
            <a:off x="2264977" y="1526061"/>
            <a:ext cx="9379296" cy="4478346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9CFFCBF-2409-4527-8FE3-9FD5DA684D2A}"/>
              </a:ext>
            </a:extLst>
          </p:cNvPr>
          <p:cNvSpPr txBox="1"/>
          <p:nvPr/>
        </p:nvSpPr>
        <p:spPr>
          <a:xfrm>
            <a:off x="2533000" y="164452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关键类概率排名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848286D-F724-460A-B0BC-888A3D23FB7A}"/>
              </a:ext>
            </a:extLst>
          </p:cNvPr>
          <p:cNvCxnSpPr>
            <a:cxnSpLocks/>
          </p:cNvCxnSpPr>
          <p:nvPr/>
        </p:nvCxnSpPr>
        <p:spPr>
          <a:xfrm>
            <a:off x="2264977" y="1978490"/>
            <a:ext cx="9079298" cy="348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3391BBB7-5089-4EA0-895C-77D6AD9B0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13828"/>
              </p:ext>
            </p:extLst>
          </p:nvPr>
        </p:nvGraphicFramePr>
        <p:xfrm>
          <a:off x="2424162" y="1981976"/>
          <a:ext cx="8920113" cy="3961592"/>
        </p:xfrm>
        <a:graphic>
          <a:graphicData uri="http://schemas.openxmlformats.org/drawingml/2006/table">
            <a:tbl>
              <a:tblPr firstRow="1" bandRow="1"/>
              <a:tblGrid>
                <a:gridCol w="2104590">
                  <a:extLst>
                    <a:ext uri="{9D8B030D-6E8A-4147-A177-3AD203B41FA5}">
                      <a16:colId xmlns:a16="http://schemas.microsoft.com/office/drawing/2014/main" val="3871833708"/>
                    </a:ext>
                  </a:extLst>
                </a:gridCol>
                <a:gridCol w="3842152">
                  <a:extLst>
                    <a:ext uri="{9D8B030D-6E8A-4147-A177-3AD203B41FA5}">
                      <a16:colId xmlns:a16="http://schemas.microsoft.com/office/drawing/2014/main" val="3014134737"/>
                    </a:ext>
                  </a:extLst>
                </a:gridCol>
                <a:gridCol w="2973371">
                  <a:extLst>
                    <a:ext uri="{9D8B030D-6E8A-4147-A177-3AD203B41FA5}">
                      <a16:colId xmlns:a16="http://schemas.microsoft.com/office/drawing/2014/main" val="1529584606"/>
                    </a:ext>
                  </a:extLst>
                </a:gridCol>
              </a:tblGrid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7043162"/>
                  </a:ext>
                </a:extLst>
              </a:tr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MemberStatusListener.java</a:t>
                      </a:r>
                      <a:endParaRPr lang="zh-CN" alt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0.7533333333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41334"/>
                  </a:ext>
                </a:extLst>
              </a:tr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SequencerAgent.java</a:t>
                      </a:r>
                      <a:endParaRPr lang="zh-CN" alt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0.3171111111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652075"/>
                  </a:ext>
                </a:extLst>
              </a:tr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ConsensusModuleHarness.java</a:t>
                      </a:r>
                      <a:endParaRPr lang="zh-CN" alt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0.1066666666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46376"/>
                  </a:ext>
                </a:extLst>
              </a:tr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ConsensusModuleHarness.java</a:t>
                      </a:r>
                      <a:endParaRPr lang="zh-CN" alt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963535"/>
                  </a:ext>
                </a:extLst>
              </a:tr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MemberStatusAdapter.java</a:t>
                      </a:r>
                      <a:endParaRPr lang="zh-CN" alt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0.0747474747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80700"/>
                  </a:ext>
                </a:extLst>
              </a:tr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MemberStatusPublisher.java</a:t>
                      </a:r>
                      <a:endParaRPr lang="zh-CN" alt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0.0566666666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884208"/>
                  </a:ext>
                </a:extLst>
              </a:tr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RecordingCatchUp.java</a:t>
                      </a:r>
                      <a:endParaRPr lang="zh-CN" alt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32041"/>
                  </a:ext>
                </a:extLst>
              </a:tr>
            </a:tbl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929239B7-DC6E-49C5-BE38-A2EE0957CD67}"/>
              </a:ext>
            </a:extLst>
          </p:cNvPr>
          <p:cNvSpPr txBox="1"/>
          <p:nvPr/>
        </p:nvSpPr>
        <p:spPr>
          <a:xfrm>
            <a:off x="176056" y="153621"/>
            <a:ext cx="266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Code Change Analysis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Plaform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FBA9BBD-D360-4B25-B34A-293CFDAB72AD}"/>
              </a:ext>
            </a:extLst>
          </p:cNvPr>
          <p:cNvGrpSpPr/>
          <p:nvPr/>
        </p:nvGrpSpPr>
        <p:grpSpPr>
          <a:xfrm>
            <a:off x="79376" y="669834"/>
            <a:ext cx="2046480" cy="1797913"/>
            <a:chOff x="79376" y="669834"/>
            <a:chExt cx="2046480" cy="1797913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C90EA73-0FCA-43B3-92FA-62F8978E7A4A}"/>
                </a:ext>
              </a:extLst>
            </p:cNvPr>
            <p:cNvSpPr/>
            <p:nvPr/>
          </p:nvSpPr>
          <p:spPr>
            <a:xfrm>
              <a:off x="81156" y="669924"/>
              <a:ext cx="2044700" cy="1795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1F1F1"/>
              </a:solidFill>
            </a:ln>
            <a:effectLst>
              <a:outerShdw blurRad="63500" sx="101000" sy="101000" algn="ctr" rotWithShape="0">
                <a:prstClr val="black">
                  <a:alpha val="2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FB9B40A-C6A3-4DA3-A098-40E4EFCF08AA}"/>
                </a:ext>
              </a:extLst>
            </p:cNvPr>
            <p:cNvSpPr/>
            <p:nvPr/>
          </p:nvSpPr>
          <p:spPr>
            <a:xfrm>
              <a:off x="79376" y="669834"/>
              <a:ext cx="2044699" cy="360000"/>
            </a:xfrm>
            <a:prstGeom prst="rect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8F0517-2854-4F52-8F66-F9372121E657}"/>
                </a:ext>
              </a:extLst>
            </p:cNvPr>
            <p:cNvSpPr txBox="1"/>
            <p:nvPr/>
          </p:nvSpPr>
          <p:spPr>
            <a:xfrm>
              <a:off x="179427" y="712079"/>
              <a:ext cx="110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修改影响分析</a:t>
              </a: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BC22DAF-BCFA-4253-A2C7-8F0E18662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4625" y="776512"/>
              <a:ext cx="144000" cy="144000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2D8FAA4-A577-4D79-9E6F-361DB39D6E71}"/>
                </a:ext>
              </a:extLst>
            </p:cNvPr>
            <p:cNvSpPr txBox="1"/>
            <p:nvPr/>
          </p:nvSpPr>
          <p:spPr>
            <a:xfrm>
              <a:off x="179427" y="1096143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rgbClr val="2880E7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关键类判定</a:t>
              </a:r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64AEC6DF-AB44-4BFB-8F03-A9D88A6428FC}"/>
                </a:ext>
              </a:extLst>
            </p:cNvPr>
            <p:cNvCxnSpPr/>
            <p:nvPr/>
          </p:nvCxnSpPr>
          <p:spPr>
            <a:xfrm flipH="1">
              <a:off x="109925" y="138189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69A9B9EA-5101-4735-A644-72EF719F78AE}"/>
                </a:ext>
              </a:extLst>
            </p:cNvPr>
            <p:cNvCxnSpPr/>
            <p:nvPr/>
          </p:nvCxnSpPr>
          <p:spPr>
            <a:xfrm flipH="1">
              <a:off x="109925" y="174384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DC49576F-EB83-45CA-AF41-DB0C45CF093B}"/>
                </a:ext>
              </a:extLst>
            </p:cNvPr>
            <p:cNvCxnSpPr/>
            <p:nvPr/>
          </p:nvCxnSpPr>
          <p:spPr>
            <a:xfrm flipH="1">
              <a:off x="109925" y="210579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E795F00B-ECB8-4A02-AE9A-5B278ABF1945}"/>
                </a:ext>
              </a:extLst>
            </p:cNvPr>
            <p:cNvCxnSpPr/>
            <p:nvPr/>
          </p:nvCxnSpPr>
          <p:spPr>
            <a:xfrm flipH="1">
              <a:off x="111706" y="246774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404BA94-D5F0-4E55-A300-3754D5CF8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1198642"/>
              <a:ext cx="36000" cy="36000"/>
            </a:xfrm>
            <a:prstGeom prst="ellipse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5ED836E-B4D4-4AB7-9FC3-174AB5E86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1547076"/>
              <a:ext cx="36000" cy="36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880E7"/>
                </a:solidFill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D5D8EA9A-83D9-45DF-A05D-131EA66EC2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1903340"/>
              <a:ext cx="36000" cy="3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DE4A3D1C-8B43-49E1-93A4-2474C69FF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2272537"/>
              <a:ext cx="36000" cy="3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44B5F2E-83A4-42FC-B939-5F8F838860F7}"/>
                </a:ext>
              </a:extLst>
            </p:cNvPr>
            <p:cNvSpPr txBox="1"/>
            <p:nvPr/>
          </p:nvSpPr>
          <p:spPr>
            <a:xfrm>
              <a:off x="179427" y="1432110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rgbClr val="2880E7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F7F7F"/>
                  </a:solidFill>
                </a:rPr>
                <a:t>相似提交检索</a:t>
              </a: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A4D6BE64-444B-4C1E-8E22-3E35F390FBA4}"/>
                </a:ext>
              </a:extLst>
            </p:cNvPr>
            <p:cNvSpPr txBox="1"/>
            <p:nvPr/>
          </p:nvSpPr>
          <p:spPr>
            <a:xfrm>
              <a:off x="179427" y="179754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chemeClr val="bg1">
                      <a:lumMod val="50000"/>
                    </a:schemeClr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影响集推荐</a:t>
              </a:r>
            </a:p>
          </p:txBody>
        </p: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4EC60439-3276-49F8-9E66-DE01CE485D9C}"/>
                </a:ext>
              </a:extLst>
            </p:cNvPr>
            <p:cNvGrpSpPr/>
            <p:nvPr/>
          </p:nvGrpSpPr>
          <p:grpSpPr>
            <a:xfrm>
              <a:off x="79376" y="2105796"/>
              <a:ext cx="2044700" cy="360000"/>
              <a:chOff x="79376" y="2474066"/>
              <a:chExt cx="2044700" cy="360000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AB8729D-04F2-42DE-BC47-C3FAF1F0E617}"/>
                  </a:ext>
                </a:extLst>
              </p:cNvPr>
              <p:cNvSpPr/>
              <p:nvPr/>
            </p:nvSpPr>
            <p:spPr>
              <a:xfrm>
                <a:off x="79376" y="2474066"/>
                <a:ext cx="2044700" cy="360000"/>
              </a:xfrm>
              <a:prstGeom prst="rect">
                <a:avLst/>
              </a:prstGeom>
              <a:solidFill>
                <a:srgbClr val="288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F61362E-49CC-4097-8D34-B74353478514}"/>
                  </a:ext>
                </a:extLst>
              </p:cNvPr>
              <p:cNvSpPr txBox="1"/>
              <p:nvPr/>
            </p:nvSpPr>
            <p:spPr>
              <a:xfrm>
                <a:off x="179427" y="2516311"/>
                <a:ext cx="11079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修改周期预测</a:t>
                </a:r>
              </a:p>
            </p:txBody>
          </p:sp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CE9B17CB-4BC4-4F1A-BAC1-13480F21A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24625" y="2580744"/>
                <a:ext cx="144000" cy="144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5266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3905F7C-9E9C-443D-8590-A47EBE36F3A0}"/>
              </a:ext>
            </a:extLst>
          </p:cNvPr>
          <p:cNvSpPr/>
          <p:nvPr/>
        </p:nvSpPr>
        <p:spPr>
          <a:xfrm>
            <a:off x="0" y="0"/>
            <a:ext cx="12192000" cy="58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51C233-48C3-44CB-8C1A-B36FD1472CCB}"/>
              </a:ext>
            </a:extLst>
          </p:cNvPr>
          <p:cNvCxnSpPr/>
          <p:nvPr/>
        </p:nvCxnSpPr>
        <p:spPr>
          <a:xfrm>
            <a:off x="0" y="583361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85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16A73B-088E-4E11-A4CE-0AB145B2FF9A}"/>
              </a:ext>
            </a:extLst>
          </p:cNvPr>
          <p:cNvGrpSpPr/>
          <p:nvPr/>
        </p:nvGrpSpPr>
        <p:grpSpPr>
          <a:xfrm>
            <a:off x="9696449" y="146553"/>
            <a:ext cx="676275" cy="323840"/>
            <a:chOff x="2905125" y="2070603"/>
            <a:chExt cx="676275" cy="323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13C16D-945E-45D7-978B-FA49A21A1C22}"/>
                </a:ext>
              </a:extLst>
            </p:cNvPr>
            <p:cNvSpPr/>
            <p:nvPr/>
          </p:nvSpPr>
          <p:spPr>
            <a:xfrm>
              <a:off x="2905125" y="207060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4FD4D2-2DDE-4AB9-B227-8ADE3ADC7A23}"/>
                </a:ext>
              </a:extLst>
            </p:cNvPr>
            <p:cNvSpPr txBox="1"/>
            <p:nvPr/>
          </p:nvSpPr>
          <p:spPr>
            <a:xfrm>
              <a:off x="2997041" y="2094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84BB81-C0C1-41F7-8E15-557D54B4C599}"/>
              </a:ext>
            </a:extLst>
          </p:cNvPr>
          <p:cNvGrpSpPr/>
          <p:nvPr/>
        </p:nvGrpSpPr>
        <p:grpSpPr>
          <a:xfrm>
            <a:off x="10464640" y="146552"/>
            <a:ext cx="676275" cy="323840"/>
            <a:chOff x="9942670" y="2467273"/>
            <a:chExt cx="676275" cy="3238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9AAC00-6E5B-4A9D-AED1-8572C711E21B}"/>
                </a:ext>
              </a:extLst>
            </p:cNvPr>
            <p:cNvSpPr/>
            <p:nvPr/>
          </p:nvSpPr>
          <p:spPr>
            <a:xfrm>
              <a:off x="9942670" y="246727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B7DA01-B639-4151-BB16-A1C57292A3B3}"/>
                </a:ext>
              </a:extLst>
            </p:cNvPr>
            <p:cNvGrpSpPr/>
            <p:nvPr/>
          </p:nvGrpSpPr>
          <p:grpSpPr>
            <a:xfrm>
              <a:off x="10026873" y="2496547"/>
              <a:ext cx="592072" cy="277000"/>
              <a:chOff x="4992445" y="2388499"/>
              <a:chExt cx="481363" cy="22574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480B076-2E81-4CB2-B1B7-CECF7FA32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45" y="2415600"/>
                <a:ext cx="162000" cy="162000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B0CB7E-C360-4736-B963-BF70AC5E90AE}"/>
                  </a:ext>
                </a:extLst>
              </p:cNvPr>
              <p:cNvSpPr txBox="1"/>
              <p:nvPr/>
            </p:nvSpPr>
            <p:spPr>
              <a:xfrm>
                <a:off x="5073445" y="2388499"/>
                <a:ext cx="400363" cy="22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登录</a:t>
                </a: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9F6F528-EA8C-46B2-AF56-CC02D243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48" y="182472"/>
            <a:ext cx="252000" cy="25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65F0E0-100D-41D0-A765-961772E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32" y="187970"/>
            <a:ext cx="252000" cy="252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7320041D-BCE9-4720-AE65-DCBA62C8CCB0}"/>
              </a:ext>
            </a:extLst>
          </p:cNvPr>
          <p:cNvGrpSpPr/>
          <p:nvPr/>
        </p:nvGrpSpPr>
        <p:grpSpPr>
          <a:xfrm>
            <a:off x="79376" y="669834"/>
            <a:ext cx="2046480" cy="1797913"/>
            <a:chOff x="79376" y="669834"/>
            <a:chExt cx="2046480" cy="17979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BC3990-F407-4C37-B1F0-417144BC5372}"/>
                </a:ext>
              </a:extLst>
            </p:cNvPr>
            <p:cNvSpPr/>
            <p:nvPr/>
          </p:nvSpPr>
          <p:spPr>
            <a:xfrm>
              <a:off x="81156" y="669924"/>
              <a:ext cx="2044700" cy="1795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1F1F1"/>
              </a:solidFill>
            </a:ln>
            <a:effectLst>
              <a:outerShdw blurRad="63500" sx="101000" sy="101000" algn="ctr" rotWithShape="0">
                <a:prstClr val="black">
                  <a:alpha val="2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2D2F7F7-9896-438F-A1E7-0F2ED3E203A7}"/>
                </a:ext>
              </a:extLst>
            </p:cNvPr>
            <p:cNvSpPr/>
            <p:nvPr/>
          </p:nvSpPr>
          <p:spPr>
            <a:xfrm>
              <a:off x="79376" y="669834"/>
              <a:ext cx="2044699" cy="360000"/>
            </a:xfrm>
            <a:prstGeom prst="rect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4E36A43-982A-45D8-AA35-EB8B3124654C}"/>
                </a:ext>
              </a:extLst>
            </p:cNvPr>
            <p:cNvSpPr txBox="1"/>
            <p:nvPr/>
          </p:nvSpPr>
          <p:spPr>
            <a:xfrm>
              <a:off x="179427" y="712079"/>
              <a:ext cx="110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修改影响分析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390F7F66-4339-4C4B-B6E5-DFD8FCD7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4625" y="776512"/>
              <a:ext cx="144000" cy="144000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84D3A6E-1246-49ED-A9AD-0578DF473584}"/>
                </a:ext>
              </a:extLst>
            </p:cNvPr>
            <p:cNvSpPr txBox="1"/>
            <p:nvPr/>
          </p:nvSpPr>
          <p:spPr>
            <a:xfrm>
              <a:off x="179427" y="1096143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chemeClr val="bg1">
                      <a:lumMod val="50000"/>
                    </a:schemeClr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关键类判定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3A6F8A4-E443-4889-986D-C1AAC7E4A53E}"/>
                </a:ext>
              </a:extLst>
            </p:cNvPr>
            <p:cNvCxnSpPr/>
            <p:nvPr/>
          </p:nvCxnSpPr>
          <p:spPr>
            <a:xfrm flipH="1">
              <a:off x="109925" y="138189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7AD854B-2C3D-48A4-A63A-9071FC14D1AD}"/>
                </a:ext>
              </a:extLst>
            </p:cNvPr>
            <p:cNvCxnSpPr/>
            <p:nvPr/>
          </p:nvCxnSpPr>
          <p:spPr>
            <a:xfrm flipH="1">
              <a:off x="109925" y="174384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D20B7C4-A827-4D2C-A0B7-2C550A4C37DA}"/>
                </a:ext>
              </a:extLst>
            </p:cNvPr>
            <p:cNvCxnSpPr/>
            <p:nvPr/>
          </p:nvCxnSpPr>
          <p:spPr>
            <a:xfrm flipH="1">
              <a:off x="109925" y="210579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6587225-F2EC-4416-A7D7-CFEE43302F41}"/>
                </a:ext>
              </a:extLst>
            </p:cNvPr>
            <p:cNvCxnSpPr/>
            <p:nvPr/>
          </p:nvCxnSpPr>
          <p:spPr>
            <a:xfrm flipH="1">
              <a:off x="111706" y="2467747"/>
              <a:ext cx="198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6548C01-A444-437E-B866-A41C100C3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1198642"/>
              <a:ext cx="36000" cy="3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65F1FF4-884F-40E9-A783-AADC8E95A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1547076"/>
              <a:ext cx="36000" cy="36000"/>
            </a:xfrm>
            <a:prstGeom prst="ellipse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880E7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48BF9F5-CAE8-4F6B-92D8-DA0E6675B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1903340"/>
              <a:ext cx="36000" cy="3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001EF7B-AB88-400B-B198-6D99BEAB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27" y="2272537"/>
              <a:ext cx="36000" cy="3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2BB3ED8-9581-488A-94BD-F2C7F7ADC371}"/>
                </a:ext>
              </a:extLst>
            </p:cNvPr>
            <p:cNvSpPr txBox="1"/>
            <p:nvPr/>
          </p:nvSpPr>
          <p:spPr>
            <a:xfrm>
              <a:off x="179427" y="1432110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rgbClr val="2880E7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相似提交检索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29E84D4-1656-4EC0-A535-16999E2203A0}"/>
                </a:ext>
              </a:extLst>
            </p:cNvPr>
            <p:cNvSpPr txBox="1"/>
            <p:nvPr/>
          </p:nvSpPr>
          <p:spPr>
            <a:xfrm>
              <a:off x="179427" y="179754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chemeClr val="bg1">
                      <a:lumMod val="50000"/>
                    </a:schemeClr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影响集推荐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30FD93C-991E-40F6-8D6F-AA3FC33647DD}"/>
                </a:ext>
              </a:extLst>
            </p:cNvPr>
            <p:cNvGrpSpPr/>
            <p:nvPr/>
          </p:nvGrpSpPr>
          <p:grpSpPr>
            <a:xfrm>
              <a:off x="79376" y="2105796"/>
              <a:ext cx="2044700" cy="360000"/>
              <a:chOff x="79376" y="2474066"/>
              <a:chExt cx="2044700" cy="36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59794F7-51A1-4C5E-8775-F5874E7219D8}"/>
                  </a:ext>
                </a:extLst>
              </p:cNvPr>
              <p:cNvSpPr/>
              <p:nvPr/>
            </p:nvSpPr>
            <p:spPr>
              <a:xfrm>
                <a:off x="79376" y="2474066"/>
                <a:ext cx="2044700" cy="360000"/>
              </a:xfrm>
              <a:prstGeom prst="rect">
                <a:avLst/>
              </a:prstGeom>
              <a:solidFill>
                <a:srgbClr val="288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AABE519-EEC7-46F7-B942-321BAAA7A4D0}"/>
                  </a:ext>
                </a:extLst>
              </p:cNvPr>
              <p:cNvSpPr txBox="1"/>
              <p:nvPr/>
            </p:nvSpPr>
            <p:spPr>
              <a:xfrm>
                <a:off x="179427" y="2516311"/>
                <a:ext cx="11079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修改周期预测</a:t>
                </a:r>
              </a:p>
            </p:txBody>
          </p:sp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4D957416-271F-4FF3-BA83-797FDCDB1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24625" y="2580744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566C79B-9906-4994-AE8A-462E19567529}"/>
              </a:ext>
            </a:extLst>
          </p:cNvPr>
          <p:cNvGrpSpPr/>
          <p:nvPr/>
        </p:nvGrpSpPr>
        <p:grpSpPr>
          <a:xfrm>
            <a:off x="2264977" y="669834"/>
            <a:ext cx="9379296" cy="687919"/>
            <a:chOff x="2264977" y="669834"/>
            <a:chExt cx="9379296" cy="68791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83E5FCA-B3BF-44FD-9B87-BD7050687CFF}"/>
                </a:ext>
              </a:extLst>
            </p:cNvPr>
            <p:cNvSpPr/>
            <p:nvPr/>
          </p:nvSpPr>
          <p:spPr>
            <a:xfrm>
              <a:off x="2264977" y="669834"/>
              <a:ext cx="9379296" cy="6879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1F1F1"/>
              </a:solidFill>
            </a:ln>
            <a:effectLst>
              <a:outerShdw blurRad="63500" sx="101000" sy="101000" algn="ctr" rotWithShape="0">
                <a:prstClr val="black">
                  <a:alpha val="2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C563986-0BD8-4339-96BC-4A9FA75978FE}"/>
                </a:ext>
              </a:extLst>
            </p:cNvPr>
            <p:cNvGrpSpPr/>
            <p:nvPr/>
          </p:nvGrpSpPr>
          <p:grpSpPr>
            <a:xfrm>
              <a:off x="2668843" y="853593"/>
              <a:ext cx="3420077" cy="320400"/>
              <a:chOff x="2735518" y="920512"/>
              <a:chExt cx="3420077" cy="320400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2966423-BC6E-4383-AE77-DDADDD36CB65}"/>
                  </a:ext>
                </a:extLst>
              </p:cNvPr>
              <p:cNvGrpSpPr/>
              <p:nvPr/>
            </p:nvGrpSpPr>
            <p:grpSpPr>
              <a:xfrm>
                <a:off x="2735518" y="920512"/>
                <a:ext cx="2252083" cy="319630"/>
                <a:chOff x="2583118" y="1210510"/>
                <a:chExt cx="2252083" cy="319630"/>
              </a:xfrm>
            </p:grpSpPr>
            <p:grpSp>
              <p:nvGrpSpPr>
                <p:cNvPr id="75" name="1组合 74">
                  <a:extLst>
                    <a:ext uri="{FF2B5EF4-FFF2-40B4-BE49-F238E27FC236}">
                      <a16:creationId xmlns:a16="http://schemas.microsoft.com/office/drawing/2014/main" id="{7EC5021C-6DB6-4054-B769-7BBF94B27B99}"/>
                    </a:ext>
                  </a:extLst>
                </p:cNvPr>
                <p:cNvGrpSpPr/>
                <p:nvPr/>
              </p:nvGrpSpPr>
              <p:grpSpPr>
                <a:xfrm>
                  <a:off x="2583118" y="1210510"/>
                  <a:ext cx="2252083" cy="319630"/>
                  <a:chOff x="2634242" y="848512"/>
                  <a:chExt cx="2252083" cy="319630"/>
                </a:xfrm>
              </p:grpSpPr>
              <p:sp>
                <p:nvSpPr>
                  <p:cNvPr id="72" name="矩形: 圆角 71">
                    <a:extLst>
                      <a:ext uri="{FF2B5EF4-FFF2-40B4-BE49-F238E27FC236}">
                        <a16:creationId xmlns:a16="http://schemas.microsoft.com/office/drawing/2014/main" id="{AF0909EC-CEC0-4578-A6FD-4115CB7CC8D9}"/>
                      </a:ext>
                    </a:extLst>
                  </p:cNvPr>
                  <p:cNvSpPr/>
                  <p:nvPr/>
                </p:nvSpPr>
                <p:spPr>
                  <a:xfrm>
                    <a:off x="2634242" y="848512"/>
                    <a:ext cx="2252083" cy="319630"/>
                  </a:xfrm>
                  <a:prstGeom prst="roundRect">
                    <a:avLst/>
                  </a:prstGeom>
                  <a:solidFill>
                    <a:srgbClr val="F6F6F6"/>
                  </a:solidFill>
                  <a:ln w="12700">
                    <a:solidFill>
                      <a:srgbClr val="ECE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1430E035-CB56-4233-9C39-47FF3433F4E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4243" y="869827"/>
                    <a:ext cx="201208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altLang="zh-CN" sz="1200" dirty="0">
                        <a:solidFill>
                          <a:srgbClr val="969EB1"/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rPr>
                      <a:t>E:\ImpactAnalysis\data\aer</a:t>
                    </a:r>
                    <a:endParaRPr lang="zh-CN" altLang="en-US" sz="1200" dirty="0">
                      <a:solidFill>
                        <a:srgbClr val="969EB1"/>
                      </a:solidFill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85" name="图片 84">
                  <a:extLst>
                    <a:ext uri="{FF2B5EF4-FFF2-40B4-BE49-F238E27FC236}">
                      <a16:creationId xmlns:a16="http://schemas.microsoft.com/office/drawing/2014/main" id="{17035AE8-94D1-415C-B3A0-97EA13EEC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143" y="1271324"/>
                  <a:ext cx="198000" cy="198000"/>
                </a:xfrm>
                <a:prstGeom prst="rect">
                  <a:avLst/>
                </a:prstGeom>
              </p:spPr>
            </p:pic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B477CDE-8434-4884-9D70-FA08768CAE9C}"/>
                  </a:ext>
                </a:extLst>
              </p:cNvPr>
              <p:cNvGrpSpPr/>
              <p:nvPr/>
            </p:nvGrpSpPr>
            <p:grpSpPr>
              <a:xfrm>
                <a:off x="5121918" y="920512"/>
                <a:ext cx="1033677" cy="320400"/>
                <a:chOff x="1231299" y="3543711"/>
                <a:chExt cx="1033677" cy="320400"/>
              </a:xfrm>
            </p:grpSpPr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6E466CB7-422C-4F49-96CB-44536C4DD7B2}"/>
                    </a:ext>
                  </a:extLst>
                </p:cNvPr>
                <p:cNvSpPr/>
                <p:nvPr/>
              </p:nvSpPr>
              <p:spPr>
                <a:xfrm>
                  <a:off x="1231299" y="3543711"/>
                  <a:ext cx="1033677" cy="320400"/>
                </a:xfrm>
                <a:custGeom>
                  <a:avLst/>
                  <a:gdLst>
                    <a:gd name="connsiteX0" fmla="*/ 0 w 612000"/>
                    <a:gd name="connsiteY0" fmla="*/ 53401 h 320400"/>
                    <a:gd name="connsiteX1" fmla="*/ 53401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0 w 612000"/>
                    <a:gd name="connsiteY8" fmla="*/ 53401 h 320400"/>
                    <a:gd name="connsiteX0" fmla="*/ 0 w 612000"/>
                    <a:gd name="connsiteY0" fmla="*/ 53401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0 w 612000"/>
                    <a:gd name="connsiteY8" fmla="*/ 53401 h 320400"/>
                    <a:gd name="connsiteX0" fmla="*/ 2381 w 612000"/>
                    <a:gd name="connsiteY0" fmla="*/ 29588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29588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36733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36733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72887 w 612000"/>
                    <a:gd name="connsiteY5" fmla="*/ 318019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81287 h 320400"/>
                    <a:gd name="connsiteX5" fmla="*/ 572887 w 612000"/>
                    <a:gd name="connsiteY5" fmla="*/ 318019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2000" h="320400">
                      <a:moveTo>
                        <a:pt x="2381" y="41494"/>
                      </a:moveTo>
                      <a:cubicBezTo>
                        <a:pt x="2381" y="12001"/>
                        <a:pt x="9620" y="0"/>
                        <a:pt x="39113" y="0"/>
                      </a:cubicBezTo>
                      <a:lnTo>
                        <a:pt x="575268" y="0"/>
                      </a:lnTo>
                      <a:cubicBezTo>
                        <a:pt x="604761" y="0"/>
                        <a:pt x="612000" y="9620"/>
                        <a:pt x="612000" y="39113"/>
                      </a:cubicBezTo>
                      <a:lnTo>
                        <a:pt x="612000" y="281287"/>
                      </a:lnTo>
                      <a:cubicBezTo>
                        <a:pt x="612000" y="310780"/>
                        <a:pt x="602380" y="318019"/>
                        <a:pt x="572887" y="318019"/>
                      </a:cubicBezTo>
                      <a:lnTo>
                        <a:pt x="29589" y="320400"/>
                      </a:lnTo>
                      <a:cubicBezTo>
                        <a:pt x="96" y="320400"/>
                        <a:pt x="0" y="308398"/>
                        <a:pt x="0" y="278905"/>
                      </a:cubicBezTo>
                      <a:cubicBezTo>
                        <a:pt x="794" y="199768"/>
                        <a:pt x="1587" y="120631"/>
                        <a:pt x="2381" y="41494"/>
                      </a:cubicBezTo>
                      <a:close/>
                    </a:path>
                  </a:pathLst>
                </a:custGeom>
                <a:solidFill>
                  <a:srgbClr val="2B7A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B82945C4-E5C2-4A24-A7B7-F53B300474BC}"/>
                    </a:ext>
                  </a:extLst>
                </p:cNvPr>
                <p:cNvSpPr txBox="1"/>
                <p:nvPr/>
              </p:nvSpPr>
              <p:spPr>
                <a:xfrm>
                  <a:off x="1348028" y="3565412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1200" dirty="0">
                      <a:solidFill>
                        <a:schemeClr val="bg1"/>
                      </a:solidFill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数据上传</a:t>
                  </a:r>
                </a:p>
              </p:txBody>
            </p:sp>
          </p:grpSp>
        </p:grp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D30F5660-2373-4836-8C39-C7DAE118A4F1}"/>
              </a:ext>
            </a:extLst>
          </p:cNvPr>
          <p:cNvSpPr/>
          <p:nvPr/>
        </p:nvSpPr>
        <p:spPr>
          <a:xfrm>
            <a:off x="2264977" y="1526060"/>
            <a:ext cx="9379296" cy="5703113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9CFFCBF-2409-4527-8FE3-9FD5DA684D2A}"/>
              </a:ext>
            </a:extLst>
          </p:cNvPr>
          <p:cNvSpPr txBox="1"/>
          <p:nvPr/>
        </p:nvSpPr>
        <p:spPr>
          <a:xfrm>
            <a:off x="2533000" y="164452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相似提交列表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848286D-F724-460A-B0BC-888A3D23FB7A}"/>
              </a:ext>
            </a:extLst>
          </p:cNvPr>
          <p:cNvCxnSpPr>
            <a:cxnSpLocks/>
          </p:cNvCxnSpPr>
          <p:nvPr/>
        </p:nvCxnSpPr>
        <p:spPr>
          <a:xfrm flipV="1">
            <a:off x="2424162" y="1981976"/>
            <a:ext cx="8920113" cy="1365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3391BBB7-5089-4EA0-895C-77D6AD9B0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55388"/>
              </p:ext>
            </p:extLst>
          </p:nvPr>
        </p:nvGraphicFramePr>
        <p:xfrm>
          <a:off x="2424162" y="1981976"/>
          <a:ext cx="8884244" cy="5247199"/>
        </p:xfrm>
        <a:graphic>
          <a:graphicData uri="http://schemas.openxmlformats.org/drawingml/2006/table">
            <a:tbl>
              <a:tblPr firstRow="1" bandRow="1"/>
              <a:tblGrid>
                <a:gridCol w="849752">
                  <a:extLst>
                    <a:ext uri="{9D8B030D-6E8A-4147-A177-3AD203B41FA5}">
                      <a16:colId xmlns:a16="http://schemas.microsoft.com/office/drawing/2014/main" val="3871833708"/>
                    </a:ext>
                  </a:extLst>
                </a:gridCol>
                <a:gridCol w="1908492">
                  <a:extLst>
                    <a:ext uri="{9D8B030D-6E8A-4147-A177-3AD203B41FA5}">
                      <a16:colId xmlns:a16="http://schemas.microsoft.com/office/drawing/2014/main" val="301413473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529584606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91952873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861928509"/>
                    </a:ext>
                  </a:extLst>
                </a:gridCol>
                <a:gridCol w="1482000">
                  <a:extLst>
                    <a:ext uri="{9D8B030D-6E8A-4147-A177-3AD203B41FA5}">
                      <a16:colId xmlns:a16="http://schemas.microsoft.com/office/drawing/2014/main" val="2082339554"/>
                    </a:ext>
                  </a:extLst>
                </a:gridCol>
              </a:tblGrid>
              <a:tr h="49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 Similarity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 Code Similarity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Code Similarity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Similarity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704316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deeplearning4j\6954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413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symmetricds\6169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6520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ejbca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\17147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463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opennms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\7135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9635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libgdx\10019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807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jhotdraw\828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8842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antlr4\5380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320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effectLst/>
                          <a:latin typeface="Arial" panose="020B0604020202020204" pitchFamily="34" charset="0"/>
                        </a:rPr>
                        <a:t>jedit</a:t>
                      </a: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\3835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0.7500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0.6331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0.6753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56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mogwai\1227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0.8236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0.5808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543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effectLst/>
                          <a:latin typeface="Arial" panose="020B0604020202020204" pitchFamily="34" charset="0"/>
                        </a:rPr>
                        <a:t>jedit</a:t>
                      </a: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\4595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056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antlr4\4017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0.8081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0.5826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0.6731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16653"/>
                  </a:ext>
                </a:extLst>
              </a:tr>
            </a:tbl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929239B7-DC6E-49C5-BE38-A2EE0957CD67}"/>
              </a:ext>
            </a:extLst>
          </p:cNvPr>
          <p:cNvSpPr txBox="1"/>
          <p:nvPr/>
        </p:nvSpPr>
        <p:spPr>
          <a:xfrm>
            <a:off x="176056" y="153621"/>
            <a:ext cx="266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Code Change Analysis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Plaform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635637-2328-4832-8376-CEE90DF04A44}"/>
              </a:ext>
            </a:extLst>
          </p:cNvPr>
          <p:cNvGrpSpPr/>
          <p:nvPr/>
        </p:nvGrpSpPr>
        <p:grpSpPr>
          <a:xfrm>
            <a:off x="9468913" y="1584032"/>
            <a:ext cx="870091" cy="319630"/>
            <a:chOff x="9598453" y="1584032"/>
            <a:chExt cx="870091" cy="31963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1C25EF-6B25-4A64-A4F5-D2FD10A637A5}"/>
                </a:ext>
              </a:extLst>
            </p:cNvPr>
            <p:cNvGrpSpPr/>
            <p:nvPr/>
          </p:nvGrpSpPr>
          <p:grpSpPr>
            <a:xfrm>
              <a:off x="10093071" y="1584032"/>
              <a:ext cx="375473" cy="319630"/>
              <a:chOff x="8570407" y="1594085"/>
              <a:chExt cx="375473" cy="319630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C49C4F8D-6F63-4626-8082-56C6CC0487AF}"/>
                  </a:ext>
                </a:extLst>
              </p:cNvPr>
              <p:cNvSpPr/>
              <p:nvPr/>
            </p:nvSpPr>
            <p:spPr>
              <a:xfrm>
                <a:off x="8570407" y="1594085"/>
                <a:ext cx="375473" cy="319630"/>
              </a:xfrm>
              <a:prstGeom prst="roundRect">
                <a:avLst/>
              </a:prstGeom>
              <a:solidFill>
                <a:srgbClr val="F6F6F6"/>
              </a:solidFill>
              <a:ln w="127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20FF53-7899-459B-9A58-B6436BBB6088}"/>
                  </a:ext>
                </a:extLst>
              </p:cNvPr>
              <p:cNvSpPr txBox="1"/>
              <p:nvPr/>
            </p:nvSpPr>
            <p:spPr>
              <a:xfrm>
                <a:off x="8572836" y="1629097"/>
                <a:ext cx="37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200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20</a:t>
                </a:r>
                <a:endParaRPr lang="zh-CN" altLang="en-US" sz="1200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E092A66-D589-4855-B368-304DD674CD36}"/>
                </a:ext>
              </a:extLst>
            </p:cNvPr>
            <p:cNvSpPr txBox="1"/>
            <p:nvPr/>
          </p:nvSpPr>
          <p:spPr>
            <a:xfrm>
              <a:off x="9598453" y="161502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数量：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EB908A1-2917-45B3-9621-80DB93A526C8}"/>
              </a:ext>
            </a:extLst>
          </p:cNvPr>
          <p:cNvGrpSpPr/>
          <p:nvPr/>
        </p:nvGrpSpPr>
        <p:grpSpPr>
          <a:xfrm>
            <a:off x="10609862" y="1578991"/>
            <a:ext cx="531053" cy="320400"/>
            <a:chOff x="10609862" y="1578991"/>
            <a:chExt cx="531053" cy="320400"/>
          </a:xfrm>
        </p:grpSpPr>
        <p:sp>
          <p:nvSpPr>
            <p:cNvPr id="56" name="矩形: 圆角 88">
              <a:extLst>
                <a:ext uri="{FF2B5EF4-FFF2-40B4-BE49-F238E27FC236}">
                  <a16:creationId xmlns:a16="http://schemas.microsoft.com/office/drawing/2014/main" id="{77126DCF-1F68-4D54-973B-9D2E831CFD0D}"/>
                </a:ext>
              </a:extLst>
            </p:cNvPr>
            <p:cNvSpPr/>
            <p:nvPr/>
          </p:nvSpPr>
          <p:spPr>
            <a:xfrm>
              <a:off x="10609862" y="1578991"/>
              <a:ext cx="531053" cy="320400"/>
            </a:xfrm>
            <a:custGeom>
              <a:avLst/>
              <a:gdLst>
                <a:gd name="connsiteX0" fmla="*/ 0 w 612000"/>
                <a:gd name="connsiteY0" fmla="*/ 53401 h 320400"/>
                <a:gd name="connsiteX1" fmla="*/ 53401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0 w 612000"/>
                <a:gd name="connsiteY0" fmla="*/ 53401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2381 w 612000"/>
                <a:gd name="connsiteY0" fmla="*/ 29588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29588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81287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0" h="320400">
                  <a:moveTo>
                    <a:pt x="2381" y="41494"/>
                  </a:moveTo>
                  <a:cubicBezTo>
                    <a:pt x="2381" y="12001"/>
                    <a:pt x="9620" y="0"/>
                    <a:pt x="39113" y="0"/>
                  </a:cubicBezTo>
                  <a:lnTo>
                    <a:pt x="575268" y="0"/>
                  </a:lnTo>
                  <a:cubicBezTo>
                    <a:pt x="604761" y="0"/>
                    <a:pt x="612000" y="9620"/>
                    <a:pt x="612000" y="39113"/>
                  </a:cubicBezTo>
                  <a:lnTo>
                    <a:pt x="612000" y="281287"/>
                  </a:lnTo>
                  <a:cubicBezTo>
                    <a:pt x="612000" y="310780"/>
                    <a:pt x="602380" y="318019"/>
                    <a:pt x="572887" y="318019"/>
                  </a:cubicBezTo>
                  <a:lnTo>
                    <a:pt x="29589" y="320400"/>
                  </a:lnTo>
                  <a:cubicBezTo>
                    <a:pt x="96" y="320400"/>
                    <a:pt x="0" y="308398"/>
                    <a:pt x="0" y="278905"/>
                  </a:cubicBezTo>
                  <a:cubicBezTo>
                    <a:pt x="794" y="199768"/>
                    <a:pt x="1587" y="120631"/>
                    <a:pt x="2381" y="41494"/>
                  </a:cubicBezTo>
                  <a:close/>
                </a:path>
              </a:pathLst>
            </a:custGeom>
            <a:solidFill>
              <a:srgbClr val="2B7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AF44B32-24E7-4D81-84C8-57A900137694}"/>
                </a:ext>
              </a:extLst>
            </p:cNvPr>
            <p:cNvSpPr txBox="1"/>
            <p:nvPr/>
          </p:nvSpPr>
          <p:spPr>
            <a:xfrm>
              <a:off x="10629167" y="160069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检索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3AA43A-F993-4858-801F-FF3546DF3157}"/>
              </a:ext>
            </a:extLst>
          </p:cNvPr>
          <p:cNvGrpSpPr/>
          <p:nvPr/>
        </p:nvGrpSpPr>
        <p:grpSpPr>
          <a:xfrm>
            <a:off x="4473316" y="1625652"/>
            <a:ext cx="3340619" cy="276999"/>
            <a:chOff x="4810871" y="1625652"/>
            <a:chExt cx="3340619" cy="27699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A03AC53-8EA9-47A6-868D-C9184B7A01E5}"/>
                </a:ext>
              </a:extLst>
            </p:cNvPr>
            <p:cNvGrpSpPr/>
            <p:nvPr/>
          </p:nvGrpSpPr>
          <p:grpSpPr>
            <a:xfrm>
              <a:off x="4810871" y="1625652"/>
              <a:ext cx="1120281" cy="276999"/>
              <a:chOff x="4810871" y="1625652"/>
              <a:chExt cx="1120281" cy="276999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F1437F-DAFF-401A-88E3-F207CD9D0D8A}"/>
                  </a:ext>
                </a:extLst>
              </p:cNvPr>
              <p:cNvSpPr txBox="1"/>
              <p:nvPr/>
            </p:nvSpPr>
            <p:spPr>
              <a:xfrm>
                <a:off x="4810871" y="1625652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200" dirty="0">
                    <a:latin typeface="苹方 中等" panose="020B0400000000000000" pitchFamily="34" charset="-122"/>
                    <a:ea typeface="苹方 中等" panose="020B0400000000000000" pitchFamily="34" charset="-122"/>
                    <a:cs typeface="Arial" panose="020B0604020202020204" pitchFamily="34" charset="0"/>
                  </a:rPr>
                  <a:t>Comments</a:t>
                </a:r>
                <a:endParaRPr lang="zh-CN" altLang="en-US" sz="1200" dirty="0">
                  <a:latin typeface="苹方 中等" panose="020B0400000000000000" pitchFamily="34" charset="-122"/>
                  <a:ea typeface="苹方 中等" panose="020B04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2AC409-C261-40F7-BB98-081D144D25BC}"/>
                  </a:ext>
                </a:extLst>
              </p:cNvPr>
              <p:cNvSpPr/>
              <p:nvPr/>
            </p:nvSpPr>
            <p:spPr>
              <a:xfrm>
                <a:off x="5718869" y="1658323"/>
                <a:ext cx="212283" cy="212283"/>
              </a:xfrm>
              <a:prstGeom prst="rect">
                <a:avLst/>
              </a:prstGeom>
              <a:solidFill>
                <a:srgbClr val="F6F6F6"/>
              </a:solidFill>
              <a:ln w="127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34A54A1-451A-4B86-81AD-9876AF32E7CB}"/>
                </a:ext>
              </a:extLst>
            </p:cNvPr>
            <p:cNvGrpSpPr/>
            <p:nvPr/>
          </p:nvGrpSpPr>
          <p:grpSpPr>
            <a:xfrm>
              <a:off x="5969717" y="1625652"/>
              <a:ext cx="1031627" cy="276999"/>
              <a:chOff x="5996806" y="1640652"/>
              <a:chExt cx="1031627" cy="276999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7FA0737-2F49-4A88-AA1A-BACBECDD21F9}"/>
                  </a:ext>
                </a:extLst>
              </p:cNvPr>
              <p:cNvSpPr txBox="1"/>
              <p:nvPr/>
            </p:nvSpPr>
            <p:spPr>
              <a:xfrm>
                <a:off x="5996806" y="1640652"/>
                <a:ext cx="85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苹方 中等" panose="020B0400000000000000" pitchFamily="34" charset="-122"/>
                    <a:ea typeface="苹方 中等" panose="020B0400000000000000" pitchFamily="34" charset="-122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dirty="0"/>
                  <a:t>Old Code</a:t>
                </a:r>
                <a:endParaRPr lang="zh-CN" altLang="en-US" dirty="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6792E6E-FD86-457C-8E42-B243A0BBB76B}"/>
                  </a:ext>
                </a:extLst>
              </p:cNvPr>
              <p:cNvSpPr/>
              <p:nvPr/>
            </p:nvSpPr>
            <p:spPr>
              <a:xfrm>
                <a:off x="6816150" y="1672609"/>
                <a:ext cx="212283" cy="212283"/>
              </a:xfrm>
              <a:prstGeom prst="rect">
                <a:avLst/>
              </a:prstGeom>
              <a:solidFill>
                <a:srgbClr val="F6F6F6"/>
              </a:solidFill>
              <a:ln w="127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4BFAC1-2D18-486F-9D73-DA96BC25CE87}"/>
                </a:ext>
              </a:extLst>
            </p:cNvPr>
            <p:cNvGrpSpPr/>
            <p:nvPr/>
          </p:nvGrpSpPr>
          <p:grpSpPr>
            <a:xfrm>
              <a:off x="7039910" y="1625652"/>
              <a:ext cx="1111580" cy="276999"/>
              <a:chOff x="7039910" y="1639387"/>
              <a:chExt cx="1111580" cy="27699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761DC22-3C35-4DD9-88FC-634E3EDF3993}"/>
                  </a:ext>
                </a:extLst>
              </p:cNvPr>
              <p:cNvSpPr txBox="1"/>
              <p:nvPr/>
            </p:nvSpPr>
            <p:spPr>
              <a:xfrm>
                <a:off x="7039910" y="1639387"/>
                <a:ext cx="9236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苹方 中等" panose="020B0400000000000000" pitchFamily="34" charset="-122"/>
                    <a:ea typeface="苹方 中等" panose="020B0400000000000000" pitchFamily="34" charset="-122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dirty="0"/>
                  <a:t>New Code</a:t>
                </a:r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3820732-FCF9-4BD2-B3E1-A070FAC58BCC}"/>
                  </a:ext>
                </a:extLst>
              </p:cNvPr>
              <p:cNvSpPr/>
              <p:nvPr/>
            </p:nvSpPr>
            <p:spPr>
              <a:xfrm>
                <a:off x="7939207" y="1667847"/>
                <a:ext cx="212283" cy="212283"/>
              </a:xfrm>
              <a:prstGeom prst="rect">
                <a:avLst/>
              </a:prstGeom>
              <a:solidFill>
                <a:srgbClr val="F6F6F6"/>
              </a:solidFill>
              <a:ln w="127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D3BE1064-010E-4522-8D1C-E67B42277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23" y="1667553"/>
            <a:ext cx="219075" cy="21907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3C6CD0A1-B192-42A4-A2F7-2F4F2C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09" y="1667553"/>
            <a:ext cx="219075" cy="21907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6B3CA8B7-8DE2-47B3-A8D9-3D365F97A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52" y="1667553"/>
            <a:ext cx="2190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8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3905F7C-9E9C-443D-8590-A47EBE36F3A0}"/>
              </a:ext>
            </a:extLst>
          </p:cNvPr>
          <p:cNvSpPr/>
          <p:nvPr/>
        </p:nvSpPr>
        <p:spPr>
          <a:xfrm>
            <a:off x="0" y="0"/>
            <a:ext cx="12192000" cy="58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51C233-48C3-44CB-8C1A-B36FD1472CCB}"/>
              </a:ext>
            </a:extLst>
          </p:cNvPr>
          <p:cNvCxnSpPr/>
          <p:nvPr/>
        </p:nvCxnSpPr>
        <p:spPr>
          <a:xfrm>
            <a:off x="0" y="583361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85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16A73B-088E-4E11-A4CE-0AB145B2FF9A}"/>
              </a:ext>
            </a:extLst>
          </p:cNvPr>
          <p:cNvGrpSpPr/>
          <p:nvPr/>
        </p:nvGrpSpPr>
        <p:grpSpPr>
          <a:xfrm>
            <a:off x="9696449" y="146553"/>
            <a:ext cx="676275" cy="323840"/>
            <a:chOff x="2905125" y="2070603"/>
            <a:chExt cx="676275" cy="323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13C16D-945E-45D7-978B-FA49A21A1C22}"/>
                </a:ext>
              </a:extLst>
            </p:cNvPr>
            <p:cNvSpPr/>
            <p:nvPr/>
          </p:nvSpPr>
          <p:spPr>
            <a:xfrm>
              <a:off x="2905125" y="207060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4FD4D2-2DDE-4AB9-B227-8ADE3ADC7A23}"/>
                </a:ext>
              </a:extLst>
            </p:cNvPr>
            <p:cNvSpPr txBox="1"/>
            <p:nvPr/>
          </p:nvSpPr>
          <p:spPr>
            <a:xfrm>
              <a:off x="2997041" y="2094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84BB81-C0C1-41F7-8E15-557D54B4C599}"/>
              </a:ext>
            </a:extLst>
          </p:cNvPr>
          <p:cNvGrpSpPr/>
          <p:nvPr/>
        </p:nvGrpSpPr>
        <p:grpSpPr>
          <a:xfrm>
            <a:off x="10464640" y="146552"/>
            <a:ext cx="676275" cy="323840"/>
            <a:chOff x="9942670" y="2467273"/>
            <a:chExt cx="676275" cy="3238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9AAC00-6E5B-4A9D-AED1-8572C711E21B}"/>
                </a:ext>
              </a:extLst>
            </p:cNvPr>
            <p:cNvSpPr/>
            <p:nvPr/>
          </p:nvSpPr>
          <p:spPr>
            <a:xfrm>
              <a:off x="9942670" y="246727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B7DA01-B639-4151-BB16-A1C57292A3B3}"/>
                </a:ext>
              </a:extLst>
            </p:cNvPr>
            <p:cNvGrpSpPr/>
            <p:nvPr/>
          </p:nvGrpSpPr>
          <p:grpSpPr>
            <a:xfrm>
              <a:off x="10026873" y="2496547"/>
              <a:ext cx="592072" cy="277000"/>
              <a:chOff x="4992445" y="2388499"/>
              <a:chExt cx="481363" cy="22574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480B076-2E81-4CB2-B1B7-CECF7FA32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45" y="2415600"/>
                <a:ext cx="162000" cy="162000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B0CB7E-C360-4736-B963-BF70AC5E90AE}"/>
                  </a:ext>
                </a:extLst>
              </p:cNvPr>
              <p:cNvSpPr txBox="1"/>
              <p:nvPr/>
            </p:nvSpPr>
            <p:spPr>
              <a:xfrm>
                <a:off x="5073445" y="2388499"/>
                <a:ext cx="400363" cy="22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登录</a:t>
                </a: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9F6F528-EA8C-46B2-AF56-CC02D243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48" y="182472"/>
            <a:ext cx="252000" cy="25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65F0E0-100D-41D0-A765-961772E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32" y="187970"/>
            <a:ext cx="252000" cy="2520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5BC3990-F407-4C37-B1F0-417144BC5372}"/>
              </a:ext>
            </a:extLst>
          </p:cNvPr>
          <p:cNvSpPr/>
          <p:nvPr/>
        </p:nvSpPr>
        <p:spPr>
          <a:xfrm>
            <a:off x="81156" y="669924"/>
            <a:ext cx="2044700" cy="1795864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3E5FCA-B3BF-44FD-9B87-BD7050687CFF}"/>
              </a:ext>
            </a:extLst>
          </p:cNvPr>
          <p:cNvSpPr/>
          <p:nvPr/>
        </p:nvSpPr>
        <p:spPr>
          <a:xfrm>
            <a:off x="2264977" y="669834"/>
            <a:ext cx="4641432" cy="687919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D2F7F7-9896-438F-A1E7-0F2ED3E203A7}"/>
              </a:ext>
            </a:extLst>
          </p:cNvPr>
          <p:cNvSpPr/>
          <p:nvPr/>
        </p:nvSpPr>
        <p:spPr>
          <a:xfrm>
            <a:off x="79376" y="669834"/>
            <a:ext cx="2044699" cy="360000"/>
          </a:xfrm>
          <a:prstGeom prst="rect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E36A43-982A-45D8-AA35-EB8B3124654C}"/>
              </a:ext>
            </a:extLst>
          </p:cNvPr>
          <p:cNvSpPr txBox="1"/>
          <p:nvPr/>
        </p:nvSpPr>
        <p:spPr>
          <a:xfrm>
            <a:off x="179427" y="712079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/>
              <a:t>修改影响分析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90F7F66-4339-4C4B-B6E5-DFD8FCD7A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4625" y="776512"/>
            <a:ext cx="144000" cy="144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4716018-A706-4A75-B20F-744F51BAE934}"/>
              </a:ext>
            </a:extLst>
          </p:cNvPr>
          <p:cNvSpPr txBox="1"/>
          <p:nvPr/>
        </p:nvSpPr>
        <p:spPr>
          <a:xfrm>
            <a:off x="1570078" y="5010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4D3A6E-1246-49ED-A9AD-0578DF473584}"/>
              </a:ext>
            </a:extLst>
          </p:cNvPr>
          <p:cNvSpPr txBox="1"/>
          <p:nvPr/>
        </p:nvSpPr>
        <p:spPr>
          <a:xfrm>
            <a:off x="179427" y="109614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/>
              <a:t>关键类判定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3A6F8A4-E443-4889-986D-C1AAC7E4A53E}"/>
              </a:ext>
            </a:extLst>
          </p:cNvPr>
          <p:cNvCxnSpPr/>
          <p:nvPr/>
        </p:nvCxnSpPr>
        <p:spPr>
          <a:xfrm flipH="1">
            <a:off x="109925" y="13818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7AD854B-2C3D-48A4-A63A-9071FC14D1AD}"/>
              </a:ext>
            </a:extLst>
          </p:cNvPr>
          <p:cNvCxnSpPr/>
          <p:nvPr/>
        </p:nvCxnSpPr>
        <p:spPr>
          <a:xfrm flipH="1">
            <a:off x="109925" y="17438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D20B7C4-A827-4D2C-A0B7-2C550A4C37DA}"/>
              </a:ext>
            </a:extLst>
          </p:cNvPr>
          <p:cNvCxnSpPr/>
          <p:nvPr/>
        </p:nvCxnSpPr>
        <p:spPr>
          <a:xfrm flipH="1">
            <a:off x="109925" y="21057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6587225-F2EC-4416-A7D7-CFEE43302F41}"/>
              </a:ext>
            </a:extLst>
          </p:cNvPr>
          <p:cNvCxnSpPr/>
          <p:nvPr/>
        </p:nvCxnSpPr>
        <p:spPr>
          <a:xfrm flipH="1">
            <a:off x="111706" y="24677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6548C01-A444-437E-B866-A41C100C34C7}"/>
              </a:ext>
            </a:extLst>
          </p:cNvPr>
          <p:cNvSpPr>
            <a:spLocks noChangeAspect="1"/>
          </p:cNvSpPr>
          <p:nvPr/>
        </p:nvSpPr>
        <p:spPr>
          <a:xfrm>
            <a:off x="179427" y="1198642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65F1FF4-884F-40E9-A783-AADC8E95A83B}"/>
              </a:ext>
            </a:extLst>
          </p:cNvPr>
          <p:cNvSpPr>
            <a:spLocks noChangeAspect="1"/>
          </p:cNvSpPr>
          <p:nvPr/>
        </p:nvSpPr>
        <p:spPr>
          <a:xfrm>
            <a:off x="179427" y="1547076"/>
            <a:ext cx="36000" cy="36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880E7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8BF9F5-CAE8-4F6B-92D8-DA0E6675B2A3}"/>
              </a:ext>
            </a:extLst>
          </p:cNvPr>
          <p:cNvSpPr>
            <a:spLocks noChangeAspect="1"/>
          </p:cNvSpPr>
          <p:nvPr/>
        </p:nvSpPr>
        <p:spPr>
          <a:xfrm>
            <a:off x="179427" y="1903340"/>
            <a:ext cx="36000" cy="36000"/>
          </a:xfrm>
          <a:prstGeom prst="ellipse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2BB3ED8-9581-488A-94BD-F2C7F7ADC371}"/>
              </a:ext>
            </a:extLst>
          </p:cNvPr>
          <p:cNvSpPr txBox="1"/>
          <p:nvPr/>
        </p:nvSpPr>
        <p:spPr>
          <a:xfrm>
            <a:off x="179427" y="143211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</a:rPr>
              <a:t>相似提交检索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29E84D4-1656-4EC0-A535-16999E2203A0}"/>
              </a:ext>
            </a:extLst>
          </p:cNvPr>
          <p:cNvSpPr txBox="1"/>
          <p:nvPr/>
        </p:nvSpPr>
        <p:spPr>
          <a:xfrm>
            <a:off x="179427" y="179754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2880E7"/>
                </a:solidFill>
              </a:rPr>
              <a:t>影响集推荐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0FD93C-991E-40F6-8D6F-AA3FC33647DD}"/>
              </a:ext>
            </a:extLst>
          </p:cNvPr>
          <p:cNvGrpSpPr/>
          <p:nvPr/>
        </p:nvGrpSpPr>
        <p:grpSpPr>
          <a:xfrm>
            <a:off x="79376" y="2105796"/>
            <a:ext cx="2044700" cy="360000"/>
            <a:chOff x="79376" y="2474066"/>
            <a:chExt cx="2044700" cy="36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59794F7-51A1-4C5E-8775-F5874E7219D8}"/>
                </a:ext>
              </a:extLst>
            </p:cNvPr>
            <p:cNvSpPr/>
            <p:nvPr/>
          </p:nvSpPr>
          <p:spPr>
            <a:xfrm>
              <a:off x="79376" y="2474066"/>
              <a:ext cx="2044700" cy="360000"/>
            </a:xfrm>
            <a:prstGeom prst="rect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AABE519-EEC7-46F7-B942-321BAAA7A4D0}"/>
                </a:ext>
              </a:extLst>
            </p:cNvPr>
            <p:cNvSpPr txBox="1"/>
            <p:nvPr/>
          </p:nvSpPr>
          <p:spPr>
            <a:xfrm>
              <a:off x="179427" y="2516311"/>
              <a:ext cx="110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修改周期预测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4D957416-271F-4FF3-BA83-797FDCDB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24625" y="2580744"/>
              <a:ext cx="144000" cy="144000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C563986-0BD8-4339-96BC-4A9FA75978FE}"/>
              </a:ext>
            </a:extLst>
          </p:cNvPr>
          <p:cNvGrpSpPr/>
          <p:nvPr/>
        </p:nvGrpSpPr>
        <p:grpSpPr>
          <a:xfrm>
            <a:off x="2668843" y="853593"/>
            <a:ext cx="3420077" cy="320400"/>
            <a:chOff x="2735518" y="920512"/>
            <a:chExt cx="3420077" cy="320400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92966423-BC6E-4383-AE77-DDADDD36CB65}"/>
                </a:ext>
              </a:extLst>
            </p:cNvPr>
            <p:cNvGrpSpPr/>
            <p:nvPr/>
          </p:nvGrpSpPr>
          <p:grpSpPr>
            <a:xfrm>
              <a:off x="2735518" y="920512"/>
              <a:ext cx="2252083" cy="319630"/>
              <a:chOff x="2583118" y="1210510"/>
              <a:chExt cx="2252083" cy="319630"/>
            </a:xfrm>
          </p:grpSpPr>
          <p:grpSp>
            <p:nvGrpSpPr>
              <p:cNvPr id="75" name="1组合 74">
                <a:extLst>
                  <a:ext uri="{FF2B5EF4-FFF2-40B4-BE49-F238E27FC236}">
                    <a16:creationId xmlns:a16="http://schemas.microsoft.com/office/drawing/2014/main" id="{7EC5021C-6DB6-4054-B769-7BBF94B27B99}"/>
                  </a:ext>
                </a:extLst>
              </p:cNvPr>
              <p:cNvGrpSpPr/>
              <p:nvPr/>
            </p:nvGrpSpPr>
            <p:grpSpPr>
              <a:xfrm>
                <a:off x="2583118" y="1210510"/>
                <a:ext cx="2252083" cy="319630"/>
                <a:chOff x="2634242" y="848512"/>
                <a:chExt cx="2252083" cy="319630"/>
              </a:xfrm>
            </p:grpSpPr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AF0909EC-CEC0-4578-A6FD-4115CB7CC8D9}"/>
                    </a:ext>
                  </a:extLst>
                </p:cNvPr>
                <p:cNvSpPr/>
                <p:nvPr/>
              </p:nvSpPr>
              <p:spPr>
                <a:xfrm>
                  <a:off x="2634242" y="848512"/>
                  <a:ext cx="2252083" cy="319630"/>
                </a:xfrm>
                <a:prstGeom prst="roundRect">
                  <a:avLst/>
                </a:prstGeom>
                <a:solidFill>
                  <a:srgbClr val="F6F6F6"/>
                </a:solidFill>
                <a:ln w="127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430E035-CB56-4233-9C39-47FF3433F4E4}"/>
                    </a:ext>
                  </a:extLst>
                </p:cNvPr>
                <p:cNvSpPr txBox="1"/>
                <p:nvPr/>
              </p:nvSpPr>
              <p:spPr>
                <a:xfrm>
                  <a:off x="2634243" y="869827"/>
                  <a:ext cx="20120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altLang="zh-CN" sz="1200" dirty="0">
                      <a:solidFill>
                        <a:srgbClr val="969EB1"/>
                      </a:solidFill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rPr>
                    <a:t>E:\ImpactAnalysis\data\aer</a:t>
                  </a:r>
                  <a:endParaRPr lang="zh-CN" altLang="en-US" sz="1200" dirty="0">
                    <a:solidFill>
                      <a:srgbClr val="969EB1"/>
                    </a:solidFill>
                    <a:latin typeface="Arial" panose="020B0604020202020204" pitchFamily="34" charset="0"/>
                    <a:ea typeface="苹方 中等" panose="020B0400000000000000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17035AE8-94D1-415C-B3A0-97EA13EEC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0143" y="1271324"/>
                <a:ext cx="198000" cy="198000"/>
              </a:xfrm>
              <a:prstGeom prst="rect">
                <a:avLst/>
              </a:prstGeom>
            </p:spPr>
          </p:pic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B477CDE-8434-4884-9D70-FA08768CAE9C}"/>
                </a:ext>
              </a:extLst>
            </p:cNvPr>
            <p:cNvGrpSpPr/>
            <p:nvPr/>
          </p:nvGrpSpPr>
          <p:grpSpPr>
            <a:xfrm>
              <a:off x="5121918" y="920512"/>
              <a:ext cx="1033677" cy="320400"/>
              <a:chOff x="1231299" y="3543711"/>
              <a:chExt cx="1033677" cy="320400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6E466CB7-422C-4F49-96CB-44536C4DD7B2}"/>
                  </a:ext>
                </a:extLst>
              </p:cNvPr>
              <p:cNvSpPr/>
              <p:nvPr/>
            </p:nvSpPr>
            <p:spPr>
              <a:xfrm>
                <a:off x="1231299" y="3543711"/>
                <a:ext cx="1033677" cy="320400"/>
              </a:xfrm>
              <a:custGeom>
                <a:avLst/>
                <a:gdLst>
                  <a:gd name="connsiteX0" fmla="*/ 0 w 612000"/>
                  <a:gd name="connsiteY0" fmla="*/ 53401 h 320400"/>
                  <a:gd name="connsiteX1" fmla="*/ 53401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0 w 612000"/>
                  <a:gd name="connsiteY8" fmla="*/ 53401 h 320400"/>
                  <a:gd name="connsiteX0" fmla="*/ 0 w 612000"/>
                  <a:gd name="connsiteY0" fmla="*/ 53401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0 w 612000"/>
                  <a:gd name="connsiteY8" fmla="*/ 53401 h 320400"/>
                  <a:gd name="connsiteX0" fmla="*/ 2381 w 612000"/>
                  <a:gd name="connsiteY0" fmla="*/ 29588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29588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53401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58599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53401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36733 w 612000"/>
                  <a:gd name="connsiteY6" fmla="*/ 320400 h 320400"/>
                  <a:gd name="connsiteX7" fmla="*/ 0 w 612000"/>
                  <a:gd name="connsiteY7" fmla="*/ 266999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36733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58599 w 612000"/>
                  <a:gd name="connsiteY5" fmla="*/ 320400 h 320400"/>
                  <a:gd name="connsiteX6" fmla="*/ 29589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66999 h 320400"/>
                  <a:gd name="connsiteX5" fmla="*/ 572887 w 612000"/>
                  <a:gd name="connsiteY5" fmla="*/ 318019 h 320400"/>
                  <a:gd name="connsiteX6" fmla="*/ 29589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  <a:gd name="connsiteX0" fmla="*/ 2381 w 612000"/>
                  <a:gd name="connsiteY0" fmla="*/ 41494 h 320400"/>
                  <a:gd name="connsiteX1" fmla="*/ 39113 w 612000"/>
                  <a:gd name="connsiteY1" fmla="*/ 0 h 320400"/>
                  <a:gd name="connsiteX2" fmla="*/ 575268 w 612000"/>
                  <a:gd name="connsiteY2" fmla="*/ 0 h 320400"/>
                  <a:gd name="connsiteX3" fmla="*/ 612000 w 612000"/>
                  <a:gd name="connsiteY3" fmla="*/ 39113 h 320400"/>
                  <a:gd name="connsiteX4" fmla="*/ 612000 w 612000"/>
                  <a:gd name="connsiteY4" fmla="*/ 281287 h 320400"/>
                  <a:gd name="connsiteX5" fmla="*/ 572887 w 612000"/>
                  <a:gd name="connsiteY5" fmla="*/ 318019 h 320400"/>
                  <a:gd name="connsiteX6" fmla="*/ 29589 w 612000"/>
                  <a:gd name="connsiteY6" fmla="*/ 320400 h 320400"/>
                  <a:gd name="connsiteX7" fmla="*/ 0 w 612000"/>
                  <a:gd name="connsiteY7" fmla="*/ 278905 h 320400"/>
                  <a:gd name="connsiteX8" fmla="*/ 2381 w 612000"/>
                  <a:gd name="connsiteY8" fmla="*/ 41494 h 32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000" h="320400">
                    <a:moveTo>
                      <a:pt x="2381" y="41494"/>
                    </a:moveTo>
                    <a:cubicBezTo>
                      <a:pt x="2381" y="12001"/>
                      <a:pt x="9620" y="0"/>
                      <a:pt x="39113" y="0"/>
                    </a:cubicBezTo>
                    <a:lnTo>
                      <a:pt x="575268" y="0"/>
                    </a:lnTo>
                    <a:cubicBezTo>
                      <a:pt x="604761" y="0"/>
                      <a:pt x="612000" y="9620"/>
                      <a:pt x="612000" y="39113"/>
                    </a:cubicBezTo>
                    <a:lnTo>
                      <a:pt x="612000" y="281287"/>
                    </a:lnTo>
                    <a:cubicBezTo>
                      <a:pt x="612000" y="310780"/>
                      <a:pt x="602380" y="318019"/>
                      <a:pt x="572887" y="318019"/>
                    </a:cubicBezTo>
                    <a:lnTo>
                      <a:pt x="29589" y="320400"/>
                    </a:lnTo>
                    <a:cubicBezTo>
                      <a:pt x="96" y="320400"/>
                      <a:pt x="0" y="308398"/>
                      <a:pt x="0" y="278905"/>
                    </a:cubicBezTo>
                    <a:cubicBezTo>
                      <a:pt x="794" y="199768"/>
                      <a:pt x="1587" y="120631"/>
                      <a:pt x="2381" y="41494"/>
                    </a:cubicBezTo>
                    <a:close/>
                  </a:path>
                </a:pathLst>
              </a:custGeom>
              <a:solidFill>
                <a:srgbClr val="2B7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2945C4-E5C2-4A24-A7B7-F53B300474BC}"/>
                  </a:ext>
                </a:extLst>
              </p:cNvPr>
              <p:cNvSpPr txBox="1"/>
              <p:nvPr/>
            </p:nvSpPr>
            <p:spPr>
              <a:xfrm>
                <a:off x="1348028" y="3565412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200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数据上传</a:t>
                </a:r>
              </a:p>
            </p:txBody>
          </p:sp>
        </p:grp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D30F5660-2373-4836-8C39-C7DAE118A4F1}"/>
              </a:ext>
            </a:extLst>
          </p:cNvPr>
          <p:cNvSpPr/>
          <p:nvPr/>
        </p:nvSpPr>
        <p:spPr>
          <a:xfrm>
            <a:off x="2264977" y="1526060"/>
            <a:ext cx="4641432" cy="5703113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9CFFCBF-2409-4527-8FE3-9FD5DA684D2A}"/>
              </a:ext>
            </a:extLst>
          </p:cNvPr>
          <p:cNvSpPr txBox="1"/>
          <p:nvPr/>
        </p:nvSpPr>
        <p:spPr>
          <a:xfrm>
            <a:off x="2533000" y="16445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初始影响集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848286D-F724-460A-B0BC-888A3D23FB7A}"/>
              </a:ext>
            </a:extLst>
          </p:cNvPr>
          <p:cNvCxnSpPr>
            <a:cxnSpLocks/>
          </p:cNvCxnSpPr>
          <p:nvPr/>
        </p:nvCxnSpPr>
        <p:spPr>
          <a:xfrm>
            <a:off x="2380813" y="1995636"/>
            <a:ext cx="440976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9239B7-DC6E-49C5-BE38-A2EE0957CD67}"/>
              </a:ext>
            </a:extLst>
          </p:cNvPr>
          <p:cNvSpPr txBox="1"/>
          <p:nvPr/>
        </p:nvSpPr>
        <p:spPr>
          <a:xfrm>
            <a:off x="176056" y="153621"/>
            <a:ext cx="266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Code Change Analysis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Plaform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EDF5966-7724-4FE9-B7EB-0CBD3A103367}"/>
              </a:ext>
            </a:extLst>
          </p:cNvPr>
          <p:cNvSpPr/>
          <p:nvPr/>
        </p:nvSpPr>
        <p:spPr>
          <a:xfrm>
            <a:off x="7002841" y="669205"/>
            <a:ext cx="4641432" cy="687919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2E7481D-78AD-47D3-AA06-0B42E8851A7F}"/>
              </a:ext>
            </a:extLst>
          </p:cNvPr>
          <p:cNvGrpSpPr/>
          <p:nvPr/>
        </p:nvGrpSpPr>
        <p:grpSpPr>
          <a:xfrm>
            <a:off x="8629434" y="853593"/>
            <a:ext cx="1033677" cy="320400"/>
            <a:chOff x="1231299" y="3543711"/>
            <a:chExt cx="1033677" cy="320400"/>
          </a:xfrm>
        </p:grpSpPr>
        <p:sp>
          <p:nvSpPr>
            <p:cNvPr id="100" name="矩形: 圆角 88">
              <a:extLst>
                <a:ext uri="{FF2B5EF4-FFF2-40B4-BE49-F238E27FC236}">
                  <a16:creationId xmlns:a16="http://schemas.microsoft.com/office/drawing/2014/main" id="{8C451E95-B427-4AA4-B2F6-1AD0D858BC5D}"/>
                </a:ext>
              </a:extLst>
            </p:cNvPr>
            <p:cNvSpPr/>
            <p:nvPr/>
          </p:nvSpPr>
          <p:spPr>
            <a:xfrm>
              <a:off x="1231299" y="3543711"/>
              <a:ext cx="1033677" cy="320400"/>
            </a:xfrm>
            <a:custGeom>
              <a:avLst/>
              <a:gdLst>
                <a:gd name="connsiteX0" fmla="*/ 0 w 612000"/>
                <a:gd name="connsiteY0" fmla="*/ 53401 h 320400"/>
                <a:gd name="connsiteX1" fmla="*/ 53401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0 w 612000"/>
                <a:gd name="connsiteY0" fmla="*/ 53401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2381 w 612000"/>
                <a:gd name="connsiteY0" fmla="*/ 29588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29588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81287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0" h="320400">
                  <a:moveTo>
                    <a:pt x="2381" y="41494"/>
                  </a:moveTo>
                  <a:cubicBezTo>
                    <a:pt x="2381" y="12001"/>
                    <a:pt x="9620" y="0"/>
                    <a:pt x="39113" y="0"/>
                  </a:cubicBezTo>
                  <a:lnTo>
                    <a:pt x="575268" y="0"/>
                  </a:lnTo>
                  <a:cubicBezTo>
                    <a:pt x="604761" y="0"/>
                    <a:pt x="612000" y="9620"/>
                    <a:pt x="612000" y="39113"/>
                  </a:cubicBezTo>
                  <a:lnTo>
                    <a:pt x="612000" y="281287"/>
                  </a:lnTo>
                  <a:cubicBezTo>
                    <a:pt x="612000" y="310780"/>
                    <a:pt x="602380" y="318019"/>
                    <a:pt x="572887" y="318019"/>
                  </a:cubicBezTo>
                  <a:lnTo>
                    <a:pt x="29589" y="320400"/>
                  </a:lnTo>
                  <a:cubicBezTo>
                    <a:pt x="96" y="320400"/>
                    <a:pt x="0" y="308398"/>
                    <a:pt x="0" y="278905"/>
                  </a:cubicBezTo>
                  <a:cubicBezTo>
                    <a:pt x="794" y="199768"/>
                    <a:pt x="1587" y="120631"/>
                    <a:pt x="2381" y="41494"/>
                  </a:cubicBezTo>
                  <a:close/>
                </a:path>
              </a:pathLst>
            </a:custGeom>
            <a:solidFill>
              <a:srgbClr val="2B7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DAE1733-10E3-47B8-BBC3-47E31EDB67FE}"/>
                </a:ext>
              </a:extLst>
            </p:cNvPr>
            <p:cNvSpPr txBox="1"/>
            <p:nvPr/>
          </p:nvSpPr>
          <p:spPr>
            <a:xfrm>
              <a:off x="1348028" y="356541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基础工具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895D45-509D-4511-9812-A3AD8ECE5BA6}"/>
              </a:ext>
            </a:extLst>
          </p:cNvPr>
          <p:cNvGrpSpPr/>
          <p:nvPr/>
        </p:nvGrpSpPr>
        <p:grpSpPr>
          <a:xfrm>
            <a:off x="7312692" y="853593"/>
            <a:ext cx="1148296" cy="319630"/>
            <a:chOff x="7474617" y="853593"/>
            <a:chExt cx="1148296" cy="319630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08192B82-29B2-461A-B9FA-1588B381C1DD}"/>
                </a:ext>
              </a:extLst>
            </p:cNvPr>
            <p:cNvSpPr/>
            <p:nvPr/>
          </p:nvSpPr>
          <p:spPr>
            <a:xfrm>
              <a:off x="7522242" y="853593"/>
              <a:ext cx="1100671" cy="319630"/>
            </a:xfrm>
            <a:prstGeom prst="roundRect">
              <a:avLst/>
            </a:prstGeom>
            <a:solidFill>
              <a:srgbClr val="F6F6F6"/>
            </a:solidFill>
            <a:ln w="127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CEFC5F-2DEA-4288-9DFC-93740BA64397}"/>
                </a:ext>
              </a:extLst>
            </p:cNvPr>
            <p:cNvSpPr txBox="1"/>
            <p:nvPr/>
          </p:nvSpPr>
          <p:spPr>
            <a:xfrm>
              <a:off x="7474617" y="874908"/>
              <a:ext cx="712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969EB1"/>
                  </a:solidFill>
                  <a:latin typeface="Arial" panose="020B0604020202020204" pitchFamily="34" charset="0"/>
                  <a:ea typeface="苹方 中等" panose="020B0400000000000000" pitchFamily="34" charset="-122"/>
                  <a:cs typeface="Arial" panose="020B0604020202020204" pitchFamily="34" charset="0"/>
                </a:rPr>
                <a:t>Jripples</a:t>
              </a:r>
              <a:endParaRPr lang="zh-CN" altLang="en-US" sz="1200" dirty="0">
                <a:solidFill>
                  <a:srgbClr val="969EB1"/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D30ACA9-9FEB-4137-AE83-53DBBA1B4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288" y="921197"/>
              <a:ext cx="198000" cy="198000"/>
            </a:xfrm>
            <a:prstGeom prst="rect">
              <a:avLst/>
            </a:prstGeom>
          </p:spPr>
        </p:pic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C7D2384F-1912-4B24-8584-F510DA4CDC6E}"/>
              </a:ext>
            </a:extLst>
          </p:cNvPr>
          <p:cNvSpPr/>
          <p:nvPr/>
        </p:nvSpPr>
        <p:spPr>
          <a:xfrm>
            <a:off x="7002841" y="1526060"/>
            <a:ext cx="4641432" cy="5703113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4F1B162-38CA-47AF-B2DB-B6D7B545944C}"/>
              </a:ext>
            </a:extLst>
          </p:cNvPr>
          <p:cNvSpPr txBox="1"/>
          <p:nvPr/>
        </p:nvSpPr>
        <p:spPr>
          <a:xfrm>
            <a:off x="7270864" y="1644520"/>
            <a:ext cx="96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推荐影响</a:t>
            </a:r>
            <a:r>
              <a:rPr lang="zh-CN" altLang="en-US" sz="1200" dirty="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集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EB2C127-D970-413A-9AD0-84D47A36D599}"/>
              </a:ext>
            </a:extLst>
          </p:cNvPr>
          <p:cNvCxnSpPr>
            <a:cxnSpLocks/>
          </p:cNvCxnSpPr>
          <p:nvPr/>
        </p:nvCxnSpPr>
        <p:spPr>
          <a:xfrm>
            <a:off x="7118677" y="1995636"/>
            <a:ext cx="440976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50CD9CA-5E9A-41B9-83FD-8AA923FBE89E}"/>
              </a:ext>
            </a:extLst>
          </p:cNvPr>
          <p:cNvSpPr txBox="1"/>
          <p:nvPr/>
        </p:nvSpPr>
        <p:spPr>
          <a:xfrm>
            <a:off x="10271477" y="8746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影响集大小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47F2935-2D48-47A4-8056-2A35CDE4CE0C}"/>
              </a:ext>
            </a:extLst>
          </p:cNvPr>
          <p:cNvGrpSpPr/>
          <p:nvPr/>
        </p:nvGrpSpPr>
        <p:grpSpPr>
          <a:xfrm>
            <a:off x="11171095" y="853348"/>
            <a:ext cx="375473" cy="319630"/>
            <a:chOff x="9963531" y="1584032"/>
            <a:chExt cx="375473" cy="319630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C260FE3-786C-495C-B3A4-0755DC587DD0}"/>
                </a:ext>
              </a:extLst>
            </p:cNvPr>
            <p:cNvSpPr/>
            <p:nvPr/>
          </p:nvSpPr>
          <p:spPr>
            <a:xfrm>
              <a:off x="9963531" y="1584032"/>
              <a:ext cx="375473" cy="319630"/>
            </a:xfrm>
            <a:prstGeom prst="roundRect">
              <a:avLst/>
            </a:prstGeom>
            <a:solidFill>
              <a:srgbClr val="F6F6F6"/>
            </a:solidFill>
            <a:ln w="127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64C3948-EBD5-408A-9724-699C9513C290}"/>
                </a:ext>
              </a:extLst>
            </p:cNvPr>
            <p:cNvSpPr txBox="1"/>
            <p:nvPr/>
          </p:nvSpPr>
          <p:spPr>
            <a:xfrm>
              <a:off x="9965960" y="1619044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50</a:t>
              </a:r>
              <a:endParaRPr lang="zh-CN" altLang="en-US" sz="12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D168E91E-4AA2-41E0-9575-F2234EAE0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10469"/>
              </p:ext>
            </p:extLst>
          </p:nvPr>
        </p:nvGraphicFramePr>
        <p:xfrm>
          <a:off x="2378793" y="2019112"/>
          <a:ext cx="4411781" cy="5148000"/>
        </p:xfrm>
        <a:graphic>
          <a:graphicData uri="http://schemas.openxmlformats.org/drawingml/2006/table">
            <a:tbl>
              <a:tblPr firstRow="1" bandRow="1"/>
              <a:tblGrid>
                <a:gridCol w="930900">
                  <a:extLst>
                    <a:ext uri="{9D8B030D-6E8A-4147-A177-3AD203B41FA5}">
                      <a16:colId xmlns:a16="http://schemas.microsoft.com/office/drawing/2014/main" val="2997441935"/>
                    </a:ext>
                  </a:extLst>
                </a:gridCol>
                <a:gridCol w="3480881">
                  <a:extLst>
                    <a:ext uri="{9D8B030D-6E8A-4147-A177-3AD203B41FA5}">
                      <a16:colId xmlns:a16="http://schemas.microsoft.com/office/drawing/2014/main" val="35953733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SettingsReloader.java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3261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jEdit.java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87341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MiscUtilities.java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7588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0093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FileVFS.java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878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GUIUtilities.java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1926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EditServer.java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6866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VFSManager.java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2471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GrabKeyDialog.java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009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JARClassLoader.java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3489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VFSBrowser.java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9039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ToolBarManager.java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627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SearchDialog.java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440832"/>
                  </a:ext>
                </a:extLst>
              </a:tr>
            </a:tbl>
          </a:graphicData>
        </a:graphic>
      </p:graphicFrame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66B6D6D3-D4BD-4562-A7DB-950A75F9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25778"/>
              </p:ext>
            </p:extLst>
          </p:nvPr>
        </p:nvGraphicFramePr>
        <p:xfrm>
          <a:off x="7118678" y="2019112"/>
          <a:ext cx="4409760" cy="5148000"/>
        </p:xfrm>
        <a:graphic>
          <a:graphicData uri="http://schemas.openxmlformats.org/drawingml/2006/table">
            <a:tbl>
              <a:tblPr firstRow="1" bandRow="1"/>
              <a:tblGrid>
                <a:gridCol w="930473">
                  <a:extLst>
                    <a:ext uri="{9D8B030D-6E8A-4147-A177-3AD203B41FA5}">
                      <a16:colId xmlns:a16="http://schemas.microsoft.com/office/drawing/2014/main" val="2997441935"/>
                    </a:ext>
                  </a:extLst>
                </a:gridCol>
                <a:gridCol w="3479287">
                  <a:extLst>
                    <a:ext uri="{9D8B030D-6E8A-4147-A177-3AD203B41FA5}">
                      <a16:colId xmlns:a16="http://schemas.microsoft.com/office/drawing/2014/main" val="35953733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jEdit.java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261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7341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FileVFS.java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588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SettingsReloader.java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0093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JEditTextArea.java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78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SearchDialog.java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926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MiscUtilities.java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6866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GUIUtilities.java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2471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JARClassLoader.java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09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EditServer.java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3489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VFSBrowser.java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9039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GrabKeyDialog.java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627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VFSManager.java</a:t>
                      </a:r>
                      <a:endParaRPr lang="zh-CN" altLang="en-US" sz="11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44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57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3905F7C-9E9C-443D-8590-A47EBE36F3A0}"/>
              </a:ext>
            </a:extLst>
          </p:cNvPr>
          <p:cNvSpPr/>
          <p:nvPr/>
        </p:nvSpPr>
        <p:spPr>
          <a:xfrm>
            <a:off x="0" y="0"/>
            <a:ext cx="12192000" cy="58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51C233-48C3-44CB-8C1A-B36FD1472CCB}"/>
              </a:ext>
            </a:extLst>
          </p:cNvPr>
          <p:cNvCxnSpPr/>
          <p:nvPr/>
        </p:nvCxnSpPr>
        <p:spPr>
          <a:xfrm>
            <a:off x="0" y="583361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85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16A73B-088E-4E11-A4CE-0AB145B2FF9A}"/>
              </a:ext>
            </a:extLst>
          </p:cNvPr>
          <p:cNvGrpSpPr/>
          <p:nvPr/>
        </p:nvGrpSpPr>
        <p:grpSpPr>
          <a:xfrm>
            <a:off x="9696449" y="146553"/>
            <a:ext cx="676275" cy="323840"/>
            <a:chOff x="2905125" y="2070603"/>
            <a:chExt cx="676275" cy="323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13C16D-945E-45D7-978B-FA49A21A1C22}"/>
                </a:ext>
              </a:extLst>
            </p:cNvPr>
            <p:cNvSpPr/>
            <p:nvPr/>
          </p:nvSpPr>
          <p:spPr>
            <a:xfrm>
              <a:off x="2905125" y="207060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4FD4D2-2DDE-4AB9-B227-8ADE3ADC7A23}"/>
                </a:ext>
              </a:extLst>
            </p:cNvPr>
            <p:cNvSpPr txBox="1"/>
            <p:nvPr/>
          </p:nvSpPr>
          <p:spPr>
            <a:xfrm>
              <a:off x="2997041" y="2094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84BB81-C0C1-41F7-8E15-557D54B4C599}"/>
              </a:ext>
            </a:extLst>
          </p:cNvPr>
          <p:cNvGrpSpPr/>
          <p:nvPr/>
        </p:nvGrpSpPr>
        <p:grpSpPr>
          <a:xfrm>
            <a:off x="10464640" y="146552"/>
            <a:ext cx="676275" cy="323840"/>
            <a:chOff x="9942670" y="2467273"/>
            <a:chExt cx="676275" cy="3238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9AAC00-6E5B-4A9D-AED1-8572C711E21B}"/>
                </a:ext>
              </a:extLst>
            </p:cNvPr>
            <p:cNvSpPr/>
            <p:nvPr/>
          </p:nvSpPr>
          <p:spPr>
            <a:xfrm>
              <a:off x="9942670" y="246727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B7DA01-B639-4151-BB16-A1C57292A3B3}"/>
                </a:ext>
              </a:extLst>
            </p:cNvPr>
            <p:cNvGrpSpPr/>
            <p:nvPr/>
          </p:nvGrpSpPr>
          <p:grpSpPr>
            <a:xfrm>
              <a:off x="10026873" y="2496547"/>
              <a:ext cx="592072" cy="277000"/>
              <a:chOff x="4992445" y="2388499"/>
              <a:chExt cx="481363" cy="22574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480B076-2E81-4CB2-B1B7-CECF7FA32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45" y="2415600"/>
                <a:ext cx="162000" cy="162000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B0CB7E-C360-4736-B963-BF70AC5E90AE}"/>
                  </a:ext>
                </a:extLst>
              </p:cNvPr>
              <p:cNvSpPr txBox="1"/>
              <p:nvPr/>
            </p:nvSpPr>
            <p:spPr>
              <a:xfrm>
                <a:off x="5073445" y="2388499"/>
                <a:ext cx="400363" cy="22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登录</a:t>
                </a: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9F6F528-EA8C-46B2-AF56-CC02D243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48" y="182472"/>
            <a:ext cx="252000" cy="25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65F0E0-100D-41D0-A765-961772E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32" y="187970"/>
            <a:ext cx="252000" cy="2520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5BC3990-F407-4C37-B1F0-417144BC5372}"/>
              </a:ext>
            </a:extLst>
          </p:cNvPr>
          <p:cNvSpPr/>
          <p:nvPr/>
        </p:nvSpPr>
        <p:spPr>
          <a:xfrm>
            <a:off x="81156" y="669924"/>
            <a:ext cx="2044700" cy="1795864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D2F7F7-9896-438F-A1E7-0F2ED3E203A7}"/>
              </a:ext>
            </a:extLst>
          </p:cNvPr>
          <p:cNvSpPr/>
          <p:nvPr/>
        </p:nvSpPr>
        <p:spPr>
          <a:xfrm>
            <a:off x="79376" y="669834"/>
            <a:ext cx="2044699" cy="360000"/>
          </a:xfrm>
          <a:prstGeom prst="rect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E36A43-982A-45D8-AA35-EB8B3124654C}"/>
              </a:ext>
            </a:extLst>
          </p:cNvPr>
          <p:cNvSpPr txBox="1"/>
          <p:nvPr/>
        </p:nvSpPr>
        <p:spPr>
          <a:xfrm>
            <a:off x="179427" y="712079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/>
              <a:t>修改影响分析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90F7F66-4339-4C4B-B6E5-DFD8FCD7A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24625" y="776512"/>
            <a:ext cx="144000" cy="144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4716018-A706-4A75-B20F-744F51BAE934}"/>
              </a:ext>
            </a:extLst>
          </p:cNvPr>
          <p:cNvSpPr txBox="1"/>
          <p:nvPr/>
        </p:nvSpPr>
        <p:spPr>
          <a:xfrm>
            <a:off x="1570078" y="5010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3A6F8A4-E443-4889-986D-C1AAC7E4A53E}"/>
              </a:ext>
            </a:extLst>
          </p:cNvPr>
          <p:cNvCxnSpPr/>
          <p:nvPr/>
        </p:nvCxnSpPr>
        <p:spPr>
          <a:xfrm flipH="1">
            <a:off x="109925" y="13818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7AD854B-2C3D-48A4-A63A-9071FC14D1AD}"/>
              </a:ext>
            </a:extLst>
          </p:cNvPr>
          <p:cNvCxnSpPr/>
          <p:nvPr/>
        </p:nvCxnSpPr>
        <p:spPr>
          <a:xfrm flipH="1">
            <a:off x="109925" y="17438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D20B7C4-A827-4D2C-A0B7-2C550A4C37DA}"/>
              </a:ext>
            </a:extLst>
          </p:cNvPr>
          <p:cNvCxnSpPr/>
          <p:nvPr/>
        </p:nvCxnSpPr>
        <p:spPr>
          <a:xfrm flipH="1">
            <a:off x="109925" y="21057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6587225-F2EC-4416-A7D7-CFEE43302F41}"/>
              </a:ext>
            </a:extLst>
          </p:cNvPr>
          <p:cNvCxnSpPr/>
          <p:nvPr/>
        </p:nvCxnSpPr>
        <p:spPr>
          <a:xfrm flipH="1">
            <a:off x="111706" y="24677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6548C01-A444-437E-B866-A41C100C34C7}"/>
              </a:ext>
            </a:extLst>
          </p:cNvPr>
          <p:cNvSpPr>
            <a:spLocks noChangeAspect="1"/>
          </p:cNvSpPr>
          <p:nvPr/>
        </p:nvSpPr>
        <p:spPr>
          <a:xfrm>
            <a:off x="179427" y="2268487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65F1FF4-884F-40E9-A783-AADC8E95A83B}"/>
              </a:ext>
            </a:extLst>
          </p:cNvPr>
          <p:cNvSpPr>
            <a:spLocks noChangeAspect="1"/>
          </p:cNvSpPr>
          <p:nvPr/>
        </p:nvSpPr>
        <p:spPr>
          <a:xfrm>
            <a:off x="179427" y="1547076"/>
            <a:ext cx="36000" cy="36000"/>
          </a:xfrm>
          <a:prstGeom prst="ellipse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880E7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8BF9F5-CAE8-4F6B-92D8-DA0E6675B2A3}"/>
              </a:ext>
            </a:extLst>
          </p:cNvPr>
          <p:cNvSpPr>
            <a:spLocks noChangeAspect="1"/>
          </p:cNvSpPr>
          <p:nvPr/>
        </p:nvSpPr>
        <p:spPr>
          <a:xfrm>
            <a:off x="179427" y="1903340"/>
            <a:ext cx="36000" cy="36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2BB3ED8-9581-488A-94BD-F2C7F7ADC371}"/>
              </a:ext>
            </a:extLst>
          </p:cNvPr>
          <p:cNvSpPr txBox="1"/>
          <p:nvPr/>
        </p:nvSpPr>
        <p:spPr>
          <a:xfrm>
            <a:off x="179427" y="143211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/>
              <a:t>数据上传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29E84D4-1656-4EC0-A535-16999E2203A0}"/>
              </a:ext>
            </a:extLst>
          </p:cNvPr>
          <p:cNvSpPr txBox="1"/>
          <p:nvPr/>
        </p:nvSpPr>
        <p:spPr>
          <a:xfrm>
            <a:off x="179427" y="1797542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</a:rPr>
              <a:t>特征提取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0FD93C-991E-40F6-8D6F-AA3FC33647DD}"/>
              </a:ext>
            </a:extLst>
          </p:cNvPr>
          <p:cNvGrpSpPr/>
          <p:nvPr/>
        </p:nvGrpSpPr>
        <p:grpSpPr>
          <a:xfrm>
            <a:off x="79375" y="1026859"/>
            <a:ext cx="2044700" cy="360000"/>
            <a:chOff x="79376" y="2474066"/>
            <a:chExt cx="2044700" cy="36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59794F7-51A1-4C5E-8775-F5874E7219D8}"/>
                </a:ext>
              </a:extLst>
            </p:cNvPr>
            <p:cNvSpPr/>
            <p:nvPr/>
          </p:nvSpPr>
          <p:spPr>
            <a:xfrm>
              <a:off x="79376" y="2474066"/>
              <a:ext cx="2044700" cy="360000"/>
            </a:xfrm>
            <a:prstGeom prst="rect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AABE519-EEC7-46F7-B942-321BAAA7A4D0}"/>
                </a:ext>
              </a:extLst>
            </p:cNvPr>
            <p:cNvSpPr txBox="1"/>
            <p:nvPr/>
          </p:nvSpPr>
          <p:spPr>
            <a:xfrm>
              <a:off x="179427" y="2516311"/>
              <a:ext cx="110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修改周期预测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4D957416-271F-4FF3-BA83-797FDCDB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4625" y="2580744"/>
              <a:ext cx="144000" cy="144000"/>
            </a:xfrm>
            <a:prstGeom prst="rect">
              <a:avLst/>
            </a:prstGeom>
          </p:spPr>
        </p:pic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9239B7-DC6E-49C5-BE38-A2EE0957CD67}"/>
              </a:ext>
            </a:extLst>
          </p:cNvPr>
          <p:cNvSpPr txBox="1"/>
          <p:nvPr/>
        </p:nvSpPr>
        <p:spPr>
          <a:xfrm>
            <a:off x="176056" y="153621"/>
            <a:ext cx="266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Code Change Analysis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Plaform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EA740E7-D92F-46B2-A086-BA99055F5377}"/>
              </a:ext>
            </a:extLst>
          </p:cNvPr>
          <p:cNvCxnSpPr/>
          <p:nvPr/>
        </p:nvCxnSpPr>
        <p:spPr>
          <a:xfrm flipH="1">
            <a:off x="109925" y="1034951"/>
            <a:ext cx="19836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0B6CCC-D685-4E79-8E3C-B5CD430EDE5F}"/>
              </a:ext>
            </a:extLst>
          </p:cNvPr>
          <p:cNvGrpSpPr/>
          <p:nvPr/>
        </p:nvGrpSpPr>
        <p:grpSpPr>
          <a:xfrm>
            <a:off x="2264977" y="669834"/>
            <a:ext cx="9379296" cy="1127705"/>
            <a:chOff x="2264977" y="669834"/>
            <a:chExt cx="9379296" cy="112770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5C7E55F-0791-4F1E-AC76-40927668589D}"/>
                </a:ext>
              </a:extLst>
            </p:cNvPr>
            <p:cNvSpPr/>
            <p:nvPr/>
          </p:nvSpPr>
          <p:spPr>
            <a:xfrm>
              <a:off x="2264977" y="669834"/>
              <a:ext cx="9379296" cy="112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1F1F1"/>
              </a:solidFill>
            </a:ln>
            <a:effectLst>
              <a:outerShdw blurRad="63500" sx="101000" sy="101000" algn="ctr" rotWithShape="0">
                <a:prstClr val="black">
                  <a:alpha val="2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AF60BB1-12B8-48D9-8E87-620B2DC4369B}"/>
                </a:ext>
              </a:extLst>
            </p:cNvPr>
            <p:cNvGrpSpPr/>
            <p:nvPr/>
          </p:nvGrpSpPr>
          <p:grpSpPr>
            <a:xfrm>
              <a:off x="2668843" y="1106548"/>
              <a:ext cx="3420077" cy="320400"/>
              <a:chOff x="2735518" y="920512"/>
              <a:chExt cx="3420077" cy="320400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E8C56C0C-B326-4E70-A693-01423B8F9418}"/>
                  </a:ext>
                </a:extLst>
              </p:cNvPr>
              <p:cNvGrpSpPr/>
              <p:nvPr/>
            </p:nvGrpSpPr>
            <p:grpSpPr>
              <a:xfrm>
                <a:off x="2735518" y="920512"/>
                <a:ext cx="2252083" cy="319630"/>
                <a:chOff x="2583118" y="1210510"/>
                <a:chExt cx="2252083" cy="319630"/>
              </a:xfrm>
            </p:grpSpPr>
            <p:grpSp>
              <p:nvGrpSpPr>
                <p:cNvPr id="81" name="1组合 74">
                  <a:extLst>
                    <a:ext uri="{FF2B5EF4-FFF2-40B4-BE49-F238E27FC236}">
                      <a16:creationId xmlns:a16="http://schemas.microsoft.com/office/drawing/2014/main" id="{A743B531-C38F-4781-A048-F2E6FCA5087E}"/>
                    </a:ext>
                  </a:extLst>
                </p:cNvPr>
                <p:cNvGrpSpPr/>
                <p:nvPr/>
              </p:nvGrpSpPr>
              <p:grpSpPr>
                <a:xfrm>
                  <a:off x="2583118" y="1210510"/>
                  <a:ext cx="2252083" cy="319630"/>
                  <a:chOff x="2634242" y="848512"/>
                  <a:chExt cx="2252083" cy="319630"/>
                </a:xfrm>
              </p:grpSpPr>
              <p:sp>
                <p:nvSpPr>
                  <p:cNvPr id="83" name="矩形: 圆角 82">
                    <a:extLst>
                      <a:ext uri="{FF2B5EF4-FFF2-40B4-BE49-F238E27FC236}">
                        <a16:creationId xmlns:a16="http://schemas.microsoft.com/office/drawing/2014/main" id="{7385438F-5F34-4EA1-AAF4-42FE834D2CA6}"/>
                      </a:ext>
                    </a:extLst>
                  </p:cNvPr>
                  <p:cNvSpPr/>
                  <p:nvPr/>
                </p:nvSpPr>
                <p:spPr>
                  <a:xfrm>
                    <a:off x="2634242" y="848512"/>
                    <a:ext cx="2252083" cy="319630"/>
                  </a:xfrm>
                  <a:prstGeom prst="roundRect">
                    <a:avLst/>
                  </a:prstGeom>
                  <a:solidFill>
                    <a:srgbClr val="F6F6F6"/>
                  </a:solidFill>
                  <a:ln w="12700">
                    <a:solidFill>
                      <a:srgbClr val="ECE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F62BF570-6017-49B0-A7FA-72A0EA19135F}"/>
                      </a:ext>
                    </a:extLst>
                  </p:cNvPr>
                  <p:cNvSpPr txBox="1"/>
                  <p:nvPr/>
                </p:nvSpPr>
                <p:spPr>
                  <a:xfrm>
                    <a:off x="2634243" y="869827"/>
                    <a:ext cx="207620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>
                        <a:solidFill>
                          <a:srgbClr val="969EB1"/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rPr>
                      <a:t>E:\changeperiod\data\eclips</a:t>
                    </a:r>
                    <a:endParaRPr lang="zh-CN" altLang="en-US" sz="1200" dirty="0">
                      <a:solidFill>
                        <a:srgbClr val="969EB1"/>
                      </a:solidFill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82" name="图片 81">
                  <a:extLst>
                    <a:ext uri="{FF2B5EF4-FFF2-40B4-BE49-F238E27FC236}">
                      <a16:creationId xmlns:a16="http://schemas.microsoft.com/office/drawing/2014/main" id="{AB56FEC1-CB03-4211-AD8F-A374BCDD4C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143" y="1271324"/>
                  <a:ext cx="198000" cy="198000"/>
                </a:xfrm>
                <a:prstGeom prst="rect">
                  <a:avLst/>
                </a:prstGeom>
              </p:spPr>
            </p:pic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A10D987-1BAF-4B7D-9202-739896155A2A}"/>
                  </a:ext>
                </a:extLst>
              </p:cNvPr>
              <p:cNvGrpSpPr/>
              <p:nvPr/>
            </p:nvGrpSpPr>
            <p:grpSpPr>
              <a:xfrm>
                <a:off x="5121918" y="920512"/>
                <a:ext cx="1033677" cy="320400"/>
                <a:chOff x="1231299" y="3543711"/>
                <a:chExt cx="1033677" cy="320400"/>
              </a:xfrm>
            </p:grpSpPr>
            <p:sp>
              <p:nvSpPr>
                <p:cNvPr id="79" name="矩形: 圆角 88">
                  <a:extLst>
                    <a:ext uri="{FF2B5EF4-FFF2-40B4-BE49-F238E27FC236}">
                      <a16:creationId xmlns:a16="http://schemas.microsoft.com/office/drawing/2014/main" id="{1DE1FCA5-9C0E-4D25-AE21-2FE45BF89F2A}"/>
                    </a:ext>
                  </a:extLst>
                </p:cNvPr>
                <p:cNvSpPr/>
                <p:nvPr/>
              </p:nvSpPr>
              <p:spPr>
                <a:xfrm>
                  <a:off x="1231299" y="3543711"/>
                  <a:ext cx="1033677" cy="320400"/>
                </a:xfrm>
                <a:custGeom>
                  <a:avLst/>
                  <a:gdLst>
                    <a:gd name="connsiteX0" fmla="*/ 0 w 612000"/>
                    <a:gd name="connsiteY0" fmla="*/ 53401 h 320400"/>
                    <a:gd name="connsiteX1" fmla="*/ 53401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0 w 612000"/>
                    <a:gd name="connsiteY8" fmla="*/ 53401 h 320400"/>
                    <a:gd name="connsiteX0" fmla="*/ 0 w 612000"/>
                    <a:gd name="connsiteY0" fmla="*/ 53401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0 w 612000"/>
                    <a:gd name="connsiteY8" fmla="*/ 53401 h 320400"/>
                    <a:gd name="connsiteX0" fmla="*/ 2381 w 612000"/>
                    <a:gd name="connsiteY0" fmla="*/ 29588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29588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36733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36733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72887 w 612000"/>
                    <a:gd name="connsiteY5" fmla="*/ 318019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81287 h 320400"/>
                    <a:gd name="connsiteX5" fmla="*/ 572887 w 612000"/>
                    <a:gd name="connsiteY5" fmla="*/ 318019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2000" h="320400">
                      <a:moveTo>
                        <a:pt x="2381" y="41494"/>
                      </a:moveTo>
                      <a:cubicBezTo>
                        <a:pt x="2381" y="12001"/>
                        <a:pt x="9620" y="0"/>
                        <a:pt x="39113" y="0"/>
                      </a:cubicBezTo>
                      <a:lnTo>
                        <a:pt x="575268" y="0"/>
                      </a:lnTo>
                      <a:cubicBezTo>
                        <a:pt x="604761" y="0"/>
                        <a:pt x="612000" y="9620"/>
                        <a:pt x="612000" y="39113"/>
                      </a:cubicBezTo>
                      <a:lnTo>
                        <a:pt x="612000" y="281287"/>
                      </a:lnTo>
                      <a:cubicBezTo>
                        <a:pt x="612000" y="310780"/>
                        <a:pt x="602380" y="318019"/>
                        <a:pt x="572887" y="318019"/>
                      </a:cubicBezTo>
                      <a:lnTo>
                        <a:pt x="29589" y="320400"/>
                      </a:lnTo>
                      <a:cubicBezTo>
                        <a:pt x="96" y="320400"/>
                        <a:pt x="0" y="308398"/>
                        <a:pt x="0" y="278905"/>
                      </a:cubicBezTo>
                      <a:cubicBezTo>
                        <a:pt x="794" y="199768"/>
                        <a:pt x="1587" y="120631"/>
                        <a:pt x="2381" y="41494"/>
                      </a:cubicBezTo>
                      <a:close/>
                    </a:path>
                  </a:pathLst>
                </a:custGeom>
                <a:solidFill>
                  <a:srgbClr val="2B7A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62513670-BFE0-4B54-96E1-25A314CAF277}"/>
                    </a:ext>
                  </a:extLst>
                </p:cNvPr>
                <p:cNvSpPr txBox="1"/>
                <p:nvPr/>
              </p:nvSpPr>
              <p:spPr>
                <a:xfrm>
                  <a:off x="1348028" y="3565412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1200" dirty="0">
                      <a:solidFill>
                        <a:schemeClr val="bg1"/>
                      </a:solidFill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数据上传</a:t>
                  </a:r>
                </a:p>
              </p:txBody>
            </p:sp>
          </p:grp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8F0A352-6E1B-42A6-BA3A-D79ED72B7EF7}"/>
                </a:ext>
              </a:extLst>
            </p:cNvPr>
            <p:cNvSpPr txBox="1"/>
            <p:nvPr/>
          </p:nvSpPr>
          <p:spPr>
            <a:xfrm>
              <a:off x="2566892" y="75017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2880E7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代码修改数据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A54DD91-E576-4CE3-B7DC-11E82932A536}"/>
              </a:ext>
            </a:extLst>
          </p:cNvPr>
          <p:cNvGrpSpPr/>
          <p:nvPr/>
        </p:nvGrpSpPr>
        <p:grpSpPr>
          <a:xfrm>
            <a:off x="2264977" y="1903340"/>
            <a:ext cx="9379296" cy="1127705"/>
            <a:chOff x="2264977" y="669834"/>
            <a:chExt cx="9379296" cy="112770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0D749097-9112-44C4-8E41-EC0A9F99D434}"/>
                </a:ext>
              </a:extLst>
            </p:cNvPr>
            <p:cNvSpPr/>
            <p:nvPr/>
          </p:nvSpPr>
          <p:spPr>
            <a:xfrm>
              <a:off x="2264977" y="669834"/>
              <a:ext cx="9379296" cy="112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1F1F1"/>
              </a:solidFill>
            </a:ln>
            <a:effectLst>
              <a:outerShdw blurRad="63500" sx="101000" sy="101000" algn="ctr" rotWithShape="0">
                <a:prstClr val="black">
                  <a:alpha val="2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851A236-DA0F-4ECA-9FF1-388AD8D7F1D8}"/>
                </a:ext>
              </a:extLst>
            </p:cNvPr>
            <p:cNvGrpSpPr/>
            <p:nvPr/>
          </p:nvGrpSpPr>
          <p:grpSpPr>
            <a:xfrm>
              <a:off x="2668843" y="1106548"/>
              <a:ext cx="3420077" cy="320400"/>
              <a:chOff x="2735518" y="920512"/>
              <a:chExt cx="3420077" cy="320400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A45F56E4-6FCD-4A49-93EA-1A9D28B52BB8}"/>
                  </a:ext>
                </a:extLst>
              </p:cNvPr>
              <p:cNvGrpSpPr/>
              <p:nvPr/>
            </p:nvGrpSpPr>
            <p:grpSpPr>
              <a:xfrm>
                <a:off x="2735518" y="920512"/>
                <a:ext cx="2252083" cy="319630"/>
                <a:chOff x="2583118" y="1210510"/>
                <a:chExt cx="2252083" cy="319630"/>
              </a:xfrm>
            </p:grpSpPr>
            <p:grpSp>
              <p:nvGrpSpPr>
                <p:cNvPr id="137" name="1组合 74">
                  <a:extLst>
                    <a:ext uri="{FF2B5EF4-FFF2-40B4-BE49-F238E27FC236}">
                      <a16:creationId xmlns:a16="http://schemas.microsoft.com/office/drawing/2014/main" id="{31A11893-64F6-4F42-A1D0-34B96F7AC15D}"/>
                    </a:ext>
                  </a:extLst>
                </p:cNvPr>
                <p:cNvGrpSpPr/>
                <p:nvPr/>
              </p:nvGrpSpPr>
              <p:grpSpPr>
                <a:xfrm>
                  <a:off x="2583118" y="1210510"/>
                  <a:ext cx="2252083" cy="319630"/>
                  <a:chOff x="2634242" y="848512"/>
                  <a:chExt cx="2252083" cy="319630"/>
                </a:xfrm>
              </p:grpSpPr>
              <p:sp>
                <p:nvSpPr>
                  <p:cNvPr id="139" name="矩形: 圆角 138">
                    <a:extLst>
                      <a:ext uri="{FF2B5EF4-FFF2-40B4-BE49-F238E27FC236}">
                        <a16:creationId xmlns:a16="http://schemas.microsoft.com/office/drawing/2014/main" id="{6C046E8E-C2E8-4311-8AF5-977064086BAC}"/>
                      </a:ext>
                    </a:extLst>
                  </p:cNvPr>
                  <p:cNvSpPr/>
                  <p:nvPr/>
                </p:nvSpPr>
                <p:spPr>
                  <a:xfrm>
                    <a:off x="2634242" y="848512"/>
                    <a:ext cx="2252083" cy="319630"/>
                  </a:xfrm>
                  <a:prstGeom prst="roundRect">
                    <a:avLst/>
                  </a:prstGeom>
                  <a:solidFill>
                    <a:srgbClr val="F6F6F6"/>
                  </a:solidFill>
                  <a:ln w="12700">
                    <a:solidFill>
                      <a:srgbClr val="ECE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文本框 139">
                    <a:extLst>
                      <a:ext uri="{FF2B5EF4-FFF2-40B4-BE49-F238E27FC236}">
                        <a16:creationId xmlns:a16="http://schemas.microsoft.com/office/drawing/2014/main" id="{5C05B3EE-903D-47FB-9FBD-C77651DAF8C5}"/>
                      </a:ext>
                    </a:extLst>
                  </p:cNvPr>
                  <p:cNvSpPr txBox="1"/>
                  <p:nvPr/>
                </p:nvSpPr>
                <p:spPr>
                  <a:xfrm>
                    <a:off x="2634243" y="869827"/>
                    <a:ext cx="207620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>
                        <a:solidFill>
                          <a:srgbClr val="969EB1"/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rPr>
                      <a:t>E:\changeperiod\data\eclips</a:t>
                    </a:r>
                    <a:endParaRPr lang="zh-CN" altLang="en-US" sz="1200" dirty="0">
                      <a:solidFill>
                        <a:srgbClr val="969EB1"/>
                      </a:solidFill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138" name="图片 137">
                  <a:extLst>
                    <a:ext uri="{FF2B5EF4-FFF2-40B4-BE49-F238E27FC236}">
                      <a16:creationId xmlns:a16="http://schemas.microsoft.com/office/drawing/2014/main" id="{6DCFA54A-B432-4F12-B21C-38F34A083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143" y="1271324"/>
                  <a:ext cx="198000" cy="198000"/>
                </a:xfrm>
                <a:prstGeom prst="rect">
                  <a:avLst/>
                </a:prstGeom>
              </p:spPr>
            </p:pic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3A318B7C-3F90-4E72-8418-49070E0E7802}"/>
                  </a:ext>
                </a:extLst>
              </p:cNvPr>
              <p:cNvGrpSpPr/>
              <p:nvPr/>
            </p:nvGrpSpPr>
            <p:grpSpPr>
              <a:xfrm>
                <a:off x="5121918" y="920512"/>
                <a:ext cx="1033677" cy="320400"/>
                <a:chOff x="1231299" y="3543711"/>
                <a:chExt cx="1033677" cy="320400"/>
              </a:xfrm>
            </p:grpSpPr>
            <p:sp>
              <p:nvSpPr>
                <p:cNvPr id="135" name="矩形: 圆角 88">
                  <a:extLst>
                    <a:ext uri="{FF2B5EF4-FFF2-40B4-BE49-F238E27FC236}">
                      <a16:creationId xmlns:a16="http://schemas.microsoft.com/office/drawing/2014/main" id="{C4819F8C-9789-4649-8E70-3E5CF888CF9B}"/>
                    </a:ext>
                  </a:extLst>
                </p:cNvPr>
                <p:cNvSpPr/>
                <p:nvPr/>
              </p:nvSpPr>
              <p:spPr>
                <a:xfrm>
                  <a:off x="1231299" y="3543711"/>
                  <a:ext cx="1033677" cy="320400"/>
                </a:xfrm>
                <a:custGeom>
                  <a:avLst/>
                  <a:gdLst>
                    <a:gd name="connsiteX0" fmla="*/ 0 w 612000"/>
                    <a:gd name="connsiteY0" fmla="*/ 53401 h 320400"/>
                    <a:gd name="connsiteX1" fmla="*/ 53401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0 w 612000"/>
                    <a:gd name="connsiteY8" fmla="*/ 53401 h 320400"/>
                    <a:gd name="connsiteX0" fmla="*/ 0 w 612000"/>
                    <a:gd name="connsiteY0" fmla="*/ 53401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0 w 612000"/>
                    <a:gd name="connsiteY8" fmla="*/ 53401 h 320400"/>
                    <a:gd name="connsiteX0" fmla="*/ 2381 w 612000"/>
                    <a:gd name="connsiteY0" fmla="*/ 29588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29588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53401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58599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53401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36733 w 612000"/>
                    <a:gd name="connsiteY6" fmla="*/ 320400 h 320400"/>
                    <a:gd name="connsiteX7" fmla="*/ 0 w 612000"/>
                    <a:gd name="connsiteY7" fmla="*/ 266999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36733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58599 w 612000"/>
                    <a:gd name="connsiteY5" fmla="*/ 320400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66999 h 320400"/>
                    <a:gd name="connsiteX5" fmla="*/ 572887 w 612000"/>
                    <a:gd name="connsiteY5" fmla="*/ 318019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  <a:gd name="connsiteX0" fmla="*/ 2381 w 612000"/>
                    <a:gd name="connsiteY0" fmla="*/ 41494 h 320400"/>
                    <a:gd name="connsiteX1" fmla="*/ 39113 w 612000"/>
                    <a:gd name="connsiteY1" fmla="*/ 0 h 320400"/>
                    <a:gd name="connsiteX2" fmla="*/ 575268 w 612000"/>
                    <a:gd name="connsiteY2" fmla="*/ 0 h 320400"/>
                    <a:gd name="connsiteX3" fmla="*/ 612000 w 612000"/>
                    <a:gd name="connsiteY3" fmla="*/ 39113 h 320400"/>
                    <a:gd name="connsiteX4" fmla="*/ 612000 w 612000"/>
                    <a:gd name="connsiteY4" fmla="*/ 281287 h 320400"/>
                    <a:gd name="connsiteX5" fmla="*/ 572887 w 612000"/>
                    <a:gd name="connsiteY5" fmla="*/ 318019 h 320400"/>
                    <a:gd name="connsiteX6" fmla="*/ 29589 w 612000"/>
                    <a:gd name="connsiteY6" fmla="*/ 320400 h 320400"/>
                    <a:gd name="connsiteX7" fmla="*/ 0 w 612000"/>
                    <a:gd name="connsiteY7" fmla="*/ 278905 h 320400"/>
                    <a:gd name="connsiteX8" fmla="*/ 2381 w 612000"/>
                    <a:gd name="connsiteY8" fmla="*/ 41494 h 32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2000" h="320400">
                      <a:moveTo>
                        <a:pt x="2381" y="41494"/>
                      </a:moveTo>
                      <a:cubicBezTo>
                        <a:pt x="2381" y="12001"/>
                        <a:pt x="9620" y="0"/>
                        <a:pt x="39113" y="0"/>
                      </a:cubicBezTo>
                      <a:lnTo>
                        <a:pt x="575268" y="0"/>
                      </a:lnTo>
                      <a:cubicBezTo>
                        <a:pt x="604761" y="0"/>
                        <a:pt x="612000" y="9620"/>
                        <a:pt x="612000" y="39113"/>
                      </a:cubicBezTo>
                      <a:lnTo>
                        <a:pt x="612000" y="281287"/>
                      </a:lnTo>
                      <a:cubicBezTo>
                        <a:pt x="612000" y="310780"/>
                        <a:pt x="602380" y="318019"/>
                        <a:pt x="572887" y="318019"/>
                      </a:cubicBezTo>
                      <a:lnTo>
                        <a:pt x="29589" y="320400"/>
                      </a:lnTo>
                      <a:cubicBezTo>
                        <a:pt x="96" y="320400"/>
                        <a:pt x="0" y="308398"/>
                        <a:pt x="0" y="278905"/>
                      </a:cubicBezTo>
                      <a:cubicBezTo>
                        <a:pt x="794" y="199768"/>
                        <a:pt x="1587" y="120631"/>
                        <a:pt x="2381" y="41494"/>
                      </a:cubicBezTo>
                      <a:close/>
                    </a:path>
                  </a:pathLst>
                </a:custGeom>
                <a:solidFill>
                  <a:srgbClr val="2B7A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0FB114D6-7709-40EC-B336-16994C1D1652}"/>
                    </a:ext>
                  </a:extLst>
                </p:cNvPr>
                <p:cNvSpPr txBox="1"/>
                <p:nvPr/>
              </p:nvSpPr>
              <p:spPr>
                <a:xfrm>
                  <a:off x="1348028" y="3565412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1200" dirty="0">
                      <a:solidFill>
                        <a:schemeClr val="bg1"/>
                      </a:solidFill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数据上传</a:t>
                  </a:r>
                </a:p>
              </p:txBody>
            </p:sp>
          </p:grp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FD820EB-55E3-4CBF-A2E1-C0158AD1C223}"/>
                </a:ext>
              </a:extLst>
            </p:cNvPr>
            <p:cNvSpPr txBox="1"/>
            <p:nvPr/>
          </p:nvSpPr>
          <p:spPr>
            <a:xfrm>
              <a:off x="2566892" y="750179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2880E7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开源项目数据集</a:t>
              </a:r>
            </a:p>
          </p:txBody>
        </p: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C7897AF-F32C-4D0E-9EE9-D0B6210CCCFF}"/>
              </a:ext>
            </a:extLst>
          </p:cNvPr>
          <p:cNvSpPr txBox="1"/>
          <p:nvPr/>
        </p:nvSpPr>
        <p:spPr>
          <a:xfrm>
            <a:off x="179427" y="215311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</a:rPr>
              <a:t>修改周期预测</a:t>
            </a:r>
          </a:p>
        </p:txBody>
      </p:sp>
    </p:spTree>
    <p:extLst>
      <p:ext uri="{BB962C8B-B14F-4D97-AF65-F5344CB8AC3E}">
        <p14:creationId xmlns:p14="http://schemas.microsoft.com/office/powerpoint/2010/main" val="290513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3905F7C-9E9C-443D-8590-A47EBE36F3A0}"/>
              </a:ext>
            </a:extLst>
          </p:cNvPr>
          <p:cNvSpPr/>
          <p:nvPr/>
        </p:nvSpPr>
        <p:spPr>
          <a:xfrm>
            <a:off x="0" y="0"/>
            <a:ext cx="12192000" cy="58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51C233-48C3-44CB-8C1A-B36FD1472CCB}"/>
              </a:ext>
            </a:extLst>
          </p:cNvPr>
          <p:cNvCxnSpPr/>
          <p:nvPr/>
        </p:nvCxnSpPr>
        <p:spPr>
          <a:xfrm>
            <a:off x="0" y="583361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85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16A73B-088E-4E11-A4CE-0AB145B2FF9A}"/>
              </a:ext>
            </a:extLst>
          </p:cNvPr>
          <p:cNvGrpSpPr/>
          <p:nvPr/>
        </p:nvGrpSpPr>
        <p:grpSpPr>
          <a:xfrm>
            <a:off x="9696449" y="146553"/>
            <a:ext cx="676275" cy="323840"/>
            <a:chOff x="2905125" y="2070603"/>
            <a:chExt cx="676275" cy="323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13C16D-945E-45D7-978B-FA49A21A1C22}"/>
                </a:ext>
              </a:extLst>
            </p:cNvPr>
            <p:cNvSpPr/>
            <p:nvPr/>
          </p:nvSpPr>
          <p:spPr>
            <a:xfrm>
              <a:off x="2905125" y="207060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4FD4D2-2DDE-4AB9-B227-8ADE3ADC7A23}"/>
                </a:ext>
              </a:extLst>
            </p:cNvPr>
            <p:cNvSpPr txBox="1"/>
            <p:nvPr/>
          </p:nvSpPr>
          <p:spPr>
            <a:xfrm>
              <a:off x="2997041" y="2094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84BB81-C0C1-41F7-8E15-557D54B4C599}"/>
              </a:ext>
            </a:extLst>
          </p:cNvPr>
          <p:cNvGrpSpPr/>
          <p:nvPr/>
        </p:nvGrpSpPr>
        <p:grpSpPr>
          <a:xfrm>
            <a:off x="10464640" y="146552"/>
            <a:ext cx="676275" cy="323840"/>
            <a:chOff x="9942670" y="2467273"/>
            <a:chExt cx="676275" cy="3238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9AAC00-6E5B-4A9D-AED1-8572C711E21B}"/>
                </a:ext>
              </a:extLst>
            </p:cNvPr>
            <p:cNvSpPr/>
            <p:nvPr/>
          </p:nvSpPr>
          <p:spPr>
            <a:xfrm>
              <a:off x="9942670" y="246727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B7DA01-B639-4151-BB16-A1C57292A3B3}"/>
                </a:ext>
              </a:extLst>
            </p:cNvPr>
            <p:cNvGrpSpPr/>
            <p:nvPr/>
          </p:nvGrpSpPr>
          <p:grpSpPr>
            <a:xfrm>
              <a:off x="10026873" y="2496547"/>
              <a:ext cx="592072" cy="277000"/>
              <a:chOff x="4992445" y="2388499"/>
              <a:chExt cx="481363" cy="22574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480B076-2E81-4CB2-B1B7-CECF7FA32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45" y="2415600"/>
                <a:ext cx="162000" cy="162000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B0CB7E-C360-4736-B963-BF70AC5E90AE}"/>
                  </a:ext>
                </a:extLst>
              </p:cNvPr>
              <p:cNvSpPr txBox="1"/>
              <p:nvPr/>
            </p:nvSpPr>
            <p:spPr>
              <a:xfrm>
                <a:off x="5073445" y="2388499"/>
                <a:ext cx="400363" cy="22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登录</a:t>
                </a: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9F6F528-EA8C-46B2-AF56-CC02D243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48" y="182472"/>
            <a:ext cx="252000" cy="25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65F0E0-100D-41D0-A765-961772E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32" y="187970"/>
            <a:ext cx="252000" cy="2520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5BC3990-F407-4C37-B1F0-417144BC5372}"/>
              </a:ext>
            </a:extLst>
          </p:cNvPr>
          <p:cNvSpPr/>
          <p:nvPr/>
        </p:nvSpPr>
        <p:spPr>
          <a:xfrm>
            <a:off x="81156" y="669924"/>
            <a:ext cx="2044700" cy="1795864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D2F7F7-9896-438F-A1E7-0F2ED3E203A7}"/>
              </a:ext>
            </a:extLst>
          </p:cNvPr>
          <p:cNvSpPr/>
          <p:nvPr/>
        </p:nvSpPr>
        <p:spPr>
          <a:xfrm>
            <a:off x="79376" y="669834"/>
            <a:ext cx="2044699" cy="360000"/>
          </a:xfrm>
          <a:prstGeom prst="rect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E36A43-982A-45D8-AA35-EB8B3124654C}"/>
              </a:ext>
            </a:extLst>
          </p:cNvPr>
          <p:cNvSpPr txBox="1"/>
          <p:nvPr/>
        </p:nvSpPr>
        <p:spPr>
          <a:xfrm>
            <a:off x="179427" y="712079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/>
              <a:t>修改影响分析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90F7F66-4339-4C4B-B6E5-DFD8FCD7A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24625" y="776512"/>
            <a:ext cx="144000" cy="144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4716018-A706-4A75-B20F-744F51BAE934}"/>
              </a:ext>
            </a:extLst>
          </p:cNvPr>
          <p:cNvSpPr txBox="1"/>
          <p:nvPr/>
        </p:nvSpPr>
        <p:spPr>
          <a:xfrm>
            <a:off x="1570078" y="5010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3A6F8A4-E443-4889-986D-C1AAC7E4A53E}"/>
              </a:ext>
            </a:extLst>
          </p:cNvPr>
          <p:cNvCxnSpPr/>
          <p:nvPr/>
        </p:nvCxnSpPr>
        <p:spPr>
          <a:xfrm flipH="1">
            <a:off x="109925" y="13818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7AD854B-2C3D-48A4-A63A-9071FC14D1AD}"/>
              </a:ext>
            </a:extLst>
          </p:cNvPr>
          <p:cNvCxnSpPr/>
          <p:nvPr/>
        </p:nvCxnSpPr>
        <p:spPr>
          <a:xfrm flipH="1">
            <a:off x="109925" y="17438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D20B7C4-A827-4D2C-A0B7-2C550A4C37DA}"/>
              </a:ext>
            </a:extLst>
          </p:cNvPr>
          <p:cNvCxnSpPr/>
          <p:nvPr/>
        </p:nvCxnSpPr>
        <p:spPr>
          <a:xfrm flipH="1">
            <a:off x="109925" y="21057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6587225-F2EC-4416-A7D7-CFEE43302F41}"/>
              </a:ext>
            </a:extLst>
          </p:cNvPr>
          <p:cNvCxnSpPr/>
          <p:nvPr/>
        </p:nvCxnSpPr>
        <p:spPr>
          <a:xfrm flipH="1">
            <a:off x="111706" y="24677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6548C01-A444-437E-B866-A41C100C34C7}"/>
              </a:ext>
            </a:extLst>
          </p:cNvPr>
          <p:cNvSpPr>
            <a:spLocks noChangeAspect="1"/>
          </p:cNvSpPr>
          <p:nvPr/>
        </p:nvSpPr>
        <p:spPr>
          <a:xfrm>
            <a:off x="179427" y="2268487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65F1FF4-884F-40E9-A783-AADC8E95A83B}"/>
              </a:ext>
            </a:extLst>
          </p:cNvPr>
          <p:cNvSpPr>
            <a:spLocks noChangeAspect="1"/>
          </p:cNvSpPr>
          <p:nvPr/>
        </p:nvSpPr>
        <p:spPr>
          <a:xfrm>
            <a:off x="179427" y="1547076"/>
            <a:ext cx="36000" cy="36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880E7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8BF9F5-CAE8-4F6B-92D8-DA0E6675B2A3}"/>
              </a:ext>
            </a:extLst>
          </p:cNvPr>
          <p:cNvSpPr>
            <a:spLocks noChangeAspect="1"/>
          </p:cNvSpPr>
          <p:nvPr/>
        </p:nvSpPr>
        <p:spPr>
          <a:xfrm>
            <a:off x="179427" y="1903340"/>
            <a:ext cx="36000" cy="36000"/>
          </a:xfrm>
          <a:prstGeom prst="ellipse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2BB3ED8-9581-488A-94BD-F2C7F7ADC371}"/>
              </a:ext>
            </a:extLst>
          </p:cNvPr>
          <p:cNvSpPr txBox="1"/>
          <p:nvPr/>
        </p:nvSpPr>
        <p:spPr>
          <a:xfrm>
            <a:off x="179427" y="143211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</a:rPr>
              <a:t>数据上传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29E84D4-1656-4EC0-A535-16999E2203A0}"/>
              </a:ext>
            </a:extLst>
          </p:cNvPr>
          <p:cNvSpPr txBox="1"/>
          <p:nvPr/>
        </p:nvSpPr>
        <p:spPr>
          <a:xfrm>
            <a:off x="179427" y="1797542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2880E7"/>
                </a:solidFill>
              </a:rPr>
              <a:t>特征提取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0FD93C-991E-40F6-8D6F-AA3FC33647DD}"/>
              </a:ext>
            </a:extLst>
          </p:cNvPr>
          <p:cNvGrpSpPr/>
          <p:nvPr/>
        </p:nvGrpSpPr>
        <p:grpSpPr>
          <a:xfrm>
            <a:off x="79375" y="1026859"/>
            <a:ext cx="2044700" cy="360000"/>
            <a:chOff x="79376" y="2474066"/>
            <a:chExt cx="2044700" cy="36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59794F7-51A1-4C5E-8775-F5874E7219D8}"/>
                </a:ext>
              </a:extLst>
            </p:cNvPr>
            <p:cNvSpPr/>
            <p:nvPr/>
          </p:nvSpPr>
          <p:spPr>
            <a:xfrm>
              <a:off x="79376" y="2474066"/>
              <a:ext cx="2044700" cy="360000"/>
            </a:xfrm>
            <a:prstGeom prst="rect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AABE519-EEC7-46F7-B942-321BAAA7A4D0}"/>
                </a:ext>
              </a:extLst>
            </p:cNvPr>
            <p:cNvSpPr txBox="1"/>
            <p:nvPr/>
          </p:nvSpPr>
          <p:spPr>
            <a:xfrm>
              <a:off x="179427" y="2516311"/>
              <a:ext cx="110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修改周期预测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4D957416-271F-4FF3-BA83-797FDCDB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4625" y="2580744"/>
              <a:ext cx="144000" cy="144000"/>
            </a:xfrm>
            <a:prstGeom prst="rect">
              <a:avLst/>
            </a:prstGeom>
          </p:spPr>
        </p:pic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9239B7-DC6E-49C5-BE38-A2EE0957CD67}"/>
              </a:ext>
            </a:extLst>
          </p:cNvPr>
          <p:cNvSpPr txBox="1"/>
          <p:nvPr/>
        </p:nvSpPr>
        <p:spPr>
          <a:xfrm>
            <a:off x="176056" y="153621"/>
            <a:ext cx="266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Code Change Analysis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Plaform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EA740E7-D92F-46B2-A086-BA99055F5377}"/>
              </a:ext>
            </a:extLst>
          </p:cNvPr>
          <p:cNvCxnSpPr/>
          <p:nvPr/>
        </p:nvCxnSpPr>
        <p:spPr>
          <a:xfrm flipH="1">
            <a:off x="109925" y="1034951"/>
            <a:ext cx="19836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99B1039-0489-450E-B1FE-9A7286D7AA6F}"/>
              </a:ext>
            </a:extLst>
          </p:cNvPr>
          <p:cNvGrpSpPr/>
          <p:nvPr/>
        </p:nvGrpSpPr>
        <p:grpSpPr>
          <a:xfrm>
            <a:off x="2264977" y="669834"/>
            <a:ext cx="9379296" cy="2349590"/>
            <a:chOff x="2264977" y="669834"/>
            <a:chExt cx="9379296" cy="234959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87E21EF-54D9-406A-94B3-848B70EA50AF}"/>
                </a:ext>
              </a:extLst>
            </p:cNvPr>
            <p:cNvGrpSpPr/>
            <p:nvPr/>
          </p:nvGrpSpPr>
          <p:grpSpPr>
            <a:xfrm>
              <a:off x="2264977" y="669834"/>
              <a:ext cx="9379296" cy="2349590"/>
              <a:chOff x="2264977" y="669834"/>
              <a:chExt cx="9379296" cy="234959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5C7E55F-0791-4F1E-AC76-40927668589D}"/>
                  </a:ext>
                </a:extLst>
              </p:cNvPr>
              <p:cNvSpPr/>
              <p:nvPr/>
            </p:nvSpPr>
            <p:spPr>
              <a:xfrm>
                <a:off x="2264977" y="669834"/>
                <a:ext cx="9379296" cy="23495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1F1F1"/>
                </a:solidFill>
              </a:ln>
              <a:effectLst>
                <a:outerShdw blurRad="63500" sx="101000" sy="101000" algn="ctr" rotWithShape="0">
                  <a:prstClr val="black">
                    <a:alpha val="2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F0A352-6E1B-42A6-BA3A-D79ED72B7EF7}"/>
                  </a:ext>
                </a:extLst>
              </p:cNvPr>
              <p:cNvSpPr txBox="1"/>
              <p:nvPr/>
            </p:nvSpPr>
            <p:spPr>
              <a:xfrm>
                <a:off x="2566892" y="750179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200" dirty="0">
                    <a:solidFill>
                      <a:srgbClr val="2880E7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审核元特征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C19E13-8246-421B-8EE7-B523A64C571D}"/>
                </a:ext>
              </a:extLst>
            </p:cNvPr>
            <p:cNvSpPr/>
            <p:nvPr/>
          </p:nvSpPr>
          <p:spPr>
            <a:xfrm>
              <a:off x="2731927" y="1248977"/>
              <a:ext cx="8128000" cy="952603"/>
            </a:xfrm>
            <a:prstGeom prst="rect">
              <a:avLst/>
            </a:prstGeom>
            <a:solidFill>
              <a:srgbClr val="F6F6F6"/>
            </a:solidFill>
            <a:ln w="127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C2039C4-FD03-4B69-94D1-754B60E67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27604"/>
              </p:ext>
            </p:extLst>
          </p:nvPr>
        </p:nvGraphicFramePr>
        <p:xfrm>
          <a:off x="2708243" y="1302609"/>
          <a:ext cx="8128000" cy="850509"/>
        </p:xfrm>
        <a:graphic>
          <a:graphicData uri="http://schemas.openxmlformats.org/drawingml/2006/table">
            <a:tbl>
              <a:tblPr firstRow="1" bandRow="1"/>
              <a:tblGrid>
                <a:gridCol w="812800">
                  <a:extLst>
                    <a:ext uri="{9D8B030D-6E8A-4147-A177-3AD203B41FA5}">
                      <a16:colId xmlns:a16="http://schemas.microsoft.com/office/drawing/2014/main" val="3028476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93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9306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5703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9065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5153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13827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48006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7564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4063385"/>
                    </a:ext>
                  </a:extLst>
                </a:gridCol>
              </a:tblGrid>
              <a:tr h="3836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管理人员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作者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审核人员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项目分支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提交时间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审核人员数量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作者提交次数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作者最近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提交次数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审核人员与作者合作次数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046510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0.68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192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832947"/>
                  </a:ext>
                </a:extLst>
              </a:tr>
            </a:tbl>
          </a:graphicData>
        </a:graphic>
      </p:graphicFrame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A12841-DCF4-4F88-BE60-4B9CC5979E19}"/>
              </a:ext>
            </a:extLst>
          </p:cNvPr>
          <p:cNvGrpSpPr/>
          <p:nvPr/>
        </p:nvGrpSpPr>
        <p:grpSpPr>
          <a:xfrm>
            <a:off x="2264977" y="3205801"/>
            <a:ext cx="9379296" cy="3068838"/>
            <a:chOff x="2264977" y="669834"/>
            <a:chExt cx="9379296" cy="306883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4228F52-FAE1-4C77-B698-88B0D9DFD197}"/>
                </a:ext>
              </a:extLst>
            </p:cNvPr>
            <p:cNvGrpSpPr/>
            <p:nvPr/>
          </p:nvGrpSpPr>
          <p:grpSpPr>
            <a:xfrm>
              <a:off x="2264977" y="669834"/>
              <a:ext cx="9379296" cy="3068838"/>
              <a:chOff x="2264977" y="669834"/>
              <a:chExt cx="9379296" cy="3068838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E499E79-6587-412B-B1E6-138DB5C7AA46}"/>
                  </a:ext>
                </a:extLst>
              </p:cNvPr>
              <p:cNvSpPr/>
              <p:nvPr/>
            </p:nvSpPr>
            <p:spPr>
              <a:xfrm>
                <a:off x="2264977" y="669834"/>
                <a:ext cx="9379296" cy="30688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1F1F1"/>
                </a:solidFill>
              </a:ln>
              <a:effectLst>
                <a:outerShdw blurRad="63500" sx="101000" sy="101000" algn="ctr" rotWithShape="0">
                  <a:prstClr val="black">
                    <a:alpha val="2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ECE2169-F301-43EF-9EB5-D3098625FF1B}"/>
                  </a:ext>
                </a:extLst>
              </p:cNvPr>
              <p:cNvSpPr txBox="1"/>
              <p:nvPr/>
            </p:nvSpPr>
            <p:spPr>
              <a:xfrm>
                <a:off x="2566892" y="750179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200" dirty="0">
                    <a:solidFill>
                      <a:srgbClr val="2880E7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代码耦合特征</a:t>
                </a:r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3C918D2-659A-4BDD-9841-153D5058B1CE}"/>
                </a:ext>
              </a:extLst>
            </p:cNvPr>
            <p:cNvSpPr/>
            <p:nvPr/>
          </p:nvSpPr>
          <p:spPr>
            <a:xfrm>
              <a:off x="2731927" y="1248977"/>
              <a:ext cx="8128000" cy="952603"/>
            </a:xfrm>
            <a:prstGeom prst="rect">
              <a:avLst/>
            </a:prstGeom>
            <a:solidFill>
              <a:srgbClr val="F6F6F6"/>
            </a:solidFill>
            <a:ln w="127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9A2A6BE7-AFBD-4F60-93AC-4F6250A7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19183"/>
              </p:ext>
            </p:extLst>
          </p:nvPr>
        </p:nvGraphicFramePr>
        <p:xfrm>
          <a:off x="2736817" y="3835990"/>
          <a:ext cx="8128000" cy="850509"/>
        </p:xfrm>
        <a:graphic>
          <a:graphicData uri="http://schemas.openxmlformats.org/drawingml/2006/table">
            <a:tbl>
              <a:tblPr firstRow="1" bandRow="1"/>
              <a:tblGrid>
                <a:gridCol w="812800">
                  <a:extLst>
                    <a:ext uri="{9D8B030D-6E8A-4147-A177-3AD203B41FA5}">
                      <a16:colId xmlns:a16="http://schemas.microsoft.com/office/drawing/2014/main" val="3028476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93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9306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5703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9065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5153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13827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48006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7564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4063385"/>
                    </a:ext>
                  </a:extLst>
                </a:gridCol>
              </a:tblGrid>
              <a:tr h="3836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类平均入度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类总入度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类平均出度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类总出度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algn="ctr"/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class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class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algn="ctr"/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attribute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attribute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046510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2.8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3.5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1.25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4.5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832947"/>
                  </a:ext>
                </a:extLst>
              </a:tr>
            </a:tbl>
          </a:graphicData>
        </a:graphic>
      </p:graphicFrame>
      <p:sp>
        <p:nvSpPr>
          <p:cNvPr id="90" name="矩形 89">
            <a:extLst>
              <a:ext uri="{FF2B5EF4-FFF2-40B4-BE49-F238E27FC236}">
                <a16:creationId xmlns:a16="http://schemas.microsoft.com/office/drawing/2014/main" id="{E606EF5D-01D8-48BB-8FCD-55D032C4ACF6}"/>
              </a:ext>
            </a:extLst>
          </p:cNvPr>
          <p:cNvSpPr/>
          <p:nvPr/>
        </p:nvSpPr>
        <p:spPr>
          <a:xfrm>
            <a:off x="2731927" y="4789165"/>
            <a:ext cx="8128000" cy="952603"/>
          </a:xfrm>
          <a:prstGeom prst="rect">
            <a:avLst/>
          </a:prstGeom>
          <a:solidFill>
            <a:srgbClr val="F6F6F6"/>
          </a:solidFill>
          <a:ln w="12700"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CC73C0D8-5978-462E-BF86-31A12C08D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95882"/>
              </p:ext>
            </p:extLst>
          </p:nvPr>
        </p:nvGraphicFramePr>
        <p:xfrm>
          <a:off x="2731927" y="4840211"/>
          <a:ext cx="1625600" cy="850509"/>
        </p:xfrm>
        <a:graphic>
          <a:graphicData uri="http://schemas.openxmlformats.org/drawingml/2006/table">
            <a:tbl>
              <a:tblPr firstRow="1" bandRow="1"/>
              <a:tblGrid>
                <a:gridCol w="812800">
                  <a:extLst>
                    <a:ext uri="{9D8B030D-6E8A-4147-A177-3AD203B41FA5}">
                      <a16:colId xmlns:a16="http://schemas.microsoft.com/office/drawing/2014/main" val="3028476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93783"/>
                    </a:ext>
                  </a:extLst>
                </a:gridCol>
              </a:tblGrid>
              <a:tr h="3836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方法平均出度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方法总出度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046510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832947"/>
                  </a:ext>
                </a:extLst>
              </a:tr>
            </a:tbl>
          </a:graphicData>
        </a:graphic>
      </p:graphicFrame>
      <p:grpSp>
        <p:nvGrpSpPr>
          <p:cNvPr id="92" name="组合 91">
            <a:extLst>
              <a:ext uri="{FF2B5EF4-FFF2-40B4-BE49-F238E27FC236}">
                <a16:creationId xmlns:a16="http://schemas.microsoft.com/office/drawing/2014/main" id="{7BA15E50-3886-485E-B1A7-1C02F87D032C}"/>
              </a:ext>
            </a:extLst>
          </p:cNvPr>
          <p:cNvGrpSpPr/>
          <p:nvPr/>
        </p:nvGrpSpPr>
        <p:grpSpPr>
          <a:xfrm>
            <a:off x="2264977" y="6456240"/>
            <a:ext cx="9379296" cy="3068838"/>
            <a:chOff x="2264977" y="669834"/>
            <a:chExt cx="9379296" cy="306883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C91063B1-D937-432C-8249-FE30F2DA238F}"/>
                </a:ext>
              </a:extLst>
            </p:cNvPr>
            <p:cNvGrpSpPr/>
            <p:nvPr/>
          </p:nvGrpSpPr>
          <p:grpSpPr>
            <a:xfrm>
              <a:off x="2264977" y="669834"/>
              <a:ext cx="9379296" cy="3068838"/>
              <a:chOff x="2264977" y="669834"/>
              <a:chExt cx="9379296" cy="306883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DA564F5-38CE-4FF5-8DF6-CC927DD2F443}"/>
                  </a:ext>
                </a:extLst>
              </p:cNvPr>
              <p:cNvSpPr/>
              <p:nvPr/>
            </p:nvSpPr>
            <p:spPr>
              <a:xfrm>
                <a:off x="2264977" y="669834"/>
                <a:ext cx="9379296" cy="30688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1F1F1"/>
                </a:solidFill>
              </a:ln>
              <a:effectLst>
                <a:outerShdw blurRad="63500" sx="101000" sy="101000" algn="ctr" rotWithShape="0">
                  <a:prstClr val="black">
                    <a:alpha val="2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395D99A7-F63B-45F2-BFBD-82F38986A2C8}"/>
                  </a:ext>
                </a:extLst>
              </p:cNvPr>
              <p:cNvSpPr txBox="1"/>
              <p:nvPr/>
            </p:nvSpPr>
            <p:spPr>
              <a:xfrm>
                <a:off x="2566892" y="750179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200" dirty="0">
                    <a:solidFill>
                      <a:srgbClr val="2880E7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代码修改特征</a:t>
                </a:r>
              </a:p>
            </p:txBody>
          </p:sp>
        </p:grp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3E9358C7-BC78-478B-A657-00438E42770F}"/>
                </a:ext>
              </a:extLst>
            </p:cNvPr>
            <p:cNvSpPr/>
            <p:nvPr/>
          </p:nvSpPr>
          <p:spPr>
            <a:xfrm>
              <a:off x="2731927" y="1248977"/>
              <a:ext cx="8128000" cy="952603"/>
            </a:xfrm>
            <a:prstGeom prst="rect">
              <a:avLst/>
            </a:prstGeom>
            <a:solidFill>
              <a:srgbClr val="F6F6F6"/>
            </a:solidFill>
            <a:ln w="127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2B58AFA1-1279-4458-9C83-AC0F4D77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19183"/>
              </p:ext>
            </p:extLst>
          </p:nvPr>
        </p:nvGraphicFramePr>
        <p:xfrm>
          <a:off x="2736817" y="7086429"/>
          <a:ext cx="8128000" cy="850509"/>
        </p:xfrm>
        <a:graphic>
          <a:graphicData uri="http://schemas.openxmlformats.org/drawingml/2006/table">
            <a:tbl>
              <a:tblPr firstRow="1" bandRow="1"/>
              <a:tblGrid>
                <a:gridCol w="812800">
                  <a:extLst>
                    <a:ext uri="{9D8B030D-6E8A-4147-A177-3AD203B41FA5}">
                      <a16:colId xmlns:a16="http://schemas.microsoft.com/office/drawing/2014/main" val="3028476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93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9306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5703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9065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5153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13827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48006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7564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4063385"/>
                    </a:ext>
                  </a:extLst>
                </a:gridCol>
              </a:tblGrid>
              <a:tr h="3836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类平均入度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类总入度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类平均出度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类总出度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algn="ctr"/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class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class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algn="ctr"/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attribute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attribute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方法总入度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046510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2.8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3.5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1.25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4.5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832947"/>
                  </a:ext>
                </a:extLst>
              </a:tr>
            </a:tbl>
          </a:graphicData>
        </a:graphic>
      </p:graphicFrame>
      <p:sp>
        <p:nvSpPr>
          <p:cNvPr id="98" name="矩形 97">
            <a:extLst>
              <a:ext uri="{FF2B5EF4-FFF2-40B4-BE49-F238E27FC236}">
                <a16:creationId xmlns:a16="http://schemas.microsoft.com/office/drawing/2014/main" id="{4CE56FEE-4C5C-4ECD-8B6D-F4E6F3704635}"/>
              </a:ext>
            </a:extLst>
          </p:cNvPr>
          <p:cNvSpPr/>
          <p:nvPr/>
        </p:nvSpPr>
        <p:spPr>
          <a:xfrm>
            <a:off x="2731927" y="8039604"/>
            <a:ext cx="8128000" cy="952603"/>
          </a:xfrm>
          <a:prstGeom prst="rect">
            <a:avLst/>
          </a:prstGeom>
          <a:solidFill>
            <a:srgbClr val="F6F6F6"/>
          </a:solidFill>
          <a:ln w="12700"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4C14D994-8111-47EC-875E-4177B6926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95882"/>
              </p:ext>
            </p:extLst>
          </p:nvPr>
        </p:nvGraphicFramePr>
        <p:xfrm>
          <a:off x="2731927" y="8090650"/>
          <a:ext cx="1625600" cy="850509"/>
        </p:xfrm>
        <a:graphic>
          <a:graphicData uri="http://schemas.openxmlformats.org/drawingml/2006/table">
            <a:tbl>
              <a:tblPr firstRow="1" bandRow="1"/>
              <a:tblGrid>
                <a:gridCol w="812800">
                  <a:extLst>
                    <a:ext uri="{9D8B030D-6E8A-4147-A177-3AD203B41FA5}">
                      <a16:colId xmlns:a16="http://schemas.microsoft.com/office/drawing/2014/main" val="3028476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93783"/>
                    </a:ext>
                  </a:extLst>
                </a:gridCol>
              </a:tblGrid>
              <a:tr h="3836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方法平均出度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方法总出度</a:t>
                      </a:r>
                      <a:endParaRPr lang="en-US" altLang="zh-CN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  <a:p>
                      <a:pPr marL="0" marR="0" lvl="0" indent="0" algn="ctr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苹方 中等" panose="020B0400000000000000" pitchFamily="34" charset="-122"/>
                          <a:cs typeface="Arial" panose="020B0604020202020204" pitchFamily="34" charset="0"/>
                        </a:rPr>
                        <a:t>to method</a:t>
                      </a:r>
                      <a:endParaRPr lang="zh-CN" altLang="en-US" sz="8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046510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832947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578D3135-D0D4-4EC0-96F6-34115F3CFC70}"/>
              </a:ext>
            </a:extLst>
          </p:cNvPr>
          <p:cNvSpPr txBox="1"/>
          <p:nvPr/>
        </p:nvSpPr>
        <p:spPr>
          <a:xfrm>
            <a:off x="179427" y="215311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</a:rPr>
              <a:t>修改周期预测</a:t>
            </a:r>
          </a:p>
        </p:txBody>
      </p:sp>
    </p:spTree>
    <p:extLst>
      <p:ext uri="{BB962C8B-B14F-4D97-AF65-F5344CB8AC3E}">
        <p14:creationId xmlns:p14="http://schemas.microsoft.com/office/powerpoint/2010/main" val="2192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3905F7C-9E9C-443D-8590-A47EBE36F3A0}"/>
              </a:ext>
            </a:extLst>
          </p:cNvPr>
          <p:cNvSpPr/>
          <p:nvPr/>
        </p:nvSpPr>
        <p:spPr>
          <a:xfrm>
            <a:off x="0" y="0"/>
            <a:ext cx="12192000" cy="58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51C233-48C3-44CB-8C1A-B36FD1472CCB}"/>
              </a:ext>
            </a:extLst>
          </p:cNvPr>
          <p:cNvCxnSpPr/>
          <p:nvPr/>
        </p:nvCxnSpPr>
        <p:spPr>
          <a:xfrm>
            <a:off x="0" y="583361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85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16A73B-088E-4E11-A4CE-0AB145B2FF9A}"/>
              </a:ext>
            </a:extLst>
          </p:cNvPr>
          <p:cNvGrpSpPr/>
          <p:nvPr/>
        </p:nvGrpSpPr>
        <p:grpSpPr>
          <a:xfrm>
            <a:off x="9696449" y="146553"/>
            <a:ext cx="676275" cy="323840"/>
            <a:chOff x="2905125" y="2070603"/>
            <a:chExt cx="676275" cy="323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13C16D-945E-45D7-978B-FA49A21A1C22}"/>
                </a:ext>
              </a:extLst>
            </p:cNvPr>
            <p:cNvSpPr/>
            <p:nvPr/>
          </p:nvSpPr>
          <p:spPr>
            <a:xfrm>
              <a:off x="2905125" y="207060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4FD4D2-2DDE-4AB9-B227-8ADE3ADC7A23}"/>
                </a:ext>
              </a:extLst>
            </p:cNvPr>
            <p:cNvSpPr txBox="1"/>
            <p:nvPr/>
          </p:nvSpPr>
          <p:spPr>
            <a:xfrm>
              <a:off x="2997041" y="2094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84BB81-C0C1-41F7-8E15-557D54B4C599}"/>
              </a:ext>
            </a:extLst>
          </p:cNvPr>
          <p:cNvGrpSpPr/>
          <p:nvPr/>
        </p:nvGrpSpPr>
        <p:grpSpPr>
          <a:xfrm>
            <a:off x="10464640" y="146552"/>
            <a:ext cx="676275" cy="323840"/>
            <a:chOff x="9942670" y="2467273"/>
            <a:chExt cx="676275" cy="3238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9AAC00-6E5B-4A9D-AED1-8572C711E21B}"/>
                </a:ext>
              </a:extLst>
            </p:cNvPr>
            <p:cNvSpPr/>
            <p:nvPr/>
          </p:nvSpPr>
          <p:spPr>
            <a:xfrm>
              <a:off x="9942670" y="2467273"/>
              <a:ext cx="676275" cy="323840"/>
            </a:xfrm>
            <a:prstGeom prst="rect">
              <a:avLst/>
            </a:prstGeom>
            <a:solidFill>
              <a:srgbClr val="1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B7DA01-B639-4151-BB16-A1C57292A3B3}"/>
                </a:ext>
              </a:extLst>
            </p:cNvPr>
            <p:cNvGrpSpPr/>
            <p:nvPr/>
          </p:nvGrpSpPr>
          <p:grpSpPr>
            <a:xfrm>
              <a:off x="10026873" y="2496547"/>
              <a:ext cx="592072" cy="277000"/>
              <a:chOff x="4992445" y="2388499"/>
              <a:chExt cx="481363" cy="22574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480B076-2E81-4CB2-B1B7-CECF7FA32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45" y="2415600"/>
                <a:ext cx="162000" cy="162000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B0CB7E-C360-4736-B963-BF70AC5E90AE}"/>
                  </a:ext>
                </a:extLst>
              </p:cNvPr>
              <p:cNvSpPr txBox="1"/>
              <p:nvPr/>
            </p:nvSpPr>
            <p:spPr>
              <a:xfrm>
                <a:off x="5073445" y="2388499"/>
                <a:ext cx="400363" cy="22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登录</a:t>
                </a: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9F6F528-EA8C-46B2-AF56-CC02D243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48" y="182472"/>
            <a:ext cx="252000" cy="25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65F0E0-100D-41D0-A765-961772E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32" y="187970"/>
            <a:ext cx="252000" cy="2520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5BC3990-F407-4C37-B1F0-417144BC5372}"/>
              </a:ext>
            </a:extLst>
          </p:cNvPr>
          <p:cNvSpPr/>
          <p:nvPr/>
        </p:nvSpPr>
        <p:spPr>
          <a:xfrm>
            <a:off x="81156" y="669924"/>
            <a:ext cx="2044700" cy="1795864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D2F7F7-9896-438F-A1E7-0F2ED3E203A7}"/>
              </a:ext>
            </a:extLst>
          </p:cNvPr>
          <p:cNvSpPr/>
          <p:nvPr/>
        </p:nvSpPr>
        <p:spPr>
          <a:xfrm>
            <a:off x="79376" y="669834"/>
            <a:ext cx="2044699" cy="360000"/>
          </a:xfrm>
          <a:prstGeom prst="rect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E36A43-982A-45D8-AA35-EB8B3124654C}"/>
              </a:ext>
            </a:extLst>
          </p:cNvPr>
          <p:cNvSpPr txBox="1"/>
          <p:nvPr/>
        </p:nvSpPr>
        <p:spPr>
          <a:xfrm>
            <a:off x="179427" y="712079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/>
              <a:t>修改影响分析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90F7F66-4339-4C4B-B6E5-DFD8FCD7A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24625" y="776512"/>
            <a:ext cx="144000" cy="144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4716018-A706-4A75-B20F-744F51BAE934}"/>
              </a:ext>
            </a:extLst>
          </p:cNvPr>
          <p:cNvSpPr txBox="1"/>
          <p:nvPr/>
        </p:nvSpPr>
        <p:spPr>
          <a:xfrm>
            <a:off x="1570078" y="5010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3A6F8A4-E443-4889-986D-C1AAC7E4A53E}"/>
              </a:ext>
            </a:extLst>
          </p:cNvPr>
          <p:cNvCxnSpPr/>
          <p:nvPr/>
        </p:nvCxnSpPr>
        <p:spPr>
          <a:xfrm flipH="1">
            <a:off x="109925" y="13818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7AD854B-2C3D-48A4-A63A-9071FC14D1AD}"/>
              </a:ext>
            </a:extLst>
          </p:cNvPr>
          <p:cNvCxnSpPr/>
          <p:nvPr/>
        </p:nvCxnSpPr>
        <p:spPr>
          <a:xfrm flipH="1">
            <a:off x="109925" y="17438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D20B7C4-A827-4D2C-A0B7-2C550A4C37DA}"/>
              </a:ext>
            </a:extLst>
          </p:cNvPr>
          <p:cNvCxnSpPr/>
          <p:nvPr/>
        </p:nvCxnSpPr>
        <p:spPr>
          <a:xfrm flipH="1">
            <a:off x="109925" y="210579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6587225-F2EC-4416-A7D7-CFEE43302F41}"/>
              </a:ext>
            </a:extLst>
          </p:cNvPr>
          <p:cNvCxnSpPr/>
          <p:nvPr/>
        </p:nvCxnSpPr>
        <p:spPr>
          <a:xfrm flipH="1">
            <a:off x="111706" y="2467747"/>
            <a:ext cx="1983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6548C01-A444-437E-B866-A41C100C34C7}"/>
              </a:ext>
            </a:extLst>
          </p:cNvPr>
          <p:cNvSpPr>
            <a:spLocks noChangeAspect="1"/>
          </p:cNvSpPr>
          <p:nvPr/>
        </p:nvSpPr>
        <p:spPr>
          <a:xfrm>
            <a:off x="179427" y="2268487"/>
            <a:ext cx="36000" cy="36000"/>
          </a:xfrm>
          <a:prstGeom prst="ellipse">
            <a:avLst/>
          </a:prstGeom>
          <a:solidFill>
            <a:srgbClr val="288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65F1FF4-884F-40E9-A783-AADC8E95A83B}"/>
              </a:ext>
            </a:extLst>
          </p:cNvPr>
          <p:cNvSpPr>
            <a:spLocks noChangeAspect="1"/>
          </p:cNvSpPr>
          <p:nvPr/>
        </p:nvSpPr>
        <p:spPr>
          <a:xfrm>
            <a:off x="179427" y="1547076"/>
            <a:ext cx="36000" cy="36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880E7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8BF9F5-CAE8-4F6B-92D8-DA0E6675B2A3}"/>
              </a:ext>
            </a:extLst>
          </p:cNvPr>
          <p:cNvSpPr>
            <a:spLocks noChangeAspect="1"/>
          </p:cNvSpPr>
          <p:nvPr/>
        </p:nvSpPr>
        <p:spPr>
          <a:xfrm>
            <a:off x="179427" y="1903340"/>
            <a:ext cx="36000" cy="36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2BB3ED8-9581-488A-94BD-F2C7F7ADC371}"/>
              </a:ext>
            </a:extLst>
          </p:cNvPr>
          <p:cNvSpPr txBox="1"/>
          <p:nvPr/>
        </p:nvSpPr>
        <p:spPr>
          <a:xfrm>
            <a:off x="179427" y="143211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</a:rPr>
              <a:t>数据上传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29E84D4-1656-4EC0-A535-16999E2203A0}"/>
              </a:ext>
            </a:extLst>
          </p:cNvPr>
          <p:cNvSpPr txBox="1"/>
          <p:nvPr/>
        </p:nvSpPr>
        <p:spPr>
          <a:xfrm>
            <a:off x="179427" y="1797542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</a:rPr>
              <a:t>特征提取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0FD93C-991E-40F6-8D6F-AA3FC33647DD}"/>
              </a:ext>
            </a:extLst>
          </p:cNvPr>
          <p:cNvGrpSpPr/>
          <p:nvPr/>
        </p:nvGrpSpPr>
        <p:grpSpPr>
          <a:xfrm>
            <a:off x="79375" y="1026859"/>
            <a:ext cx="2044700" cy="360000"/>
            <a:chOff x="79376" y="2474066"/>
            <a:chExt cx="2044700" cy="36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59794F7-51A1-4C5E-8775-F5874E7219D8}"/>
                </a:ext>
              </a:extLst>
            </p:cNvPr>
            <p:cNvSpPr/>
            <p:nvPr/>
          </p:nvSpPr>
          <p:spPr>
            <a:xfrm>
              <a:off x="79376" y="2474066"/>
              <a:ext cx="2044700" cy="360000"/>
            </a:xfrm>
            <a:prstGeom prst="rect">
              <a:avLst/>
            </a:prstGeom>
            <a:solidFill>
              <a:srgbClr val="288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AABE519-EEC7-46F7-B942-321BAAA7A4D0}"/>
                </a:ext>
              </a:extLst>
            </p:cNvPr>
            <p:cNvSpPr txBox="1"/>
            <p:nvPr/>
          </p:nvSpPr>
          <p:spPr>
            <a:xfrm>
              <a:off x="179427" y="2516311"/>
              <a:ext cx="110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dirty="0"/>
                <a:t>修改周期预测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4D957416-271F-4FF3-BA83-797FDCDB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4625" y="2580744"/>
              <a:ext cx="144000" cy="144000"/>
            </a:xfrm>
            <a:prstGeom prst="rect">
              <a:avLst/>
            </a:prstGeom>
          </p:spPr>
        </p:pic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9239B7-DC6E-49C5-BE38-A2EE0957CD67}"/>
              </a:ext>
            </a:extLst>
          </p:cNvPr>
          <p:cNvSpPr txBox="1"/>
          <p:nvPr/>
        </p:nvSpPr>
        <p:spPr>
          <a:xfrm>
            <a:off x="176056" y="153621"/>
            <a:ext cx="266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Code Change Analysis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Plaform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EA740E7-D92F-46B2-A086-BA99055F5377}"/>
              </a:ext>
            </a:extLst>
          </p:cNvPr>
          <p:cNvCxnSpPr/>
          <p:nvPr/>
        </p:nvCxnSpPr>
        <p:spPr>
          <a:xfrm flipH="1">
            <a:off x="109925" y="1034951"/>
            <a:ext cx="19836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5C7E55F-0791-4F1E-AC76-40927668589D}"/>
              </a:ext>
            </a:extLst>
          </p:cNvPr>
          <p:cNvSpPr/>
          <p:nvPr/>
        </p:nvSpPr>
        <p:spPr>
          <a:xfrm>
            <a:off x="2264977" y="669834"/>
            <a:ext cx="9379296" cy="1435963"/>
          </a:xfrm>
          <a:prstGeom prst="rect">
            <a:avLst/>
          </a:prstGeom>
          <a:solidFill>
            <a:schemeClr val="bg1"/>
          </a:solidFill>
          <a:ln w="12700">
            <a:solidFill>
              <a:srgbClr val="F1F1F1"/>
            </a:solidFill>
          </a:ln>
          <a:effectLst>
            <a:outerShdw blurRad="63500" sx="101000" sy="101000" algn="ctr" rotWithShape="0">
              <a:prstClr val="black">
                <a:alpha val="2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A10D987-1BAF-4B7D-9202-739896155A2A}"/>
              </a:ext>
            </a:extLst>
          </p:cNvPr>
          <p:cNvGrpSpPr/>
          <p:nvPr/>
        </p:nvGrpSpPr>
        <p:grpSpPr>
          <a:xfrm>
            <a:off x="5407669" y="1594905"/>
            <a:ext cx="609172" cy="320400"/>
            <a:chOff x="1231300" y="3542803"/>
            <a:chExt cx="609172" cy="320400"/>
          </a:xfrm>
        </p:grpSpPr>
        <p:sp>
          <p:nvSpPr>
            <p:cNvPr id="79" name="矩形: 圆角 88">
              <a:extLst>
                <a:ext uri="{FF2B5EF4-FFF2-40B4-BE49-F238E27FC236}">
                  <a16:creationId xmlns:a16="http://schemas.microsoft.com/office/drawing/2014/main" id="{1DE1FCA5-9C0E-4D25-AE21-2FE45BF89F2A}"/>
                </a:ext>
              </a:extLst>
            </p:cNvPr>
            <p:cNvSpPr/>
            <p:nvPr/>
          </p:nvSpPr>
          <p:spPr>
            <a:xfrm>
              <a:off x="1231300" y="3542803"/>
              <a:ext cx="609172" cy="320400"/>
            </a:xfrm>
            <a:custGeom>
              <a:avLst/>
              <a:gdLst>
                <a:gd name="connsiteX0" fmla="*/ 0 w 612000"/>
                <a:gd name="connsiteY0" fmla="*/ 53401 h 320400"/>
                <a:gd name="connsiteX1" fmla="*/ 53401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0 w 612000"/>
                <a:gd name="connsiteY0" fmla="*/ 53401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2381 w 612000"/>
                <a:gd name="connsiteY0" fmla="*/ 29588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29588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81287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0" h="320400">
                  <a:moveTo>
                    <a:pt x="2381" y="41494"/>
                  </a:moveTo>
                  <a:cubicBezTo>
                    <a:pt x="2381" y="12001"/>
                    <a:pt x="9620" y="0"/>
                    <a:pt x="39113" y="0"/>
                  </a:cubicBezTo>
                  <a:lnTo>
                    <a:pt x="575268" y="0"/>
                  </a:lnTo>
                  <a:cubicBezTo>
                    <a:pt x="604761" y="0"/>
                    <a:pt x="612000" y="9620"/>
                    <a:pt x="612000" y="39113"/>
                  </a:cubicBezTo>
                  <a:lnTo>
                    <a:pt x="612000" y="281287"/>
                  </a:lnTo>
                  <a:cubicBezTo>
                    <a:pt x="612000" y="310780"/>
                    <a:pt x="602380" y="318019"/>
                    <a:pt x="572887" y="318019"/>
                  </a:cubicBezTo>
                  <a:lnTo>
                    <a:pt x="29589" y="320400"/>
                  </a:lnTo>
                  <a:cubicBezTo>
                    <a:pt x="96" y="320400"/>
                    <a:pt x="0" y="308398"/>
                    <a:pt x="0" y="278905"/>
                  </a:cubicBezTo>
                  <a:cubicBezTo>
                    <a:pt x="794" y="199768"/>
                    <a:pt x="1587" y="120631"/>
                    <a:pt x="2381" y="41494"/>
                  </a:cubicBezTo>
                  <a:close/>
                </a:path>
              </a:pathLst>
            </a:custGeom>
            <a:solidFill>
              <a:srgbClr val="2B7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2513670-BFE0-4B54-96E1-25A314CAF277}"/>
                </a:ext>
              </a:extLst>
            </p:cNvPr>
            <p:cNvSpPr txBox="1"/>
            <p:nvPr/>
          </p:nvSpPr>
          <p:spPr>
            <a:xfrm>
              <a:off x="1289665" y="35645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参数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8F0A352-6E1B-42A6-BA3A-D79ED72B7EF7}"/>
              </a:ext>
            </a:extLst>
          </p:cNvPr>
          <p:cNvSpPr txBox="1"/>
          <p:nvPr/>
        </p:nvSpPr>
        <p:spPr>
          <a:xfrm>
            <a:off x="2566892" y="7501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2880E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模型训练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A54DD91-E576-4CE3-B7DC-11E82932A536}"/>
              </a:ext>
            </a:extLst>
          </p:cNvPr>
          <p:cNvGrpSpPr/>
          <p:nvPr/>
        </p:nvGrpSpPr>
        <p:grpSpPr>
          <a:xfrm>
            <a:off x="2264977" y="2250453"/>
            <a:ext cx="9379296" cy="3359767"/>
            <a:chOff x="2264977" y="669834"/>
            <a:chExt cx="9379296" cy="3359767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0D749097-9112-44C4-8E41-EC0A9F99D434}"/>
                </a:ext>
              </a:extLst>
            </p:cNvPr>
            <p:cNvSpPr/>
            <p:nvPr/>
          </p:nvSpPr>
          <p:spPr>
            <a:xfrm>
              <a:off x="2264977" y="669834"/>
              <a:ext cx="9379296" cy="335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1F1F1"/>
              </a:solidFill>
            </a:ln>
            <a:effectLst>
              <a:outerShdw blurRad="63500" sx="101000" sy="101000" algn="ctr" rotWithShape="0">
                <a:prstClr val="black">
                  <a:alpha val="2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FD820EB-55E3-4CBF-A2E1-C0158AD1C223}"/>
                </a:ext>
              </a:extLst>
            </p:cNvPr>
            <p:cNvSpPr txBox="1"/>
            <p:nvPr/>
          </p:nvSpPr>
          <p:spPr>
            <a:xfrm>
              <a:off x="2566892" y="75017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2880E7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修改周期预测</a:t>
              </a:r>
            </a:p>
          </p:txBody>
        </p: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C7897AF-F32C-4D0E-9EE9-D0B6210CCCFF}"/>
              </a:ext>
            </a:extLst>
          </p:cNvPr>
          <p:cNvSpPr txBox="1"/>
          <p:nvPr/>
        </p:nvSpPr>
        <p:spPr>
          <a:xfrm>
            <a:off x="179427" y="215311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2880E7"/>
                </a:solidFill>
              </a:rPr>
              <a:t>修改周期预测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2797D23-8994-4617-A192-163CF90D0DEE}"/>
              </a:ext>
            </a:extLst>
          </p:cNvPr>
          <p:cNvGrpSpPr/>
          <p:nvPr/>
        </p:nvGrpSpPr>
        <p:grpSpPr>
          <a:xfrm>
            <a:off x="4920066" y="1112480"/>
            <a:ext cx="2368142" cy="319630"/>
            <a:chOff x="7474617" y="853593"/>
            <a:chExt cx="2368142" cy="319630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F65BB386-BF12-4F31-9491-7F6220AD3E51}"/>
                </a:ext>
              </a:extLst>
            </p:cNvPr>
            <p:cNvSpPr/>
            <p:nvPr/>
          </p:nvSpPr>
          <p:spPr>
            <a:xfrm>
              <a:off x="7522242" y="853593"/>
              <a:ext cx="2320517" cy="319630"/>
            </a:xfrm>
            <a:prstGeom prst="roundRect">
              <a:avLst/>
            </a:prstGeom>
            <a:solidFill>
              <a:srgbClr val="F6F6F6"/>
            </a:solidFill>
            <a:ln w="127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2F78D0F-CE32-4CDB-8C03-21CC264F9796}"/>
                </a:ext>
              </a:extLst>
            </p:cNvPr>
            <p:cNvSpPr txBox="1"/>
            <p:nvPr/>
          </p:nvSpPr>
          <p:spPr>
            <a:xfrm>
              <a:off x="7474617" y="874908"/>
              <a:ext cx="855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969EB1"/>
                  </a:solidFill>
                  <a:latin typeface="Arial" panose="020B0604020202020204" pitchFamily="34" charset="0"/>
                  <a:ea typeface="苹方 中等" panose="020B0400000000000000" pitchFamily="34" charset="-122"/>
                  <a:cs typeface="Arial" panose="020B0604020202020204" pitchFamily="34" charset="0"/>
                </a:rPr>
                <a:t>XGBoost</a:t>
              </a:r>
              <a:endParaRPr lang="zh-CN" altLang="en-US" sz="1200" dirty="0">
                <a:solidFill>
                  <a:srgbClr val="969EB1"/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9A2ECA7B-7CB5-4267-8E61-1EA89D9A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809" y="921197"/>
              <a:ext cx="198000" cy="198000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6B63E13-5CA0-4ED4-B2D4-93DBE9C0F897}"/>
              </a:ext>
            </a:extLst>
          </p:cNvPr>
          <p:cNvGrpSpPr/>
          <p:nvPr/>
        </p:nvGrpSpPr>
        <p:grpSpPr>
          <a:xfrm>
            <a:off x="6181293" y="1594905"/>
            <a:ext cx="609172" cy="320400"/>
            <a:chOff x="1231300" y="3542803"/>
            <a:chExt cx="609172" cy="320400"/>
          </a:xfrm>
        </p:grpSpPr>
        <p:sp>
          <p:nvSpPr>
            <p:cNvPr id="86" name="矩形: 圆角 88">
              <a:extLst>
                <a:ext uri="{FF2B5EF4-FFF2-40B4-BE49-F238E27FC236}">
                  <a16:creationId xmlns:a16="http://schemas.microsoft.com/office/drawing/2014/main" id="{4AEEAABD-4FB6-4796-9250-E49E34675191}"/>
                </a:ext>
              </a:extLst>
            </p:cNvPr>
            <p:cNvSpPr/>
            <p:nvPr/>
          </p:nvSpPr>
          <p:spPr>
            <a:xfrm>
              <a:off x="1231300" y="3542803"/>
              <a:ext cx="609172" cy="320400"/>
            </a:xfrm>
            <a:custGeom>
              <a:avLst/>
              <a:gdLst>
                <a:gd name="connsiteX0" fmla="*/ 0 w 612000"/>
                <a:gd name="connsiteY0" fmla="*/ 53401 h 320400"/>
                <a:gd name="connsiteX1" fmla="*/ 53401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0 w 612000"/>
                <a:gd name="connsiteY0" fmla="*/ 53401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0 w 612000"/>
                <a:gd name="connsiteY8" fmla="*/ 53401 h 320400"/>
                <a:gd name="connsiteX0" fmla="*/ 2381 w 612000"/>
                <a:gd name="connsiteY0" fmla="*/ 29588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29588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53401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58599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53401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66999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36733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58599 w 612000"/>
                <a:gd name="connsiteY5" fmla="*/ 320400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66999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  <a:gd name="connsiteX0" fmla="*/ 2381 w 612000"/>
                <a:gd name="connsiteY0" fmla="*/ 41494 h 320400"/>
                <a:gd name="connsiteX1" fmla="*/ 39113 w 612000"/>
                <a:gd name="connsiteY1" fmla="*/ 0 h 320400"/>
                <a:gd name="connsiteX2" fmla="*/ 575268 w 612000"/>
                <a:gd name="connsiteY2" fmla="*/ 0 h 320400"/>
                <a:gd name="connsiteX3" fmla="*/ 612000 w 612000"/>
                <a:gd name="connsiteY3" fmla="*/ 39113 h 320400"/>
                <a:gd name="connsiteX4" fmla="*/ 612000 w 612000"/>
                <a:gd name="connsiteY4" fmla="*/ 281287 h 320400"/>
                <a:gd name="connsiteX5" fmla="*/ 572887 w 612000"/>
                <a:gd name="connsiteY5" fmla="*/ 318019 h 320400"/>
                <a:gd name="connsiteX6" fmla="*/ 29589 w 612000"/>
                <a:gd name="connsiteY6" fmla="*/ 320400 h 320400"/>
                <a:gd name="connsiteX7" fmla="*/ 0 w 612000"/>
                <a:gd name="connsiteY7" fmla="*/ 278905 h 320400"/>
                <a:gd name="connsiteX8" fmla="*/ 2381 w 612000"/>
                <a:gd name="connsiteY8" fmla="*/ 41494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0" h="320400">
                  <a:moveTo>
                    <a:pt x="2381" y="41494"/>
                  </a:moveTo>
                  <a:cubicBezTo>
                    <a:pt x="2381" y="12001"/>
                    <a:pt x="9620" y="0"/>
                    <a:pt x="39113" y="0"/>
                  </a:cubicBezTo>
                  <a:lnTo>
                    <a:pt x="575268" y="0"/>
                  </a:lnTo>
                  <a:cubicBezTo>
                    <a:pt x="604761" y="0"/>
                    <a:pt x="612000" y="9620"/>
                    <a:pt x="612000" y="39113"/>
                  </a:cubicBezTo>
                  <a:lnTo>
                    <a:pt x="612000" y="281287"/>
                  </a:lnTo>
                  <a:cubicBezTo>
                    <a:pt x="612000" y="310780"/>
                    <a:pt x="602380" y="318019"/>
                    <a:pt x="572887" y="318019"/>
                  </a:cubicBezTo>
                  <a:lnTo>
                    <a:pt x="29589" y="320400"/>
                  </a:lnTo>
                  <a:cubicBezTo>
                    <a:pt x="96" y="320400"/>
                    <a:pt x="0" y="308398"/>
                    <a:pt x="0" y="278905"/>
                  </a:cubicBezTo>
                  <a:cubicBezTo>
                    <a:pt x="794" y="199768"/>
                    <a:pt x="1587" y="120631"/>
                    <a:pt x="2381" y="41494"/>
                  </a:cubicBezTo>
                  <a:close/>
                </a:path>
              </a:pathLst>
            </a:custGeom>
            <a:solidFill>
              <a:srgbClr val="2B7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2D00DEA-1A34-4E36-A7E1-5851A66CEC49}"/>
                </a:ext>
              </a:extLst>
            </p:cNvPr>
            <p:cNvSpPr txBox="1"/>
            <p:nvPr/>
          </p:nvSpPr>
          <p:spPr>
            <a:xfrm>
              <a:off x="1289665" y="35645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训练</a:t>
              </a:r>
            </a:p>
          </p:txBody>
        </p:sp>
      </p:grpSp>
      <p:sp>
        <p:nvSpPr>
          <p:cNvPr id="90" name="矩形: 圆角 89" hidden="1">
            <a:extLst>
              <a:ext uri="{FF2B5EF4-FFF2-40B4-BE49-F238E27FC236}">
                <a16:creationId xmlns:a16="http://schemas.microsoft.com/office/drawing/2014/main" id="{C3949B75-236D-470B-A333-3E5B7290CADD}"/>
              </a:ext>
            </a:extLst>
          </p:cNvPr>
          <p:cNvSpPr/>
          <p:nvPr/>
        </p:nvSpPr>
        <p:spPr>
          <a:xfrm>
            <a:off x="3027072" y="2951578"/>
            <a:ext cx="6336003" cy="1298626"/>
          </a:xfrm>
          <a:prstGeom prst="roundRect">
            <a:avLst/>
          </a:prstGeom>
          <a:solidFill>
            <a:srgbClr val="F6F6F6"/>
          </a:solidFill>
          <a:ln w="12700"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A14BAD-9DAF-4E6D-BF27-E2D427CF7FE6}"/>
              </a:ext>
            </a:extLst>
          </p:cNvPr>
          <p:cNvSpPr/>
          <p:nvPr/>
        </p:nvSpPr>
        <p:spPr>
          <a:xfrm>
            <a:off x="3045608" y="2989886"/>
            <a:ext cx="6388100" cy="1275120"/>
          </a:xfrm>
          <a:prstGeom prst="rect">
            <a:avLst/>
          </a:prstGeom>
          <a:solidFill>
            <a:srgbClr val="F6F6F6"/>
          </a:solidFill>
          <a:ln w="12700"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C6579-8AFD-41C1-B07A-1184A9970FC9}"/>
              </a:ext>
            </a:extLst>
          </p:cNvPr>
          <p:cNvSpPr txBox="1"/>
          <p:nvPr/>
        </p:nvSpPr>
        <p:spPr>
          <a:xfrm>
            <a:off x="3120890" y="34685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7F7F7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一般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AB099A2-E073-4EF1-8B9E-DBD367BB7C64}"/>
              </a:ext>
            </a:extLst>
          </p:cNvPr>
          <p:cNvSpPr txBox="1"/>
          <p:nvPr/>
        </p:nvSpPr>
        <p:spPr>
          <a:xfrm>
            <a:off x="3120890" y="31165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7F7F7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较短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45B3DF2-2240-455E-932D-CCD3B143FF13}"/>
              </a:ext>
            </a:extLst>
          </p:cNvPr>
          <p:cNvSpPr txBox="1"/>
          <p:nvPr/>
        </p:nvSpPr>
        <p:spPr>
          <a:xfrm>
            <a:off x="3120890" y="38204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7F7F7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较长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62C879-D69A-49C2-8DC1-33979324A37A}"/>
              </a:ext>
            </a:extLst>
          </p:cNvPr>
          <p:cNvCxnSpPr/>
          <p:nvPr/>
        </p:nvCxnSpPr>
        <p:spPr>
          <a:xfrm>
            <a:off x="3674888" y="3609975"/>
            <a:ext cx="2672352" cy="0"/>
          </a:xfrm>
          <a:prstGeom prst="line">
            <a:avLst/>
          </a:prstGeom>
          <a:ln w="114300" cap="rnd">
            <a:solidFill>
              <a:srgbClr val="3B9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3C1D02B-D5C7-4F8B-B64C-BD1572EF88E0}"/>
              </a:ext>
            </a:extLst>
          </p:cNvPr>
          <p:cNvCxnSpPr/>
          <p:nvPr/>
        </p:nvCxnSpPr>
        <p:spPr>
          <a:xfrm>
            <a:off x="3674888" y="3952875"/>
            <a:ext cx="162000" cy="0"/>
          </a:xfrm>
          <a:prstGeom prst="line">
            <a:avLst/>
          </a:prstGeom>
          <a:ln w="114300" cap="rnd">
            <a:solidFill>
              <a:srgbClr val="3B9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2E146BE-15D2-4B42-A710-D5C93516900E}"/>
              </a:ext>
            </a:extLst>
          </p:cNvPr>
          <p:cNvCxnSpPr/>
          <p:nvPr/>
        </p:nvCxnSpPr>
        <p:spPr>
          <a:xfrm>
            <a:off x="3674888" y="3248025"/>
            <a:ext cx="766800" cy="0"/>
          </a:xfrm>
          <a:prstGeom prst="line">
            <a:avLst/>
          </a:prstGeom>
          <a:ln w="114300" cap="rnd">
            <a:solidFill>
              <a:srgbClr val="3B9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9D04CD9-F6D4-46E6-BC77-45FB2DC3E41F}"/>
              </a:ext>
            </a:extLst>
          </p:cNvPr>
          <p:cNvSpPr txBox="1"/>
          <p:nvPr/>
        </p:nvSpPr>
        <p:spPr>
          <a:xfrm>
            <a:off x="6480010" y="3468509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74.2%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15E94D9-F699-46CD-B4C1-17A4C0F5911E}"/>
              </a:ext>
            </a:extLst>
          </p:cNvPr>
          <p:cNvSpPr txBox="1"/>
          <p:nvPr/>
        </p:nvSpPr>
        <p:spPr>
          <a:xfrm>
            <a:off x="3954001" y="379898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4.5%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70F9CC-B62B-4648-87D5-E20ACAD09FEB}"/>
              </a:ext>
            </a:extLst>
          </p:cNvPr>
          <p:cNvSpPr txBox="1"/>
          <p:nvPr/>
        </p:nvSpPr>
        <p:spPr>
          <a:xfrm>
            <a:off x="4624540" y="3100762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21.3%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20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solidFill>
              <a:schemeClr val="bg1"/>
            </a:solidFill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3159</TotalTime>
  <Words>660</Words>
  <Application>Microsoft Office PowerPoint</Application>
  <PresentationFormat>宽屏</PresentationFormat>
  <Paragraphs>321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苹方 中等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hk</dc:creator>
  <cp:lastModifiedBy>hk</cp:lastModifiedBy>
  <cp:revision>42</cp:revision>
  <dcterms:created xsi:type="dcterms:W3CDTF">2019-03-19T07:00:09Z</dcterms:created>
  <dcterms:modified xsi:type="dcterms:W3CDTF">2019-04-03T08:09:54Z</dcterms:modified>
</cp:coreProperties>
</file>