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342" r:id="rId2"/>
    <p:sldId id="325" r:id="rId3"/>
    <p:sldId id="326" r:id="rId4"/>
    <p:sldId id="321" r:id="rId5"/>
    <p:sldId id="292" r:id="rId6"/>
    <p:sldId id="348" r:id="rId7"/>
    <p:sldId id="327" r:id="rId8"/>
    <p:sldId id="308" r:id="rId9"/>
    <p:sldId id="310" r:id="rId10"/>
    <p:sldId id="349" r:id="rId11"/>
    <p:sldId id="350" r:id="rId12"/>
    <p:sldId id="351" r:id="rId13"/>
    <p:sldId id="352" r:id="rId14"/>
    <p:sldId id="353" r:id="rId15"/>
    <p:sldId id="355" r:id="rId16"/>
    <p:sldId id="356" r:id="rId17"/>
    <p:sldId id="357" r:id="rId18"/>
    <p:sldId id="358" r:id="rId19"/>
    <p:sldId id="362" r:id="rId20"/>
    <p:sldId id="359" r:id="rId21"/>
    <p:sldId id="360" r:id="rId22"/>
    <p:sldId id="363" r:id="rId23"/>
    <p:sldId id="364" r:id="rId24"/>
    <p:sldId id="365" r:id="rId25"/>
    <p:sldId id="368" r:id="rId26"/>
    <p:sldId id="366" r:id="rId27"/>
    <p:sldId id="367" r:id="rId28"/>
    <p:sldId id="369" r:id="rId29"/>
    <p:sldId id="361" r:id="rId30"/>
    <p:sldId id="370" r:id="rId31"/>
    <p:sldId id="371" r:id="rId32"/>
    <p:sldId id="338" r:id="rId33"/>
  </p:sldIdLst>
  <p:sldSz cx="9144000" cy="5143500" type="screen16x9"/>
  <p:notesSz cx="6858000" cy="9144000"/>
  <p:embeddedFontLst>
    <p:embeddedFont>
      <p:font typeface="方正正黑简体" panose="02010600030101010101" charset="-122"/>
      <p:regular r:id="rId35"/>
    </p:embeddedFont>
    <p:embeddedFont>
      <p:font typeface="微软雅黑" panose="020B0503020204020204" pitchFamily="34" charset="-122"/>
      <p:regular r:id="rId36"/>
      <p:bold r:id="rId37"/>
    </p:embeddedFont>
    <p:embeddedFont>
      <p:font typeface="Yu Gothic UI Semibold" panose="020B0700000000000000" pitchFamily="34" charset="-128"/>
      <p:bold r:id="rId38"/>
    </p:embeddedFont>
    <p:embeddedFont>
      <p:font typeface="Calibri" panose="020F0502020204030204" pitchFamily="34" charset="0"/>
      <p:regular r:id="rId39"/>
      <p:bold r:id="rId40"/>
      <p:italic r:id="rId41"/>
      <p:boldItalic r:id="rId42"/>
    </p:embeddedFont>
    <p:embeddedFont>
      <p:font typeface="Microsoft JhengHei" panose="020B0604030504040204" pitchFamily="34" charset="-120"/>
      <p:regular r:id="rId43"/>
      <p:bold r:id="rId44"/>
    </p:embeddedFont>
    <p:embeddedFont>
      <p:font typeface="Yu Gothic Medium" panose="020B0500000000000000" pitchFamily="34" charset="-128"/>
      <p:regular r:id="rId45"/>
    </p:embeddedFont>
    <p:embeddedFont>
      <p:font typeface="方正正纤黑简体" panose="02010600030101010101" charset="-122"/>
      <p:regular r:id="rId46"/>
    </p:embeddedFont>
  </p:embeddedFontLst>
  <p:custDataLst>
    <p:tags r:id="rId47"/>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135" autoAdjust="0"/>
  </p:normalViewPr>
  <p:slideViewPr>
    <p:cSldViewPr snapToGrid="0">
      <p:cViewPr varScale="1">
        <p:scale>
          <a:sx n="118" d="100"/>
          <a:sy n="118" d="100"/>
        </p:scale>
        <p:origin x="114" y="216"/>
      </p:cViewPr>
      <p:guideLst>
        <p:guide orient="horz" pos="1620"/>
        <p:guide pos="2880"/>
      </p:guideLst>
    </p:cSldViewPr>
  </p:slideViewPr>
  <p:notesTextViewPr>
    <p:cViewPr>
      <p:scale>
        <a:sx n="3" d="2"/>
        <a:sy n="3" d="2"/>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2B3528-981D-4363-A587-D683C98CDFB3}" type="datetimeFigureOut">
              <a:rPr lang="zh-CN" altLang="en-US"/>
              <a:pPr>
                <a:defRPr/>
              </a:pPr>
              <a:t>2017/10/29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fld id="{8D436607-AAFE-4D20-8825-19A84ACD65B4}" type="slidenum">
              <a:rPr lang="zh-CN" altLang="en-US"/>
              <a:pPr/>
              <a:t>‹#›</a:t>
            </a:fld>
            <a:endParaRPr lang="zh-CN" altLang="en-US"/>
          </a:p>
        </p:txBody>
      </p:sp>
    </p:spTree>
    <p:extLst>
      <p:ext uri="{BB962C8B-B14F-4D97-AF65-F5344CB8AC3E}">
        <p14:creationId xmlns:p14="http://schemas.microsoft.com/office/powerpoint/2010/main" val="277967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22665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28019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676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514721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0681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18975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9204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257784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88892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4459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9A17FA0-49C6-4871-9994-725F6A6C2BDA}"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3977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88582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03979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实验的数据来源于一个叫</a:t>
            </a:r>
            <a:r>
              <a:rPr lang="en-US" altLang="zh-CN" dirty="0" err="1" smtClean="0"/>
              <a:t>Mobilewalla</a:t>
            </a:r>
            <a:r>
              <a:rPr lang="zh-CN" altLang="en-US" dirty="0" smtClean="0"/>
              <a:t>的项目，数据集包含</a:t>
            </a:r>
            <a:r>
              <a:rPr lang="en-US" altLang="zh-CN" dirty="0" smtClean="0"/>
              <a:t>66223</a:t>
            </a:r>
            <a:r>
              <a:rPr lang="zh-CN" altLang="en-US" dirty="0" smtClean="0"/>
              <a:t>个</a:t>
            </a:r>
            <a:r>
              <a:rPr lang="en-US" altLang="zh-CN" dirty="0" smtClean="0"/>
              <a:t>app</a:t>
            </a:r>
            <a:r>
              <a:rPr lang="zh-CN" altLang="en-US" dirty="0" smtClean="0"/>
              <a:t>和</a:t>
            </a:r>
            <a:r>
              <a:rPr lang="en-US" altLang="zh-CN" dirty="0" smtClean="0"/>
              <a:t>22213</a:t>
            </a:r>
            <a:r>
              <a:rPr lang="zh-CN" altLang="en-US" dirty="0" smtClean="0"/>
              <a:t>个用户</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33309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在实验中，作者定义了两个指标来评估实验中的推荐结果，分别是推荐</a:t>
            </a:r>
            <a:r>
              <a:rPr lang="en-US" altLang="zh-CN" dirty="0" smtClean="0"/>
              <a:t>app</a:t>
            </a:r>
            <a:r>
              <a:rPr lang="zh-CN" altLang="en-US" dirty="0" smtClean="0"/>
              <a:t>的新颖度和多样性，第一个是标准化项目新颖度，</a:t>
            </a:r>
            <a:endParaRPr lang="en-US" altLang="zh-CN" dirty="0" smtClean="0"/>
          </a:p>
          <a:p>
            <a:pPr>
              <a:spcBef>
                <a:spcPct val="0"/>
              </a:spcBef>
            </a:pPr>
            <a:r>
              <a:rPr lang="en-US" altLang="zh-CN" dirty="0" err="1" smtClean="0"/>
              <a:t>nITN</a:t>
            </a:r>
            <a:r>
              <a:rPr lang="zh-CN" altLang="en-US" dirty="0" smtClean="0"/>
              <a:t>的值越大代表越多的惊喜，也就是偶然性的</a:t>
            </a:r>
            <a:r>
              <a:rPr lang="en-US" altLang="zh-CN" dirty="0" smtClean="0"/>
              <a:t>app</a:t>
            </a:r>
            <a:r>
              <a:rPr lang="zh-CN" altLang="en-US" dirty="0" smtClean="0"/>
              <a:t>推荐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210576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1483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36180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256481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698701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8285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5936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71809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30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69088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31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77399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2605E8A-3431-499C-A587-B24BCCB3E13F}" type="slidenum">
              <a:rPr lang="zh-CN" altLang="en-US" sz="1200">
                <a:latin typeface="Calibri" pitchFamily="34" charset="0"/>
                <a:ea typeface="宋体" pitchFamily="2" charset="-122"/>
              </a:rPr>
              <a:pPr/>
              <a:t>32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01261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9693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5</a:t>
            </a:fld>
            <a:endParaRPr lang="en-US" altLang="zh-CN" sz="1200">
              <a:latin typeface="Calibri" pitchFamily="34" charset="0"/>
            </a:endParaRPr>
          </a:p>
        </p:txBody>
      </p:sp>
    </p:spTree>
    <p:extLst>
      <p:ext uri="{BB962C8B-B14F-4D97-AF65-F5344CB8AC3E}">
        <p14:creationId xmlns:p14="http://schemas.microsoft.com/office/powerpoint/2010/main" val="375210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6</a:t>
            </a:fld>
            <a:endParaRPr lang="en-US" altLang="zh-CN" sz="1200">
              <a:latin typeface="Calibri" pitchFamily="34" charset="0"/>
            </a:endParaRPr>
          </a:p>
        </p:txBody>
      </p:sp>
    </p:spTree>
    <p:extLst>
      <p:ext uri="{BB962C8B-B14F-4D97-AF65-F5344CB8AC3E}">
        <p14:creationId xmlns:p14="http://schemas.microsoft.com/office/powerpoint/2010/main" val="66631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001680D-2ECC-4B69-AEEF-D38EE492D52A}"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9927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7492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4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41315E1B-B345-4B8B-882E-264E3BBD6C58}" type="datetimeFigureOut">
              <a:rPr lang="zh-CN" altLang="en-US"/>
              <a:pPr>
                <a:defRPr/>
              </a:pPr>
              <a:t>2017/10/29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932FA15-0E4B-4DA3-81EA-A0412778641E}" type="slidenum">
              <a:rPr lang="zh-CN" altLang="en-US"/>
              <a:pPr/>
              <a:t>‹#›</a:t>
            </a:fld>
            <a:endParaRPr lang="zh-CN" altLang="en-US"/>
          </a:p>
        </p:txBody>
      </p:sp>
    </p:spTree>
    <p:extLst>
      <p:ext uri="{BB962C8B-B14F-4D97-AF65-F5344CB8AC3E}">
        <p14:creationId xmlns:p14="http://schemas.microsoft.com/office/powerpoint/2010/main" val="35182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97A7F46E-DF77-43B7-B9D6-BB3739091B45}" type="datetimeFigureOut">
              <a:rPr lang="zh-CN" altLang="en-US"/>
              <a:pPr>
                <a:defRPr/>
              </a:pPr>
              <a:t>2017/10/29</a:t>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AA53F22-8BFA-4145-AB55-47DB99FFFD99}" type="slidenum">
              <a:rPr lang="zh-CN" altLang="en-US"/>
              <a:pPr/>
              <a:t>‹#›</a:t>
            </a:fld>
            <a:endParaRPr lang="zh-CN" altLang="en-US"/>
          </a:p>
        </p:txBody>
      </p:sp>
    </p:spTree>
    <p:extLst>
      <p:ext uri="{BB962C8B-B14F-4D97-AF65-F5344CB8AC3E}">
        <p14:creationId xmlns:p14="http://schemas.microsoft.com/office/powerpoint/2010/main" val="28734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75F34B3-CF30-49FF-8230-2D2307F14466}" type="datetimeFigureOut">
              <a:rPr lang="zh-CN" altLang="en-US"/>
              <a:pPr>
                <a:defRPr/>
              </a:pPr>
              <a:t>2017/10/29</a:t>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ECEF3C3-C0CF-4DF7-88A6-4CD39231D551}" type="slidenum">
              <a:rPr lang="zh-CN" altLang="en-US"/>
              <a:pPr/>
              <a:t>‹#›</a:t>
            </a:fld>
            <a:endParaRPr lang="zh-CN" altLang="en-US"/>
          </a:p>
        </p:txBody>
      </p:sp>
    </p:spTree>
    <p:extLst>
      <p:ext uri="{BB962C8B-B14F-4D97-AF65-F5344CB8AC3E}">
        <p14:creationId xmlns:p14="http://schemas.microsoft.com/office/powerpoint/2010/main" val="16412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188571A-3F6C-48B0-80F3-73AF143655C3}" type="datetimeFigureOut">
              <a:rPr lang="zh-CN" altLang="en-US"/>
              <a:pPr>
                <a:defRPr/>
              </a:pPr>
              <a:t>2017/10/29</a:t>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1CE9C92-15CF-4316-8562-DA1A8E38D543}" type="slidenum">
              <a:rPr lang="zh-CN" altLang="en-US"/>
              <a:pPr/>
              <a:t>‹#›</a:t>
            </a:fld>
            <a:endParaRPr lang="zh-CN" altLang="en-US"/>
          </a:p>
        </p:txBody>
      </p:sp>
    </p:spTree>
    <p:extLst>
      <p:ext uri="{BB962C8B-B14F-4D97-AF65-F5344CB8AC3E}">
        <p14:creationId xmlns:p14="http://schemas.microsoft.com/office/powerpoint/2010/main" val="429343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C1A223E1-63B1-4E0D-92EA-CA9F05877906}" type="datetimeFigureOut">
              <a:rPr lang="zh-CN" altLang="en-US"/>
              <a:pPr>
                <a:defRPr/>
              </a:pPr>
              <a:t>2017/10/29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48D263A-ED8E-4C7D-B5B5-2C4AAE332A01}" type="slidenum">
              <a:rPr lang="zh-CN" altLang="en-US"/>
              <a:pPr/>
              <a:t>‹#›</a:t>
            </a:fld>
            <a:endParaRPr lang="zh-CN" altLang="en-US"/>
          </a:p>
        </p:txBody>
      </p:sp>
    </p:spTree>
    <p:extLst>
      <p:ext uri="{BB962C8B-B14F-4D97-AF65-F5344CB8AC3E}">
        <p14:creationId xmlns:p14="http://schemas.microsoft.com/office/powerpoint/2010/main" val="20188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D76B5FFC-A4A9-4F0C-B04C-FD978C26AE25}" type="datetimeFigureOut">
              <a:rPr lang="zh-CN" altLang="en-US"/>
              <a:pPr>
                <a:defRPr/>
              </a:pPr>
              <a:t>2017/10/29</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B3A72456-D0DF-49FA-9C4C-FBEC85E60E81}" type="slidenum">
              <a:rPr lang="zh-CN" altLang="en-US"/>
              <a:pPr/>
              <a:t>‹#›</a:t>
            </a:fld>
            <a:endParaRPr lang="zh-CN" altLang="en-US"/>
          </a:p>
        </p:txBody>
      </p:sp>
    </p:spTree>
    <p:extLst>
      <p:ext uri="{BB962C8B-B14F-4D97-AF65-F5344CB8AC3E}">
        <p14:creationId xmlns:p14="http://schemas.microsoft.com/office/powerpoint/2010/main" val="152502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ECDE7D54-1A34-4789-BBE5-D56E065BD225}" type="datetimeFigureOut">
              <a:rPr lang="zh-CN" altLang="en-US"/>
              <a:pPr>
                <a:defRPr/>
              </a:pPr>
              <a:t>2017/10/29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D30895E-7897-4B72-A4D5-4A086836685F}" type="slidenum">
              <a:rPr lang="zh-CN" altLang="en-US"/>
              <a:pPr/>
              <a:t>‹#›</a:t>
            </a:fld>
            <a:endParaRPr lang="zh-CN" altLang="en-US"/>
          </a:p>
        </p:txBody>
      </p:sp>
    </p:spTree>
    <p:extLst>
      <p:ext uri="{BB962C8B-B14F-4D97-AF65-F5344CB8AC3E}">
        <p14:creationId xmlns:p14="http://schemas.microsoft.com/office/powerpoint/2010/main" val="10721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2CF99E48-8F3D-4358-B110-7EA48AB7155A}" type="datetimeFigureOut">
              <a:rPr lang="zh-CN" altLang="en-US"/>
              <a:pPr>
                <a:defRPr/>
              </a:pPr>
              <a:t>2017/10/29</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2B610F1B-4F20-4C96-92AC-6394C9480677}" type="slidenum">
              <a:rPr lang="zh-CN" altLang="en-US"/>
              <a:pPr/>
              <a:t>‹#›</a:t>
            </a:fld>
            <a:endParaRPr lang="zh-CN" altLang="en-US"/>
          </a:p>
        </p:txBody>
      </p:sp>
    </p:spTree>
    <p:extLst>
      <p:ext uri="{BB962C8B-B14F-4D97-AF65-F5344CB8AC3E}">
        <p14:creationId xmlns:p14="http://schemas.microsoft.com/office/powerpoint/2010/main" val="170177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2pPr>
      <a:lvl3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3pPr>
      <a:lvl4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4pPr>
      <a:lvl5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9pPr>
    </p:titleStyle>
    <p:bodyStyle>
      <a:lvl1pPr marL="171450" indent="-171450" algn="l" defTabSz="685800" rtl="0" fontAlgn="base">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J-Hype-Meant To Be">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文本框 213"/>
          <p:cNvSpPr txBox="1">
            <a:spLocks noChangeArrowheads="1"/>
          </p:cNvSpPr>
          <p:nvPr/>
        </p:nvSpPr>
        <p:spPr bwMode="auto">
          <a:xfrm>
            <a:off x="1753394" y="1992650"/>
            <a:ext cx="552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dirty="0">
                <a:solidFill>
                  <a:schemeClr val="bg1"/>
                </a:solidFill>
                <a:latin typeface="方正正纤黑简体" pitchFamily="2" charset="-122"/>
                <a:ea typeface="方正正纤黑简体" pitchFamily="2" charset="-122"/>
              </a:rPr>
              <a:t>Serendipitous Recommendation for Mobile Apps</a:t>
            </a:r>
          </a:p>
          <a:p>
            <a:pPr algn="ctr" eaLnBrk="1" hangingPunct="1"/>
            <a:r>
              <a:rPr lang="en-US" altLang="zh-CN" sz="2000" b="1" dirty="0">
                <a:solidFill>
                  <a:schemeClr val="bg1"/>
                </a:solidFill>
                <a:latin typeface="方正正纤黑简体" pitchFamily="2" charset="-122"/>
                <a:ea typeface="方正正纤黑简体" pitchFamily="2" charset="-122"/>
              </a:rPr>
              <a:t>Using Item-Item Similarity Graph</a:t>
            </a:r>
            <a:endParaRPr lang="zh-CN" altLang="en-US" sz="2000" b="1" dirty="0">
              <a:solidFill>
                <a:schemeClr val="bg1"/>
              </a:solidFill>
              <a:latin typeface="方正正纤黑简体" pitchFamily="2" charset="-122"/>
              <a:ea typeface="方正正纤黑简体" pitchFamily="2" charset="-122"/>
            </a:endParaRPr>
          </a:p>
        </p:txBody>
      </p:sp>
      <p:sp>
        <p:nvSpPr>
          <p:cNvPr id="215" name="文本框 214"/>
          <p:cNvSpPr txBox="1"/>
          <p:nvPr/>
        </p:nvSpPr>
        <p:spPr>
          <a:xfrm>
            <a:off x="4133850" y="3313708"/>
            <a:ext cx="3413125" cy="92333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mn-ea"/>
                <a:ea typeface="+mn-ea"/>
              </a:rPr>
              <a:t>黄宇韬 </a:t>
            </a:r>
            <a:r>
              <a:rPr lang="en-US" altLang="zh-CN" sz="1800" dirty="0">
                <a:solidFill>
                  <a:schemeClr val="bg1"/>
                </a:solidFill>
                <a:latin typeface="+mn-ea"/>
                <a:ea typeface="+mn-ea"/>
              </a:rPr>
              <a:t>17214622</a:t>
            </a:r>
          </a:p>
          <a:p>
            <a:pPr algn="ctr" eaLnBrk="1" fontAlgn="auto" hangingPunct="1">
              <a:spcBef>
                <a:spcPts val="0"/>
              </a:spcBef>
              <a:spcAft>
                <a:spcPts val="0"/>
              </a:spcAft>
              <a:defRPr/>
            </a:pPr>
            <a:r>
              <a:rPr lang="zh-CN" altLang="en-US" sz="1800" dirty="0">
                <a:solidFill>
                  <a:schemeClr val="bg1"/>
                </a:solidFill>
                <a:latin typeface="+mn-ea"/>
                <a:ea typeface="+mn-ea"/>
              </a:rPr>
              <a:t>   洪凯 </a:t>
            </a:r>
            <a:r>
              <a:rPr lang="en-US" altLang="zh-CN" sz="1800" dirty="0">
                <a:solidFill>
                  <a:schemeClr val="bg1"/>
                </a:solidFill>
                <a:latin typeface="+mn-ea"/>
                <a:ea typeface="+mn-ea"/>
              </a:rPr>
              <a:t>17214615</a:t>
            </a:r>
          </a:p>
          <a:p>
            <a:pPr algn="ctr" eaLnBrk="1" fontAlgn="auto" hangingPunct="1">
              <a:spcBef>
                <a:spcPts val="0"/>
              </a:spcBef>
              <a:spcAft>
                <a:spcPts val="0"/>
              </a:spcAft>
              <a:defRPr/>
            </a:pPr>
            <a:r>
              <a:rPr lang="zh-CN" altLang="en-US" sz="1800" dirty="0">
                <a:solidFill>
                  <a:schemeClr val="bg1"/>
                </a:solidFill>
                <a:latin typeface="+mn-ea"/>
                <a:ea typeface="+mn-ea"/>
              </a:rPr>
              <a:t>梁伟日 </a:t>
            </a:r>
            <a:r>
              <a:rPr lang="en-US" altLang="zh-CN" sz="1800" dirty="0">
                <a:solidFill>
                  <a:schemeClr val="bg1"/>
                </a:solidFill>
                <a:latin typeface="+mn-ea"/>
                <a:ea typeface="+mn-ea"/>
              </a:rPr>
              <a:t>17214688</a:t>
            </a:r>
            <a:endParaRPr lang="zh-CN" altLang="en-US" sz="1800" dirty="0">
              <a:solidFill>
                <a:schemeClr val="bg1"/>
              </a:solidFill>
              <a:latin typeface="+mn-ea"/>
              <a:ea typeface="+mn-ea"/>
            </a:endParaRPr>
          </a:p>
        </p:txBody>
      </p:sp>
      <p:sp>
        <p:nvSpPr>
          <p:cNvPr id="216" name="文本框 215"/>
          <p:cNvSpPr txBox="1"/>
          <p:nvPr/>
        </p:nvSpPr>
        <p:spPr>
          <a:xfrm>
            <a:off x="1753394" y="3313708"/>
            <a:ext cx="2370137" cy="300038"/>
          </a:xfrm>
          <a:prstGeom prst="rect">
            <a:avLst/>
          </a:prstGeom>
          <a:noFill/>
        </p:spPr>
        <p:txBody>
          <a:bodyPr wrap="square">
            <a:spAutoFit/>
          </a:bodyPr>
          <a:lstStyle/>
          <a:p>
            <a:pPr algn="ctr" eaLnBrk="1" fontAlgn="auto" hangingPunct="1">
              <a:spcBef>
                <a:spcPts val="0"/>
              </a:spcBef>
              <a:spcAft>
                <a:spcPts val="0"/>
              </a:spcAft>
              <a:defRPr/>
            </a:pPr>
            <a:r>
              <a:rPr lang="en-US" altLang="zh-CN" sz="1350" dirty="0">
                <a:solidFill>
                  <a:schemeClr val="bg1"/>
                </a:solidFill>
                <a:latin typeface="+mn-lt"/>
                <a:ea typeface="+mn-ea"/>
              </a:rPr>
              <a:t>Group </a:t>
            </a:r>
            <a:r>
              <a:rPr lang="en-US" altLang="zh-CN" sz="1350" b="1" dirty="0">
                <a:solidFill>
                  <a:schemeClr val="bg1"/>
                </a:solidFill>
                <a:latin typeface="+mn-lt"/>
                <a:ea typeface="+mn-ea"/>
              </a:rPr>
              <a:t>25</a:t>
            </a:r>
            <a:r>
              <a:rPr lang="en-US" altLang="zh-CN" sz="1350" dirty="0">
                <a:solidFill>
                  <a:schemeClr val="bg1"/>
                </a:solidFill>
                <a:latin typeface="+mn-lt"/>
                <a:ea typeface="+mn-ea"/>
              </a:rPr>
              <a:t> </a:t>
            </a:r>
            <a:endParaRPr lang="zh-CN" altLang="en-US" sz="1350" dirty="0">
              <a:solidFill>
                <a:schemeClr val="bg1"/>
              </a:solidFill>
              <a:latin typeface="+mn-lt"/>
              <a:ea typeface="+mn-ea"/>
            </a:endParaRPr>
          </a:p>
        </p:txBody>
      </p:sp>
      <p:grpSp>
        <p:nvGrpSpPr>
          <p:cNvPr id="222" name="组合 221"/>
          <p:cNvGrpSpPr>
            <a:grpSpLocks/>
          </p:cNvGrpSpPr>
          <p:nvPr/>
        </p:nvGrpSpPr>
        <p:grpSpPr bwMode="auto">
          <a:xfrm>
            <a:off x="3954463"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nodeType="afterGroup">
                            <p:stCondLst>
                              <p:cond delay="6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7700"/>
                            </p:stCondLst>
                            <p:childTnLst>
                              <p:par>
                                <p:cTn id="22" presetID="22" presetClass="entr" presetSubtype="8" fill="hold" grpId="0" nodeType="after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wipe(left)">
                                      <p:cBhvr>
                                        <p:cTn id="24" dur="500"/>
                                        <p:tgtEl>
                                          <p:spTgt spid="215"/>
                                        </p:tgtEl>
                                      </p:cBhvr>
                                    </p:animEffect>
                                  </p:childTnLst>
                                </p:cTn>
                              </p:par>
                            </p:childTnLst>
                          </p:cTn>
                        </p:par>
                        <p:par>
                          <p:cTn id="25" fill="hold" nodeType="afterGroup">
                            <p:stCondLst>
                              <p:cond delay="8200"/>
                            </p:stCondLst>
                            <p:childTnLst>
                              <p:par>
                                <p:cTn id="26" presetID="2" presetClass="entr" presetSubtype="4" decel="100000" fill="hold" grpId="0" nodeType="afterEffect">
                                  <p:stCondLst>
                                    <p:cond delay="0"/>
                                  </p:stCondLst>
                                  <p:childTnLst>
                                    <p:set>
                                      <p:cBhvr>
                                        <p:cTn id="27" dur="1" fill="hold">
                                          <p:stCondLst>
                                            <p:cond delay="0"/>
                                          </p:stCondLst>
                                        </p:cTn>
                                        <p:tgtEl>
                                          <p:spTgt spid="216"/>
                                        </p:tgtEl>
                                        <p:attrNameLst>
                                          <p:attrName>style.visibility</p:attrName>
                                        </p:attrNameLst>
                                      </p:cBhvr>
                                      <p:to>
                                        <p:strVal val="visible"/>
                                      </p:to>
                                    </p:set>
                                    <p:anim calcmode="lin" valueType="num">
                                      <p:cBhvr additive="base">
                                        <p:cTn id="28" dur="500" fill="hold"/>
                                        <p:tgtEl>
                                          <p:spTgt spid="216"/>
                                        </p:tgtEl>
                                        <p:attrNameLst>
                                          <p:attrName>ppt_x</p:attrName>
                                        </p:attrNameLst>
                                      </p:cBhvr>
                                      <p:tavLst>
                                        <p:tav tm="0">
                                          <p:val>
                                            <p:strVal val="#ppt_x"/>
                                          </p:val>
                                        </p:tav>
                                        <p:tav tm="100000">
                                          <p:val>
                                            <p:strVal val="#ppt_x"/>
                                          </p:val>
                                        </p:tav>
                                      </p:tavLst>
                                    </p:anim>
                                    <p:anim calcmode="lin" valueType="num">
                                      <p:cBhvr additive="base">
                                        <p:cTn id="29"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CF and CBF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281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Both CF and CBF, however, are mostly aimed at generating accurate recommendations that is relevant to user’s interests. </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lack of “surprise” element in these recommendations owing to the fact that there are ratings available for only a small fraction of apps creates a major hurdle in overall user satisfaction of the user.</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68151651"/>
      </p:ext>
    </p:extLst>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Serendipitous Recommendation Systems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4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It is reasonable to say that a user would be happy with recommendation systems that offer less obvious choices.</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lack of “surprise” element in these recommendations owing to the fact that there are ratings available for only a small fraction of apps creates a major hurdle in overall user satisfaction of the user.</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Suppose that we visit Amazon.com 2 to buy something online. To illustrate, after browsing a couple of items, Amazon.com provides us with lists such as </a:t>
            </a:r>
            <a:r>
              <a:rPr lang="en-US" altLang="zh-CN" sz="1800" b="1" dirty="0">
                <a:solidFill>
                  <a:schemeClr val="bg1"/>
                </a:solidFill>
                <a:latin typeface="微软雅黑" pitchFamily="34" charset="-122"/>
                <a:ea typeface="微软雅黑" pitchFamily="34" charset="-122"/>
              </a:rPr>
              <a:t>Recommended For You or Customer Who Bought This Item Also Bought</a:t>
            </a:r>
            <a:r>
              <a:rPr lang="en-US" altLang="zh-CN" sz="1400" dirty="0">
                <a:solidFill>
                  <a:schemeClr val="bg1"/>
                </a:solidFill>
                <a:latin typeface="微软雅黑" pitchFamily="34" charset="-122"/>
                <a:ea typeface="微软雅黑" pitchFamily="34" charset="-122"/>
              </a:rPr>
              <a:t>.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22832093"/>
      </p:ext>
    </p:extLst>
  </p:cSld>
  <p:clrMapOvr>
    <a:masterClrMapping/>
  </p:clrMapOvr>
  <p:transition spd="slow" advClick="0"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Assumption of Serendipitous Systems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17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b="1" dirty="0">
                <a:solidFill>
                  <a:schemeClr val="bg1"/>
                </a:solidFill>
                <a:latin typeface="微软雅黑" pitchFamily="34" charset="-122"/>
                <a:ea typeface="微软雅黑" pitchFamily="34" charset="-122"/>
              </a:rPr>
              <a:t>User may want to be surprised with something unexpected that he did not start out looking for.</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Ecommerce Web sites, however, usually just offer a long list of search results. Therefore,</a:t>
            </a:r>
          </a:p>
          <a:p>
            <a:pPr eaLnBrk="1" hangingPunct="1">
              <a:lnSpc>
                <a:spcPct val="130000"/>
              </a:lnSpc>
            </a:pPr>
            <a:r>
              <a:rPr lang="en-US" altLang="zh-CN" sz="1400" dirty="0">
                <a:solidFill>
                  <a:schemeClr val="bg1"/>
                </a:solidFill>
                <a:latin typeface="微软雅黑" pitchFamily="34" charset="-122"/>
                <a:ea typeface="微软雅黑" pitchFamily="34" charset="-122"/>
              </a:rPr>
              <a:t>users have little chance of finding out something different from their preferences. An-</a:t>
            </a:r>
          </a:p>
          <a:p>
            <a:pPr eaLnBrk="1" hangingPunct="1">
              <a:lnSpc>
                <a:spcPct val="130000"/>
              </a:lnSpc>
            </a:pPr>
            <a:r>
              <a:rPr lang="en-US" altLang="zh-CN" sz="1400" dirty="0">
                <a:solidFill>
                  <a:schemeClr val="bg1"/>
                </a:solidFill>
                <a:latin typeface="微软雅黑" pitchFamily="34" charset="-122"/>
                <a:ea typeface="微软雅黑" pitchFamily="34" charset="-122"/>
              </a:rPr>
              <a:t>other problem with existing recommendation systems is that they often recommend</a:t>
            </a:r>
          </a:p>
          <a:p>
            <a:pPr eaLnBrk="1" hangingPunct="1">
              <a:lnSpc>
                <a:spcPct val="130000"/>
              </a:lnSpc>
            </a:pPr>
            <a:r>
              <a:rPr lang="en-US" altLang="zh-CN" sz="1400" dirty="0">
                <a:solidFill>
                  <a:schemeClr val="bg1"/>
                </a:solidFill>
                <a:latin typeface="微软雅黑" pitchFamily="34" charset="-122"/>
                <a:ea typeface="微软雅黑" pitchFamily="34" charset="-122"/>
              </a:rPr>
              <a:t>items which the users have rated or downloaded before. This limits the candidate apps</a:t>
            </a:r>
          </a:p>
          <a:p>
            <a:pPr eaLnBrk="1" hangingPunct="1">
              <a:lnSpc>
                <a:spcPct val="130000"/>
              </a:lnSpc>
            </a:pPr>
            <a:r>
              <a:rPr lang="en-US" altLang="zh-CN" sz="1400" dirty="0">
                <a:solidFill>
                  <a:schemeClr val="bg1"/>
                </a:solidFill>
                <a:latin typeface="微软雅黑" pitchFamily="34" charset="-122"/>
                <a:ea typeface="微软雅黑" pitchFamily="34" charset="-122"/>
              </a:rPr>
              <a:t>to be recommended by pruning relevant but not yet rated or downloaded apps.</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01872670"/>
      </p:ext>
    </p:extLst>
  </p:cSld>
  <p:clrMapOvr>
    <a:masterClrMapping/>
  </p:clrMapOvr>
  <p:transition spd="slow" advClick="0"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What problems of exist RSs can be solved</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277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They first define serendipitous recommendation as the one that provides something diverse and novel, and then they propose a method for providing serendipitous recommendations by increasing item novelty and diversity.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They leverage the user’s preferences by tapping into the information about apps installed on mobile phones and recommend serendipitous apps using item-item similarity graph.</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54973419"/>
      </p:ext>
    </p:extLst>
  </p:cSld>
  <p:clrMapOvr>
    <a:masterClrMapping/>
  </p:clrMapOvr>
  <p:transition spd="slow" advClick="0"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2746375" y="2019300"/>
            <a:ext cx="4348163" cy="976173"/>
            <a:chOff x="2746101" y="2019402"/>
            <a:chExt cx="4348365" cy="975984"/>
          </a:xfrm>
        </p:grpSpPr>
        <p:sp>
          <p:nvSpPr>
            <p:cNvPr id="31751" name="文本框 12"/>
            <p:cNvSpPr txBox="1">
              <a:spLocks noChangeArrowheads="1"/>
            </p:cNvSpPr>
            <p:nvPr/>
          </p:nvSpPr>
          <p:spPr bwMode="auto">
            <a:xfrm>
              <a:off x="2746101" y="2287500"/>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4000" dirty="0">
                  <a:solidFill>
                    <a:schemeClr val="bg1"/>
                  </a:solidFill>
                  <a:latin typeface="微软雅黑" pitchFamily="34" charset="-122"/>
                  <a:ea typeface="微软雅黑" pitchFamily="34" charset="-122"/>
                </a:rPr>
                <a:t>Related Work</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THREE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6817283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serendipitous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6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Ziegler et al. proposed a similarity metric using a taxonomy-based classification and uses it to compute an intra-list similarity to determine the overall diversity of the recommended list.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Zhang and Hurley focused on intra-list diversity and optimized the tradeoffs between users’ preferences and the diversity of the top-N results.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Andre proposed a method for performing serendipitous searches for Web information retrieval.</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Lathia</a:t>
            </a:r>
            <a:r>
              <a:rPr lang="en-US" altLang="zh-CN" sz="1400" dirty="0">
                <a:solidFill>
                  <a:schemeClr val="bg1"/>
                </a:solidFill>
                <a:latin typeface="微软雅黑" pitchFamily="34" charset="-122"/>
                <a:ea typeface="微软雅黑" pitchFamily="34" charset="-122"/>
              </a:rPr>
              <a:t> found that temporal diversity is an important facet of recommender systems by showing how data of collaborative filtering changes over time.</a:t>
            </a:r>
          </a:p>
        </p:txBody>
      </p:sp>
    </p:spTree>
    <p:extLst>
      <p:ext uri="{BB962C8B-B14F-4D97-AF65-F5344CB8AC3E}">
        <p14:creationId xmlns:p14="http://schemas.microsoft.com/office/powerpoint/2010/main" val="2693089039"/>
      </p:ext>
    </p:extLst>
  </p:cSld>
  <p:clrMapOvr>
    <a:masterClrMapping/>
  </p:clrMapOvr>
  <p:transition spd="slow"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serendipitous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1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Kawamae</a:t>
            </a:r>
            <a:r>
              <a:rPr lang="en-US" altLang="zh-CN" sz="1400" dirty="0">
                <a:solidFill>
                  <a:schemeClr val="bg1"/>
                </a:solidFill>
                <a:latin typeface="微软雅黑" pitchFamily="34" charset="-122"/>
                <a:ea typeface="微软雅黑" pitchFamily="34" charset="-122"/>
              </a:rPr>
              <a:t> emphasized the surprise of each user in the recommendation focusing on the estimated search time that the users would take to find the item by themselves.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Nakatsuji</a:t>
            </a:r>
            <a:r>
              <a:rPr lang="en-US" altLang="zh-CN" sz="1400" dirty="0">
                <a:solidFill>
                  <a:schemeClr val="bg1"/>
                </a:solidFill>
                <a:latin typeface="微软雅黑" pitchFamily="34" charset="-122"/>
                <a:ea typeface="微软雅黑" pitchFamily="34" charset="-122"/>
              </a:rPr>
              <a:t> et al. improved the drawback of Ziegler et al.’s approach described above.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Sugiyama and </a:t>
            </a:r>
            <a:r>
              <a:rPr lang="en-US" altLang="zh-CN" sz="1400" dirty="0" err="1">
                <a:solidFill>
                  <a:schemeClr val="bg1"/>
                </a:solidFill>
                <a:latin typeface="微软雅黑" pitchFamily="34" charset="-122"/>
                <a:ea typeface="微软雅黑" pitchFamily="34" charset="-122"/>
              </a:rPr>
              <a:t>Kan</a:t>
            </a:r>
            <a:r>
              <a:rPr lang="en-US" altLang="zh-CN" sz="1400" dirty="0">
                <a:solidFill>
                  <a:schemeClr val="bg1"/>
                </a:solidFill>
                <a:latin typeface="微软雅黑" pitchFamily="34" charset="-122"/>
                <a:ea typeface="微软雅黑" pitchFamily="34" charset="-122"/>
              </a:rPr>
              <a:t> proposed a method for recommending serendipitous scholarly papers.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Adamopoulos</a:t>
            </a:r>
            <a:r>
              <a:rPr lang="en-US" altLang="zh-CN" sz="1400" dirty="0">
                <a:solidFill>
                  <a:schemeClr val="bg1"/>
                </a:solidFill>
                <a:latin typeface="微软雅黑" pitchFamily="34" charset="-122"/>
                <a:ea typeface="微软雅黑" pitchFamily="34" charset="-122"/>
              </a:rPr>
              <a:t> and </a:t>
            </a:r>
            <a:r>
              <a:rPr lang="en-US" altLang="zh-CN" sz="1400" dirty="0" err="1">
                <a:solidFill>
                  <a:schemeClr val="bg1"/>
                </a:solidFill>
                <a:latin typeface="微软雅黑" pitchFamily="34" charset="-122"/>
                <a:ea typeface="微软雅黑" pitchFamily="34" charset="-122"/>
              </a:rPr>
              <a:t>Tuzhilin</a:t>
            </a:r>
            <a:r>
              <a:rPr lang="en-US" altLang="zh-CN" sz="1400" dirty="0">
                <a:solidFill>
                  <a:schemeClr val="bg1"/>
                </a:solidFill>
                <a:latin typeface="微软雅黑" pitchFamily="34" charset="-122"/>
                <a:ea typeface="微软雅黑" pitchFamily="34" charset="-122"/>
              </a:rPr>
              <a:t> [1] proposed an approach to providing unexpected recommendations by formalizing the Greek philosopher Heraclitus’s concept, “If you do not expect it, you will not find the unexpected, for it is hard to find and difficult.”</a:t>
            </a:r>
          </a:p>
        </p:txBody>
      </p:sp>
    </p:spTree>
    <p:extLst>
      <p:ext uri="{BB962C8B-B14F-4D97-AF65-F5344CB8AC3E}">
        <p14:creationId xmlns:p14="http://schemas.microsoft.com/office/powerpoint/2010/main" val="2832853920"/>
      </p:ext>
    </p:extLst>
  </p:cSld>
  <p:clrMapOvr>
    <a:masterClrMapping/>
  </p:clrMapOvr>
  <p:transition spd="slow"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mobile apps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Xu et al. [23] investigated the diverse usage behaviors of individual mobile apps using anonymized network measurements from a tier-1 cellular carrier in the United States.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Nakatsuji</a:t>
            </a:r>
            <a:r>
              <a:rPr lang="en-US" altLang="zh-CN" sz="1400" dirty="0">
                <a:solidFill>
                  <a:schemeClr val="bg1"/>
                </a:solidFill>
                <a:latin typeface="微软雅黑" pitchFamily="34" charset="-122"/>
                <a:ea typeface="微软雅黑" pitchFamily="34" charset="-122"/>
              </a:rPr>
              <a:t> et al. improved the drawback of Ziegler et al.’s approach described above.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Yan and Chen and Costa-Montenegro et al. constructed recommendation system for apps by analyzing how the apps are actually used.</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Davidsson</a:t>
            </a:r>
            <a:r>
              <a:rPr lang="en-US" altLang="zh-CN" sz="1400" dirty="0">
                <a:solidFill>
                  <a:schemeClr val="bg1"/>
                </a:solidFill>
                <a:latin typeface="微软雅黑" pitchFamily="34" charset="-122"/>
                <a:ea typeface="微软雅黑" pitchFamily="34" charset="-122"/>
              </a:rPr>
              <a:t> and Moritz developed a prototype system of app recommendation</a:t>
            </a:r>
          </a:p>
          <a:p>
            <a:pPr eaLnBrk="1" hangingPunct="1">
              <a:lnSpc>
                <a:spcPct val="130000"/>
              </a:lnSpc>
            </a:pPr>
            <a:r>
              <a:rPr lang="en-US" altLang="zh-CN" sz="1400" dirty="0">
                <a:solidFill>
                  <a:schemeClr val="bg1"/>
                </a:solidFill>
                <a:latin typeface="微软雅黑" pitchFamily="34" charset="-122"/>
                <a:ea typeface="微软雅黑" pitchFamily="34" charset="-122"/>
              </a:rPr>
              <a:t>that achieves such context-awareness by exploiting GPS sensor information.</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93387236"/>
      </p:ext>
    </p:extLst>
  </p:cSld>
  <p:clrMapOvr>
    <a:masterClrMapping/>
  </p:clrMapOvr>
  <p:transition spd="slow" advClick="0" advTm="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mobile apps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173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Yin et al. introduced the notions of actual value and tempting value  and regarded recommendation for mobile apps as a result of the contest between these two values.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 Lin et al. developed a novel approach to recommending mobile apps in cold-start situations.</a:t>
            </a:r>
          </a:p>
        </p:txBody>
      </p:sp>
    </p:spTree>
    <p:extLst>
      <p:ext uri="{BB962C8B-B14F-4D97-AF65-F5344CB8AC3E}">
        <p14:creationId xmlns:p14="http://schemas.microsoft.com/office/powerpoint/2010/main" val="3573429946"/>
      </p:ext>
    </p:extLst>
  </p:cSld>
  <p:clrMapOvr>
    <a:masterClrMapping/>
  </p:clrMapOvr>
  <p:transition spd="slow" advClick="0" advTm="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4"/>
          <a:srcRect t="667" r="645" b="667"/>
          <a:stretch>
            <a:fillRect/>
          </a:stretch>
        </p:blipFill>
        <p:spPr>
          <a:xfrm>
            <a:off x="5060763" y="1438215"/>
            <a:ext cx="3336058" cy="1909265"/>
          </a:xfrm>
          <a:custGeom>
            <a:avLst/>
            <a:gdLst>
              <a:gd name="connsiteX0" fmla="*/ 318217 w 3336058"/>
              <a:gd name="connsiteY0" fmla="*/ 0 h 1909265"/>
              <a:gd name="connsiteX1" fmla="*/ 3017841 w 3336058"/>
              <a:gd name="connsiteY1" fmla="*/ 0 h 1909265"/>
              <a:gd name="connsiteX2" fmla="*/ 3336058 w 3336058"/>
              <a:gd name="connsiteY2" fmla="*/ 318217 h 1909265"/>
              <a:gd name="connsiteX3" fmla="*/ 3336058 w 3336058"/>
              <a:gd name="connsiteY3" fmla="*/ 1591048 h 1909265"/>
              <a:gd name="connsiteX4" fmla="*/ 3017841 w 3336058"/>
              <a:gd name="connsiteY4" fmla="*/ 1909265 h 1909265"/>
              <a:gd name="connsiteX5" fmla="*/ 318217 w 3336058"/>
              <a:gd name="connsiteY5" fmla="*/ 1909265 h 1909265"/>
              <a:gd name="connsiteX6" fmla="*/ 0 w 3336058"/>
              <a:gd name="connsiteY6" fmla="*/ 1591048 h 1909265"/>
              <a:gd name="connsiteX7" fmla="*/ 0 w 3336058"/>
              <a:gd name="connsiteY7" fmla="*/ 318217 h 1909265"/>
              <a:gd name="connsiteX8" fmla="*/ 318217 w 3336058"/>
              <a:gd name="connsiteY8" fmla="*/ 0 h 190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6058" h="1909265">
                <a:moveTo>
                  <a:pt x="318217" y="0"/>
                </a:moveTo>
                <a:lnTo>
                  <a:pt x="3017841" y="0"/>
                </a:lnTo>
                <a:cubicBezTo>
                  <a:pt x="3193587" y="0"/>
                  <a:pt x="3336058" y="142471"/>
                  <a:pt x="3336058" y="318217"/>
                </a:cubicBezTo>
                <a:lnTo>
                  <a:pt x="3336058" y="1591048"/>
                </a:lnTo>
                <a:cubicBezTo>
                  <a:pt x="3336058" y="1766794"/>
                  <a:pt x="3193587" y="1909265"/>
                  <a:pt x="3017841" y="1909265"/>
                </a:cubicBezTo>
                <a:lnTo>
                  <a:pt x="318217" y="1909265"/>
                </a:lnTo>
                <a:cubicBezTo>
                  <a:pt x="142471" y="1909265"/>
                  <a:pt x="0" y="1766794"/>
                  <a:pt x="0" y="1591048"/>
                </a:cubicBezTo>
                <a:lnTo>
                  <a:pt x="0" y="318217"/>
                </a:lnTo>
                <a:cubicBezTo>
                  <a:pt x="0" y="142471"/>
                  <a:pt x="142471" y="0"/>
                  <a:pt x="318217" y="0"/>
                </a:cubicBezTo>
                <a:close/>
              </a:path>
            </a:pathLst>
          </a:custGeom>
        </p:spPr>
      </p:pic>
    </p:spTree>
    <p:extLst>
      <p:ext uri="{BB962C8B-B14F-4D97-AF65-F5344CB8AC3E}">
        <p14:creationId xmlns:p14="http://schemas.microsoft.com/office/powerpoint/2010/main" val="214512764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a:grpSpLocks/>
          </p:cNvGrpSpPr>
          <p:nvPr/>
        </p:nvGrpSpPr>
        <p:grpSpPr bwMode="auto">
          <a:xfrm>
            <a:off x="194613" y="1756788"/>
            <a:ext cx="2741220" cy="1038408"/>
            <a:chOff x="131793" y="1987064"/>
            <a:chExt cx="2741158" cy="1038830"/>
          </a:xfrm>
        </p:grpSpPr>
        <p:sp>
          <p:nvSpPr>
            <p:cNvPr id="13340" name="文本框 38"/>
            <p:cNvSpPr txBox="1">
              <a:spLocks noChangeArrowheads="1"/>
            </p:cNvSpPr>
            <p:nvPr/>
          </p:nvSpPr>
          <p:spPr bwMode="auto">
            <a:xfrm>
              <a:off x="131793" y="2502674"/>
              <a:ext cx="274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en-US" altLang="zh-CN" sz="2800" dirty="0">
                  <a:solidFill>
                    <a:schemeClr val="bg1"/>
                  </a:solidFill>
                  <a:latin typeface="微软雅黑" pitchFamily="34" charset="-122"/>
                  <a:ea typeface="微软雅黑" pitchFamily="34" charset="-122"/>
                </a:rPr>
                <a:t>CONTENTS</a:t>
              </a:r>
              <a:endParaRPr lang="zh-CN" altLang="en-US" sz="2800" dirty="0">
                <a:solidFill>
                  <a:schemeClr val="bg1"/>
                </a:solidFill>
                <a:latin typeface="微软雅黑" pitchFamily="34" charset="-122"/>
                <a:ea typeface="微软雅黑" pitchFamily="34" charset="-122"/>
              </a:endParaRPr>
            </a:p>
          </p:txBody>
        </p:sp>
        <p:sp>
          <p:nvSpPr>
            <p:cNvPr id="13341" name="文本框 11"/>
            <p:cNvSpPr txBox="1">
              <a:spLocks noChangeArrowheads="1"/>
            </p:cNvSpPr>
            <p:nvPr/>
          </p:nvSpPr>
          <p:spPr bwMode="auto">
            <a:xfrm>
              <a:off x="220745" y="1987064"/>
              <a:ext cx="2652206" cy="58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3200" dirty="0">
                  <a:solidFill>
                    <a:schemeClr val="bg1"/>
                  </a:solidFill>
                  <a:latin typeface="微软雅黑" pitchFamily="34" charset="-122"/>
                  <a:ea typeface="微软雅黑" pitchFamily="34" charset="-122"/>
                </a:rPr>
                <a:t>Presentation</a:t>
              </a:r>
              <a:endParaRPr lang="zh-CN" altLang="en-US" sz="3200" dirty="0">
                <a:solidFill>
                  <a:schemeClr val="bg1"/>
                </a:solidFill>
                <a:latin typeface="微软雅黑" pitchFamily="34" charset="-122"/>
                <a:ea typeface="微软雅黑" pitchFamily="34" charset="-122"/>
              </a:endParaRPr>
            </a:p>
          </p:txBody>
        </p:sp>
      </p:grpSp>
      <p:sp>
        <p:nvSpPr>
          <p:cNvPr id="71" name="文本框 18"/>
          <p:cNvSpPr txBox="1">
            <a:spLocks noChangeArrowheads="1"/>
          </p:cNvSpPr>
          <p:nvPr/>
        </p:nvSpPr>
        <p:spPr bwMode="auto">
          <a:xfrm>
            <a:off x="4052888" y="1890713"/>
            <a:ext cx="15053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Background</a:t>
            </a:r>
            <a:endParaRPr lang="zh-CN" altLang="en-US" sz="1800" dirty="0">
              <a:solidFill>
                <a:schemeClr val="bg1"/>
              </a:solidFill>
              <a:latin typeface="微软雅黑" pitchFamily="34" charset="-122"/>
              <a:ea typeface="微软雅黑" pitchFamily="34" charset="-122"/>
            </a:endParaRPr>
          </a:p>
        </p:txBody>
      </p:sp>
      <p:grpSp>
        <p:nvGrpSpPr>
          <p:cNvPr id="72" name="组合 71"/>
          <p:cNvGrpSpPr>
            <a:grpSpLocks/>
          </p:cNvGrpSpPr>
          <p:nvPr/>
        </p:nvGrpSpPr>
        <p:grpSpPr bwMode="auto">
          <a:xfrm>
            <a:off x="3578225" y="1817688"/>
            <a:ext cx="466725" cy="523875"/>
            <a:chOff x="3516783" y="2047768"/>
            <a:chExt cx="466304" cy="523220"/>
          </a:xfrm>
        </p:grpSpPr>
        <p:sp>
          <p:nvSpPr>
            <p:cNvPr id="13338" name="文本框 16"/>
            <p:cNvSpPr txBox="1">
              <a:spLocks noChangeArrowheads="1"/>
            </p:cNvSpPr>
            <p:nvPr/>
          </p:nvSpPr>
          <p:spPr bwMode="auto">
            <a:xfrm>
              <a:off x="3516783" y="20477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1</a:t>
              </a:r>
              <a:endParaRPr lang="zh-CN" altLang="en-US" sz="280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6638925" y="1916113"/>
            <a:ext cx="21899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Proposed Method</a:t>
            </a:r>
            <a:endParaRPr lang="zh-CN" altLang="en-US" sz="1800" dirty="0">
              <a:solidFill>
                <a:schemeClr val="bg1"/>
              </a:solidFill>
              <a:latin typeface="微软雅黑" pitchFamily="34" charset="-122"/>
              <a:ea typeface="微软雅黑" pitchFamily="34" charset="-122"/>
            </a:endParaRPr>
          </a:p>
        </p:txBody>
      </p:sp>
      <p:grpSp>
        <p:nvGrpSpPr>
          <p:cNvPr id="76" name="组合 75"/>
          <p:cNvGrpSpPr>
            <a:grpSpLocks/>
          </p:cNvGrpSpPr>
          <p:nvPr/>
        </p:nvGrpSpPr>
        <p:grpSpPr bwMode="auto">
          <a:xfrm>
            <a:off x="6135688" y="1827213"/>
            <a:ext cx="496887" cy="523875"/>
            <a:chOff x="6073087" y="2057986"/>
            <a:chExt cx="497639" cy="523220"/>
          </a:xfrm>
        </p:grpSpPr>
        <p:sp>
          <p:nvSpPr>
            <p:cNvPr id="13336" name="文本框 20"/>
            <p:cNvSpPr txBox="1">
              <a:spLocks noChangeArrowheads="1"/>
            </p:cNvSpPr>
            <p:nvPr/>
          </p:nvSpPr>
          <p:spPr bwMode="auto">
            <a:xfrm>
              <a:off x="6073087" y="2057986"/>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4</a:t>
              </a:r>
              <a:endParaRPr lang="zh-CN" altLang="en-US" sz="280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4052888" y="2470150"/>
            <a:ext cx="1556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Introduction</a:t>
            </a:r>
            <a:endParaRPr lang="zh-CN" altLang="en-US" sz="1800" dirty="0">
              <a:solidFill>
                <a:schemeClr val="bg1"/>
              </a:solidFill>
              <a:latin typeface="微软雅黑" pitchFamily="34" charset="-122"/>
              <a:ea typeface="微软雅黑" pitchFamily="34" charset="-122"/>
            </a:endParaRPr>
          </a:p>
        </p:txBody>
      </p:sp>
      <p:grpSp>
        <p:nvGrpSpPr>
          <p:cNvPr id="80" name="组合 79"/>
          <p:cNvGrpSpPr>
            <a:grpSpLocks/>
          </p:cNvGrpSpPr>
          <p:nvPr/>
        </p:nvGrpSpPr>
        <p:grpSpPr bwMode="auto">
          <a:xfrm>
            <a:off x="3578225" y="2397125"/>
            <a:ext cx="466725" cy="523875"/>
            <a:chOff x="3516783" y="2627150"/>
            <a:chExt cx="466304" cy="523220"/>
          </a:xfrm>
        </p:grpSpPr>
        <p:sp>
          <p:nvSpPr>
            <p:cNvPr id="13334" name="文本框 23"/>
            <p:cNvSpPr txBox="1">
              <a:spLocks noChangeArrowheads="1"/>
            </p:cNvSpPr>
            <p:nvPr/>
          </p:nvSpPr>
          <p:spPr bwMode="auto">
            <a:xfrm>
              <a:off x="3516783" y="2627150"/>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2</a:t>
              </a:r>
              <a:endParaRPr lang="zh-CN" altLang="en-US" sz="2800">
                <a:solidFill>
                  <a:schemeClr val="bg1"/>
                </a:solidFill>
                <a:latin typeface="微软雅黑" pitchFamily="34" charset="-122"/>
                <a:ea typeface="微软雅黑"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6638925" y="2493963"/>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Experiments</a:t>
            </a:r>
            <a:endParaRPr lang="zh-CN" altLang="en-US" sz="1800" dirty="0">
              <a:solidFill>
                <a:schemeClr val="bg1"/>
              </a:solidFill>
              <a:latin typeface="微软雅黑" pitchFamily="34" charset="-122"/>
              <a:ea typeface="微软雅黑" pitchFamily="34" charset="-122"/>
            </a:endParaRPr>
          </a:p>
        </p:txBody>
      </p:sp>
      <p:grpSp>
        <p:nvGrpSpPr>
          <p:cNvPr id="84" name="组合 83"/>
          <p:cNvGrpSpPr>
            <a:grpSpLocks/>
          </p:cNvGrpSpPr>
          <p:nvPr/>
        </p:nvGrpSpPr>
        <p:grpSpPr bwMode="auto">
          <a:xfrm>
            <a:off x="6135688" y="2406650"/>
            <a:ext cx="496887" cy="523875"/>
            <a:chOff x="6073087" y="2637368"/>
            <a:chExt cx="497639" cy="523220"/>
          </a:xfrm>
        </p:grpSpPr>
        <p:sp>
          <p:nvSpPr>
            <p:cNvPr id="13332" name="文本框 26"/>
            <p:cNvSpPr txBox="1">
              <a:spLocks noChangeArrowheads="1"/>
            </p:cNvSpPr>
            <p:nvPr/>
          </p:nvSpPr>
          <p:spPr bwMode="auto">
            <a:xfrm>
              <a:off x="6073087" y="26373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5</a:t>
              </a:r>
              <a:endParaRPr lang="zh-CN" altLang="en-US" sz="280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4052888" y="3043238"/>
            <a:ext cx="16718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Related</a:t>
            </a:r>
            <a:r>
              <a:rPr lang="zh-CN" altLang="en-US" sz="1800" dirty="0">
                <a:solidFill>
                  <a:schemeClr val="bg1"/>
                </a:solidFill>
                <a:latin typeface="微软雅黑" pitchFamily="34" charset="-122"/>
                <a:ea typeface="微软雅黑" pitchFamily="34" charset="-122"/>
              </a:rPr>
              <a:t> </a:t>
            </a:r>
            <a:r>
              <a:rPr lang="en-US" altLang="zh-CN" sz="1800" dirty="0">
                <a:solidFill>
                  <a:schemeClr val="bg1"/>
                </a:solidFill>
                <a:latin typeface="微软雅黑" pitchFamily="34" charset="-122"/>
                <a:ea typeface="微软雅黑" pitchFamily="34" charset="-122"/>
              </a:rPr>
              <a:t>Work</a:t>
            </a:r>
            <a:endParaRPr lang="zh-CN" altLang="en-US" sz="1800" dirty="0">
              <a:solidFill>
                <a:schemeClr val="bg1"/>
              </a:solidFill>
              <a:latin typeface="微软雅黑" pitchFamily="34" charset="-122"/>
              <a:ea typeface="微软雅黑" pitchFamily="34" charset="-122"/>
            </a:endParaRPr>
          </a:p>
        </p:txBody>
      </p:sp>
      <p:grpSp>
        <p:nvGrpSpPr>
          <p:cNvPr id="88" name="组合 87"/>
          <p:cNvGrpSpPr>
            <a:grpSpLocks/>
          </p:cNvGrpSpPr>
          <p:nvPr/>
        </p:nvGrpSpPr>
        <p:grpSpPr bwMode="auto">
          <a:xfrm>
            <a:off x="3578225" y="2970213"/>
            <a:ext cx="466725" cy="523875"/>
            <a:chOff x="3516783" y="3200893"/>
            <a:chExt cx="466304" cy="523220"/>
          </a:xfrm>
        </p:grpSpPr>
        <p:sp>
          <p:nvSpPr>
            <p:cNvPr id="13330" name="文本框 29"/>
            <p:cNvSpPr txBox="1">
              <a:spLocks noChangeArrowheads="1"/>
            </p:cNvSpPr>
            <p:nvPr/>
          </p:nvSpPr>
          <p:spPr bwMode="auto">
            <a:xfrm>
              <a:off x="3516783" y="3200893"/>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3</a:t>
              </a:r>
              <a:endParaRPr lang="zh-CN" altLang="en-US" sz="280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6638925" y="3068638"/>
            <a:ext cx="1406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Conclusion</a:t>
            </a:r>
            <a:endParaRPr lang="zh-CN" altLang="en-US" sz="1800" dirty="0">
              <a:solidFill>
                <a:schemeClr val="bg1"/>
              </a:solidFill>
              <a:latin typeface="微软雅黑" pitchFamily="34" charset="-122"/>
              <a:ea typeface="微软雅黑" pitchFamily="34" charset="-122"/>
            </a:endParaRPr>
          </a:p>
        </p:txBody>
      </p:sp>
      <p:grpSp>
        <p:nvGrpSpPr>
          <p:cNvPr id="92" name="组合 91"/>
          <p:cNvGrpSpPr>
            <a:grpSpLocks/>
          </p:cNvGrpSpPr>
          <p:nvPr/>
        </p:nvGrpSpPr>
        <p:grpSpPr bwMode="auto">
          <a:xfrm>
            <a:off x="6135688" y="2981325"/>
            <a:ext cx="496887" cy="522288"/>
            <a:chOff x="6073087" y="3211111"/>
            <a:chExt cx="497639" cy="523220"/>
          </a:xfrm>
        </p:grpSpPr>
        <p:sp>
          <p:nvSpPr>
            <p:cNvPr id="13328" name="文本框 32"/>
            <p:cNvSpPr txBox="1">
              <a:spLocks noChangeArrowheads="1"/>
            </p:cNvSpPr>
            <p:nvPr/>
          </p:nvSpPr>
          <p:spPr bwMode="auto">
            <a:xfrm>
              <a:off x="6073087" y="3211111"/>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6</a:t>
              </a:r>
              <a:endParaRPr lang="zh-CN" altLang="en-US" sz="2800">
                <a:solidFill>
                  <a:schemeClr val="bg1"/>
                </a:solidFill>
                <a:latin typeface="微软雅黑" pitchFamily="34" charset="-122"/>
                <a:ea typeface="微软雅黑"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631276"/>
            <a:chOff x="3184271" y="2019402"/>
            <a:chExt cx="4348365" cy="1630961"/>
          </a:xfrm>
        </p:grpSpPr>
        <p:sp>
          <p:nvSpPr>
            <p:cNvPr id="31751" name="文本框 12"/>
            <p:cNvSpPr txBox="1">
              <a:spLocks noChangeArrowheads="1"/>
            </p:cNvSpPr>
            <p:nvPr/>
          </p:nvSpPr>
          <p:spPr bwMode="auto">
            <a:xfrm>
              <a:off x="3184271" y="2327179"/>
              <a:ext cx="4348365" cy="132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Proposed Method</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FOUR</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677735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015723"/>
            <a:chOff x="3184271" y="2019402"/>
            <a:chExt cx="4348365" cy="1015527"/>
          </a:xfrm>
        </p:grpSpPr>
        <p:sp>
          <p:nvSpPr>
            <p:cNvPr id="31751" name="文本框 12"/>
            <p:cNvSpPr txBox="1">
              <a:spLocks noChangeArrowheads="1"/>
            </p:cNvSpPr>
            <p:nvPr/>
          </p:nvSpPr>
          <p:spPr bwMode="auto">
            <a:xfrm>
              <a:off x="3184271" y="2327179"/>
              <a:ext cx="4348365" cy="7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Experiments</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754958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Data</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00400" y="1971586"/>
            <a:ext cx="2743201" cy="1200329"/>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150000"/>
              </a:lnSpc>
              <a:buFont typeface="Arial" panose="020B0604020202020204" pitchFamily="34" charset="0"/>
              <a:buChar char="•"/>
            </a:pPr>
            <a:r>
              <a:rPr lang="en-US" altLang="zh-CN" dirty="0"/>
              <a:t>Project: </a:t>
            </a:r>
            <a:r>
              <a:rPr lang="en-US" altLang="zh-CN" dirty="0" err="1" smtClean="0"/>
              <a:t>Mobilewalla</a:t>
            </a:r>
            <a:endParaRPr lang="en-US" altLang="zh-CN" dirty="0" smtClean="0"/>
          </a:p>
          <a:p>
            <a:pPr marL="285750" indent="-285750">
              <a:lnSpc>
                <a:spcPct val="150000"/>
              </a:lnSpc>
              <a:buFont typeface="Arial" panose="020B0604020202020204" pitchFamily="34" charset="0"/>
              <a:buChar char="•"/>
            </a:pPr>
            <a:r>
              <a:rPr lang="en-US" altLang="zh-CN" dirty="0" smtClean="0"/>
              <a:t>Apps</a:t>
            </a:r>
            <a:r>
              <a:rPr lang="en-US" altLang="zh-CN" dirty="0"/>
              <a:t>: 66,233</a:t>
            </a:r>
          </a:p>
          <a:p>
            <a:pPr marL="285750" indent="-285750">
              <a:lnSpc>
                <a:spcPct val="150000"/>
              </a:lnSpc>
              <a:buFont typeface="Arial" panose="020B0604020202020204" pitchFamily="34" charset="0"/>
              <a:buChar char="•"/>
            </a:pPr>
            <a:r>
              <a:rPr lang="en-US" altLang="zh-CN" dirty="0"/>
              <a:t>Users: </a:t>
            </a:r>
            <a:r>
              <a:rPr lang="en-US" altLang="zh-CN" dirty="0" smtClean="0"/>
              <a:t>22,213</a:t>
            </a:r>
          </a:p>
        </p:txBody>
      </p:sp>
    </p:spTree>
    <p:extLst>
      <p:ext uri="{BB962C8B-B14F-4D97-AF65-F5344CB8AC3E}">
        <p14:creationId xmlns:p14="http://schemas.microsoft.com/office/powerpoint/2010/main" val="418597603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Measure</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2294252" y="2163847"/>
            <a:ext cx="4108765" cy="618101"/>
          </a:xfrm>
          <a:prstGeom prst="roundRect">
            <a:avLst/>
          </a:prstGeom>
        </p:spPr>
      </p:pic>
      <p:sp>
        <p:nvSpPr>
          <p:cNvPr id="11" name="文本框 10"/>
          <p:cNvSpPr txBox="1"/>
          <p:nvPr/>
        </p:nvSpPr>
        <p:spPr>
          <a:xfrm>
            <a:off x="1051489" y="1008845"/>
            <a:ext cx="7041022"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 evaluate recommendations using normalized version of item novelty metric</a:t>
            </a:r>
            <a:endParaRPr lang="zh-CN" altLang="en-US" sz="1400" dirty="0"/>
          </a:p>
        </p:txBody>
      </p:sp>
      <p:grpSp>
        <p:nvGrpSpPr>
          <p:cNvPr id="16" name="组合 15"/>
          <p:cNvGrpSpPr/>
          <p:nvPr/>
        </p:nvGrpSpPr>
        <p:grpSpPr>
          <a:xfrm>
            <a:off x="2501574" y="1576863"/>
            <a:ext cx="3035254" cy="880151"/>
            <a:chOff x="2501574" y="1576863"/>
            <a:chExt cx="3035254" cy="880151"/>
          </a:xfrm>
        </p:grpSpPr>
        <p:sp>
          <p:nvSpPr>
            <p:cNvPr id="12" name="圆角矩形 11"/>
            <p:cNvSpPr/>
            <p:nvPr/>
          </p:nvSpPr>
          <p:spPr>
            <a:xfrm>
              <a:off x="4599921" y="2170827"/>
              <a:ext cx="844599" cy="2861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501574" y="1576863"/>
              <a:ext cx="3035254" cy="307777"/>
            </a:xfrm>
            <a:prstGeom prst="rect">
              <a:avLst/>
            </a:prstGeom>
            <a:noFill/>
          </p:spPr>
          <p:txBody>
            <a:bodyPr wrap="square">
              <a:spAutoFit/>
            </a:bodyPr>
            <a:lstStyle>
              <a:defPPr>
                <a:defRPr lang="zh-CN"/>
              </a:defPPr>
              <a:lvl1pPr marL="285750" indent="-285750" eaLnBrk="1" fontAlgn="auto" hangingPunct="1">
                <a:spcBef>
                  <a:spcPts val="0"/>
                </a:spcBef>
                <a:spcAft>
                  <a:spcPts val="0"/>
                </a:spcAft>
                <a:buFont typeface="Arial" panose="020B0604020202020204" pitchFamily="34" charset="0"/>
                <a:buChar char="•"/>
                <a:defRPr sz="1400">
                  <a:solidFill>
                    <a:schemeClr val="bg1">
                      <a:lumMod val="95000"/>
                    </a:schemeClr>
                  </a:solidFill>
                  <a:latin typeface="微软雅黑" panose="020B0503020204020204" pitchFamily="34" charset="-122"/>
                  <a:ea typeface="微软雅黑" panose="020B0503020204020204" pitchFamily="34" charset="-122"/>
                </a:defRPr>
              </a:lvl1pPr>
            </a:lstStyle>
            <a:p>
              <a:pPr marL="0" indent="0">
                <a:buNone/>
              </a:pPr>
              <a:r>
                <a:rPr lang="en-US" altLang="zh-CN" dirty="0"/>
                <a:t>apps in </a:t>
              </a:r>
              <a:r>
                <a:rPr lang="en-US" altLang="zh-CN" dirty="0" smtClean="0"/>
                <a:t>user</a:t>
              </a:r>
              <a:r>
                <a:rPr lang="en-US" altLang="zh-CN" dirty="0" smtClean="0">
                  <a:latin typeface="方正正黑简体" panose="02010600030101010101" charset="-122"/>
                  <a:ea typeface="方正正黑简体" panose="02010600030101010101" charset="-122"/>
                </a:rPr>
                <a:t>’</a:t>
              </a:r>
              <a:r>
                <a:rPr lang="en-US" altLang="zh-CN" dirty="0" smtClean="0"/>
                <a:t>s </a:t>
              </a:r>
              <a:r>
                <a:rPr lang="en-US" altLang="zh-CN" dirty="0"/>
                <a:t>mobile phone</a:t>
              </a:r>
              <a:endParaRPr lang="zh-CN" altLang="en-US" dirty="0"/>
            </a:p>
          </p:txBody>
        </p:sp>
        <p:cxnSp>
          <p:nvCxnSpPr>
            <p:cNvPr id="15" name="直接箭头连接符 14"/>
            <p:cNvCxnSpPr>
              <a:stCxn id="12" idx="0"/>
              <a:endCxn id="13" idx="2"/>
            </p:cNvCxnSpPr>
            <p:nvPr/>
          </p:nvCxnSpPr>
          <p:spPr>
            <a:xfrm flipH="1" flipV="1">
              <a:off x="4019201" y="1884640"/>
              <a:ext cx="1003020" cy="2861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371691" y="1573373"/>
            <a:ext cx="2557880" cy="876661"/>
            <a:chOff x="5371691" y="1573373"/>
            <a:chExt cx="2557880" cy="876661"/>
          </a:xfrm>
        </p:grpSpPr>
        <p:sp>
          <p:nvSpPr>
            <p:cNvPr id="19" name="圆角矩形 18"/>
            <p:cNvSpPr/>
            <p:nvPr/>
          </p:nvSpPr>
          <p:spPr>
            <a:xfrm>
              <a:off x="5536828" y="2163847"/>
              <a:ext cx="563825" cy="2861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9" idx="0"/>
              <a:endCxn id="21" idx="2"/>
            </p:cNvCxnSpPr>
            <p:nvPr/>
          </p:nvCxnSpPr>
          <p:spPr>
            <a:xfrm flipV="1">
              <a:off x="5818741" y="1881150"/>
              <a:ext cx="831890" cy="282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71691" y="1573373"/>
              <a:ext cx="2557880" cy="307777"/>
            </a:xfrm>
            <a:prstGeom prst="rect">
              <a:avLst/>
            </a:prstGeom>
            <a:noFill/>
          </p:spPr>
          <p:txBody>
            <a:bodyPr wrap="square">
              <a:spAutoFit/>
            </a:bodyPr>
            <a:lstStyle>
              <a:defPPr>
                <a:defRPr lang="zh-CN"/>
              </a:defPPr>
              <a:lvl1pPr marL="0" indent="0" eaLnBrk="1" fontAlgn="auto" hangingPunct="1">
                <a:spcBef>
                  <a:spcPts val="0"/>
                </a:spcBef>
                <a:spcAft>
                  <a:spcPts val="0"/>
                </a:spcAft>
                <a:buFont typeface="Arial" panose="020B0604020202020204" pitchFamily="34" charset="0"/>
                <a:buNone/>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apps recommended to user</a:t>
              </a:r>
              <a:endParaRPr lang="zh-CN" altLang="en-US" dirty="0"/>
            </a:p>
          </p:txBody>
        </p:sp>
      </p:grpSp>
      <p:grpSp>
        <p:nvGrpSpPr>
          <p:cNvPr id="29" name="组合 28"/>
          <p:cNvGrpSpPr/>
          <p:nvPr/>
        </p:nvGrpSpPr>
        <p:grpSpPr>
          <a:xfrm>
            <a:off x="1323029" y="2162735"/>
            <a:ext cx="3054939" cy="1292844"/>
            <a:chOff x="1323029" y="2162735"/>
            <a:chExt cx="3054939" cy="1292844"/>
          </a:xfrm>
        </p:grpSpPr>
        <p:sp>
          <p:nvSpPr>
            <p:cNvPr id="24" name="圆角矩形 23"/>
            <p:cNvSpPr/>
            <p:nvPr/>
          </p:nvSpPr>
          <p:spPr>
            <a:xfrm>
              <a:off x="2294252" y="2162735"/>
              <a:ext cx="1112495" cy="6181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23029" y="3147802"/>
              <a:ext cx="3054939" cy="307777"/>
            </a:xfrm>
            <a:prstGeom prst="rect">
              <a:avLst/>
            </a:prstGeom>
            <a:noFill/>
          </p:spPr>
          <p:txBody>
            <a:bodyPr wrap="square">
              <a:spAutoFit/>
            </a:bodyPr>
            <a:lstStyle>
              <a:defPPr>
                <a:defRPr lang="zh-CN"/>
              </a:defPPr>
              <a:lvl1pPr marL="0" indent="0" eaLnBrk="1" fontAlgn="auto" hangingPunct="1">
                <a:spcBef>
                  <a:spcPts val="0"/>
                </a:spcBef>
                <a:spcAft>
                  <a:spcPts val="0"/>
                </a:spcAft>
                <a:buFont typeface="Arial" panose="020B0604020202020204" pitchFamily="34" charset="0"/>
                <a:buNone/>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normalized item novelty measure</a:t>
              </a:r>
              <a:endParaRPr lang="zh-CN" altLang="en-US" dirty="0"/>
            </a:p>
          </p:txBody>
        </p:sp>
        <p:cxnSp>
          <p:nvCxnSpPr>
            <p:cNvPr id="27" name="直接箭头连接符 26"/>
            <p:cNvCxnSpPr>
              <a:stCxn id="24" idx="2"/>
              <a:endCxn id="25" idx="0"/>
            </p:cNvCxnSpPr>
            <p:nvPr/>
          </p:nvCxnSpPr>
          <p:spPr>
            <a:xfrm flipH="1">
              <a:off x="2850499" y="2780836"/>
              <a:ext cx="1" cy="3669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051489" y="3848118"/>
            <a:ext cx="7501792"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 </a:t>
            </a:r>
            <a:r>
              <a:rPr lang="en-US" altLang="zh-CN" sz="1400" dirty="0" smtClean="0"/>
              <a:t>larger results indicate more surprise, resulting in serendipitous recommendations</a:t>
            </a:r>
            <a:endParaRPr lang="zh-CN" altLang="en-US" sz="1400" dirty="0"/>
          </a:p>
        </p:txBody>
      </p:sp>
    </p:spTree>
    <p:extLst>
      <p:ext uri="{BB962C8B-B14F-4D97-AF65-F5344CB8AC3E}">
        <p14:creationId xmlns:p14="http://schemas.microsoft.com/office/powerpoint/2010/main" val="40542914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Measure</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srcRect t="7318"/>
          <a:stretch/>
        </p:blipFill>
        <p:spPr>
          <a:xfrm>
            <a:off x="2774824" y="1527878"/>
            <a:ext cx="3481064" cy="663547"/>
          </a:xfrm>
          <a:prstGeom prst="roundRect">
            <a:avLst/>
          </a:prstGeom>
        </p:spPr>
      </p:pic>
      <p:sp>
        <p:nvSpPr>
          <p:cNvPr id="5" name="文本框 4"/>
          <p:cNvSpPr txBox="1"/>
          <p:nvPr/>
        </p:nvSpPr>
        <p:spPr>
          <a:xfrm>
            <a:off x="2774824" y="2614458"/>
            <a:ext cx="4273286" cy="9925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u: a user</a:t>
            </a:r>
          </a:p>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U: all users</a:t>
            </a:r>
          </a:p>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L</a:t>
            </a:r>
            <a:r>
              <a:rPr lang="en-US" altLang="zh-CN" sz="800" dirty="0" smtClean="0">
                <a:solidFill>
                  <a:schemeClr val="bg1"/>
                </a:solidFill>
                <a:latin typeface="Microsoft JhengHei" panose="020B0604030504040204" pitchFamily="34" charset="-120"/>
                <a:ea typeface="Microsoft JhengHei" panose="020B0604030504040204" pitchFamily="34" charset="-120"/>
              </a:rPr>
              <a:t>N</a:t>
            </a:r>
            <a:r>
              <a:rPr lang="en-US" altLang="zh-CN" dirty="0" smtClean="0">
                <a:solidFill>
                  <a:schemeClr val="bg1"/>
                </a:solidFill>
                <a:latin typeface="Microsoft JhengHei" panose="020B0604030504040204" pitchFamily="34" charset="-120"/>
                <a:ea typeface="Microsoft JhengHei" panose="020B0604030504040204" pitchFamily="34" charset="-120"/>
              </a:rPr>
              <a:t>(u): the list of N items recommended for user u</a:t>
            </a:r>
            <a:endParaRPr lang="zh-CN" altLang="en-US"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8055750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33441" y="1696318"/>
            <a:ext cx="6077118" cy="175086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en-US" altLang="zh-CN" sz="1400" dirty="0"/>
              <a:t>b</a:t>
            </a:r>
            <a:r>
              <a:rPr lang="en-US" altLang="zh-CN" sz="1400" dirty="0" smtClean="0"/>
              <a:t>aseline </a:t>
            </a:r>
            <a:r>
              <a:rPr lang="en-US" altLang="zh-CN" sz="1400" dirty="0"/>
              <a:t>system : item-based collaborative </a:t>
            </a:r>
            <a:r>
              <a:rPr lang="en-US" altLang="zh-CN" sz="1400" dirty="0" smtClean="0"/>
              <a:t>filtering</a:t>
            </a:r>
          </a:p>
          <a:p>
            <a:pPr marL="285750" indent="-285750">
              <a:lnSpc>
                <a:spcPct val="200000"/>
              </a:lnSpc>
              <a:buFont typeface="Arial" panose="020B0604020202020204" pitchFamily="34" charset="0"/>
              <a:buChar char="•"/>
            </a:pPr>
            <a:r>
              <a:rPr lang="en-US" altLang="zh-CN" sz="1400" dirty="0" smtClean="0"/>
              <a:t>similarity threshold: 0.4</a:t>
            </a:r>
          </a:p>
          <a:p>
            <a:pPr marL="285750" indent="-285750">
              <a:lnSpc>
                <a:spcPct val="200000"/>
              </a:lnSpc>
              <a:buFont typeface="Arial" panose="020B0604020202020204" pitchFamily="34" charset="0"/>
              <a:buChar char="•"/>
            </a:pPr>
            <a:r>
              <a:rPr lang="en-US" altLang="zh-CN" sz="1400" dirty="0" smtClean="0"/>
              <a:t>select all apps that are less than the threshold as neighbors</a:t>
            </a:r>
          </a:p>
          <a:p>
            <a:pPr marL="285750" indent="-285750">
              <a:lnSpc>
                <a:spcPct val="200000"/>
              </a:lnSpc>
              <a:buFont typeface="Arial" panose="020B0604020202020204" pitchFamily="34" charset="0"/>
              <a:buChar char="•"/>
            </a:pPr>
            <a:r>
              <a:rPr lang="en-US" altLang="zh-CN" sz="1400" dirty="0" smtClean="0"/>
              <a:t>the number of the recommended app :5, 10, 20</a:t>
            </a:r>
            <a:endParaRPr lang="en-US" altLang="zh-CN" sz="1400" dirty="0"/>
          </a:p>
        </p:txBody>
      </p:sp>
    </p:spTree>
    <p:extLst>
      <p:ext uri="{BB962C8B-B14F-4D97-AF65-F5344CB8AC3E}">
        <p14:creationId xmlns:p14="http://schemas.microsoft.com/office/powerpoint/2010/main" val="2148904848"/>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12381368"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Experimental Results</a:t>
            </a:r>
            <a:endParaRPr lang="zh-CN" altLang="en-US" dirty="0"/>
          </a:p>
        </p:txBody>
      </p:sp>
      <p:pic>
        <p:nvPicPr>
          <p:cNvPr id="6" name="图片 5"/>
          <p:cNvPicPr>
            <a:picLocks noChangeAspect="1"/>
          </p:cNvPicPr>
          <p:nvPr/>
        </p:nvPicPr>
        <p:blipFill>
          <a:blip r:embed="rId4"/>
          <a:stretch>
            <a:fillRect/>
          </a:stretch>
        </p:blipFill>
        <p:spPr>
          <a:xfrm>
            <a:off x="5053216" y="1317019"/>
            <a:ext cx="3331015" cy="2344163"/>
          </a:xfrm>
          <a:prstGeom prst="rect">
            <a:avLst/>
          </a:prstGeom>
        </p:spPr>
      </p:pic>
      <p:pic>
        <p:nvPicPr>
          <p:cNvPr id="2" name="图片 1"/>
          <p:cNvPicPr>
            <a:picLocks noChangeAspect="1"/>
          </p:cNvPicPr>
          <p:nvPr/>
        </p:nvPicPr>
        <p:blipFill>
          <a:blip r:embed="rId5"/>
          <a:stretch>
            <a:fillRect/>
          </a:stretch>
        </p:blipFill>
        <p:spPr>
          <a:xfrm>
            <a:off x="858557" y="1317020"/>
            <a:ext cx="3324225" cy="2344163"/>
          </a:xfrm>
          <a:prstGeom prst="rect">
            <a:avLst/>
          </a:prstGeom>
        </p:spPr>
      </p:pic>
      <p:sp>
        <p:nvSpPr>
          <p:cNvPr id="9" name="文本框 8"/>
          <p:cNvSpPr txBox="1"/>
          <p:nvPr/>
        </p:nvSpPr>
        <p:spPr>
          <a:xfrm>
            <a:off x="2289490" y="3993663"/>
            <a:ext cx="850220"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err="1"/>
              <a:t>nITN</a:t>
            </a:r>
            <a:endParaRPr lang="zh-CN" altLang="en-US" dirty="0"/>
          </a:p>
        </p:txBody>
      </p:sp>
      <p:sp>
        <p:nvSpPr>
          <p:cNvPr id="12" name="文本框 11"/>
          <p:cNvSpPr txBox="1"/>
          <p:nvPr/>
        </p:nvSpPr>
        <p:spPr>
          <a:xfrm>
            <a:off x="5882909" y="3993663"/>
            <a:ext cx="1957652"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diversity-in-top-N</a:t>
            </a:r>
            <a:endParaRPr lang="zh-CN" altLang="en-US" dirty="0"/>
          </a:p>
        </p:txBody>
      </p:sp>
    </p:spTree>
    <p:extLst>
      <p:ext uri="{BB962C8B-B14F-4D97-AF65-F5344CB8AC3E}">
        <p14:creationId xmlns:p14="http://schemas.microsoft.com/office/powerpoint/2010/main" val="683004054"/>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7296" y="1494436"/>
            <a:ext cx="7485133" cy="2062103"/>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en-US" altLang="zh-CN" dirty="0" smtClean="0"/>
              <a:t>having </a:t>
            </a:r>
            <a:r>
              <a:rPr lang="en-US" altLang="zh-CN" dirty="0"/>
              <a:t>established the novelty and diversity of the recommended apps, we </a:t>
            </a:r>
            <a:r>
              <a:rPr lang="en-US" altLang="zh-CN" dirty="0" smtClean="0"/>
              <a:t>analyze the obtained </a:t>
            </a:r>
            <a:r>
              <a:rPr lang="en-US" altLang="zh-CN" dirty="0"/>
              <a:t>results of recommendation </a:t>
            </a:r>
            <a:r>
              <a:rPr lang="en-US" altLang="zh-CN" dirty="0" smtClean="0"/>
              <a:t>qualitatively</a:t>
            </a:r>
          </a:p>
          <a:p>
            <a:pPr marL="285750" indent="-285750">
              <a:lnSpc>
                <a:spcPct val="200000"/>
              </a:lnSpc>
              <a:buFont typeface="Arial" panose="020B0604020202020204" pitchFamily="34" charset="0"/>
              <a:buChar char="•"/>
            </a:pPr>
            <a:r>
              <a:rPr lang="en-US" altLang="zh-CN" dirty="0" smtClean="0"/>
              <a:t>the distribution of item novelty for various number of apps installed </a:t>
            </a:r>
          </a:p>
          <a:p>
            <a:pPr marL="285750" indent="-285750">
              <a:lnSpc>
                <a:spcPct val="200000"/>
              </a:lnSpc>
              <a:buFont typeface="Arial" panose="020B0604020202020204" pitchFamily="34" charset="0"/>
              <a:buChar char="•"/>
            </a:pPr>
            <a:r>
              <a:rPr lang="en-US" altLang="zh-CN" dirty="0" smtClean="0"/>
              <a:t>item novelty ranges from 0.1 to 1.0, 1.0 represents most diverse</a:t>
            </a:r>
            <a:endParaRPr lang="en-US" altLang="zh-CN" dirty="0"/>
          </a:p>
        </p:txBody>
      </p:sp>
    </p:spTree>
    <p:extLst>
      <p:ext uri="{BB962C8B-B14F-4D97-AF65-F5344CB8AC3E}">
        <p14:creationId xmlns:p14="http://schemas.microsoft.com/office/powerpoint/2010/main" val="1454554258"/>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18865" y="1226660"/>
            <a:ext cx="8656683" cy="2171995"/>
          </a:xfrm>
          <a:prstGeom prst="rect">
            <a:avLst/>
          </a:prstGeom>
        </p:spPr>
      </p:pic>
      <p:sp>
        <p:nvSpPr>
          <p:cNvPr id="3" name="文本框 2"/>
          <p:cNvSpPr txBox="1"/>
          <p:nvPr/>
        </p:nvSpPr>
        <p:spPr>
          <a:xfrm>
            <a:off x="942344" y="3666229"/>
            <a:ext cx="1842171" cy="307777"/>
          </a:xfrm>
          <a:prstGeom prst="rect">
            <a:avLst/>
          </a:prstGeom>
          <a:noFill/>
        </p:spPr>
        <p:txBody>
          <a:bodyPr wrap="square">
            <a:spAutoFit/>
          </a:bodyPr>
          <a:lstStyle>
            <a:defPPr>
              <a:defRPr lang="zh-CN"/>
            </a:defPPr>
            <a:lvl1pPr eaLnBrk="1" fontAlgn="auto" hangingPunct="1">
              <a:spcBef>
                <a:spcPts val="0"/>
              </a:spcBef>
              <a:spcAft>
                <a:spcPts val="0"/>
              </a:spcAft>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15 apps installed</a:t>
            </a:r>
            <a:endParaRPr lang="zh-CN" altLang="en-US" dirty="0"/>
          </a:p>
        </p:txBody>
      </p:sp>
      <p:sp>
        <p:nvSpPr>
          <p:cNvPr id="6" name="文本框 5"/>
          <p:cNvSpPr txBox="1"/>
          <p:nvPr/>
        </p:nvSpPr>
        <p:spPr>
          <a:xfrm>
            <a:off x="4024252" y="3666229"/>
            <a:ext cx="1721946" cy="307777"/>
          </a:xfrm>
          <a:prstGeom prst="rect">
            <a:avLst/>
          </a:prstGeom>
          <a:noFill/>
        </p:spPr>
        <p:txBody>
          <a:bodyPr wrap="square">
            <a:spAutoFit/>
          </a:bodyPr>
          <a:lstStyle>
            <a:defPPr>
              <a:defRPr lang="zh-CN"/>
            </a:defPPr>
            <a:lvl1pPr eaLnBrk="1" fontAlgn="auto" hangingPunct="1">
              <a:spcBef>
                <a:spcPts val="0"/>
              </a:spcBef>
              <a:spcAft>
                <a:spcPts val="0"/>
              </a:spcAft>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7 apps installed</a:t>
            </a:r>
            <a:endParaRPr lang="zh-CN" altLang="en-US" dirty="0"/>
          </a:p>
        </p:txBody>
      </p:sp>
      <p:sp>
        <p:nvSpPr>
          <p:cNvPr id="7" name="文本框 6"/>
          <p:cNvSpPr txBox="1"/>
          <p:nvPr/>
        </p:nvSpPr>
        <p:spPr>
          <a:xfrm>
            <a:off x="6822556" y="3665590"/>
            <a:ext cx="1842171"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sz="1400" dirty="0"/>
              <a:t>40 apps installed</a:t>
            </a:r>
            <a:endParaRPr lang="zh-CN" altLang="en-US" sz="1400" dirty="0"/>
          </a:p>
        </p:txBody>
      </p:sp>
    </p:spTree>
    <p:extLst>
      <p:ext uri="{BB962C8B-B14F-4D97-AF65-F5344CB8AC3E}">
        <p14:creationId xmlns:p14="http://schemas.microsoft.com/office/powerpoint/2010/main" val="411773341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015722"/>
            <a:chOff x="3184271" y="2019402"/>
            <a:chExt cx="4348365" cy="1015526"/>
          </a:xfrm>
        </p:grpSpPr>
        <p:sp>
          <p:nvSpPr>
            <p:cNvPr id="31751" name="文本框 12"/>
            <p:cNvSpPr txBox="1">
              <a:spLocks noChangeArrowheads="1"/>
            </p:cNvSpPr>
            <p:nvPr/>
          </p:nvSpPr>
          <p:spPr bwMode="auto">
            <a:xfrm>
              <a:off x="3184271" y="2327179"/>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Conclusion</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SIX</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797835"/>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a typeface="微软雅黑" panose="020B0503020204020204" pitchFamily="34" charset="-122"/>
              </a:endParaRPr>
            </a:p>
          </p:txBody>
        </p:sp>
        <p:sp>
          <p:nvSpPr>
            <p:cNvPr id="3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mn-lt"/>
                <a:ea typeface="微软雅黑" panose="020B0503020204020204" pitchFamily="34" charset="-122"/>
              </a:endParaRPr>
            </a:p>
          </p:txBody>
        </p:sp>
      </p:grpSp>
      <p:grpSp>
        <p:nvGrpSpPr>
          <p:cNvPr id="37" name="组合 36"/>
          <p:cNvGrpSpPr>
            <a:grpSpLocks/>
          </p:cNvGrpSpPr>
          <p:nvPr/>
        </p:nvGrpSpPr>
        <p:grpSpPr bwMode="auto">
          <a:xfrm>
            <a:off x="3799681" y="2032002"/>
            <a:ext cx="4200526" cy="893473"/>
            <a:chOff x="3798671" y="2019402"/>
            <a:chExt cx="4203845" cy="893668"/>
          </a:xfrm>
        </p:grpSpPr>
        <p:sp>
          <p:nvSpPr>
            <p:cNvPr id="19461" name="文本框 37"/>
            <p:cNvSpPr txBox="1">
              <a:spLocks noChangeArrowheads="1"/>
            </p:cNvSpPr>
            <p:nvPr/>
          </p:nvSpPr>
          <p:spPr bwMode="auto">
            <a:xfrm>
              <a:off x="3798671" y="2328167"/>
              <a:ext cx="4203845" cy="58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3200" dirty="0">
                  <a:solidFill>
                    <a:schemeClr val="bg1"/>
                  </a:solidFill>
                  <a:ea typeface="微软雅黑" pitchFamily="34" charset="-122"/>
                </a:rPr>
                <a:t>Background</a:t>
              </a:r>
              <a:endParaRPr lang="zh-CN" altLang="en-US" sz="3200" dirty="0">
                <a:solidFill>
                  <a:schemeClr val="bg1"/>
                </a:solidFill>
                <a:ea typeface="微软雅黑" pitchFamily="34" charset="-122"/>
              </a:endParaRPr>
            </a:p>
          </p:txBody>
        </p:sp>
        <p:sp>
          <p:nvSpPr>
            <p:cNvPr id="19462" name="文本框 38"/>
            <p:cNvSpPr txBox="1">
              <a:spLocks noChangeArrowheads="1"/>
            </p:cNvSpPr>
            <p:nvPr/>
          </p:nvSpPr>
          <p:spPr bwMode="auto">
            <a:xfrm>
              <a:off x="4535462" y="2019402"/>
              <a:ext cx="12868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ONE</a:t>
              </a:r>
              <a:endParaRPr lang="zh-CN" altLang="en-US" sz="140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Conclusion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04169" y="1529394"/>
            <a:ext cx="6868932" cy="187743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developed a method for providing serendipitous recommendation</a:t>
            </a:r>
          </a:p>
          <a:p>
            <a:r>
              <a:rPr lang="en-US" altLang="zh-CN" sz="1400" dirty="0" smtClean="0"/>
              <a:t>      for </a:t>
            </a:r>
            <a:r>
              <a:rPr lang="en-US" altLang="zh-CN" sz="1400" dirty="0"/>
              <a:t>mobile apps by discovering highly diverse </a:t>
            </a:r>
            <a:r>
              <a:rPr lang="en-US" altLang="zh-CN" sz="1400" dirty="0"/>
              <a:t>apps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captures user</a:t>
            </a:r>
            <a:r>
              <a:rPr lang="en-US" altLang="zh-CN" sz="1400" dirty="0">
                <a:latin typeface="Yu Gothic Medium" panose="020B0500000000000000" pitchFamily="34" charset="-128"/>
                <a:ea typeface="Yu Gothic Medium" panose="020B0500000000000000" pitchFamily="34" charset="-128"/>
              </a:rPr>
              <a:t>’</a:t>
            </a:r>
            <a:r>
              <a:rPr lang="en-US" altLang="zh-CN" sz="1400" dirty="0"/>
              <a:t>s </a:t>
            </a:r>
            <a:r>
              <a:rPr lang="en-US" altLang="zh-CN" sz="1400" dirty="0"/>
              <a:t>preferences from </a:t>
            </a:r>
            <a:r>
              <a:rPr lang="en-US" altLang="zh-CN" sz="1400" dirty="0"/>
              <a:t>apps already installed on the </a:t>
            </a:r>
            <a:endParaRPr lang="en-US" altLang="zh-CN" sz="1400" dirty="0"/>
          </a:p>
          <a:p>
            <a:r>
              <a:rPr lang="en-US" altLang="zh-CN" sz="1400" dirty="0"/>
              <a:t> </a:t>
            </a:r>
            <a:r>
              <a:rPr lang="en-US" altLang="zh-CN" sz="1400" dirty="0" smtClean="0"/>
              <a:t>     user</a:t>
            </a:r>
            <a:r>
              <a:rPr lang="en-US" altLang="zh-CN" sz="1400" dirty="0" smtClean="0">
                <a:latin typeface="Yu Gothic UI Semibold" panose="020B0700000000000000" pitchFamily="34" charset="-128"/>
                <a:ea typeface="Yu Gothic UI Semibold" panose="020B0700000000000000" pitchFamily="34" charset="-128"/>
              </a:rPr>
              <a:t>’</a:t>
            </a:r>
            <a:r>
              <a:rPr lang="en-US" altLang="zh-CN" sz="1400" dirty="0" smtClean="0"/>
              <a:t>s </a:t>
            </a:r>
            <a:r>
              <a:rPr lang="en-US" altLang="zh-CN" sz="1400" dirty="0"/>
              <a:t>mobile phone and provides </a:t>
            </a:r>
            <a:r>
              <a:rPr lang="en-US" altLang="zh-CN" sz="1400" dirty="0"/>
              <a:t>serendipitous recommendation </a:t>
            </a:r>
          </a:p>
          <a:p>
            <a:r>
              <a:rPr lang="en-US" altLang="zh-CN" sz="1400" dirty="0" smtClean="0"/>
              <a:t>      by </a:t>
            </a:r>
            <a:r>
              <a:rPr lang="en-US" altLang="zh-CN" sz="1400" dirty="0"/>
              <a:t>constructing app-app similarity </a:t>
            </a:r>
            <a:r>
              <a:rPr lang="en-US" altLang="zh-CN" sz="1400" dirty="0"/>
              <a:t>graph</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p:txBody>
      </p:sp>
    </p:spTree>
    <p:extLst>
      <p:ext uri="{BB962C8B-B14F-4D97-AF65-F5344CB8AC3E}">
        <p14:creationId xmlns:p14="http://schemas.microsoft.com/office/powerpoint/2010/main" val="3692524588"/>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Conclusion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37568" y="2202418"/>
            <a:ext cx="5668865" cy="73866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smtClean="0"/>
              <a:t>need to develop additional metrics for verifying the accuracy of these serendipitous recommendations</a:t>
            </a:r>
            <a:endParaRPr lang="en-US" altLang="zh-CN" sz="1400" dirty="0"/>
          </a:p>
          <a:p>
            <a:pPr marL="285750" indent="-285750">
              <a:buFont typeface="Arial" panose="020B0604020202020204" pitchFamily="34" charset="0"/>
              <a:buChar char="•"/>
            </a:pPr>
            <a:endParaRPr lang="en-US" altLang="zh-CN" sz="1400" dirty="0"/>
          </a:p>
        </p:txBody>
      </p:sp>
    </p:spTree>
    <p:extLst>
      <p:ext uri="{BB962C8B-B14F-4D97-AF65-F5344CB8AC3E}">
        <p14:creationId xmlns:p14="http://schemas.microsoft.com/office/powerpoint/2010/main" val="824183590"/>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2532063" y="1831975"/>
            <a:ext cx="39576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38306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What is Recommender System(RSs)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519" name="矩形 54"/>
          <p:cNvSpPr>
            <a:spLocks noChangeArrowheads="1"/>
          </p:cNvSpPr>
          <p:nvPr/>
        </p:nvSpPr>
        <p:spPr bwMode="auto">
          <a:xfrm>
            <a:off x="411163" y="863473"/>
            <a:ext cx="7494587"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Recommender Systems (RSs) are software tools and techniques providing suggestions for items to be of use to a user. The suggestions relate to various decision-making processes, such as what items to buy, what music to listen to, or what online news to read.</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RSs have proved in recent years to be a valuable means for coping with the information overload problem. </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348138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Recommender Systems Function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TextBox 29"/>
          <p:cNvSpPr txBox="1"/>
          <p:nvPr/>
        </p:nvSpPr>
        <p:spPr>
          <a:xfrm>
            <a:off x="411163" y="858838"/>
            <a:ext cx="8267700" cy="3831818"/>
          </a:xfrm>
          <a:prstGeom prst="rect">
            <a:avLst/>
          </a:prstGeom>
          <a:noFill/>
        </p:spPr>
        <p:txBody>
          <a:bodyPr>
            <a:spAutoFit/>
          </a:bodyPr>
          <a:lstStyle/>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the number of items sold</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Sell more diverse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the user satisfaction</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user fidelity</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Better understand what the user wants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Find Some Good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Find all good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a:t>
            </a:r>
          </a:p>
          <a:p>
            <a:pPr eaLnBrk="1" fontAlgn="auto" hangingPunct="1">
              <a:lnSpc>
                <a:spcPct val="150000"/>
              </a:lnSpc>
              <a:spcBef>
                <a:spcPts val="0"/>
              </a:spcBef>
              <a:spcAft>
                <a:spcPts val="0"/>
              </a:spcAft>
              <a:defRPr/>
            </a:pPr>
            <a:endParaRPr lang="zh-CN" altLang="en-US" sz="18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8097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The most popular approach in recommender systems Systems Function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TextBox 29"/>
          <p:cNvSpPr txBox="1"/>
          <p:nvPr/>
        </p:nvSpPr>
        <p:spPr>
          <a:xfrm>
            <a:off x="411163" y="1182688"/>
            <a:ext cx="8267700" cy="3231654"/>
          </a:xfrm>
          <a:prstGeom prst="rect">
            <a:avLst/>
          </a:prstGeom>
          <a:noFill/>
        </p:spPr>
        <p:txBody>
          <a:bodyPr>
            <a:spAutoFit/>
          </a:bodyPr>
          <a:lstStyle/>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Collaborative Filtering (CF):</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Works by recommending items to target users based on what other </a:t>
            </a:r>
            <a:r>
              <a:rPr lang="en-US" altLang="zh-CN" sz="1600" dirty="0" err="1">
                <a:solidFill>
                  <a:schemeClr val="bg1"/>
                </a:solidFill>
                <a:latin typeface="微软雅黑" pitchFamily="34" charset="-122"/>
                <a:ea typeface="微软雅黑" pitchFamily="34" charset="-122"/>
              </a:rPr>
              <a:t>simi</a:t>
            </a:r>
            <a:r>
              <a:rPr lang="en-US" altLang="zh-CN" sz="1600" dirty="0">
                <a:solidFill>
                  <a:schemeClr val="bg1"/>
                </a:solidFill>
                <a:latin typeface="微软雅黑" pitchFamily="34" charset="-122"/>
                <a:ea typeface="微软雅黑" pitchFamily="34" charset="-122"/>
              </a:rPr>
              <a:t>-</a:t>
            </a:r>
          </a:p>
          <a:p>
            <a:pPr eaLnBrk="1" fontAlgn="auto" hangingPunct="1">
              <a:lnSpc>
                <a:spcPct val="150000"/>
              </a:lnSpc>
              <a:spcBef>
                <a:spcPts val="0"/>
              </a:spcBef>
              <a:spcAft>
                <a:spcPts val="0"/>
              </a:spcAft>
              <a:defRPr/>
            </a:pPr>
            <a:r>
              <a:rPr lang="en-US" altLang="zh-CN" sz="1600" dirty="0" err="1">
                <a:solidFill>
                  <a:schemeClr val="bg1"/>
                </a:solidFill>
                <a:latin typeface="微软雅黑" pitchFamily="34" charset="-122"/>
                <a:ea typeface="微软雅黑" pitchFamily="34" charset="-122"/>
              </a:rPr>
              <a:t>larusers</a:t>
            </a:r>
            <a:r>
              <a:rPr lang="en-US" altLang="zh-CN" sz="1600" dirty="0">
                <a:solidFill>
                  <a:schemeClr val="bg1"/>
                </a:solidFill>
                <a:latin typeface="微软雅黑" pitchFamily="34" charset="-122"/>
                <a:ea typeface="微软雅黑" pitchFamily="34" charset="-122"/>
              </a:rPr>
              <a:t> have previously preferred.</a:t>
            </a:r>
          </a:p>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Content-Based Filtering (CBF):</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Provides recommendations by comparing representations of content</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contained in an item with representations of content that the user is interested in.</a:t>
            </a:r>
          </a:p>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Hybrid:</a:t>
            </a:r>
          </a:p>
          <a:p>
            <a:pPr eaLnBrk="1" fontAlgn="auto" hangingPunct="1">
              <a:lnSpc>
                <a:spcPct val="150000"/>
              </a:lnSpc>
              <a:spcBef>
                <a:spcPts val="0"/>
              </a:spcBef>
              <a:spcAft>
                <a:spcPts val="0"/>
              </a:spcAft>
              <a:defRPr/>
            </a:pPr>
            <a:r>
              <a:rPr lang="en-US" altLang="zh-CN" sz="1800" dirty="0">
                <a:solidFill>
                  <a:schemeClr val="bg1"/>
                </a:solidFill>
                <a:latin typeface="微软雅黑" pitchFamily="34" charset="-122"/>
                <a:ea typeface="微软雅黑" pitchFamily="34" charset="-122"/>
              </a:rPr>
              <a:t>Based on the combination of some techniques.</a:t>
            </a:r>
            <a:endParaRPr lang="en-US" altLang="zh-CN" sz="1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0653297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2619375" y="2019301"/>
            <a:ext cx="4348163" cy="938212"/>
            <a:chOff x="2619095" y="2019402"/>
            <a:chExt cx="4348365" cy="938030"/>
          </a:xfrm>
        </p:grpSpPr>
        <p:sp>
          <p:nvSpPr>
            <p:cNvPr id="31751" name="文本框 12"/>
            <p:cNvSpPr txBox="1">
              <a:spLocks noChangeArrowheads="1"/>
            </p:cNvSpPr>
            <p:nvPr/>
          </p:nvSpPr>
          <p:spPr bwMode="auto">
            <a:xfrm>
              <a:off x="2619095" y="2249546"/>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4000" dirty="0">
                  <a:solidFill>
                    <a:schemeClr val="bg1"/>
                  </a:solidFill>
                  <a:latin typeface="微软雅黑" pitchFamily="34" charset="-122"/>
                  <a:ea typeface="微软雅黑" pitchFamily="34" charset="-122"/>
                </a:rPr>
                <a:t>Introduction</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TWO</a:t>
              </a:r>
              <a:endParaRPr lang="zh-CN" altLang="en-US" sz="140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8" name="图片 5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60"/>
          <p:cNvSpPr txBox="1"/>
          <p:nvPr/>
        </p:nvSpPr>
        <p:spPr>
          <a:xfrm>
            <a:off x="411163" y="365125"/>
            <a:ext cx="5058695"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 Mobile App Market’s explosive growth in 2013</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矩形 54">
            <a:extLst>
              <a:ext uri="{FF2B5EF4-FFF2-40B4-BE49-F238E27FC236}">
                <a16:creationId xmlns:a16="http://schemas.microsoft.com/office/drawing/2014/main" id="{A76D676C-5990-493A-8453-55C3C82E98DC}"/>
              </a:ext>
            </a:extLst>
          </p:cNvPr>
          <p:cNvSpPr>
            <a:spLocks noChangeArrowheads="1"/>
          </p:cNvSpPr>
          <p:nvPr/>
        </p:nvSpPr>
        <p:spPr bwMode="auto">
          <a:xfrm>
            <a:off x="411163" y="863473"/>
            <a:ext cx="7494587" cy="397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Concurrent with the phenomenal spread of smart-devices (e.g., iPhone, iPad), the mobile application (app) market has experienced explosive growth. For instance, Apple’s iOS App Store offers more than 550,000 unique apps to users in 123 countries, along with download counts exceeding 25 billion.</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enormous scale of the app market makes it difficult for users to discover apps that are relevant to their interests.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So this paper is tempting to apply recommender systems to alleviate the problem of</a:t>
            </a:r>
          </a:p>
          <a:p>
            <a:pPr eaLnBrk="1" hangingPunct="1">
              <a:lnSpc>
                <a:spcPct val="130000"/>
              </a:lnSpc>
            </a:pPr>
            <a:r>
              <a:rPr lang="en-US" altLang="zh-CN" sz="1400" dirty="0">
                <a:solidFill>
                  <a:schemeClr val="bg1"/>
                </a:solidFill>
                <a:latin typeface="微软雅黑" pitchFamily="34" charset="-122"/>
                <a:ea typeface="微软雅黑" pitchFamily="34" charset="-122"/>
              </a:rPr>
              <a:t>information overload by suggesting items directly to users relevant to their interests.</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Stiff</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hurdle for RSs to be applied in mobile app recommendations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481887" cy="433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In general, the effectiveness of RSs has been shown to be proportional to the data</a:t>
            </a:r>
          </a:p>
          <a:p>
            <a:pPr eaLnBrk="1" hangingPunct="1">
              <a:lnSpc>
                <a:spcPct val="130000"/>
              </a:lnSpc>
            </a:pPr>
            <a:r>
              <a:rPr lang="en-US" altLang="zh-CN" sz="1400" dirty="0">
                <a:solidFill>
                  <a:schemeClr val="bg1"/>
                </a:solidFill>
                <a:latin typeface="微软雅黑" pitchFamily="34" charset="-122"/>
                <a:ea typeface="微软雅黑" pitchFamily="34" charset="-122"/>
              </a:rPr>
              <a:t>sparsity of the underlying application domain.</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In other words, the larger the fraction of the item corpus that has been experienced by users, the better the quality and coverage of recommendations from that corpus.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Effectively, if an item has not been experienced at all, the RSs is not able to recommend items similar to it.</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The rate of introduction of mobile apps is extraordinarily high, and the fraction of apps that have been experienced (downloaded) by users is extremely low.</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2390</TotalTime>
  <Words>1456</Words>
  <Application>Microsoft Office PowerPoint</Application>
  <PresentationFormat>全屏显示(16:9)</PresentationFormat>
  <Paragraphs>210</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方正正黑简体</vt:lpstr>
      <vt:lpstr>微软雅黑</vt:lpstr>
      <vt:lpstr>Arial</vt:lpstr>
      <vt:lpstr>宋体</vt:lpstr>
      <vt:lpstr>Yu Gothic UI Semibold</vt:lpstr>
      <vt:lpstr>Calibri</vt:lpstr>
      <vt:lpstr>Microsoft JhengHei</vt:lpstr>
      <vt:lpstr>Yu Gothic Medium</vt:lpstr>
      <vt:lpstr>方正正纤黑简体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hk</cp:lastModifiedBy>
  <cp:revision>108</cp:revision>
  <dcterms:created xsi:type="dcterms:W3CDTF">2015-03-31T05:49:04Z</dcterms:created>
  <dcterms:modified xsi:type="dcterms:W3CDTF">2017-10-29T07:39:13Z</dcterms:modified>
</cp:coreProperties>
</file>