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342" r:id="rId2"/>
    <p:sldId id="325" r:id="rId3"/>
    <p:sldId id="326" r:id="rId4"/>
    <p:sldId id="321" r:id="rId5"/>
    <p:sldId id="292" r:id="rId6"/>
    <p:sldId id="348" r:id="rId7"/>
    <p:sldId id="327" r:id="rId8"/>
    <p:sldId id="308" r:id="rId9"/>
    <p:sldId id="310" r:id="rId10"/>
    <p:sldId id="349" r:id="rId11"/>
    <p:sldId id="350" r:id="rId12"/>
    <p:sldId id="351" r:id="rId13"/>
    <p:sldId id="352" r:id="rId14"/>
    <p:sldId id="353" r:id="rId15"/>
    <p:sldId id="355" r:id="rId16"/>
    <p:sldId id="356" r:id="rId17"/>
    <p:sldId id="357" r:id="rId18"/>
    <p:sldId id="358" r:id="rId19"/>
    <p:sldId id="362" r:id="rId20"/>
    <p:sldId id="359" r:id="rId21"/>
    <p:sldId id="360" r:id="rId22"/>
    <p:sldId id="363" r:id="rId23"/>
    <p:sldId id="364" r:id="rId24"/>
    <p:sldId id="365" r:id="rId25"/>
    <p:sldId id="368" r:id="rId26"/>
    <p:sldId id="366" r:id="rId27"/>
    <p:sldId id="367" r:id="rId28"/>
    <p:sldId id="369" r:id="rId29"/>
    <p:sldId id="361" r:id="rId30"/>
    <p:sldId id="370" r:id="rId31"/>
    <p:sldId id="371" r:id="rId32"/>
    <p:sldId id="338"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Microsoft JhengHei" panose="020B0604030504040204" pitchFamily="34" charset="-120"/>
      <p:regular r:id="rId39"/>
      <p:bold r:id="rId40"/>
    </p:embeddedFont>
    <p:embeddedFont>
      <p:font typeface="Yu Gothic Medium" panose="020B0500000000000000" pitchFamily="34" charset="-128"/>
      <p:regular r:id="rId41"/>
    </p:embeddedFont>
    <p:embeddedFont>
      <p:font typeface="Yu Gothic UI Semibold" panose="020B0700000000000000" pitchFamily="34" charset="-128"/>
      <p:bold r:id="rId42"/>
    </p:embeddedFont>
    <p:embeddedFont>
      <p:font typeface="方正正黑简体" panose="02010600030101010101" charset="-122"/>
      <p:regular r:id="rId43"/>
    </p:embeddedFont>
    <p:embeddedFont>
      <p:font typeface="微软雅黑" panose="020B0503020204020204" pitchFamily="34" charset="-122"/>
      <p:regular r:id="rId44"/>
      <p:bold r:id="rId45"/>
    </p:embeddedFont>
    <p:embeddedFont>
      <p:font typeface="方正正纤黑简体" panose="02010600030101010101" charset="-122"/>
      <p:regular r:id="rId46"/>
    </p:embeddedFont>
  </p:embeddedFontLst>
  <p:custDataLst>
    <p:tags r:id="rId47"/>
  </p:custDataLst>
  <p:defaultTex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82135" autoAdjust="0"/>
  </p:normalViewPr>
  <p:slideViewPr>
    <p:cSldViewPr snapToGrid="0">
      <p:cViewPr varScale="1">
        <p:scale>
          <a:sx n="125" d="100"/>
          <a:sy n="125" d="100"/>
        </p:scale>
        <p:origin x="1416" y="102"/>
      </p:cViewPr>
      <p:guideLst>
        <p:guide orient="horz" pos="1620"/>
        <p:guide pos="2880"/>
      </p:guideLst>
    </p:cSldViewPr>
  </p:slideViewPr>
  <p:notesTextViewPr>
    <p:cViewPr>
      <p:scale>
        <a:sx n="3" d="2"/>
        <a:sy n="3" d="2"/>
      </p:scale>
      <p:origin x="0" y="0"/>
    </p:cViewPr>
  </p:notesTextViewPr>
  <p:sorterViewPr>
    <p:cViewPr>
      <p:scale>
        <a:sx n="126" d="100"/>
        <a:sy n="12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ea typeface="+mn-ea"/>
              </a:defRPr>
            </a:lvl1pPr>
          </a:lstStyle>
          <a:p>
            <a:pPr>
              <a:defRPr/>
            </a:pPr>
            <a:fld id="{ED2B3528-981D-4363-A587-D683C98CDFB3}" type="datetimeFigureOut">
              <a:rPr lang="zh-CN" altLang="en-US"/>
              <a:pPr>
                <a:defRPr/>
              </a:pPr>
              <a:t>2017/10/30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ea typeface="宋体" pitchFamily="2" charset="-122"/>
              </a:defRPr>
            </a:lvl1pPr>
          </a:lstStyle>
          <a:p>
            <a:fld id="{8D436607-AAFE-4D20-8825-19A84ACD65B4}" type="slidenum">
              <a:rPr lang="zh-CN" altLang="en-US"/>
              <a:pPr/>
              <a:t>‹#›</a:t>
            </a:fld>
            <a:endParaRPr lang="zh-CN" altLang="en-US"/>
          </a:p>
        </p:txBody>
      </p:sp>
    </p:spTree>
    <p:extLst>
      <p:ext uri="{BB962C8B-B14F-4D97-AF65-F5344CB8AC3E}">
        <p14:creationId xmlns:p14="http://schemas.microsoft.com/office/powerpoint/2010/main" val="277967187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22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67B6836A-435F-4ED1-8E02-8752A145F1AF}" type="slidenum">
              <a:rPr lang="zh-CN" altLang="en-US" sz="1200">
                <a:latin typeface="Calibri" pitchFamily="34" charset="0"/>
                <a:ea typeface="宋体" pitchFamily="2" charset="-122"/>
              </a:rPr>
              <a:pPr/>
              <a:t>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185695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2266505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280197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6768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5147211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14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306816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189750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92049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2577844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88892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19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144595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143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9A17FA0-49C6-4871-9994-725F6A6C2BDA}" type="slidenum">
              <a:rPr lang="zh-CN" altLang="en-US" sz="1200">
                <a:latin typeface="Calibri" pitchFamily="34" charset="0"/>
                <a:ea typeface="宋体" pitchFamily="2" charset="-122"/>
              </a:rPr>
              <a:pPr/>
              <a:t>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7397782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1885823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803979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实验的数据来源于一个叫</a:t>
            </a:r>
            <a:r>
              <a:rPr lang="en-US" altLang="zh-CN" dirty="0" err="1" smtClean="0"/>
              <a:t>Mobilewalla</a:t>
            </a:r>
            <a:r>
              <a:rPr lang="zh-CN" altLang="en-US" dirty="0" smtClean="0"/>
              <a:t>的项目，数据集包含</a:t>
            </a:r>
            <a:r>
              <a:rPr lang="en-US" altLang="zh-CN" dirty="0" smtClean="0"/>
              <a:t>66223</a:t>
            </a:r>
            <a:r>
              <a:rPr lang="zh-CN" altLang="en-US" dirty="0" smtClean="0"/>
              <a:t>个</a:t>
            </a:r>
            <a:r>
              <a:rPr lang="en-US" altLang="zh-CN" dirty="0" smtClean="0"/>
              <a:t>app</a:t>
            </a:r>
            <a:r>
              <a:rPr lang="zh-CN" altLang="en-US" dirty="0" smtClean="0"/>
              <a:t>和</a:t>
            </a:r>
            <a:r>
              <a:rPr lang="en-US" altLang="zh-CN" dirty="0" smtClean="0"/>
              <a:t>22213</a:t>
            </a:r>
            <a:r>
              <a:rPr lang="zh-CN" altLang="en-US" dirty="0" smtClean="0"/>
              <a:t>个用户</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4333091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这篇论文的目的是像用户推荐多样化和新颖的</a:t>
            </a:r>
            <a:r>
              <a:rPr lang="en-US" altLang="zh-CN" dirty="0" smtClean="0"/>
              <a:t>app</a:t>
            </a:r>
            <a:r>
              <a:rPr lang="zh-CN" altLang="en-US" dirty="0" smtClean="0"/>
              <a:t>，所以在</a:t>
            </a:r>
            <a:r>
              <a:rPr lang="zh-CN" altLang="en-US" dirty="0" smtClean="0"/>
              <a:t>实验中，作者定义了两个指标来评估实验中的推荐结果，分别是推荐</a:t>
            </a:r>
            <a:r>
              <a:rPr lang="en-US" altLang="zh-CN" dirty="0" smtClean="0"/>
              <a:t>app</a:t>
            </a:r>
            <a:r>
              <a:rPr lang="zh-CN" altLang="en-US" dirty="0" smtClean="0"/>
              <a:t>的新颖度和多样性，第一个是标准化项目新颖度</a:t>
            </a:r>
            <a:r>
              <a:rPr lang="zh-CN" altLang="en-US" dirty="0" smtClean="0"/>
              <a:t>，新颖度是根据推荐</a:t>
            </a:r>
            <a:r>
              <a:rPr lang="en-US" altLang="zh-CN" dirty="0" smtClean="0"/>
              <a:t>app</a:t>
            </a:r>
            <a:r>
              <a:rPr lang="zh-CN" altLang="en-US" dirty="0" smtClean="0"/>
              <a:t>和用户已安装</a:t>
            </a:r>
            <a:r>
              <a:rPr lang="en-US" altLang="zh-CN" dirty="0" smtClean="0"/>
              <a:t>app</a:t>
            </a:r>
            <a:r>
              <a:rPr lang="zh-CN" altLang="en-US" dirty="0" smtClean="0"/>
              <a:t>之间的距离来计算，对每个距离进行标准化。</a:t>
            </a:r>
            <a:endParaRPr lang="en-US" altLang="zh-CN" dirty="0" smtClean="0"/>
          </a:p>
          <a:p>
            <a:pPr>
              <a:spcBef>
                <a:spcPct val="0"/>
              </a:spcBef>
            </a:pPr>
            <a:r>
              <a:rPr lang="en-US" altLang="zh-CN" dirty="0" err="1" smtClean="0"/>
              <a:t>nITN</a:t>
            </a:r>
            <a:r>
              <a:rPr lang="zh-CN" altLang="en-US" dirty="0" smtClean="0"/>
              <a:t>的值越大代表越多的惊喜，也</a:t>
            </a:r>
            <a:r>
              <a:rPr lang="zh-CN" altLang="en-US" dirty="0" smtClean="0"/>
              <a:t>就形成了偶然性</a:t>
            </a:r>
            <a:r>
              <a:rPr lang="zh-CN" altLang="en-US" dirty="0" smtClean="0"/>
              <a:t>的</a:t>
            </a:r>
            <a:r>
              <a:rPr lang="en-US" altLang="zh-CN" dirty="0" smtClean="0"/>
              <a:t>app</a:t>
            </a:r>
            <a:r>
              <a:rPr lang="zh-CN" altLang="en-US" dirty="0" smtClean="0"/>
              <a:t>推荐</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210576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第二个衡量的指标是，前</a:t>
            </a:r>
            <a:r>
              <a:rPr lang="en-US" altLang="zh-CN" dirty="0" smtClean="0"/>
              <a:t>N</a:t>
            </a:r>
            <a:r>
              <a:rPr lang="zh-CN" altLang="en-US" dirty="0" smtClean="0"/>
              <a:t>个推荐结果的多样性，</a:t>
            </a:r>
            <a:r>
              <a:rPr lang="en-US" altLang="zh-CN" dirty="0" smtClean="0"/>
              <a:t>u</a:t>
            </a:r>
            <a:r>
              <a:rPr lang="zh-CN" altLang="en-US" dirty="0" smtClean="0"/>
              <a:t>是指单个用户，</a:t>
            </a:r>
            <a:r>
              <a:rPr lang="en-US" altLang="zh-CN" dirty="0" smtClean="0"/>
              <a:t>U</a:t>
            </a:r>
            <a:r>
              <a:rPr lang="zh-CN" altLang="en-US" dirty="0" smtClean="0"/>
              <a:t>是所有用户集合，</a:t>
            </a:r>
            <a:r>
              <a:rPr lang="en-US" altLang="zh-CN" dirty="0" smtClean="0"/>
              <a:t>LN(u)</a:t>
            </a:r>
            <a:r>
              <a:rPr lang="zh-CN" altLang="en-US" dirty="0" smtClean="0"/>
              <a:t>是推荐给用户</a:t>
            </a:r>
            <a:r>
              <a:rPr lang="en-US" altLang="zh-CN" dirty="0" smtClean="0"/>
              <a:t>u</a:t>
            </a:r>
            <a:r>
              <a:rPr lang="zh-CN" altLang="en-US" dirty="0" smtClean="0"/>
              <a:t>的</a:t>
            </a:r>
            <a:r>
              <a:rPr lang="en-US" altLang="zh-CN" dirty="0" smtClean="0"/>
              <a:t>N</a:t>
            </a:r>
            <a:r>
              <a:rPr lang="zh-CN" altLang="en-US" dirty="0" smtClean="0"/>
              <a:t>个</a:t>
            </a:r>
            <a:r>
              <a:rPr lang="en-US" altLang="zh-CN" dirty="0" smtClean="0"/>
              <a:t>app</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91483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实验以协同过滤的推荐方法作为比较。协同过滤的方法是通过计算。。。。</a:t>
            </a:r>
            <a:endParaRPr lang="en-US" altLang="zh-CN" dirty="0" smtClean="0"/>
          </a:p>
          <a:p>
            <a:pPr>
              <a:spcBef>
                <a:spcPct val="0"/>
              </a:spcBef>
            </a:pPr>
            <a:r>
              <a:rPr lang="zh-CN" altLang="en-US" dirty="0" smtClean="0"/>
              <a:t>在实验中，将相似度限制设置为</a:t>
            </a:r>
            <a:r>
              <a:rPr lang="en-US" altLang="zh-CN" dirty="0" smtClean="0"/>
              <a:t>0.4</a:t>
            </a:r>
            <a:r>
              <a:rPr lang="zh-CN" altLang="en-US" dirty="0" smtClean="0"/>
              <a:t>，选择相似度低于</a:t>
            </a:r>
            <a:r>
              <a:rPr lang="en-US" altLang="zh-CN" dirty="0" smtClean="0"/>
              <a:t>0.4</a:t>
            </a:r>
            <a:r>
              <a:rPr lang="zh-CN" altLang="en-US" dirty="0" smtClean="0"/>
              <a:t>的</a:t>
            </a:r>
            <a:r>
              <a:rPr lang="en-US" altLang="zh-CN" dirty="0" smtClean="0"/>
              <a:t>app</a:t>
            </a:r>
            <a:r>
              <a:rPr lang="zh-CN" altLang="en-US" dirty="0" smtClean="0"/>
              <a:t>作为候选推荐。</a:t>
            </a:r>
            <a:endParaRPr lang="en-US" altLang="zh-CN" dirty="0" smtClean="0"/>
          </a:p>
          <a:p>
            <a:pPr>
              <a:spcBef>
                <a:spcPct val="0"/>
              </a:spcBef>
            </a:pPr>
            <a:r>
              <a:rPr lang="zh-CN" altLang="en-US" dirty="0" smtClean="0"/>
              <a:t>实验分别测试了推荐</a:t>
            </a:r>
            <a:r>
              <a:rPr lang="en-US" altLang="zh-CN" dirty="0" smtClean="0"/>
              <a:t>5</a:t>
            </a:r>
            <a:r>
              <a:rPr lang="zh-CN" altLang="en-US" dirty="0" smtClean="0"/>
              <a:t>个，</a:t>
            </a:r>
            <a:r>
              <a:rPr lang="en-US" altLang="zh-CN" dirty="0" smtClean="0"/>
              <a:t>10</a:t>
            </a:r>
            <a:r>
              <a:rPr lang="zh-CN" altLang="en-US" dirty="0" smtClean="0"/>
              <a:t>个，和</a:t>
            </a:r>
            <a:r>
              <a:rPr lang="en-US" altLang="zh-CN" dirty="0" smtClean="0"/>
              <a:t>20</a:t>
            </a:r>
            <a:r>
              <a:rPr lang="zh-CN" altLang="en-US" dirty="0" smtClean="0"/>
              <a:t>个</a:t>
            </a:r>
            <a:r>
              <a:rPr lang="en-US" altLang="zh-CN" dirty="0" smtClean="0"/>
              <a:t>app</a:t>
            </a:r>
            <a:r>
              <a:rPr lang="zh-CN" altLang="en-US" dirty="0" smtClean="0"/>
              <a:t>的结果</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25</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361803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26</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256481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6987014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28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82850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29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59363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E67F5214-A304-426F-B356-FB95E19280E7}" type="slidenum">
              <a:rPr lang="zh-CN" altLang="en-US" sz="1200">
                <a:latin typeface="Calibri" pitchFamily="34" charset="0"/>
                <a:ea typeface="宋体" pitchFamily="2" charset="-122"/>
              </a:rPr>
              <a:pPr/>
              <a:t>3</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718098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dirty="0" smtClean="0"/>
              <a:t>文章提出一种偶然性的</a:t>
            </a:r>
            <a:r>
              <a:rPr lang="en-US" altLang="zh-CN" dirty="0" smtClean="0"/>
              <a:t>app</a:t>
            </a:r>
            <a:r>
              <a:rPr lang="zh-CN" altLang="en-US" dirty="0" smtClean="0"/>
              <a:t>推荐系统，</a:t>
            </a:r>
            <a:endParaRPr lang="zh-CN" altLang="en-US" dirty="0"/>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30</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8690881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31</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877399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72605E8A-3431-499C-A587-B24BCCB3E13F}" type="slidenum">
              <a:rPr lang="zh-CN" altLang="en-US" sz="1200">
                <a:latin typeface="Calibri" pitchFamily="34" charset="0"/>
                <a:ea typeface="宋体" pitchFamily="2" charset="-122"/>
              </a:rPr>
              <a:pPr/>
              <a:t>32</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012615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225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761C7F9-7277-4737-8DFD-3F6F99CEA260}" type="slidenum">
              <a:rPr lang="zh-CN" altLang="en-US" sz="1200">
                <a:latin typeface="Calibri" pitchFamily="34" charset="0"/>
                <a:ea typeface="宋体" pitchFamily="2" charset="-122"/>
              </a:rPr>
              <a:pPr/>
              <a:t>4</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59693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5</a:t>
            </a:fld>
            <a:endParaRPr lang="en-US" altLang="zh-CN" sz="1200">
              <a:latin typeface="Calibri" pitchFamily="34" charset="0"/>
            </a:endParaRPr>
          </a:p>
        </p:txBody>
      </p:sp>
    </p:spTree>
    <p:extLst>
      <p:ext uri="{BB962C8B-B14F-4D97-AF65-F5344CB8AC3E}">
        <p14:creationId xmlns:p14="http://schemas.microsoft.com/office/powerpoint/2010/main" val="3752105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id-ID" altLang="zh-CN"/>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2F080903-15C4-4F40-900B-AE36E2F08991}" type="slidenum">
              <a:rPr lang="en-US" altLang="zh-CN" sz="1200">
                <a:latin typeface="Calibri" pitchFamily="34" charset="0"/>
              </a:rPr>
              <a:pPr/>
              <a:t>6</a:t>
            </a:fld>
            <a:endParaRPr lang="en-US" altLang="zh-CN" sz="1200">
              <a:latin typeface="Calibri" pitchFamily="34" charset="0"/>
            </a:endParaRPr>
          </a:p>
        </p:txBody>
      </p:sp>
    </p:spTree>
    <p:extLst>
      <p:ext uri="{BB962C8B-B14F-4D97-AF65-F5344CB8AC3E}">
        <p14:creationId xmlns:p14="http://schemas.microsoft.com/office/powerpoint/2010/main" val="666316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27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F5B0EBD-2B3C-4C46-B05C-CFFF9FC06081}" type="slidenum">
              <a:rPr lang="zh-CN" altLang="en-US" sz="1200">
                <a:latin typeface="Calibri" pitchFamily="34" charset="0"/>
                <a:ea typeface="宋体" pitchFamily="2" charset="-122"/>
              </a:rPr>
              <a:pPr/>
              <a:t>7</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246166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48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B001680D-2ECC-4B69-AEEF-D38EE492D52A}" type="slidenum">
              <a:rPr lang="zh-CN" altLang="en-US" sz="1200">
                <a:latin typeface="Calibri" pitchFamily="34" charset="0"/>
                <a:ea typeface="宋体" pitchFamily="2" charset="-122"/>
              </a:rPr>
              <a:pPr/>
              <a:t>8</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799273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en-US"/>
          </a:p>
        </p:txBody>
      </p:sp>
      <p:sp>
        <p:nvSpPr>
          <p:cNvPr id="368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fld id="{5EDB80F0-F76A-4B5C-8F12-9EAB5ED1BFE0}" type="slidenum">
              <a:rPr lang="zh-CN" altLang="en-US" sz="1200">
                <a:latin typeface="Calibri" pitchFamily="34" charset="0"/>
                <a:ea typeface="宋体" pitchFamily="2" charset="-122"/>
              </a:rPr>
              <a:pPr/>
              <a:t>9</a:t>
            </a:fld>
            <a:endParaRPr lang="zh-CN" altLang="en-US" sz="1200">
              <a:latin typeface="Calibri" pitchFamily="34" charset="0"/>
              <a:ea typeface="宋体" pitchFamily="2" charset="-122"/>
            </a:endParaRPr>
          </a:p>
        </p:txBody>
      </p:sp>
    </p:spTree>
    <p:extLst>
      <p:ext uri="{BB962C8B-B14F-4D97-AF65-F5344CB8AC3E}">
        <p14:creationId xmlns:p14="http://schemas.microsoft.com/office/powerpoint/2010/main" val="3774920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3324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286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369219"/>
            <a:ext cx="3886200" cy="3263504"/>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41315E1B-B345-4B8B-882E-264E3BBD6C58}" type="datetimeFigureOut">
              <a:rPr lang="zh-CN" altLang="en-US"/>
              <a:pPr>
                <a:defRPr/>
              </a:pPr>
              <a:t>2017/10/30</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932FA15-0E4B-4DA3-81EA-A0412778641E}" type="slidenum">
              <a:rPr lang="zh-CN" altLang="en-US"/>
              <a:pPr/>
              <a:t>‹#›</a:t>
            </a:fld>
            <a:endParaRPr lang="zh-CN" altLang="en-US"/>
          </a:p>
        </p:txBody>
      </p:sp>
    </p:spTree>
    <p:extLst>
      <p:ext uri="{BB962C8B-B14F-4D97-AF65-F5344CB8AC3E}">
        <p14:creationId xmlns:p14="http://schemas.microsoft.com/office/powerpoint/2010/main" val="35182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629842" y="1260872"/>
            <a:ext cx="3868340"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4" name="Content Placeholder 3"/>
          <p:cNvSpPr>
            <a:spLocks noGrp="1"/>
          </p:cNvSpPr>
          <p:nvPr>
            <p:ph sz="half" idx="2"/>
          </p:nvPr>
        </p:nvSpPr>
        <p:spPr>
          <a:xfrm>
            <a:off x="629842" y="1878806"/>
            <a:ext cx="3868340"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260872"/>
            <a:ext cx="3887391" cy="617934"/>
          </a:xfrm>
          <a:prstGeom prst="rect">
            <a:avLst/>
          </a:prstGeom>
        </p:spPr>
        <p:txBody>
          <a:bodyPr anchor="b"/>
          <a:lstStyle>
            <a:lvl1pPr marL="0" indent="0">
              <a:buNone/>
              <a:defRPr sz="1800" b="1">
                <a:ea typeface="微软雅黑" panose="020B0503020204020204" pitchFamily="3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单击此处编辑母版文本样式</a:t>
            </a:r>
          </a:p>
        </p:txBody>
      </p:sp>
      <p:sp>
        <p:nvSpPr>
          <p:cNvPr id="6" name="Content Placeholder 5"/>
          <p:cNvSpPr>
            <a:spLocks noGrp="1"/>
          </p:cNvSpPr>
          <p:nvPr>
            <p:ph sz="quarter" idx="4"/>
          </p:nvPr>
        </p:nvSpPr>
        <p:spPr>
          <a:xfrm>
            <a:off x="4629150" y="1878806"/>
            <a:ext cx="3887391" cy="2763441"/>
          </a:xfrm>
          <a:prstGeom prst="rect">
            <a:avLst/>
          </a:prstGeom>
        </p:spPr>
        <p:txBody>
          <a:bodyPr/>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97A7F46E-DF77-43B7-B9D6-BB3739091B45}" type="datetimeFigureOut">
              <a:rPr lang="zh-CN" altLang="en-US"/>
              <a:pPr>
                <a:defRPr/>
              </a:pPr>
              <a:t>2017/10/30</a:t>
            </a:fld>
            <a:endParaRPr lang="zh-CN" altLang="en-US" dirty="0"/>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9" name="Slide Number Placeholder 8"/>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AA53F22-8BFA-4145-AB55-47DB99FFFD99}" type="slidenum">
              <a:rPr lang="zh-CN" altLang="en-US"/>
              <a:pPr/>
              <a:t>‹#›</a:t>
            </a:fld>
            <a:endParaRPr lang="zh-CN" altLang="en-US"/>
          </a:p>
        </p:txBody>
      </p:sp>
    </p:spTree>
    <p:extLst>
      <p:ext uri="{BB962C8B-B14F-4D97-AF65-F5344CB8AC3E}">
        <p14:creationId xmlns:p14="http://schemas.microsoft.com/office/powerpoint/2010/main" val="2873443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Date Placeholder 2"/>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75F34B3-CF30-49FF-8230-2D2307F14466}" type="datetimeFigureOut">
              <a:rPr lang="zh-CN" altLang="en-US"/>
              <a:pPr>
                <a:defRPr/>
              </a:pPr>
              <a:t>2017/10/30</a:t>
            </a:fld>
            <a:endParaRPr lang="zh-CN" altLang="en-US" dirty="0"/>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5" name="Slide Number Placeholder 4"/>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ECEF3C3-C0CF-4DF7-88A6-4CD39231D551}" type="slidenum">
              <a:rPr lang="zh-CN" altLang="en-US"/>
              <a:pPr/>
              <a:t>‹#›</a:t>
            </a:fld>
            <a:endParaRPr lang="zh-CN" altLang="en-US"/>
          </a:p>
        </p:txBody>
      </p:sp>
    </p:spTree>
    <p:extLst>
      <p:ext uri="{BB962C8B-B14F-4D97-AF65-F5344CB8AC3E}">
        <p14:creationId xmlns:p14="http://schemas.microsoft.com/office/powerpoint/2010/main" val="1641211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B188571A-3F6C-48B0-80F3-73AF143655C3}" type="datetimeFigureOut">
              <a:rPr lang="zh-CN" altLang="en-US"/>
              <a:pPr>
                <a:defRPr/>
              </a:pPr>
              <a:t>2017/10/30</a:t>
            </a:fld>
            <a:endParaRPr lang="zh-CN" altLang="en-US" dirty="0"/>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4" name="Slide Number Placeholder 3"/>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41CE9C92-15CF-4316-8562-DA1A8E38D543}" type="slidenum">
              <a:rPr lang="zh-CN" altLang="en-US"/>
              <a:pPr/>
              <a:t>‹#›</a:t>
            </a:fld>
            <a:endParaRPr lang="zh-CN" altLang="en-US"/>
          </a:p>
        </p:txBody>
      </p:sp>
    </p:spTree>
    <p:extLst>
      <p:ext uri="{BB962C8B-B14F-4D97-AF65-F5344CB8AC3E}">
        <p14:creationId xmlns:p14="http://schemas.microsoft.com/office/powerpoint/2010/main" val="4293435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3887391" y="740569"/>
            <a:ext cx="4629150" cy="3655219"/>
          </a:xfrm>
          <a:prstGeom prst="rect">
            <a:avLst/>
          </a:prstGeom>
        </p:spPr>
        <p:txBody>
          <a:bodyPr/>
          <a:lstStyle>
            <a:lvl1pPr>
              <a:defRPr sz="2400">
                <a:ea typeface="微软雅黑" panose="020B0503020204020204" pitchFamily="34" charset="-122"/>
              </a:defRPr>
            </a:lvl1pPr>
            <a:lvl2pPr>
              <a:defRPr sz="2100">
                <a:ea typeface="微软雅黑" panose="020B0503020204020204" pitchFamily="34" charset="-122"/>
              </a:defRPr>
            </a:lvl2pPr>
            <a:lvl3pPr>
              <a:defRPr sz="1800">
                <a:ea typeface="微软雅黑" panose="020B0503020204020204" pitchFamily="34" charset="-122"/>
              </a:defRPr>
            </a:lvl3pPr>
            <a:lvl4pPr>
              <a:defRPr sz="1500">
                <a:ea typeface="微软雅黑" panose="020B0503020204020204" pitchFamily="34" charset="-122"/>
              </a:defRPr>
            </a:lvl4pPr>
            <a:lvl5pPr>
              <a:defRPr sz="1500">
                <a:ea typeface="微软雅黑" panose="020B0503020204020204" pitchFamily="34" charset="-122"/>
              </a:defRPr>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C1A223E1-63B1-4E0D-92EA-CA9F05877906}" type="datetimeFigureOut">
              <a:rPr lang="zh-CN" altLang="en-US"/>
              <a:pPr>
                <a:defRPr/>
              </a:pPr>
              <a:t>2017/10/30</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D48D263A-ED8E-4C7D-B5B5-2C4AAE332A01}" type="slidenum">
              <a:rPr lang="zh-CN" altLang="en-US"/>
              <a:pPr/>
              <a:t>‹#›</a:t>
            </a:fld>
            <a:endParaRPr lang="zh-CN" altLang="en-US"/>
          </a:p>
        </p:txBody>
      </p:sp>
    </p:spTree>
    <p:extLst>
      <p:ext uri="{BB962C8B-B14F-4D97-AF65-F5344CB8AC3E}">
        <p14:creationId xmlns:p14="http://schemas.microsoft.com/office/powerpoint/2010/main" val="2018846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a:prstGeom prst="rect">
            <a:avLst/>
          </a:prstGeom>
        </p:spPr>
        <p:txBody>
          <a:bodyPr anchor="b"/>
          <a:lstStyle>
            <a:lvl1pPr>
              <a:defRPr sz="2400">
                <a:ea typeface="微软雅黑" panose="020B0503020204020204" pitchFamily="34" charset="-122"/>
              </a:defRPr>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a:prstGeom prst="rect">
            <a:avLst/>
          </a:prstGeom>
        </p:spPr>
        <p:txBody>
          <a:bodyPr anchor="t"/>
          <a:lstStyle>
            <a:lvl1pPr marL="0" indent="0">
              <a:buNone/>
              <a:defRPr sz="2400">
                <a:ea typeface="微软雅黑" panose="020B0503020204020204" pitchFamily="34" charset="-122"/>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dirty="0"/>
              <a:t>单击图标添加图片</a:t>
            </a:r>
            <a:endParaRPr lang="en-US" noProof="0" dirty="0"/>
          </a:p>
        </p:txBody>
      </p:sp>
      <p:sp>
        <p:nvSpPr>
          <p:cNvPr id="4" name="Text Placeholder 3"/>
          <p:cNvSpPr>
            <a:spLocks noGrp="1"/>
          </p:cNvSpPr>
          <p:nvPr>
            <p:ph type="body" sz="half" idx="2"/>
          </p:nvPr>
        </p:nvSpPr>
        <p:spPr>
          <a:xfrm>
            <a:off x="629841" y="1543050"/>
            <a:ext cx="2949178" cy="2858691"/>
          </a:xfrm>
          <a:prstGeom prst="rect">
            <a:avLst/>
          </a:prstGeom>
        </p:spPr>
        <p:txBody>
          <a:bodyPr/>
          <a:lstStyle>
            <a:lvl1pPr marL="0" indent="0">
              <a:buNone/>
              <a:defRPr sz="1200">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dirty="0"/>
              <a:t>单击此处编辑母版文本样式</a:t>
            </a:r>
          </a:p>
        </p:txBody>
      </p:sp>
      <p:sp>
        <p:nvSpPr>
          <p:cNvPr id="5" name="Date Placeholder 4"/>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D76B5FFC-A4A9-4F0C-B04C-FD978C26AE25}" type="datetimeFigureOut">
              <a:rPr lang="zh-CN" altLang="en-US"/>
              <a:pPr>
                <a:defRPr/>
              </a:pPr>
              <a:t>2017/10/30</a:t>
            </a:fld>
            <a:endParaRPr lang="zh-CN" altLang="en-US" dirty="0"/>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7" name="Slide Number Placeholder 6"/>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B3A72456-D0DF-49FA-9C4C-FBEC85E60E81}" type="slidenum">
              <a:rPr lang="zh-CN" altLang="en-US"/>
              <a:pPr/>
              <a:t>‹#›</a:t>
            </a:fld>
            <a:endParaRPr lang="zh-CN" altLang="en-US"/>
          </a:p>
        </p:txBody>
      </p:sp>
    </p:spTree>
    <p:extLst>
      <p:ext uri="{BB962C8B-B14F-4D97-AF65-F5344CB8AC3E}">
        <p14:creationId xmlns:p14="http://schemas.microsoft.com/office/powerpoint/2010/main" val="152502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994172"/>
          </a:xfrm>
          <a:prstGeom prst="rect">
            <a:avLst/>
          </a:prstGeom>
        </p:spPr>
        <p:txBody>
          <a:bodyPr/>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1369219"/>
            <a:ext cx="7886700" cy="3263504"/>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ECDE7D54-1A34-4789-BBE5-D56E065BD225}" type="datetimeFigureOut">
              <a:rPr lang="zh-CN" altLang="en-US"/>
              <a:pPr>
                <a:defRPr/>
              </a:pPr>
              <a:t>2017/10/30</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AD30895E-7897-4B72-A4D5-4A086836685F}" type="slidenum">
              <a:rPr lang="zh-CN" altLang="en-US"/>
              <a:pPr/>
              <a:t>‹#›</a:t>
            </a:fld>
            <a:endParaRPr lang="zh-CN" altLang="en-US"/>
          </a:p>
        </p:txBody>
      </p:sp>
    </p:spTree>
    <p:extLst>
      <p:ext uri="{BB962C8B-B14F-4D97-AF65-F5344CB8AC3E}">
        <p14:creationId xmlns:p14="http://schemas.microsoft.com/office/powerpoint/2010/main" val="107214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a:prstGeom prst="rect">
            <a:avLst/>
          </a:prstGeom>
        </p:spPr>
        <p:txBody>
          <a:bodyPr vert="eaVert"/>
          <a:lstStyle>
            <a:lvl1pPr>
              <a:defRPr>
                <a:ea typeface="微软雅黑" panose="020B0503020204020204" pitchFamily="34" charset="-122"/>
              </a:defRPr>
            </a:lvl1pPr>
          </a:lstStyle>
          <a:p>
            <a:r>
              <a:rPr lang="zh-CN" altLang="en-US" dirty="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a:prstGeom prst="rect">
            <a:avLst/>
          </a:prstGeom>
        </p:spPr>
        <p:txBody>
          <a:bodyPr vert="eaVert"/>
          <a:lstStyle>
            <a:lvl1pPr>
              <a:defRPr>
                <a:ea typeface="微软雅黑" panose="020B0503020204020204" pitchFamily="34" charset="-122"/>
              </a:defRPr>
            </a:lvl1pPr>
            <a:lvl2pPr>
              <a:defRPr>
                <a:ea typeface="微软雅黑" panose="020B0503020204020204" pitchFamily="34" charset="-122"/>
              </a:defRPr>
            </a:lvl2pPr>
            <a:lvl3pPr>
              <a:defRPr>
                <a:ea typeface="微软雅黑" panose="020B0503020204020204" pitchFamily="34" charset="-122"/>
              </a:defRPr>
            </a:lvl3pPr>
            <a:lvl4pPr>
              <a:defRPr>
                <a:ea typeface="微软雅黑" panose="020B0503020204020204" pitchFamily="34" charset="-122"/>
              </a:defRPr>
            </a:lvl4pPr>
            <a:lvl5pPr>
              <a:defRPr>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a:xfrm>
            <a:off x="628650" y="4767263"/>
            <a:ext cx="2057400" cy="274637"/>
          </a:xfrm>
          <a:prstGeom prst="rect">
            <a:avLst/>
          </a:prstGeom>
        </p:spPr>
        <p:txBody>
          <a:bodyPr/>
          <a:lstStyle>
            <a:lvl1pPr eaLnBrk="1" fontAlgn="auto" hangingPunct="1">
              <a:spcBef>
                <a:spcPts val="0"/>
              </a:spcBef>
              <a:spcAft>
                <a:spcPts val="0"/>
              </a:spcAft>
              <a:defRPr sz="1350" smtClean="0">
                <a:latin typeface="+mn-lt"/>
                <a:ea typeface="微软雅黑" panose="020B0503020204020204" pitchFamily="34" charset="-122"/>
              </a:defRPr>
            </a:lvl1pPr>
          </a:lstStyle>
          <a:p>
            <a:pPr>
              <a:defRPr/>
            </a:pPr>
            <a:fld id="{2CF99E48-8F3D-4358-B110-7EA48AB7155A}" type="datetimeFigureOut">
              <a:rPr lang="zh-CN" altLang="en-US"/>
              <a:pPr>
                <a:defRPr/>
              </a:pPr>
              <a:t>2017/10/30</a:t>
            </a:fld>
            <a:endParaRPr lang="zh-CN" altLang="en-US" dirty="0"/>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lvl1pPr eaLnBrk="1" fontAlgn="auto" hangingPunct="1">
              <a:spcBef>
                <a:spcPts val="0"/>
              </a:spcBef>
              <a:spcAft>
                <a:spcPts val="0"/>
              </a:spcAft>
              <a:defRPr sz="1350" dirty="0">
                <a:latin typeface="+mn-lt"/>
                <a:ea typeface="微软雅黑" panose="020B0503020204020204" pitchFamily="34" charset="-122"/>
              </a:defRPr>
            </a:lvl1pPr>
          </a:lstStyle>
          <a:p>
            <a:pPr>
              <a:defRPr/>
            </a:pPr>
            <a:endParaRPr lang="zh-CN" altLang="en-US"/>
          </a:p>
        </p:txBody>
      </p:sp>
      <p:sp>
        <p:nvSpPr>
          <p:cNvPr id="6" name="Slide Number Placeholder 5"/>
          <p:cNvSpPr>
            <a:spLocks noGrp="1"/>
          </p:cNvSpPr>
          <p:nvPr>
            <p:ph type="sldNum" sz="quarter" idx="12"/>
          </p:nvPr>
        </p:nvSpPr>
        <p:spPr>
          <a:xfrm>
            <a:off x="6457950" y="4767263"/>
            <a:ext cx="2057400" cy="274637"/>
          </a:xfrm>
          <a:prstGeom prst="rect">
            <a:avLst/>
          </a:prstGeom>
        </p:spPr>
        <p:txBody>
          <a:bodyPr vert="horz" wrap="square" lIns="91440" tIns="45720" rIns="91440" bIns="45720" numCol="1" anchor="t" anchorCtr="0" compatLnSpc="1">
            <a:prstTxWarp prst="textNoShape">
              <a:avLst/>
            </a:prstTxWarp>
          </a:bodyPr>
          <a:lstStyle>
            <a:lvl1pPr eaLnBrk="1" hangingPunct="1">
              <a:defRPr>
                <a:ea typeface="微软雅黑" pitchFamily="34" charset="-122"/>
              </a:defRPr>
            </a:lvl1pPr>
          </a:lstStyle>
          <a:p>
            <a:fld id="{2B610F1B-4F20-4C96-92AC-6394C9480677}" type="slidenum">
              <a:rPr lang="zh-CN" altLang="en-US"/>
              <a:pPr/>
              <a:t>‹#›</a:t>
            </a:fld>
            <a:endParaRPr lang="zh-CN" altLang="en-US"/>
          </a:p>
        </p:txBody>
      </p:sp>
    </p:spTree>
    <p:extLst>
      <p:ext uri="{BB962C8B-B14F-4D97-AF65-F5344CB8AC3E}">
        <p14:creationId xmlns:p14="http://schemas.microsoft.com/office/powerpoint/2010/main" val="1701777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2pPr>
      <a:lvl3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3pPr>
      <a:lvl4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4pPr>
      <a:lvl5pPr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5pPr>
      <a:lvl6pPr marL="4572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6pPr>
      <a:lvl7pPr marL="9144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7pPr>
      <a:lvl8pPr marL="13716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8pPr>
      <a:lvl9pPr marL="1828800" algn="l" defTabSz="685800" rtl="0" fontAlgn="base">
        <a:lnSpc>
          <a:spcPct val="90000"/>
        </a:lnSpc>
        <a:spcBef>
          <a:spcPct val="0"/>
        </a:spcBef>
        <a:spcAft>
          <a:spcPct val="0"/>
        </a:spcAft>
        <a:defRPr sz="3300">
          <a:solidFill>
            <a:schemeClr val="tx1"/>
          </a:solidFill>
          <a:latin typeface="方正正黑简体" pitchFamily="2" charset="-122"/>
          <a:ea typeface="方正正黑简体" pitchFamily="2" charset="-122"/>
        </a:defRPr>
      </a:lvl9pPr>
    </p:titleStyle>
    <p:bodyStyle>
      <a:lvl1pPr marL="171450" indent="-171450" algn="l" defTabSz="685800" rtl="0" fontAlgn="base">
        <a:lnSpc>
          <a:spcPct val="90000"/>
        </a:lnSpc>
        <a:spcBef>
          <a:spcPts val="750"/>
        </a:spcBef>
        <a:spcAft>
          <a:spcPct val="0"/>
        </a:spcAft>
        <a:buFont typeface="Arial"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J-Hype-Meant To Be">
            <a:hlinkClick r:id="" action="ppaction://media"/>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7200" y="-9271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 name="文本框 213"/>
          <p:cNvSpPr txBox="1">
            <a:spLocks noChangeArrowheads="1"/>
          </p:cNvSpPr>
          <p:nvPr/>
        </p:nvSpPr>
        <p:spPr bwMode="auto">
          <a:xfrm>
            <a:off x="1753394" y="1992650"/>
            <a:ext cx="552926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000" b="1" dirty="0">
                <a:solidFill>
                  <a:schemeClr val="bg1"/>
                </a:solidFill>
                <a:latin typeface="方正正纤黑简体" pitchFamily="2" charset="-122"/>
                <a:ea typeface="方正正纤黑简体" pitchFamily="2" charset="-122"/>
              </a:rPr>
              <a:t>Serendipitous Recommendation for Mobile Apps</a:t>
            </a:r>
          </a:p>
          <a:p>
            <a:pPr algn="ctr" eaLnBrk="1" hangingPunct="1"/>
            <a:r>
              <a:rPr lang="en-US" altLang="zh-CN" sz="2000" b="1" dirty="0">
                <a:solidFill>
                  <a:schemeClr val="bg1"/>
                </a:solidFill>
                <a:latin typeface="方正正纤黑简体" pitchFamily="2" charset="-122"/>
                <a:ea typeface="方正正纤黑简体" pitchFamily="2" charset="-122"/>
              </a:rPr>
              <a:t>Using Item-Item Similarity Graph</a:t>
            </a:r>
            <a:endParaRPr lang="zh-CN" altLang="en-US" sz="2000" b="1" dirty="0">
              <a:solidFill>
                <a:schemeClr val="bg1"/>
              </a:solidFill>
              <a:latin typeface="方正正纤黑简体" pitchFamily="2" charset="-122"/>
              <a:ea typeface="方正正纤黑简体" pitchFamily="2" charset="-122"/>
            </a:endParaRPr>
          </a:p>
        </p:txBody>
      </p:sp>
      <p:sp>
        <p:nvSpPr>
          <p:cNvPr id="215" name="文本框 214"/>
          <p:cNvSpPr txBox="1"/>
          <p:nvPr/>
        </p:nvSpPr>
        <p:spPr>
          <a:xfrm>
            <a:off x="4133850" y="3313708"/>
            <a:ext cx="3413125" cy="923330"/>
          </a:xfrm>
          <a:prstGeom prst="rect">
            <a:avLst/>
          </a:prstGeom>
          <a:noFill/>
        </p:spPr>
        <p:txBody>
          <a:bodyPr>
            <a:spAutoFit/>
          </a:bodyPr>
          <a:lstStyle/>
          <a:p>
            <a:pPr algn="ctr" eaLnBrk="1" fontAlgn="auto" hangingPunct="1">
              <a:spcBef>
                <a:spcPts val="0"/>
              </a:spcBef>
              <a:spcAft>
                <a:spcPts val="0"/>
              </a:spcAft>
              <a:defRPr/>
            </a:pPr>
            <a:r>
              <a:rPr lang="zh-CN" altLang="en-US" sz="1800" dirty="0">
                <a:solidFill>
                  <a:schemeClr val="bg1"/>
                </a:solidFill>
                <a:latin typeface="+mn-ea"/>
                <a:ea typeface="+mn-ea"/>
              </a:rPr>
              <a:t>黄宇韬 </a:t>
            </a:r>
            <a:r>
              <a:rPr lang="en-US" altLang="zh-CN" sz="1800" dirty="0">
                <a:solidFill>
                  <a:schemeClr val="bg1"/>
                </a:solidFill>
                <a:latin typeface="+mn-ea"/>
                <a:ea typeface="+mn-ea"/>
              </a:rPr>
              <a:t>17214622</a:t>
            </a:r>
          </a:p>
          <a:p>
            <a:pPr algn="ctr" eaLnBrk="1" fontAlgn="auto" hangingPunct="1">
              <a:spcBef>
                <a:spcPts val="0"/>
              </a:spcBef>
              <a:spcAft>
                <a:spcPts val="0"/>
              </a:spcAft>
              <a:defRPr/>
            </a:pPr>
            <a:r>
              <a:rPr lang="zh-CN" altLang="en-US" sz="1800" dirty="0">
                <a:solidFill>
                  <a:schemeClr val="bg1"/>
                </a:solidFill>
                <a:latin typeface="+mn-ea"/>
                <a:ea typeface="+mn-ea"/>
              </a:rPr>
              <a:t>   洪凯 </a:t>
            </a:r>
            <a:r>
              <a:rPr lang="en-US" altLang="zh-CN" sz="1800" dirty="0">
                <a:solidFill>
                  <a:schemeClr val="bg1"/>
                </a:solidFill>
                <a:latin typeface="+mn-ea"/>
                <a:ea typeface="+mn-ea"/>
              </a:rPr>
              <a:t>17214615</a:t>
            </a:r>
          </a:p>
          <a:p>
            <a:pPr algn="ctr" eaLnBrk="1" fontAlgn="auto" hangingPunct="1">
              <a:spcBef>
                <a:spcPts val="0"/>
              </a:spcBef>
              <a:spcAft>
                <a:spcPts val="0"/>
              </a:spcAft>
              <a:defRPr/>
            </a:pPr>
            <a:r>
              <a:rPr lang="zh-CN" altLang="en-US" sz="1800" dirty="0">
                <a:solidFill>
                  <a:schemeClr val="bg1"/>
                </a:solidFill>
                <a:latin typeface="+mn-ea"/>
                <a:ea typeface="+mn-ea"/>
              </a:rPr>
              <a:t>梁伟日 </a:t>
            </a:r>
            <a:r>
              <a:rPr lang="en-US" altLang="zh-CN" sz="1800" dirty="0">
                <a:solidFill>
                  <a:schemeClr val="bg1"/>
                </a:solidFill>
                <a:latin typeface="+mn-ea"/>
                <a:ea typeface="+mn-ea"/>
              </a:rPr>
              <a:t>17214688</a:t>
            </a:r>
            <a:endParaRPr lang="zh-CN" altLang="en-US" sz="1800" dirty="0">
              <a:solidFill>
                <a:schemeClr val="bg1"/>
              </a:solidFill>
              <a:latin typeface="+mn-ea"/>
              <a:ea typeface="+mn-ea"/>
            </a:endParaRPr>
          </a:p>
        </p:txBody>
      </p:sp>
      <p:sp>
        <p:nvSpPr>
          <p:cNvPr id="216" name="文本框 215"/>
          <p:cNvSpPr txBox="1"/>
          <p:nvPr/>
        </p:nvSpPr>
        <p:spPr>
          <a:xfrm>
            <a:off x="1753394" y="3313708"/>
            <a:ext cx="2370137" cy="300038"/>
          </a:xfrm>
          <a:prstGeom prst="rect">
            <a:avLst/>
          </a:prstGeom>
          <a:noFill/>
        </p:spPr>
        <p:txBody>
          <a:bodyPr wrap="square">
            <a:spAutoFit/>
          </a:bodyPr>
          <a:lstStyle/>
          <a:p>
            <a:pPr algn="ctr" eaLnBrk="1" fontAlgn="auto" hangingPunct="1">
              <a:spcBef>
                <a:spcPts val="0"/>
              </a:spcBef>
              <a:spcAft>
                <a:spcPts val="0"/>
              </a:spcAft>
              <a:defRPr/>
            </a:pPr>
            <a:r>
              <a:rPr lang="en-US" altLang="zh-CN" sz="1350" dirty="0">
                <a:solidFill>
                  <a:schemeClr val="bg1"/>
                </a:solidFill>
                <a:latin typeface="+mn-lt"/>
                <a:ea typeface="+mn-ea"/>
              </a:rPr>
              <a:t>Group </a:t>
            </a:r>
            <a:r>
              <a:rPr lang="en-US" altLang="zh-CN" sz="1350" b="1" dirty="0">
                <a:solidFill>
                  <a:schemeClr val="bg1"/>
                </a:solidFill>
                <a:latin typeface="+mn-lt"/>
                <a:ea typeface="+mn-ea"/>
              </a:rPr>
              <a:t>25</a:t>
            </a:r>
            <a:r>
              <a:rPr lang="en-US" altLang="zh-CN" sz="1350" dirty="0">
                <a:solidFill>
                  <a:schemeClr val="bg1"/>
                </a:solidFill>
                <a:latin typeface="+mn-lt"/>
                <a:ea typeface="+mn-ea"/>
              </a:rPr>
              <a:t> </a:t>
            </a:r>
            <a:endParaRPr lang="zh-CN" altLang="en-US" sz="1350" dirty="0">
              <a:solidFill>
                <a:schemeClr val="bg1"/>
              </a:solidFill>
              <a:latin typeface="+mn-lt"/>
              <a:ea typeface="+mn-ea"/>
            </a:endParaRPr>
          </a:p>
        </p:txBody>
      </p:sp>
      <p:grpSp>
        <p:nvGrpSpPr>
          <p:cNvPr id="222" name="组合 221"/>
          <p:cNvGrpSpPr>
            <a:grpSpLocks/>
          </p:cNvGrpSpPr>
          <p:nvPr/>
        </p:nvGrpSpPr>
        <p:grpSpPr bwMode="auto">
          <a:xfrm>
            <a:off x="3954463" y="708025"/>
            <a:ext cx="1128712" cy="1130300"/>
            <a:chOff x="1928879" y="1944350"/>
            <a:chExt cx="1129689" cy="1129689"/>
          </a:xfrm>
        </p:grpSpPr>
        <p:sp>
          <p:nvSpPr>
            <p:cNvPr id="223" name="椭圆 222"/>
            <p:cNvSpPr/>
            <p:nvPr/>
          </p:nvSpPr>
          <p:spPr>
            <a:xfrm>
              <a:off x="1928879" y="1944350"/>
              <a:ext cx="1129689" cy="1129689"/>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a:solidFill>
                  <a:schemeClr val="bg1"/>
                </a:solidFill>
              </a:endParaRPr>
            </a:p>
          </p:txBody>
        </p:sp>
        <p:sp>
          <p:nvSpPr>
            <p:cNvPr id="224" name="Freeform 7"/>
            <p:cNvSpPr>
              <a:spLocks noEditPoints="1"/>
            </p:cNvSpPr>
            <p:nvPr/>
          </p:nvSpPr>
          <p:spPr bwMode="auto">
            <a:xfrm>
              <a:off x="2108421" y="2226772"/>
              <a:ext cx="751538" cy="615617"/>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a:solidFill>
                  <a:schemeClr val="bg1"/>
                </a:solidFill>
                <a:latin typeface="+mn-lt"/>
                <a:ea typeface="+mn-ea"/>
              </a:endParaRPr>
            </a:p>
          </p:txBody>
        </p:sp>
      </p:grpSp>
    </p:spTree>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222"/>
                                        </p:tgtEl>
                                        <p:attrNameLst>
                                          <p:attrName>style.visibility</p:attrName>
                                        </p:attrNameLst>
                                      </p:cBhvr>
                                      <p:to>
                                        <p:strVal val="visible"/>
                                      </p:to>
                                    </p:set>
                                    <p:anim calcmode="lin" valueType="num">
                                      <p:cBhvr>
                                        <p:cTn id="7" dur="250" fill="hold"/>
                                        <p:tgtEl>
                                          <p:spTgt spid="222"/>
                                        </p:tgtEl>
                                        <p:attrNameLst>
                                          <p:attrName>ppt_w</p:attrName>
                                        </p:attrNameLst>
                                      </p:cBhvr>
                                      <p:tavLst>
                                        <p:tav tm="0">
                                          <p:val>
                                            <p:fltVal val="0"/>
                                          </p:val>
                                        </p:tav>
                                        <p:tav tm="100000">
                                          <p:val>
                                            <p:strVal val="#ppt_w"/>
                                          </p:val>
                                        </p:tav>
                                      </p:tavLst>
                                    </p:anim>
                                    <p:anim calcmode="lin" valueType="num">
                                      <p:cBhvr>
                                        <p:cTn id="8" dur="250" fill="hold"/>
                                        <p:tgtEl>
                                          <p:spTgt spid="222"/>
                                        </p:tgtEl>
                                        <p:attrNameLst>
                                          <p:attrName>ppt_h</p:attrName>
                                        </p:attrNameLst>
                                      </p:cBhvr>
                                      <p:tavLst>
                                        <p:tav tm="0">
                                          <p:val>
                                            <p:fltVal val="0"/>
                                          </p:val>
                                        </p:tav>
                                        <p:tav tm="100000">
                                          <p:val>
                                            <p:strVal val="#ppt_h"/>
                                          </p:val>
                                        </p:tav>
                                      </p:tavLst>
                                    </p:anim>
                                    <p:animEffect transition="in" filter="fade">
                                      <p:cBhvr>
                                        <p:cTn id="9" dur="250"/>
                                        <p:tgtEl>
                                          <p:spTgt spid="222"/>
                                        </p:tgtEl>
                                      </p:cBhvr>
                                    </p:animEffect>
                                  </p:childTnLst>
                                </p:cTn>
                              </p:par>
                              <p:par>
                                <p:cTn id="10" presetID="6" presetClass="emph" presetSubtype="0" decel="100000" fill="hold" nodeType="withEffect">
                                  <p:stCondLst>
                                    <p:cond delay="200"/>
                                  </p:stCondLst>
                                  <p:childTnLst>
                                    <p:animScale>
                                      <p:cBhvr>
                                        <p:cTn id="11" dur="250" fill="hold"/>
                                        <p:tgtEl>
                                          <p:spTgt spid="222"/>
                                        </p:tgtEl>
                                      </p:cBhvr>
                                      <p:by x="110000" y="110000"/>
                                    </p:animScale>
                                  </p:childTnLst>
                                </p:cTn>
                              </p:par>
                              <p:par>
                                <p:cTn id="12" presetID="6" presetClass="emph" presetSubtype="0" decel="100000" fill="hold" nodeType="withEffect">
                                  <p:stCondLst>
                                    <p:cond delay="400"/>
                                  </p:stCondLst>
                                  <p:childTnLst>
                                    <p:animScale>
                                      <p:cBhvr>
                                        <p:cTn id="13" dur="250" fill="hold"/>
                                        <p:tgtEl>
                                          <p:spTgt spid="222"/>
                                        </p:tgtEl>
                                      </p:cBhvr>
                                      <p:by x="91000" y="91000"/>
                                    </p:animScale>
                                  </p:childTnLst>
                                </p:cTn>
                              </p:par>
                            </p:childTnLst>
                          </p:cTn>
                        </p:par>
                        <p:par>
                          <p:cTn id="14" fill="hold" nodeType="afterGroup">
                            <p:stCondLst>
                              <p:cond delay="650"/>
                            </p:stCondLst>
                            <p:childTnLst>
                              <p:par>
                                <p:cTn id="15" presetID="17" presetClass="entr" presetSubtype="1" fill="hold" grpId="0" nodeType="afterEffect">
                                  <p:stCondLst>
                                    <p:cond delay="0"/>
                                  </p:stCondLst>
                                  <p:iterate type="lt">
                                    <p:tmPct val="40000"/>
                                  </p:iterate>
                                  <p:childTnLst>
                                    <p:set>
                                      <p:cBhvr>
                                        <p:cTn id="16" dur="1" fill="hold">
                                          <p:stCondLst>
                                            <p:cond delay="0"/>
                                          </p:stCondLst>
                                        </p:cTn>
                                        <p:tgtEl>
                                          <p:spTgt spid="214"/>
                                        </p:tgtEl>
                                        <p:attrNameLst>
                                          <p:attrName>style.visibility</p:attrName>
                                        </p:attrNameLst>
                                      </p:cBhvr>
                                      <p:to>
                                        <p:strVal val="visible"/>
                                      </p:to>
                                    </p:set>
                                    <p:anim calcmode="lin" valueType="num">
                                      <p:cBhvr>
                                        <p:cTn id="17" dur="250" fill="hold"/>
                                        <p:tgtEl>
                                          <p:spTgt spid="214"/>
                                        </p:tgtEl>
                                        <p:attrNameLst>
                                          <p:attrName>ppt_x</p:attrName>
                                        </p:attrNameLst>
                                      </p:cBhvr>
                                      <p:tavLst>
                                        <p:tav tm="0">
                                          <p:val>
                                            <p:strVal val="#ppt_x"/>
                                          </p:val>
                                        </p:tav>
                                        <p:tav tm="100000">
                                          <p:val>
                                            <p:strVal val="#ppt_x"/>
                                          </p:val>
                                        </p:tav>
                                      </p:tavLst>
                                    </p:anim>
                                    <p:anim calcmode="lin" valueType="num">
                                      <p:cBhvr>
                                        <p:cTn id="18" dur="250" fill="hold"/>
                                        <p:tgtEl>
                                          <p:spTgt spid="214"/>
                                        </p:tgtEl>
                                        <p:attrNameLst>
                                          <p:attrName>ppt_y</p:attrName>
                                        </p:attrNameLst>
                                      </p:cBhvr>
                                      <p:tavLst>
                                        <p:tav tm="0">
                                          <p:val>
                                            <p:strVal val="#ppt_y-#ppt_h/2"/>
                                          </p:val>
                                        </p:tav>
                                        <p:tav tm="100000">
                                          <p:val>
                                            <p:strVal val="#ppt_y"/>
                                          </p:val>
                                        </p:tav>
                                      </p:tavLst>
                                    </p:anim>
                                    <p:anim calcmode="lin" valueType="num">
                                      <p:cBhvr>
                                        <p:cTn id="19" dur="250" fill="hold"/>
                                        <p:tgtEl>
                                          <p:spTgt spid="214"/>
                                        </p:tgtEl>
                                        <p:attrNameLst>
                                          <p:attrName>ppt_w</p:attrName>
                                        </p:attrNameLst>
                                      </p:cBhvr>
                                      <p:tavLst>
                                        <p:tav tm="0">
                                          <p:val>
                                            <p:strVal val="#ppt_w"/>
                                          </p:val>
                                        </p:tav>
                                        <p:tav tm="100000">
                                          <p:val>
                                            <p:strVal val="#ppt_w"/>
                                          </p:val>
                                        </p:tav>
                                      </p:tavLst>
                                    </p:anim>
                                    <p:anim calcmode="lin" valueType="num">
                                      <p:cBhvr>
                                        <p:cTn id="20" dur="250" fill="hold"/>
                                        <p:tgtEl>
                                          <p:spTgt spid="214"/>
                                        </p:tgtEl>
                                        <p:attrNameLst>
                                          <p:attrName>ppt_h</p:attrName>
                                        </p:attrNameLst>
                                      </p:cBhvr>
                                      <p:tavLst>
                                        <p:tav tm="0">
                                          <p:val>
                                            <p:fltVal val="0"/>
                                          </p:val>
                                        </p:tav>
                                        <p:tav tm="100000">
                                          <p:val>
                                            <p:strVal val="#ppt_h"/>
                                          </p:val>
                                        </p:tav>
                                      </p:tavLst>
                                    </p:anim>
                                  </p:childTnLst>
                                </p:cTn>
                              </p:par>
                            </p:childTnLst>
                          </p:cTn>
                        </p:par>
                        <p:par>
                          <p:cTn id="21" fill="hold" nodeType="afterGroup">
                            <p:stCondLst>
                              <p:cond delay="7700"/>
                            </p:stCondLst>
                            <p:childTnLst>
                              <p:par>
                                <p:cTn id="22" presetID="22" presetClass="entr" presetSubtype="8" fill="hold" grpId="0" nodeType="afterEffect">
                                  <p:stCondLst>
                                    <p:cond delay="0"/>
                                  </p:stCondLst>
                                  <p:childTnLst>
                                    <p:set>
                                      <p:cBhvr>
                                        <p:cTn id="23" dur="1" fill="hold">
                                          <p:stCondLst>
                                            <p:cond delay="0"/>
                                          </p:stCondLst>
                                        </p:cTn>
                                        <p:tgtEl>
                                          <p:spTgt spid="215"/>
                                        </p:tgtEl>
                                        <p:attrNameLst>
                                          <p:attrName>style.visibility</p:attrName>
                                        </p:attrNameLst>
                                      </p:cBhvr>
                                      <p:to>
                                        <p:strVal val="visible"/>
                                      </p:to>
                                    </p:set>
                                    <p:animEffect transition="in" filter="wipe(left)">
                                      <p:cBhvr>
                                        <p:cTn id="24" dur="500"/>
                                        <p:tgtEl>
                                          <p:spTgt spid="215"/>
                                        </p:tgtEl>
                                      </p:cBhvr>
                                    </p:animEffect>
                                  </p:childTnLst>
                                </p:cTn>
                              </p:par>
                            </p:childTnLst>
                          </p:cTn>
                        </p:par>
                        <p:par>
                          <p:cTn id="25" fill="hold" nodeType="afterGroup">
                            <p:stCondLst>
                              <p:cond delay="8200"/>
                            </p:stCondLst>
                            <p:childTnLst>
                              <p:par>
                                <p:cTn id="26" presetID="2" presetClass="entr" presetSubtype="4" decel="100000" fill="hold" grpId="0" nodeType="afterEffect">
                                  <p:stCondLst>
                                    <p:cond delay="0"/>
                                  </p:stCondLst>
                                  <p:childTnLst>
                                    <p:set>
                                      <p:cBhvr>
                                        <p:cTn id="27" dur="1" fill="hold">
                                          <p:stCondLst>
                                            <p:cond delay="0"/>
                                          </p:stCondLst>
                                        </p:cTn>
                                        <p:tgtEl>
                                          <p:spTgt spid="216"/>
                                        </p:tgtEl>
                                        <p:attrNameLst>
                                          <p:attrName>style.visibility</p:attrName>
                                        </p:attrNameLst>
                                      </p:cBhvr>
                                      <p:to>
                                        <p:strVal val="visible"/>
                                      </p:to>
                                    </p:set>
                                    <p:anim calcmode="lin" valueType="num">
                                      <p:cBhvr additive="base">
                                        <p:cTn id="28" dur="500" fill="hold"/>
                                        <p:tgtEl>
                                          <p:spTgt spid="216"/>
                                        </p:tgtEl>
                                        <p:attrNameLst>
                                          <p:attrName>ppt_x</p:attrName>
                                        </p:attrNameLst>
                                      </p:cBhvr>
                                      <p:tavLst>
                                        <p:tav tm="0">
                                          <p:val>
                                            <p:strVal val="#ppt_x"/>
                                          </p:val>
                                        </p:tav>
                                        <p:tav tm="100000">
                                          <p:val>
                                            <p:strVal val="#ppt_x"/>
                                          </p:val>
                                        </p:tav>
                                      </p:tavLst>
                                    </p:anim>
                                    <p:anim calcmode="lin" valueType="num">
                                      <p:cBhvr additive="base">
                                        <p:cTn id="29"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p:bldP spid="215" grpId="0"/>
      <p:bldP spid="2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CF and CBF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281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Both CF and CBF, however, are mostly aimed at generating accurate recommendations that is relevant to user’s interests. </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 lack of “surprise” element in these recommendations owing to the fact that there are ratings available for only a small fraction of apps creates a major hurdle in overall user satisfaction of the user.</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768151651"/>
      </p:ext>
    </p:extLst>
  </p:cSld>
  <p:clrMapOvr>
    <a:masterClrMapping/>
  </p:clrMapOvr>
  <p:transition spd="slow" advClick="0" advTm="0">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Serendipitous Recommendation Systems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43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It is reasonable to say that a user would be happy with recommendation systems that offer less obvious choices.</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 lack of “surprise” element in these recommendations owing to the fact that there are ratings available for only a small fraction of apps creates a major hurdle in overall user satisfaction of the user.</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Suppose that we visit Amazon.com 2 to buy something online. To illustrate, after browsing a couple of items, Amazon.com provides us with lists such as </a:t>
            </a:r>
            <a:r>
              <a:rPr lang="en-US" altLang="zh-CN" sz="1800" b="1" dirty="0">
                <a:solidFill>
                  <a:schemeClr val="bg1"/>
                </a:solidFill>
                <a:latin typeface="微软雅黑" pitchFamily="34" charset="-122"/>
                <a:ea typeface="微软雅黑" pitchFamily="34" charset="-122"/>
              </a:rPr>
              <a:t>Recommended For You or Customer Who Bought This Item Also Bought</a:t>
            </a:r>
            <a:r>
              <a:rPr lang="en-US" altLang="zh-CN" sz="1400" dirty="0">
                <a:solidFill>
                  <a:schemeClr val="bg1"/>
                </a:solidFill>
                <a:latin typeface="微软雅黑" pitchFamily="34" charset="-122"/>
                <a:ea typeface="微软雅黑" pitchFamily="34" charset="-122"/>
              </a:rPr>
              <a:t>.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222832093"/>
      </p:ext>
    </p:extLst>
  </p:cSld>
  <p:clrMapOvr>
    <a:masterClrMapping/>
  </p:clrMapOvr>
  <p:transition spd="slow" advClick="0" advTm="0">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Assumption of Serendipitous Systems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17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600" b="1" dirty="0">
                <a:solidFill>
                  <a:schemeClr val="bg1"/>
                </a:solidFill>
                <a:latin typeface="微软雅黑" pitchFamily="34" charset="-122"/>
                <a:ea typeface="微软雅黑" pitchFamily="34" charset="-122"/>
              </a:rPr>
              <a:t>User may want to be surprised with something unexpected that he did not start out looking for.</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Ecommerce Web sites, however, usually just offer a long list of search results. Therefore,</a:t>
            </a:r>
          </a:p>
          <a:p>
            <a:pPr eaLnBrk="1" hangingPunct="1">
              <a:lnSpc>
                <a:spcPct val="130000"/>
              </a:lnSpc>
            </a:pPr>
            <a:r>
              <a:rPr lang="en-US" altLang="zh-CN" sz="1400" dirty="0">
                <a:solidFill>
                  <a:schemeClr val="bg1"/>
                </a:solidFill>
                <a:latin typeface="微软雅黑" pitchFamily="34" charset="-122"/>
                <a:ea typeface="微软雅黑" pitchFamily="34" charset="-122"/>
              </a:rPr>
              <a:t>users have little chance of finding out something different from their preferences. An-</a:t>
            </a:r>
          </a:p>
          <a:p>
            <a:pPr eaLnBrk="1" hangingPunct="1">
              <a:lnSpc>
                <a:spcPct val="130000"/>
              </a:lnSpc>
            </a:pPr>
            <a:r>
              <a:rPr lang="en-US" altLang="zh-CN" sz="1400" dirty="0">
                <a:solidFill>
                  <a:schemeClr val="bg1"/>
                </a:solidFill>
                <a:latin typeface="微软雅黑" pitchFamily="34" charset="-122"/>
                <a:ea typeface="微软雅黑" pitchFamily="34" charset="-122"/>
              </a:rPr>
              <a:t>other problem with existing recommendation systems is that they often recommend</a:t>
            </a:r>
          </a:p>
          <a:p>
            <a:pPr eaLnBrk="1" hangingPunct="1">
              <a:lnSpc>
                <a:spcPct val="130000"/>
              </a:lnSpc>
            </a:pPr>
            <a:r>
              <a:rPr lang="en-US" altLang="zh-CN" sz="1400" dirty="0">
                <a:solidFill>
                  <a:schemeClr val="bg1"/>
                </a:solidFill>
                <a:latin typeface="微软雅黑" pitchFamily="34" charset="-122"/>
                <a:ea typeface="微软雅黑" pitchFamily="34" charset="-122"/>
              </a:rPr>
              <a:t>items which the users have rated or downloaded before. This limits the candidate apps</a:t>
            </a:r>
          </a:p>
          <a:p>
            <a:pPr eaLnBrk="1" hangingPunct="1">
              <a:lnSpc>
                <a:spcPct val="130000"/>
              </a:lnSpc>
            </a:pPr>
            <a:r>
              <a:rPr lang="en-US" altLang="zh-CN" sz="1400" dirty="0">
                <a:solidFill>
                  <a:schemeClr val="bg1"/>
                </a:solidFill>
                <a:latin typeface="微软雅黑" pitchFamily="34" charset="-122"/>
                <a:ea typeface="微软雅黑" pitchFamily="34" charset="-122"/>
              </a:rPr>
              <a:t>to be recommended by pruning relevant but not yet rated or downloaded apps.</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2001872670"/>
      </p:ext>
    </p:extLst>
  </p:cSld>
  <p:clrMapOvr>
    <a:masterClrMapping/>
  </p:clrMapOvr>
  <p:transition spd="slow" advClick="0" advTm="0">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What problems of exist RSs can be solved</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27730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They first define serendipitous recommendation as the one that provides something diverse and novel, and then they propose a method for providing serendipitous recommendations by increasing item novelty and diversity.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They leverage the user’s preferences by tapping into the information about apps installed on mobile phones and recommend serendipitous apps using item-item similarity graph.</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854973419"/>
      </p:ext>
    </p:extLst>
  </p:cSld>
  <p:clrMapOvr>
    <a:masterClrMapping/>
  </p:clrMapOvr>
  <p:transition spd="slow" advClick="0" advTm="0">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2746375" y="2019300"/>
            <a:ext cx="4348163" cy="976173"/>
            <a:chOff x="2746101" y="2019402"/>
            <a:chExt cx="4348365" cy="975984"/>
          </a:xfrm>
        </p:grpSpPr>
        <p:sp>
          <p:nvSpPr>
            <p:cNvPr id="31751" name="文本框 12"/>
            <p:cNvSpPr txBox="1">
              <a:spLocks noChangeArrowheads="1"/>
            </p:cNvSpPr>
            <p:nvPr/>
          </p:nvSpPr>
          <p:spPr bwMode="auto">
            <a:xfrm>
              <a:off x="2746101" y="2287500"/>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4000" dirty="0">
                  <a:solidFill>
                    <a:schemeClr val="bg1"/>
                  </a:solidFill>
                  <a:latin typeface="微软雅黑" pitchFamily="34" charset="-122"/>
                  <a:ea typeface="微软雅黑" pitchFamily="34" charset="-122"/>
                </a:rPr>
                <a:t>Related Work</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THREE</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68172832"/>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serendipitous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65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Ziegler et al. proposed a similarity metric using a taxonomy-based classification and uses it to compute an intra-list similarity to determine the overall diversity of the recommended list.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Zhang and Hurley focused on intra-list diversity and optimized the tradeoffs between users’ preferences and the diversity of the top-N results.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Andre proposed a method for performing serendipitous searches for Web information retrieval.</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Lathia</a:t>
            </a:r>
            <a:r>
              <a:rPr lang="en-US" altLang="zh-CN" sz="1400" dirty="0">
                <a:solidFill>
                  <a:schemeClr val="bg1"/>
                </a:solidFill>
                <a:latin typeface="微软雅黑" pitchFamily="34" charset="-122"/>
                <a:ea typeface="微软雅黑" pitchFamily="34" charset="-122"/>
              </a:rPr>
              <a:t> found that temporal diversity is an important facet of recommender systems by showing how data of collaborative filtering changes over time.</a:t>
            </a:r>
          </a:p>
        </p:txBody>
      </p:sp>
    </p:spTree>
    <p:extLst>
      <p:ext uri="{BB962C8B-B14F-4D97-AF65-F5344CB8AC3E}">
        <p14:creationId xmlns:p14="http://schemas.microsoft.com/office/powerpoint/2010/main" val="2693089039"/>
      </p:ext>
    </p:extLst>
  </p:cSld>
  <p:clrMapOvr>
    <a:masterClrMapping/>
  </p:clrMapOvr>
  <p:transition spd="slow" advClick="0" advTm="0">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serendipitous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13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Kawamae</a:t>
            </a:r>
            <a:r>
              <a:rPr lang="en-US" altLang="zh-CN" sz="1400" dirty="0">
                <a:solidFill>
                  <a:schemeClr val="bg1"/>
                </a:solidFill>
                <a:latin typeface="微软雅黑" pitchFamily="34" charset="-122"/>
                <a:ea typeface="微软雅黑" pitchFamily="34" charset="-122"/>
              </a:rPr>
              <a:t> emphasized the surprise of each user in the recommendation focusing on the estimated search time that the users would take to find the item by themselves.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Nakatsuji</a:t>
            </a:r>
            <a:r>
              <a:rPr lang="en-US" altLang="zh-CN" sz="1400" dirty="0">
                <a:solidFill>
                  <a:schemeClr val="bg1"/>
                </a:solidFill>
                <a:latin typeface="微软雅黑" pitchFamily="34" charset="-122"/>
                <a:ea typeface="微软雅黑" pitchFamily="34" charset="-122"/>
              </a:rPr>
              <a:t> et al. improved the drawback of Ziegler et al.’s approach described above.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Sugiyama and </a:t>
            </a:r>
            <a:r>
              <a:rPr lang="en-US" altLang="zh-CN" sz="1400" dirty="0" err="1">
                <a:solidFill>
                  <a:schemeClr val="bg1"/>
                </a:solidFill>
                <a:latin typeface="微软雅黑" pitchFamily="34" charset="-122"/>
                <a:ea typeface="微软雅黑" pitchFamily="34" charset="-122"/>
              </a:rPr>
              <a:t>Kan</a:t>
            </a:r>
            <a:r>
              <a:rPr lang="en-US" altLang="zh-CN" sz="1400" dirty="0">
                <a:solidFill>
                  <a:schemeClr val="bg1"/>
                </a:solidFill>
                <a:latin typeface="微软雅黑" pitchFamily="34" charset="-122"/>
                <a:ea typeface="微软雅黑" pitchFamily="34" charset="-122"/>
              </a:rPr>
              <a:t> proposed a method for recommending serendipitous scholarly papers.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Adamopoulos</a:t>
            </a:r>
            <a:r>
              <a:rPr lang="en-US" altLang="zh-CN" sz="1400" dirty="0">
                <a:solidFill>
                  <a:schemeClr val="bg1"/>
                </a:solidFill>
                <a:latin typeface="微软雅黑" pitchFamily="34" charset="-122"/>
                <a:ea typeface="微软雅黑" pitchFamily="34" charset="-122"/>
              </a:rPr>
              <a:t> and </a:t>
            </a:r>
            <a:r>
              <a:rPr lang="en-US" altLang="zh-CN" sz="1400" dirty="0" err="1">
                <a:solidFill>
                  <a:schemeClr val="bg1"/>
                </a:solidFill>
                <a:latin typeface="微软雅黑" pitchFamily="34" charset="-122"/>
                <a:ea typeface="微软雅黑" pitchFamily="34" charset="-122"/>
              </a:rPr>
              <a:t>Tuzhilin</a:t>
            </a:r>
            <a:r>
              <a:rPr lang="en-US" altLang="zh-CN" sz="1400" dirty="0">
                <a:solidFill>
                  <a:schemeClr val="bg1"/>
                </a:solidFill>
                <a:latin typeface="微软雅黑" pitchFamily="34" charset="-122"/>
                <a:ea typeface="微软雅黑" pitchFamily="34" charset="-122"/>
              </a:rPr>
              <a:t> [1] proposed an approach to providing unexpected recommendations by formalizing the Greek philosopher Heraclitus’s concept, “If you do not expect it, you will not find the unexpected, for it is hard to find and difficult.”</a:t>
            </a:r>
          </a:p>
        </p:txBody>
      </p:sp>
    </p:spTree>
    <p:extLst>
      <p:ext uri="{BB962C8B-B14F-4D97-AF65-F5344CB8AC3E}">
        <p14:creationId xmlns:p14="http://schemas.microsoft.com/office/powerpoint/2010/main" val="2832853920"/>
      </p:ext>
    </p:extLst>
  </p:cSld>
  <p:clrMapOvr>
    <a:masterClrMapping/>
  </p:clrMapOvr>
  <p:transition spd="slow" advClick="0" advTm="0">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mobile apps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Xu et al. [23] investigated the diverse usage behaviors of individual mobile apps using anonymized network measurements from a tier-1 cellular carrier in the United States.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Nakatsuji</a:t>
            </a:r>
            <a:r>
              <a:rPr lang="en-US" altLang="zh-CN" sz="1400" dirty="0">
                <a:solidFill>
                  <a:schemeClr val="bg1"/>
                </a:solidFill>
                <a:latin typeface="微软雅黑" pitchFamily="34" charset="-122"/>
                <a:ea typeface="微软雅黑" pitchFamily="34" charset="-122"/>
              </a:rPr>
              <a:t> et al. improved the drawback of Ziegler et al.’s approach described above. </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Yan and Chen and Costa-Montenegro et al. constructed recommendation system for apps by analyzing how the apps are actually used.</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err="1">
                <a:solidFill>
                  <a:schemeClr val="bg1"/>
                </a:solidFill>
                <a:latin typeface="微软雅黑" pitchFamily="34" charset="-122"/>
                <a:ea typeface="微软雅黑" pitchFamily="34" charset="-122"/>
              </a:rPr>
              <a:t>Davidsson</a:t>
            </a:r>
            <a:r>
              <a:rPr lang="en-US" altLang="zh-CN" sz="1400" dirty="0">
                <a:solidFill>
                  <a:schemeClr val="bg1"/>
                </a:solidFill>
                <a:latin typeface="微软雅黑" pitchFamily="34" charset="-122"/>
                <a:ea typeface="微软雅黑" pitchFamily="34" charset="-122"/>
              </a:rPr>
              <a:t> and Moritz developed a prototype system of app recommendation</a:t>
            </a:r>
          </a:p>
          <a:p>
            <a:pPr eaLnBrk="1" hangingPunct="1">
              <a:lnSpc>
                <a:spcPct val="130000"/>
              </a:lnSpc>
            </a:pPr>
            <a:r>
              <a:rPr lang="en-US" altLang="zh-CN" sz="1400" dirty="0">
                <a:solidFill>
                  <a:schemeClr val="bg1"/>
                </a:solidFill>
                <a:latin typeface="微软雅黑" pitchFamily="34" charset="-122"/>
                <a:ea typeface="微软雅黑" pitchFamily="34" charset="-122"/>
              </a:rPr>
              <a:t>that achieves such context-awareness by exploiting GPS sensor information.</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endParaRPr lang="en-US" altLang="zh-CN" sz="1400"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3593387236"/>
      </p:ext>
    </p:extLst>
  </p:cSld>
  <p:clrMapOvr>
    <a:masterClrMapping/>
  </p:clrMapOvr>
  <p:transition spd="slow" advClick="0" advTm="0">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86185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Related Works on mobile apps RSs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818437" cy="1732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Yin et al. introduced the notions of actual value and tempting value  and regarded recommendation for mobile apps as a result of the contest between these two values.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 Lin et al. developed a novel approach to recommending mobile apps in cold-start situations.</a:t>
            </a:r>
          </a:p>
        </p:txBody>
      </p:sp>
    </p:spTree>
    <p:extLst>
      <p:ext uri="{BB962C8B-B14F-4D97-AF65-F5344CB8AC3E}">
        <p14:creationId xmlns:p14="http://schemas.microsoft.com/office/powerpoint/2010/main" val="3573429946"/>
      </p:ext>
    </p:extLst>
  </p:cSld>
  <p:clrMapOvr>
    <a:masterClrMapping/>
  </p:clrMapOvr>
  <p:transition spd="slow" advClick="0" advTm="0">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图片 13"/>
          <p:cNvPicPr>
            <a:picLocks noChangeAspect="1"/>
          </p:cNvPicPr>
          <p:nvPr/>
        </p:nvPicPr>
        <p:blipFill>
          <a:blip r:embed="rId4"/>
          <a:srcRect t="667" r="645" b="667"/>
          <a:stretch>
            <a:fillRect/>
          </a:stretch>
        </p:blipFill>
        <p:spPr>
          <a:xfrm>
            <a:off x="5060763" y="1438215"/>
            <a:ext cx="3336058" cy="1909265"/>
          </a:xfrm>
          <a:custGeom>
            <a:avLst/>
            <a:gdLst>
              <a:gd name="connsiteX0" fmla="*/ 318217 w 3336058"/>
              <a:gd name="connsiteY0" fmla="*/ 0 h 1909265"/>
              <a:gd name="connsiteX1" fmla="*/ 3017841 w 3336058"/>
              <a:gd name="connsiteY1" fmla="*/ 0 h 1909265"/>
              <a:gd name="connsiteX2" fmla="*/ 3336058 w 3336058"/>
              <a:gd name="connsiteY2" fmla="*/ 318217 h 1909265"/>
              <a:gd name="connsiteX3" fmla="*/ 3336058 w 3336058"/>
              <a:gd name="connsiteY3" fmla="*/ 1591048 h 1909265"/>
              <a:gd name="connsiteX4" fmla="*/ 3017841 w 3336058"/>
              <a:gd name="connsiteY4" fmla="*/ 1909265 h 1909265"/>
              <a:gd name="connsiteX5" fmla="*/ 318217 w 3336058"/>
              <a:gd name="connsiteY5" fmla="*/ 1909265 h 1909265"/>
              <a:gd name="connsiteX6" fmla="*/ 0 w 3336058"/>
              <a:gd name="connsiteY6" fmla="*/ 1591048 h 1909265"/>
              <a:gd name="connsiteX7" fmla="*/ 0 w 3336058"/>
              <a:gd name="connsiteY7" fmla="*/ 318217 h 1909265"/>
              <a:gd name="connsiteX8" fmla="*/ 318217 w 3336058"/>
              <a:gd name="connsiteY8" fmla="*/ 0 h 1909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36058" h="1909265">
                <a:moveTo>
                  <a:pt x="318217" y="0"/>
                </a:moveTo>
                <a:lnTo>
                  <a:pt x="3017841" y="0"/>
                </a:lnTo>
                <a:cubicBezTo>
                  <a:pt x="3193587" y="0"/>
                  <a:pt x="3336058" y="142471"/>
                  <a:pt x="3336058" y="318217"/>
                </a:cubicBezTo>
                <a:lnTo>
                  <a:pt x="3336058" y="1591048"/>
                </a:lnTo>
                <a:cubicBezTo>
                  <a:pt x="3336058" y="1766794"/>
                  <a:pt x="3193587" y="1909265"/>
                  <a:pt x="3017841" y="1909265"/>
                </a:cubicBezTo>
                <a:lnTo>
                  <a:pt x="318217" y="1909265"/>
                </a:lnTo>
                <a:cubicBezTo>
                  <a:pt x="142471" y="1909265"/>
                  <a:pt x="0" y="1766794"/>
                  <a:pt x="0" y="1591048"/>
                </a:cubicBezTo>
                <a:lnTo>
                  <a:pt x="0" y="318217"/>
                </a:lnTo>
                <a:cubicBezTo>
                  <a:pt x="0" y="142471"/>
                  <a:pt x="142471" y="0"/>
                  <a:pt x="318217" y="0"/>
                </a:cubicBezTo>
                <a:close/>
              </a:path>
            </a:pathLst>
          </a:custGeom>
        </p:spPr>
      </p:pic>
    </p:spTree>
    <p:extLst>
      <p:ext uri="{BB962C8B-B14F-4D97-AF65-F5344CB8AC3E}">
        <p14:creationId xmlns:p14="http://schemas.microsoft.com/office/powerpoint/2010/main" val="2145127643"/>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p:cNvGrpSpPr>
            <a:grpSpLocks/>
          </p:cNvGrpSpPr>
          <p:nvPr/>
        </p:nvGrpSpPr>
        <p:grpSpPr bwMode="auto">
          <a:xfrm>
            <a:off x="194613" y="1756788"/>
            <a:ext cx="2741220" cy="1038408"/>
            <a:chOff x="131793" y="1987064"/>
            <a:chExt cx="2741158" cy="1038830"/>
          </a:xfrm>
        </p:grpSpPr>
        <p:sp>
          <p:nvSpPr>
            <p:cNvPr id="13340" name="文本框 38"/>
            <p:cNvSpPr txBox="1">
              <a:spLocks noChangeArrowheads="1"/>
            </p:cNvSpPr>
            <p:nvPr/>
          </p:nvSpPr>
          <p:spPr bwMode="auto">
            <a:xfrm>
              <a:off x="131793" y="2502674"/>
              <a:ext cx="27411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r" eaLnBrk="1" hangingPunct="1"/>
              <a:r>
                <a:rPr lang="en-US" altLang="zh-CN" sz="2800" dirty="0">
                  <a:solidFill>
                    <a:schemeClr val="bg1"/>
                  </a:solidFill>
                  <a:latin typeface="微软雅黑" pitchFamily="34" charset="-122"/>
                  <a:ea typeface="微软雅黑" pitchFamily="34" charset="-122"/>
                </a:rPr>
                <a:t>CONTENTS</a:t>
              </a:r>
              <a:endParaRPr lang="zh-CN" altLang="en-US" sz="2800" dirty="0">
                <a:solidFill>
                  <a:schemeClr val="bg1"/>
                </a:solidFill>
                <a:latin typeface="微软雅黑" pitchFamily="34" charset="-122"/>
                <a:ea typeface="微软雅黑" pitchFamily="34" charset="-122"/>
              </a:endParaRPr>
            </a:p>
          </p:txBody>
        </p:sp>
        <p:sp>
          <p:nvSpPr>
            <p:cNvPr id="13341" name="文本框 11"/>
            <p:cNvSpPr txBox="1">
              <a:spLocks noChangeArrowheads="1"/>
            </p:cNvSpPr>
            <p:nvPr/>
          </p:nvSpPr>
          <p:spPr bwMode="auto">
            <a:xfrm>
              <a:off x="220745" y="1987064"/>
              <a:ext cx="2652206" cy="58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3200" dirty="0">
                  <a:solidFill>
                    <a:schemeClr val="bg1"/>
                  </a:solidFill>
                  <a:latin typeface="微软雅黑" pitchFamily="34" charset="-122"/>
                  <a:ea typeface="微软雅黑" pitchFamily="34" charset="-122"/>
                </a:rPr>
                <a:t>Presentation</a:t>
              </a:r>
              <a:endParaRPr lang="zh-CN" altLang="en-US" sz="3200" dirty="0">
                <a:solidFill>
                  <a:schemeClr val="bg1"/>
                </a:solidFill>
                <a:latin typeface="微软雅黑" pitchFamily="34" charset="-122"/>
                <a:ea typeface="微软雅黑" pitchFamily="34" charset="-122"/>
              </a:endParaRPr>
            </a:p>
          </p:txBody>
        </p:sp>
      </p:grpSp>
      <p:sp>
        <p:nvSpPr>
          <p:cNvPr id="71" name="文本框 18"/>
          <p:cNvSpPr txBox="1">
            <a:spLocks noChangeArrowheads="1"/>
          </p:cNvSpPr>
          <p:nvPr/>
        </p:nvSpPr>
        <p:spPr bwMode="auto">
          <a:xfrm>
            <a:off x="4052888" y="1890713"/>
            <a:ext cx="15053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Background</a:t>
            </a:r>
            <a:endParaRPr lang="zh-CN" altLang="en-US" sz="1800" dirty="0">
              <a:solidFill>
                <a:schemeClr val="bg1"/>
              </a:solidFill>
              <a:latin typeface="微软雅黑" pitchFamily="34" charset="-122"/>
              <a:ea typeface="微软雅黑" pitchFamily="34" charset="-122"/>
            </a:endParaRPr>
          </a:p>
        </p:txBody>
      </p:sp>
      <p:grpSp>
        <p:nvGrpSpPr>
          <p:cNvPr id="72" name="组合 71"/>
          <p:cNvGrpSpPr>
            <a:grpSpLocks/>
          </p:cNvGrpSpPr>
          <p:nvPr/>
        </p:nvGrpSpPr>
        <p:grpSpPr bwMode="auto">
          <a:xfrm>
            <a:off x="3578225" y="1817688"/>
            <a:ext cx="466725" cy="523875"/>
            <a:chOff x="3516783" y="2047768"/>
            <a:chExt cx="466304" cy="523220"/>
          </a:xfrm>
        </p:grpSpPr>
        <p:sp>
          <p:nvSpPr>
            <p:cNvPr id="13338" name="文本框 16"/>
            <p:cNvSpPr txBox="1">
              <a:spLocks noChangeArrowheads="1"/>
            </p:cNvSpPr>
            <p:nvPr/>
          </p:nvSpPr>
          <p:spPr bwMode="auto">
            <a:xfrm>
              <a:off x="3516783" y="20477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1</a:t>
              </a:r>
              <a:endParaRPr lang="zh-CN" altLang="en-US" sz="2800">
                <a:solidFill>
                  <a:schemeClr val="bg1"/>
                </a:solidFill>
                <a:latin typeface="微软雅黑" pitchFamily="34" charset="-122"/>
                <a:ea typeface="微软雅黑" pitchFamily="34" charset="-122"/>
              </a:endParaRPr>
            </a:p>
          </p:txBody>
        </p:sp>
        <p:cxnSp>
          <p:nvCxnSpPr>
            <p:cNvPr id="74" name="直接连接符 73"/>
            <p:cNvCxnSpPr/>
            <p:nvPr/>
          </p:nvCxnSpPr>
          <p:spPr>
            <a:xfrm flipH="1">
              <a:off x="3737247" y="2226931"/>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5" name="文本框 21"/>
          <p:cNvSpPr txBox="1">
            <a:spLocks noChangeArrowheads="1"/>
          </p:cNvSpPr>
          <p:nvPr/>
        </p:nvSpPr>
        <p:spPr bwMode="auto">
          <a:xfrm>
            <a:off x="6638925" y="1916113"/>
            <a:ext cx="21899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Proposed Method</a:t>
            </a:r>
            <a:endParaRPr lang="zh-CN" altLang="en-US" sz="1800" dirty="0">
              <a:solidFill>
                <a:schemeClr val="bg1"/>
              </a:solidFill>
              <a:latin typeface="微软雅黑" pitchFamily="34" charset="-122"/>
              <a:ea typeface="微软雅黑" pitchFamily="34" charset="-122"/>
            </a:endParaRPr>
          </a:p>
        </p:txBody>
      </p:sp>
      <p:grpSp>
        <p:nvGrpSpPr>
          <p:cNvPr id="76" name="组合 75"/>
          <p:cNvGrpSpPr>
            <a:grpSpLocks/>
          </p:cNvGrpSpPr>
          <p:nvPr/>
        </p:nvGrpSpPr>
        <p:grpSpPr bwMode="auto">
          <a:xfrm>
            <a:off x="6135688" y="1827213"/>
            <a:ext cx="496887" cy="523875"/>
            <a:chOff x="6073087" y="2057986"/>
            <a:chExt cx="497639" cy="523220"/>
          </a:xfrm>
        </p:grpSpPr>
        <p:sp>
          <p:nvSpPr>
            <p:cNvPr id="13336" name="文本框 20"/>
            <p:cNvSpPr txBox="1">
              <a:spLocks noChangeArrowheads="1"/>
            </p:cNvSpPr>
            <p:nvPr/>
          </p:nvSpPr>
          <p:spPr bwMode="auto">
            <a:xfrm>
              <a:off x="6073087" y="2057986"/>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4</a:t>
              </a:r>
              <a:endParaRPr lang="zh-CN" altLang="en-US" sz="2800">
                <a:solidFill>
                  <a:schemeClr val="bg1"/>
                </a:solidFill>
                <a:latin typeface="微软雅黑" pitchFamily="34" charset="-122"/>
                <a:ea typeface="微软雅黑" pitchFamily="34" charset="-122"/>
              </a:endParaRPr>
            </a:p>
          </p:txBody>
        </p:sp>
        <p:cxnSp>
          <p:nvCxnSpPr>
            <p:cNvPr id="78" name="直接连接符 77"/>
            <p:cNvCxnSpPr/>
            <p:nvPr/>
          </p:nvCxnSpPr>
          <p:spPr>
            <a:xfrm flipH="1">
              <a:off x="6324292" y="2227636"/>
              <a:ext cx="246434" cy="24575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79" name="文本框 24"/>
          <p:cNvSpPr txBox="1">
            <a:spLocks noChangeArrowheads="1"/>
          </p:cNvSpPr>
          <p:nvPr/>
        </p:nvSpPr>
        <p:spPr bwMode="auto">
          <a:xfrm>
            <a:off x="4052888" y="2470150"/>
            <a:ext cx="15567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Introduction</a:t>
            </a:r>
            <a:endParaRPr lang="zh-CN" altLang="en-US" sz="1800" dirty="0">
              <a:solidFill>
                <a:schemeClr val="bg1"/>
              </a:solidFill>
              <a:latin typeface="微软雅黑" pitchFamily="34" charset="-122"/>
              <a:ea typeface="微软雅黑" pitchFamily="34" charset="-122"/>
            </a:endParaRPr>
          </a:p>
        </p:txBody>
      </p:sp>
      <p:grpSp>
        <p:nvGrpSpPr>
          <p:cNvPr id="80" name="组合 79"/>
          <p:cNvGrpSpPr>
            <a:grpSpLocks/>
          </p:cNvGrpSpPr>
          <p:nvPr/>
        </p:nvGrpSpPr>
        <p:grpSpPr bwMode="auto">
          <a:xfrm>
            <a:off x="3578225" y="2397125"/>
            <a:ext cx="466725" cy="523875"/>
            <a:chOff x="3516783" y="2627150"/>
            <a:chExt cx="466304" cy="523220"/>
          </a:xfrm>
        </p:grpSpPr>
        <p:sp>
          <p:nvSpPr>
            <p:cNvPr id="13334" name="文本框 23"/>
            <p:cNvSpPr txBox="1">
              <a:spLocks noChangeArrowheads="1"/>
            </p:cNvSpPr>
            <p:nvPr/>
          </p:nvSpPr>
          <p:spPr bwMode="auto">
            <a:xfrm>
              <a:off x="3516783" y="2627150"/>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2</a:t>
              </a:r>
              <a:endParaRPr lang="zh-CN" altLang="en-US" sz="2800">
                <a:solidFill>
                  <a:schemeClr val="bg1"/>
                </a:solidFill>
                <a:latin typeface="微软雅黑" pitchFamily="34" charset="-122"/>
                <a:ea typeface="微软雅黑" pitchFamily="34" charset="-122"/>
              </a:endParaRPr>
            </a:p>
          </p:txBody>
        </p:sp>
        <p:cxnSp>
          <p:nvCxnSpPr>
            <p:cNvPr id="82" name="直接连接符 81"/>
            <p:cNvCxnSpPr/>
            <p:nvPr/>
          </p:nvCxnSpPr>
          <p:spPr>
            <a:xfrm flipH="1">
              <a:off x="3737247" y="2806314"/>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3" name="文本框 27"/>
          <p:cNvSpPr txBox="1">
            <a:spLocks noChangeArrowheads="1"/>
          </p:cNvSpPr>
          <p:nvPr/>
        </p:nvSpPr>
        <p:spPr bwMode="auto">
          <a:xfrm>
            <a:off x="6638925" y="2493963"/>
            <a:ext cx="15408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Experiments</a:t>
            </a:r>
            <a:endParaRPr lang="zh-CN" altLang="en-US" sz="1800" dirty="0">
              <a:solidFill>
                <a:schemeClr val="bg1"/>
              </a:solidFill>
              <a:latin typeface="微软雅黑" pitchFamily="34" charset="-122"/>
              <a:ea typeface="微软雅黑" pitchFamily="34" charset="-122"/>
            </a:endParaRPr>
          </a:p>
        </p:txBody>
      </p:sp>
      <p:grpSp>
        <p:nvGrpSpPr>
          <p:cNvPr id="84" name="组合 83"/>
          <p:cNvGrpSpPr>
            <a:grpSpLocks/>
          </p:cNvGrpSpPr>
          <p:nvPr/>
        </p:nvGrpSpPr>
        <p:grpSpPr bwMode="auto">
          <a:xfrm>
            <a:off x="6135688" y="2406650"/>
            <a:ext cx="496887" cy="523875"/>
            <a:chOff x="6073087" y="2637368"/>
            <a:chExt cx="497639" cy="523220"/>
          </a:xfrm>
        </p:grpSpPr>
        <p:sp>
          <p:nvSpPr>
            <p:cNvPr id="13332" name="文本框 26"/>
            <p:cNvSpPr txBox="1">
              <a:spLocks noChangeArrowheads="1"/>
            </p:cNvSpPr>
            <p:nvPr/>
          </p:nvSpPr>
          <p:spPr bwMode="auto">
            <a:xfrm>
              <a:off x="6073087" y="2637368"/>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5</a:t>
              </a:r>
              <a:endParaRPr lang="zh-CN" altLang="en-US" sz="2800">
                <a:solidFill>
                  <a:schemeClr val="bg1"/>
                </a:solidFill>
                <a:latin typeface="微软雅黑" pitchFamily="34" charset="-122"/>
                <a:ea typeface="微软雅黑" pitchFamily="34" charset="-122"/>
              </a:endParaRPr>
            </a:p>
          </p:txBody>
        </p:sp>
        <p:cxnSp>
          <p:nvCxnSpPr>
            <p:cNvPr id="86" name="直接连接符 85"/>
            <p:cNvCxnSpPr/>
            <p:nvPr/>
          </p:nvCxnSpPr>
          <p:spPr>
            <a:xfrm flipH="1">
              <a:off x="6324292" y="2807019"/>
              <a:ext cx="246434" cy="2457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87" name="文本框 30"/>
          <p:cNvSpPr txBox="1">
            <a:spLocks noChangeArrowheads="1"/>
          </p:cNvSpPr>
          <p:nvPr/>
        </p:nvSpPr>
        <p:spPr bwMode="auto">
          <a:xfrm>
            <a:off x="4052888" y="3043238"/>
            <a:ext cx="16718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Related</a:t>
            </a:r>
            <a:r>
              <a:rPr lang="zh-CN" altLang="en-US" sz="1800" dirty="0">
                <a:solidFill>
                  <a:schemeClr val="bg1"/>
                </a:solidFill>
                <a:latin typeface="微软雅黑" pitchFamily="34" charset="-122"/>
                <a:ea typeface="微软雅黑" pitchFamily="34" charset="-122"/>
              </a:rPr>
              <a:t> </a:t>
            </a:r>
            <a:r>
              <a:rPr lang="en-US" altLang="zh-CN" sz="1800" dirty="0">
                <a:solidFill>
                  <a:schemeClr val="bg1"/>
                </a:solidFill>
                <a:latin typeface="微软雅黑" pitchFamily="34" charset="-122"/>
                <a:ea typeface="微软雅黑" pitchFamily="34" charset="-122"/>
              </a:rPr>
              <a:t>Work</a:t>
            </a:r>
            <a:endParaRPr lang="zh-CN" altLang="en-US" sz="1800" dirty="0">
              <a:solidFill>
                <a:schemeClr val="bg1"/>
              </a:solidFill>
              <a:latin typeface="微软雅黑" pitchFamily="34" charset="-122"/>
              <a:ea typeface="微软雅黑" pitchFamily="34" charset="-122"/>
            </a:endParaRPr>
          </a:p>
        </p:txBody>
      </p:sp>
      <p:grpSp>
        <p:nvGrpSpPr>
          <p:cNvPr id="88" name="组合 87"/>
          <p:cNvGrpSpPr>
            <a:grpSpLocks/>
          </p:cNvGrpSpPr>
          <p:nvPr/>
        </p:nvGrpSpPr>
        <p:grpSpPr bwMode="auto">
          <a:xfrm>
            <a:off x="3578225" y="2970213"/>
            <a:ext cx="466725" cy="523875"/>
            <a:chOff x="3516783" y="3200893"/>
            <a:chExt cx="466304" cy="523220"/>
          </a:xfrm>
        </p:grpSpPr>
        <p:sp>
          <p:nvSpPr>
            <p:cNvPr id="13330" name="文本框 29"/>
            <p:cNvSpPr txBox="1">
              <a:spLocks noChangeArrowheads="1"/>
            </p:cNvSpPr>
            <p:nvPr/>
          </p:nvSpPr>
          <p:spPr bwMode="auto">
            <a:xfrm>
              <a:off x="3516783" y="3200893"/>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3</a:t>
              </a:r>
              <a:endParaRPr lang="zh-CN" altLang="en-US" sz="2800">
                <a:solidFill>
                  <a:schemeClr val="bg1"/>
                </a:solidFill>
                <a:latin typeface="微软雅黑" pitchFamily="34" charset="-122"/>
                <a:ea typeface="微软雅黑" pitchFamily="34" charset="-122"/>
              </a:endParaRPr>
            </a:p>
          </p:txBody>
        </p:sp>
        <p:cxnSp>
          <p:nvCxnSpPr>
            <p:cNvPr id="90" name="直接连接符 89"/>
            <p:cNvCxnSpPr/>
            <p:nvPr/>
          </p:nvCxnSpPr>
          <p:spPr>
            <a:xfrm flipH="1">
              <a:off x="3737247" y="3380056"/>
              <a:ext cx="245840" cy="24734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91" name="文本框 33"/>
          <p:cNvSpPr txBox="1">
            <a:spLocks noChangeArrowheads="1"/>
          </p:cNvSpPr>
          <p:nvPr/>
        </p:nvSpPr>
        <p:spPr bwMode="auto">
          <a:xfrm>
            <a:off x="6638925" y="3068638"/>
            <a:ext cx="14061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800" dirty="0">
                <a:solidFill>
                  <a:schemeClr val="bg1"/>
                </a:solidFill>
                <a:latin typeface="微软雅黑" pitchFamily="34" charset="-122"/>
                <a:ea typeface="微软雅黑" pitchFamily="34" charset="-122"/>
              </a:rPr>
              <a:t>Conclusion</a:t>
            </a:r>
            <a:endParaRPr lang="zh-CN" altLang="en-US" sz="1800" dirty="0">
              <a:solidFill>
                <a:schemeClr val="bg1"/>
              </a:solidFill>
              <a:latin typeface="微软雅黑" pitchFamily="34" charset="-122"/>
              <a:ea typeface="微软雅黑" pitchFamily="34" charset="-122"/>
            </a:endParaRPr>
          </a:p>
        </p:txBody>
      </p:sp>
      <p:grpSp>
        <p:nvGrpSpPr>
          <p:cNvPr id="92" name="组合 91"/>
          <p:cNvGrpSpPr>
            <a:grpSpLocks/>
          </p:cNvGrpSpPr>
          <p:nvPr/>
        </p:nvGrpSpPr>
        <p:grpSpPr bwMode="auto">
          <a:xfrm>
            <a:off x="6135688" y="2981325"/>
            <a:ext cx="496887" cy="522288"/>
            <a:chOff x="6073087" y="3211111"/>
            <a:chExt cx="497639" cy="523220"/>
          </a:xfrm>
        </p:grpSpPr>
        <p:sp>
          <p:nvSpPr>
            <p:cNvPr id="13328" name="文本框 32"/>
            <p:cNvSpPr txBox="1">
              <a:spLocks noChangeArrowheads="1"/>
            </p:cNvSpPr>
            <p:nvPr/>
          </p:nvSpPr>
          <p:spPr bwMode="auto">
            <a:xfrm>
              <a:off x="6073087" y="3211111"/>
              <a:ext cx="3946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2800">
                  <a:solidFill>
                    <a:schemeClr val="bg1"/>
                  </a:solidFill>
                  <a:latin typeface="微软雅黑" pitchFamily="34" charset="-122"/>
                  <a:ea typeface="微软雅黑" pitchFamily="34" charset="-122"/>
                </a:rPr>
                <a:t>6</a:t>
              </a:r>
              <a:endParaRPr lang="zh-CN" altLang="en-US" sz="2800">
                <a:solidFill>
                  <a:schemeClr val="bg1"/>
                </a:solidFill>
                <a:latin typeface="微软雅黑" pitchFamily="34" charset="-122"/>
                <a:ea typeface="微软雅黑" pitchFamily="34" charset="-122"/>
              </a:endParaRPr>
            </a:p>
          </p:txBody>
        </p:sp>
        <p:cxnSp>
          <p:nvCxnSpPr>
            <p:cNvPr id="94" name="直接连接符 93"/>
            <p:cNvCxnSpPr/>
            <p:nvPr/>
          </p:nvCxnSpPr>
          <p:spPr>
            <a:xfrm flipH="1">
              <a:off x="6324292" y="3381277"/>
              <a:ext cx="246434" cy="24491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95" name="直接连接符 94"/>
          <p:cNvCxnSpPr/>
          <p:nvPr/>
        </p:nvCxnSpPr>
        <p:spPr>
          <a:xfrm>
            <a:off x="3340100" y="1909763"/>
            <a:ext cx="0" cy="1546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decel="66667" fill="hold" nodeType="afterEffect">
                                  <p:stCondLst>
                                    <p:cond delay="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500" fill="hold"/>
                                        <p:tgtEl>
                                          <p:spTgt spid="68"/>
                                        </p:tgtEl>
                                        <p:attrNameLst>
                                          <p:attrName>ppt_x</p:attrName>
                                        </p:attrNameLst>
                                      </p:cBhvr>
                                      <p:tavLst>
                                        <p:tav tm="0">
                                          <p:val>
                                            <p:strVal val="0-#ppt_w/2"/>
                                          </p:val>
                                        </p:tav>
                                        <p:tav tm="100000">
                                          <p:val>
                                            <p:strVal val="#ppt_x"/>
                                          </p:val>
                                        </p:tav>
                                      </p:tavLst>
                                    </p:anim>
                                    <p:anim calcmode="lin" valueType="num">
                                      <p:cBhvr additive="base">
                                        <p:cTn id="8" dur="500" fill="hold"/>
                                        <p:tgtEl>
                                          <p:spTgt spid="6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95"/>
                                        </p:tgtEl>
                                        <p:attrNameLst>
                                          <p:attrName>style.visibility</p:attrName>
                                        </p:attrNameLst>
                                      </p:cBhvr>
                                      <p:to>
                                        <p:strVal val="visible"/>
                                      </p:to>
                                    </p:set>
                                    <p:anim calcmode="lin" valueType="num">
                                      <p:cBhvr additive="base">
                                        <p:cTn id="12" dur="500" fill="hold"/>
                                        <p:tgtEl>
                                          <p:spTgt spid="95"/>
                                        </p:tgtEl>
                                        <p:attrNameLst>
                                          <p:attrName>ppt_x</p:attrName>
                                        </p:attrNameLst>
                                      </p:cBhvr>
                                      <p:tavLst>
                                        <p:tav tm="0">
                                          <p:val>
                                            <p:strVal val="#ppt_x"/>
                                          </p:val>
                                        </p:tav>
                                        <p:tav tm="100000">
                                          <p:val>
                                            <p:strVal val="#ppt_x"/>
                                          </p:val>
                                        </p:tav>
                                      </p:tavLst>
                                    </p:anim>
                                    <p:anim calcmode="lin" valueType="num">
                                      <p:cBhvr additive="base">
                                        <p:cTn id="13" dur="500" fill="hold"/>
                                        <p:tgtEl>
                                          <p:spTgt spid="95"/>
                                        </p:tgtEl>
                                        <p:attrNameLst>
                                          <p:attrName>ppt_y</p:attrName>
                                        </p:attrNameLst>
                                      </p:cBhvr>
                                      <p:tavLst>
                                        <p:tav tm="0">
                                          <p:val>
                                            <p:strVal val="0-#ppt_h/2"/>
                                          </p:val>
                                        </p:tav>
                                        <p:tav tm="100000">
                                          <p:val>
                                            <p:strVal val="#ppt_y"/>
                                          </p:val>
                                        </p:tav>
                                      </p:tavLst>
                                    </p:anim>
                                  </p:childTnLst>
                                </p:cTn>
                              </p:par>
                            </p:childTnLst>
                          </p:cTn>
                        </p:par>
                        <p:par>
                          <p:cTn id="14" fill="hold" nodeType="afterGroup">
                            <p:stCondLst>
                              <p:cond delay="1000"/>
                            </p:stCondLst>
                            <p:childTnLst>
                              <p:par>
                                <p:cTn id="15" presetID="10" presetClass="entr" presetSubtype="0" fill="hold" nodeType="after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fade">
                                      <p:cBhvr>
                                        <p:cTn id="17" dur="1000"/>
                                        <p:tgtEl>
                                          <p:spTgt spid="72"/>
                                        </p:tgtEl>
                                      </p:cBhvr>
                                    </p:animEffect>
                                  </p:childTnLst>
                                </p:cTn>
                              </p:par>
                              <p:par>
                                <p:cTn id="18" presetID="56" presetClass="path" presetSubtype="0" accel="50000" decel="50000" fill="hold" nodeType="withEffect">
                                  <p:stCondLst>
                                    <p:cond delay="0"/>
                                  </p:stCondLst>
                                  <p:childTnLst>
                                    <p:animMotion origin="layout" path="M -0.03733 0.04136 L 2.22222E-6 -9.87654E-7 " pathEditMode="relative" rAng="0" ptsTypes="AA">
                                      <p:cBhvr>
                                        <p:cTn id="19" dur="700" fill="hold"/>
                                        <p:tgtEl>
                                          <p:spTgt spid="72"/>
                                        </p:tgtEl>
                                        <p:attrNameLst>
                                          <p:attrName>ppt_x</p:attrName>
                                          <p:attrName>ppt_y</p:attrName>
                                        </p:attrNameLst>
                                      </p:cBhvr>
                                      <p:rCtr x="1858" y="-2068"/>
                                    </p:animMotion>
                                  </p:childTnLst>
                                </p:cTn>
                              </p:par>
                              <p:par>
                                <p:cTn id="20" presetID="22" presetClass="entr" presetSubtype="8" fill="hold" grpId="0" nodeType="withEffect">
                                  <p:stCondLst>
                                    <p:cond delay="250"/>
                                  </p:stCondLst>
                                  <p:childTnLst>
                                    <p:set>
                                      <p:cBhvr>
                                        <p:cTn id="21" dur="1" fill="hold">
                                          <p:stCondLst>
                                            <p:cond delay="0"/>
                                          </p:stCondLst>
                                        </p:cTn>
                                        <p:tgtEl>
                                          <p:spTgt spid="71"/>
                                        </p:tgtEl>
                                        <p:attrNameLst>
                                          <p:attrName>style.visibility</p:attrName>
                                        </p:attrNameLst>
                                      </p:cBhvr>
                                      <p:to>
                                        <p:strVal val="visible"/>
                                      </p:to>
                                    </p:set>
                                    <p:animEffect transition="in" filter="wipe(left)">
                                      <p:cBhvr>
                                        <p:cTn id="22" dur="500"/>
                                        <p:tgtEl>
                                          <p:spTgt spid="71"/>
                                        </p:tgtEl>
                                      </p:cBhvr>
                                    </p:animEffect>
                                  </p:childTnLst>
                                </p:cTn>
                              </p:par>
                              <p:par>
                                <p:cTn id="23" presetID="10" presetClass="entr" presetSubtype="0" fill="hold" nodeType="withEffect">
                                  <p:stCondLst>
                                    <p:cond delay="250"/>
                                  </p:stCondLst>
                                  <p:childTnLst>
                                    <p:set>
                                      <p:cBhvr>
                                        <p:cTn id="24" dur="1" fill="hold">
                                          <p:stCondLst>
                                            <p:cond delay="0"/>
                                          </p:stCondLst>
                                        </p:cTn>
                                        <p:tgtEl>
                                          <p:spTgt spid="80"/>
                                        </p:tgtEl>
                                        <p:attrNameLst>
                                          <p:attrName>style.visibility</p:attrName>
                                        </p:attrNameLst>
                                      </p:cBhvr>
                                      <p:to>
                                        <p:strVal val="visible"/>
                                      </p:to>
                                    </p:set>
                                    <p:animEffect transition="in" filter="fade">
                                      <p:cBhvr>
                                        <p:cTn id="25" dur="1000"/>
                                        <p:tgtEl>
                                          <p:spTgt spid="80"/>
                                        </p:tgtEl>
                                      </p:cBhvr>
                                    </p:animEffect>
                                  </p:childTnLst>
                                </p:cTn>
                              </p:par>
                              <p:par>
                                <p:cTn id="26" presetID="56" presetClass="path" presetSubtype="0" accel="50000" decel="50000" fill="hold" nodeType="withEffect">
                                  <p:stCondLst>
                                    <p:cond delay="250"/>
                                  </p:stCondLst>
                                  <p:childTnLst>
                                    <p:animMotion origin="layout" path="M -0.03733 0.04104 L 2.22222E-6 4.69136E-6 " pathEditMode="relative" rAng="0" ptsTypes="AA">
                                      <p:cBhvr>
                                        <p:cTn id="27" dur="700" fill="hold"/>
                                        <p:tgtEl>
                                          <p:spTgt spid="80"/>
                                        </p:tgtEl>
                                        <p:attrNameLst>
                                          <p:attrName>ppt_x</p:attrName>
                                          <p:attrName>ppt_y</p:attrName>
                                        </p:attrNameLst>
                                      </p:cBhvr>
                                      <p:rCtr x="1858" y="-2068"/>
                                    </p:animMotion>
                                  </p:childTnLst>
                                </p:cTn>
                              </p:par>
                              <p:par>
                                <p:cTn id="28" presetID="22" presetClass="entr" presetSubtype="8" fill="hold" grpId="0" nodeType="withEffect">
                                  <p:stCondLst>
                                    <p:cond delay="500"/>
                                  </p:stCondLst>
                                  <p:childTnLst>
                                    <p:set>
                                      <p:cBhvr>
                                        <p:cTn id="29" dur="1" fill="hold">
                                          <p:stCondLst>
                                            <p:cond delay="0"/>
                                          </p:stCondLst>
                                        </p:cTn>
                                        <p:tgtEl>
                                          <p:spTgt spid="79"/>
                                        </p:tgtEl>
                                        <p:attrNameLst>
                                          <p:attrName>style.visibility</p:attrName>
                                        </p:attrNameLst>
                                      </p:cBhvr>
                                      <p:to>
                                        <p:strVal val="visible"/>
                                      </p:to>
                                    </p:set>
                                    <p:animEffect transition="in" filter="wipe(left)">
                                      <p:cBhvr>
                                        <p:cTn id="30" dur="500"/>
                                        <p:tgtEl>
                                          <p:spTgt spid="79"/>
                                        </p:tgtEl>
                                      </p:cBhvr>
                                    </p:animEffect>
                                  </p:childTnLst>
                                </p:cTn>
                              </p:par>
                              <p:par>
                                <p:cTn id="31" presetID="10" presetClass="entr" presetSubtype="0" fill="hold"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56" presetClass="path" presetSubtype="0" accel="50000" decel="50000" fill="hold" nodeType="withEffect">
                                  <p:stCondLst>
                                    <p:cond delay="500"/>
                                  </p:stCondLst>
                                  <p:childTnLst>
                                    <p:animMotion origin="layout" path="M -0.03733 0.04104 L 2.22222E-6 4.93827E-6 " pathEditMode="relative" rAng="0" ptsTypes="AA">
                                      <p:cBhvr>
                                        <p:cTn id="35" dur="700" fill="hold"/>
                                        <p:tgtEl>
                                          <p:spTgt spid="88"/>
                                        </p:tgtEl>
                                        <p:attrNameLst>
                                          <p:attrName>ppt_x</p:attrName>
                                          <p:attrName>ppt_y</p:attrName>
                                        </p:attrNameLst>
                                      </p:cBhvr>
                                      <p:rCtr x="1858" y="-2068"/>
                                    </p:animMotion>
                                  </p:childTnLst>
                                </p:cTn>
                              </p:par>
                              <p:par>
                                <p:cTn id="36" presetID="22" presetClass="entr" presetSubtype="8" fill="hold" grpId="0" nodeType="withEffect">
                                  <p:stCondLst>
                                    <p:cond delay="750"/>
                                  </p:stCondLst>
                                  <p:childTnLst>
                                    <p:set>
                                      <p:cBhvr>
                                        <p:cTn id="37" dur="1" fill="hold">
                                          <p:stCondLst>
                                            <p:cond delay="0"/>
                                          </p:stCondLst>
                                        </p:cTn>
                                        <p:tgtEl>
                                          <p:spTgt spid="87"/>
                                        </p:tgtEl>
                                        <p:attrNameLst>
                                          <p:attrName>style.visibility</p:attrName>
                                        </p:attrNameLst>
                                      </p:cBhvr>
                                      <p:to>
                                        <p:strVal val="visible"/>
                                      </p:to>
                                    </p:set>
                                    <p:animEffect transition="in" filter="wipe(left)">
                                      <p:cBhvr>
                                        <p:cTn id="38" dur="500"/>
                                        <p:tgtEl>
                                          <p:spTgt spid="87"/>
                                        </p:tgtEl>
                                      </p:cBhvr>
                                    </p:animEffect>
                                  </p:childTnLst>
                                </p:cTn>
                              </p:par>
                              <p:par>
                                <p:cTn id="39" presetID="10" presetClass="entr" presetSubtype="0" fill="hold" nodeType="withEffect">
                                  <p:stCondLst>
                                    <p:cond delay="100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1000"/>
                                        <p:tgtEl>
                                          <p:spTgt spid="76"/>
                                        </p:tgtEl>
                                      </p:cBhvr>
                                    </p:animEffect>
                                  </p:childTnLst>
                                </p:cTn>
                              </p:par>
                              <p:par>
                                <p:cTn id="42" presetID="56" presetClass="path" presetSubtype="0" accel="50000" decel="50000" fill="hold" nodeType="withEffect">
                                  <p:stCondLst>
                                    <p:cond delay="1000"/>
                                  </p:stCondLst>
                                  <p:childTnLst>
                                    <p:animMotion origin="layout" path="M -0.03733 0.04136 L 2.22222E-6 -2.83951E-6 " pathEditMode="relative" rAng="0" ptsTypes="AA">
                                      <p:cBhvr>
                                        <p:cTn id="43" dur="700" fill="hold"/>
                                        <p:tgtEl>
                                          <p:spTgt spid="76"/>
                                        </p:tgtEl>
                                        <p:attrNameLst>
                                          <p:attrName>ppt_x</p:attrName>
                                          <p:attrName>ppt_y</p:attrName>
                                        </p:attrNameLst>
                                      </p:cBhvr>
                                      <p:rCtr x="1858" y="-2068"/>
                                    </p:animMotion>
                                  </p:childTnLst>
                                </p:cTn>
                              </p:par>
                              <p:par>
                                <p:cTn id="44" presetID="22" presetClass="entr" presetSubtype="8" fill="hold" grpId="0" nodeType="withEffect">
                                  <p:stCondLst>
                                    <p:cond delay="1250"/>
                                  </p:stCondLst>
                                  <p:childTnLst>
                                    <p:set>
                                      <p:cBhvr>
                                        <p:cTn id="45" dur="1" fill="hold">
                                          <p:stCondLst>
                                            <p:cond delay="0"/>
                                          </p:stCondLst>
                                        </p:cTn>
                                        <p:tgtEl>
                                          <p:spTgt spid="75"/>
                                        </p:tgtEl>
                                        <p:attrNameLst>
                                          <p:attrName>style.visibility</p:attrName>
                                        </p:attrNameLst>
                                      </p:cBhvr>
                                      <p:to>
                                        <p:strVal val="visible"/>
                                      </p:to>
                                    </p:set>
                                    <p:animEffect transition="in" filter="wipe(left)">
                                      <p:cBhvr>
                                        <p:cTn id="46" dur="500"/>
                                        <p:tgtEl>
                                          <p:spTgt spid="75"/>
                                        </p:tgtEl>
                                      </p:cBhvr>
                                    </p:animEffect>
                                  </p:childTnLst>
                                </p:cTn>
                              </p:par>
                              <p:par>
                                <p:cTn id="47" presetID="10" presetClass="entr" presetSubtype="0" fill="hold" nodeType="withEffect">
                                  <p:stCondLst>
                                    <p:cond delay="1250"/>
                                  </p:stCondLst>
                                  <p:childTnLst>
                                    <p:set>
                                      <p:cBhvr>
                                        <p:cTn id="48" dur="1" fill="hold">
                                          <p:stCondLst>
                                            <p:cond delay="0"/>
                                          </p:stCondLst>
                                        </p:cTn>
                                        <p:tgtEl>
                                          <p:spTgt spid="84"/>
                                        </p:tgtEl>
                                        <p:attrNameLst>
                                          <p:attrName>style.visibility</p:attrName>
                                        </p:attrNameLst>
                                      </p:cBhvr>
                                      <p:to>
                                        <p:strVal val="visible"/>
                                      </p:to>
                                    </p:set>
                                    <p:animEffect transition="in" filter="fade">
                                      <p:cBhvr>
                                        <p:cTn id="49" dur="1000"/>
                                        <p:tgtEl>
                                          <p:spTgt spid="84"/>
                                        </p:tgtEl>
                                      </p:cBhvr>
                                    </p:animEffect>
                                  </p:childTnLst>
                                </p:cTn>
                              </p:par>
                              <p:par>
                                <p:cTn id="50" presetID="56" presetClass="path" presetSubtype="0" accel="50000" decel="50000" fill="hold" nodeType="withEffect">
                                  <p:stCondLst>
                                    <p:cond delay="1250"/>
                                  </p:stCondLst>
                                  <p:childTnLst>
                                    <p:animMotion origin="layout" path="M -0.03733 0.04105 L 2.22222E-6 2.83951E-6 " pathEditMode="relative" rAng="0" ptsTypes="AA">
                                      <p:cBhvr>
                                        <p:cTn id="51" dur="700" fill="hold"/>
                                        <p:tgtEl>
                                          <p:spTgt spid="84"/>
                                        </p:tgtEl>
                                        <p:attrNameLst>
                                          <p:attrName>ppt_x</p:attrName>
                                          <p:attrName>ppt_y</p:attrName>
                                        </p:attrNameLst>
                                      </p:cBhvr>
                                      <p:rCtr x="1858" y="-2068"/>
                                    </p:animMotion>
                                  </p:childTnLst>
                                </p:cTn>
                              </p:par>
                              <p:par>
                                <p:cTn id="52" presetID="22" presetClass="entr" presetSubtype="8" fill="hold" grpId="0" nodeType="withEffect">
                                  <p:stCondLst>
                                    <p:cond delay="1500"/>
                                  </p:stCondLst>
                                  <p:childTnLst>
                                    <p:set>
                                      <p:cBhvr>
                                        <p:cTn id="53" dur="1" fill="hold">
                                          <p:stCondLst>
                                            <p:cond delay="0"/>
                                          </p:stCondLst>
                                        </p:cTn>
                                        <p:tgtEl>
                                          <p:spTgt spid="83"/>
                                        </p:tgtEl>
                                        <p:attrNameLst>
                                          <p:attrName>style.visibility</p:attrName>
                                        </p:attrNameLst>
                                      </p:cBhvr>
                                      <p:to>
                                        <p:strVal val="visible"/>
                                      </p:to>
                                    </p:set>
                                    <p:animEffect transition="in" filter="wipe(left)">
                                      <p:cBhvr>
                                        <p:cTn id="54" dur="500"/>
                                        <p:tgtEl>
                                          <p:spTgt spid="83"/>
                                        </p:tgtEl>
                                      </p:cBhvr>
                                    </p:animEffect>
                                  </p:childTnLst>
                                </p:cTn>
                              </p:par>
                              <p:par>
                                <p:cTn id="55" presetID="10" presetClass="entr" presetSubtype="0" fill="hold" nodeType="withEffect">
                                  <p:stCondLst>
                                    <p:cond delay="15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1000"/>
                                        <p:tgtEl>
                                          <p:spTgt spid="92"/>
                                        </p:tgtEl>
                                      </p:cBhvr>
                                    </p:animEffect>
                                  </p:childTnLst>
                                </p:cTn>
                              </p:par>
                              <p:par>
                                <p:cTn id="58" presetID="56" presetClass="path" presetSubtype="0" accel="50000" decel="50000" fill="hold" nodeType="withEffect">
                                  <p:stCondLst>
                                    <p:cond delay="1500"/>
                                  </p:stCondLst>
                                  <p:childTnLst>
                                    <p:animMotion origin="layout" path="M -0.03733 0.04105 L 2.22222E-6 3.08642E-6 " pathEditMode="relative" rAng="0" ptsTypes="AA">
                                      <p:cBhvr>
                                        <p:cTn id="59" dur="700" fill="hold"/>
                                        <p:tgtEl>
                                          <p:spTgt spid="92"/>
                                        </p:tgtEl>
                                        <p:attrNameLst>
                                          <p:attrName>ppt_x</p:attrName>
                                          <p:attrName>ppt_y</p:attrName>
                                        </p:attrNameLst>
                                      </p:cBhvr>
                                      <p:rCtr x="1858" y="-2068"/>
                                    </p:animMotion>
                                  </p:childTnLst>
                                </p:cTn>
                              </p:par>
                              <p:par>
                                <p:cTn id="60" presetID="22" presetClass="entr" presetSubtype="8" fill="hold" grpId="0" nodeType="withEffect">
                                  <p:stCondLst>
                                    <p:cond delay="175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5" grpId="0"/>
      <p:bldP spid="79" grpId="0"/>
      <p:bldP spid="83" grpId="0"/>
      <p:bldP spid="87" grpId="0"/>
      <p:bldP spid="9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184525" y="2019299"/>
            <a:ext cx="4797425" cy="1631276"/>
            <a:chOff x="3184271" y="2019402"/>
            <a:chExt cx="4348365" cy="1630961"/>
          </a:xfrm>
        </p:grpSpPr>
        <p:sp>
          <p:nvSpPr>
            <p:cNvPr id="31751" name="文本框 12"/>
            <p:cNvSpPr txBox="1">
              <a:spLocks noChangeArrowheads="1"/>
            </p:cNvSpPr>
            <p:nvPr/>
          </p:nvSpPr>
          <p:spPr bwMode="auto">
            <a:xfrm>
              <a:off x="3184271" y="2327179"/>
              <a:ext cx="4348365" cy="1323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4000" dirty="0">
                  <a:solidFill>
                    <a:schemeClr val="bg1"/>
                  </a:solidFill>
                  <a:latin typeface="微软雅黑" pitchFamily="34" charset="-122"/>
                  <a:ea typeface="微软雅黑" pitchFamily="34" charset="-122"/>
                </a:rPr>
                <a:t>Proposed Method</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FOUR</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96777352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184525" y="2019299"/>
            <a:ext cx="4797425" cy="1015723"/>
            <a:chOff x="3184271" y="2019402"/>
            <a:chExt cx="4348365" cy="1015527"/>
          </a:xfrm>
        </p:grpSpPr>
        <p:sp>
          <p:nvSpPr>
            <p:cNvPr id="31751" name="文本框 12"/>
            <p:cNvSpPr txBox="1">
              <a:spLocks noChangeArrowheads="1"/>
            </p:cNvSpPr>
            <p:nvPr/>
          </p:nvSpPr>
          <p:spPr bwMode="auto">
            <a:xfrm>
              <a:off x="3184271" y="2327179"/>
              <a:ext cx="4348365" cy="70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4000" dirty="0">
                  <a:solidFill>
                    <a:schemeClr val="bg1"/>
                  </a:solidFill>
                  <a:latin typeface="微软雅黑" pitchFamily="34" charset="-122"/>
                  <a:ea typeface="微软雅黑" pitchFamily="34" charset="-122"/>
                </a:rPr>
                <a:t>Experiments</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FIVE</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547549587"/>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Data</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00400" y="1971586"/>
            <a:ext cx="2743201" cy="1200329"/>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lnSpc>
                <a:spcPct val="150000"/>
              </a:lnSpc>
              <a:buFont typeface="Arial" panose="020B0604020202020204" pitchFamily="34" charset="0"/>
              <a:buChar char="•"/>
            </a:pPr>
            <a:r>
              <a:rPr lang="en-US" altLang="zh-CN" dirty="0"/>
              <a:t>Project: </a:t>
            </a:r>
            <a:r>
              <a:rPr lang="en-US" altLang="zh-CN" dirty="0" err="1" smtClean="0"/>
              <a:t>Mobilewalla</a:t>
            </a:r>
            <a:endParaRPr lang="en-US" altLang="zh-CN" dirty="0" smtClean="0"/>
          </a:p>
          <a:p>
            <a:pPr marL="285750" indent="-285750">
              <a:lnSpc>
                <a:spcPct val="150000"/>
              </a:lnSpc>
              <a:buFont typeface="Arial" panose="020B0604020202020204" pitchFamily="34" charset="0"/>
              <a:buChar char="•"/>
            </a:pPr>
            <a:r>
              <a:rPr lang="en-US" altLang="zh-CN" dirty="0" smtClean="0"/>
              <a:t>Apps</a:t>
            </a:r>
            <a:r>
              <a:rPr lang="en-US" altLang="zh-CN" dirty="0"/>
              <a:t>: 66,233</a:t>
            </a:r>
          </a:p>
          <a:p>
            <a:pPr marL="285750" indent="-285750">
              <a:lnSpc>
                <a:spcPct val="150000"/>
              </a:lnSpc>
              <a:buFont typeface="Arial" panose="020B0604020202020204" pitchFamily="34" charset="0"/>
              <a:buChar char="•"/>
            </a:pPr>
            <a:r>
              <a:rPr lang="en-US" altLang="zh-CN" dirty="0"/>
              <a:t>Users: </a:t>
            </a:r>
            <a:r>
              <a:rPr lang="en-US" altLang="zh-CN" dirty="0" smtClean="0"/>
              <a:t>22,213</a:t>
            </a:r>
          </a:p>
        </p:txBody>
      </p:sp>
    </p:spTree>
    <p:extLst>
      <p:ext uri="{BB962C8B-B14F-4D97-AF65-F5344CB8AC3E}">
        <p14:creationId xmlns:p14="http://schemas.microsoft.com/office/powerpoint/2010/main" val="4185976031"/>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Measure</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p:nvPicPr>
        <p:blipFill>
          <a:blip r:embed="rId4"/>
          <a:stretch>
            <a:fillRect/>
          </a:stretch>
        </p:blipFill>
        <p:spPr>
          <a:xfrm>
            <a:off x="2294252" y="2163847"/>
            <a:ext cx="4108765" cy="618101"/>
          </a:xfrm>
          <a:prstGeom prst="roundRect">
            <a:avLst/>
          </a:prstGeom>
        </p:spPr>
      </p:pic>
      <p:sp>
        <p:nvSpPr>
          <p:cNvPr id="11" name="文本框 10"/>
          <p:cNvSpPr txBox="1"/>
          <p:nvPr/>
        </p:nvSpPr>
        <p:spPr>
          <a:xfrm>
            <a:off x="1051489" y="1008845"/>
            <a:ext cx="7041022" cy="30777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a:t> evaluate recommendations using normalized version of item novelty metric</a:t>
            </a:r>
            <a:endParaRPr lang="zh-CN" altLang="en-US" sz="1400" dirty="0"/>
          </a:p>
        </p:txBody>
      </p:sp>
      <p:grpSp>
        <p:nvGrpSpPr>
          <p:cNvPr id="16" name="组合 15"/>
          <p:cNvGrpSpPr/>
          <p:nvPr/>
        </p:nvGrpSpPr>
        <p:grpSpPr>
          <a:xfrm>
            <a:off x="2501574" y="1576863"/>
            <a:ext cx="3035254" cy="880151"/>
            <a:chOff x="2501574" y="1576863"/>
            <a:chExt cx="3035254" cy="880151"/>
          </a:xfrm>
        </p:grpSpPr>
        <p:sp>
          <p:nvSpPr>
            <p:cNvPr id="12" name="圆角矩形 11"/>
            <p:cNvSpPr/>
            <p:nvPr/>
          </p:nvSpPr>
          <p:spPr>
            <a:xfrm>
              <a:off x="4599921" y="2170827"/>
              <a:ext cx="844599" cy="2861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2501574" y="1576863"/>
              <a:ext cx="3035254" cy="307777"/>
            </a:xfrm>
            <a:prstGeom prst="rect">
              <a:avLst/>
            </a:prstGeom>
            <a:noFill/>
          </p:spPr>
          <p:txBody>
            <a:bodyPr wrap="square">
              <a:spAutoFit/>
            </a:bodyPr>
            <a:lstStyle>
              <a:defPPr>
                <a:defRPr lang="zh-CN"/>
              </a:defPPr>
              <a:lvl1pPr marL="285750" indent="-285750" eaLnBrk="1" fontAlgn="auto" hangingPunct="1">
                <a:spcBef>
                  <a:spcPts val="0"/>
                </a:spcBef>
                <a:spcAft>
                  <a:spcPts val="0"/>
                </a:spcAft>
                <a:buFont typeface="Arial" panose="020B0604020202020204" pitchFamily="34" charset="0"/>
                <a:buChar char="•"/>
                <a:defRPr sz="1400">
                  <a:solidFill>
                    <a:schemeClr val="bg1">
                      <a:lumMod val="95000"/>
                    </a:schemeClr>
                  </a:solidFill>
                  <a:latin typeface="微软雅黑" panose="020B0503020204020204" pitchFamily="34" charset="-122"/>
                  <a:ea typeface="微软雅黑" panose="020B0503020204020204" pitchFamily="34" charset="-122"/>
                </a:defRPr>
              </a:lvl1pPr>
            </a:lstStyle>
            <a:p>
              <a:pPr marL="0" indent="0">
                <a:buNone/>
              </a:pPr>
              <a:r>
                <a:rPr lang="en-US" altLang="zh-CN" dirty="0"/>
                <a:t>apps in </a:t>
              </a:r>
              <a:r>
                <a:rPr lang="en-US" altLang="zh-CN" dirty="0" smtClean="0"/>
                <a:t>user</a:t>
              </a:r>
              <a:r>
                <a:rPr lang="en-US" altLang="zh-CN" dirty="0" smtClean="0">
                  <a:latin typeface="方正正黑简体" panose="02010600030101010101" charset="-122"/>
                  <a:ea typeface="方正正黑简体" panose="02010600030101010101" charset="-122"/>
                </a:rPr>
                <a:t>’</a:t>
              </a:r>
              <a:r>
                <a:rPr lang="en-US" altLang="zh-CN" dirty="0" smtClean="0"/>
                <a:t>s </a:t>
              </a:r>
              <a:r>
                <a:rPr lang="en-US" altLang="zh-CN" dirty="0"/>
                <a:t>mobile phone</a:t>
              </a:r>
              <a:endParaRPr lang="zh-CN" altLang="en-US" dirty="0"/>
            </a:p>
          </p:txBody>
        </p:sp>
        <p:cxnSp>
          <p:nvCxnSpPr>
            <p:cNvPr id="15" name="直接箭头连接符 14"/>
            <p:cNvCxnSpPr>
              <a:stCxn id="12" idx="0"/>
              <a:endCxn id="13" idx="2"/>
            </p:cNvCxnSpPr>
            <p:nvPr/>
          </p:nvCxnSpPr>
          <p:spPr>
            <a:xfrm flipH="1" flipV="1">
              <a:off x="4019201" y="1884640"/>
              <a:ext cx="1003020" cy="28618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371691" y="1573373"/>
            <a:ext cx="2557880" cy="876661"/>
            <a:chOff x="5371691" y="1573373"/>
            <a:chExt cx="2557880" cy="876661"/>
          </a:xfrm>
        </p:grpSpPr>
        <p:sp>
          <p:nvSpPr>
            <p:cNvPr id="19" name="圆角矩形 18"/>
            <p:cNvSpPr/>
            <p:nvPr/>
          </p:nvSpPr>
          <p:spPr>
            <a:xfrm>
              <a:off x="5536828" y="2163847"/>
              <a:ext cx="563825" cy="28618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p:cNvCxnSpPr>
              <a:stCxn id="19" idx="0"/>
              <a:endCxn id="21" idx="2"/>
            </p:cNvCxnSpPr>
            <p:nvPr/>
          </p:nvCxnSpPr>
          <p:spPr>
            <a:xfrm flipV="1">
              <a:off x="5818741" y="1881150"/>
              <a:ext cx="831890" cy="282697"/>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5371691" y="1573373"/>
              <a:ext cx="2557880" cy="307777"/>
            </a:xfrm>
            <a:prstGeom prst="rect">
              <a:avLst/>
            </a:prstGeom>
            <a:noFill/>
          </p:spPr>
          <p:txBody>
            <a:bodyPr wrap="square">
              <a:spAutoFit/>
            </a:bodyPr>
            <a:lstStyle>
              <a:defPPr>
                <a:defRPr lang="zh-CN"/>
              </a:defPPr>
              <a:lvl1pPr marL="0" indent="0" eaLnBrk="1" fontAlgn="auto" hangingPunct="1">
                <a:spcBef>
                  <a:spcPts val="0"/>
                </a:spcBef>
                <a:spcAft>
                  <a:spcPts val="0"/>
                </a:spcAft>
                <a:buFont typeface="Arial" panose="020B0604020202020204" pitchFamily="34" charset="0"/>
                <a:buNone/>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apps recommended to user</a:t>
              </a:r>
              <a:endParaRPr lang="zh-CN" altLang="en-US" dirty="0"/>
            </a:p>
          </p:txBody>
        </p:sp>
      </p:grpSp>
      <p:grpSp>
        <p:nvGrpSpPr>
          <p:cNvPr id="29" name="组合 28"/>
          <p:cNvGrpSpPr/>
          <p:nvPr/>
        </p:nvGrpSpPr>
        <p:grpSpPr>
          <a:xfrm>
            <a:off x="1323029" y="2162735"/>
            <a:ext cx="3054939" cy="1292844"/>
            <a:chOff x="1323029" y="2162735"/>
            <a:chExt cx="3054939" cy="1292844"/>
          </a:xfrm>
        </p:grpSpPr>
        <p:sp>
          <p:nvSpPr>
            <p:cNvPr id="24" name="圆角矩形 23"/>
            <p:cNvSpPr/>
            <p:nvPr/>
          </p:nvSpPr>
          <p:spPr>
            <a:xfrm>
              <a:off x="2294252" y="2162735"/>
              <a:ext cx="1112495" cy="618101"/>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1323029" y="3147802"/>
              <a:ext cx="3054939" cy="307777"/>
            </a:xfrm>
            <a:prstGeom prst="rect">
              <a:avLst/>
            </a:prstGeom>
            <a:noFill/>
          </p:spPr>
          <p:txBody>
            <a:bodyPr wrap="square">
              <a:spAutoFit/>
            </a:bodyPr>
            <a:lstStyle>
              <a:defPPr>
                <a:defRPr lang="zh-CN"/>
              </a:defPPr>
              <a:lvl1pPr marL="0" indent="0" eaLnBrk="1" fontAlgn="auto" hangingPunct="1">
                <a:spcBef>
                  <a:spcPts val="0"/>
                </a:spcBef>
                <a:spcAft>
                  <a:spcPts val="0"/>
                </a:spcAft>
                <a:buFont typeface="Arial" panose="020B0604020202020204" pitchFamily="34" charset="0"/>
                <a:buNone/>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normalized item novelty measure</a:t>
              </a:r>
              <a:endParaRPr lang="zh-CN" altLang="en-US" dirty="0"/>
            </a:p>
          </p:txBody>
        </p:sp>
        <p:cxnSp>
          <p:nvCxnSpPr>
            <p:cNvPr id="27" name="直接箭头连接符 26"/>
            <p:cNvCxnSpPr>
              <a:stCxn id="24" idx="2"/>
              <a:endCxn id="25" idx="0"/>
            </p:cNvCxnSpPr>
            <p:nvPr/>
          </p:nvCxnSpPr>
          <p:spPr>
            <a:xfrm flipH="1">
              <a:off x="2850499" y="2780836"/>
              <a:ext cx="1" cy="36696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文本框 30"/>
          <p:cNvSpPr txBox="1"/>
          <p:nvPr/>
        </p:nvSpPr>
        <p:spPr>
          <a:xfrm>
            <a:off x="1051489" y="3848118"/>
            <a:ext cx="7501792" cy="30777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a:t> </a:t>
            </a:r>
            <a:r>
              <a:rPr lang="en-US" altLang="zh-CN" sz="1400" dirty="0" smtClean="0"/>
              <a:t>larger results indicate more surprise, resulting in serendipitous recommendations</a:t>
            </a:r>
            <a:endParaRPr lang="zh-CN" altLang="en-US" sz="1400" dirty="0"/>
          </a:p>
        </p:txBody>
      </p:sp>
    </p:spTree>
    <p:extLst>
      <p:ext uri="{BB962C8B-B14F-4D97-AF65-F5344CB8AC3E}">
        <p14:creationId xmlns:p14="http://schemas.microsoft.com/office/powerpoint/2010/main" val="40542914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Measure</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rotWithShape="1">
          <a:blip r:embed="rId4"/>
          <a:srcRect t="7318"/>
          <a:stretch/>
        </p:blipFill>
        <p:spPr>
          <a:xfrm>
            <a:off x="2774824" y="1527878"/>
            <a:ext cx="3481064" cy="663547"/>
          </a:xfrm>
          <a:prstGeom prst="roundRect">
            <a:avLst/>
          </a:prstGeom>
        </p:spPr>
      </p:pic>
      <p:sp>
        <p:nvSpPr>
          <p:cNvPr id="5" name="文本框 4"/>
          <p:cNvSpPr txBox="1"/>
          <p:nvPr/>
        </p:nvSpPr>
        <p:spPr>
          <a:xfrm>
            <a:off x="2774824" y="2614458"/>
            <a:ext cx="4273286" cy="992579"/>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altLang="zh-CN" dirty="0" smtClean="0">
                <a:solidFill>
                  <a:schemeClr val="bg1"/>
                </a:solidFill>
                <a:latin typeface="Microsoft JhengHei" panose="020B0604030504040204" pitchFamily="34" charset="-120"/>
                <a:ea typeface="Microsoft JhengHei" panose="020B0604030504040204" pitchFamily="34" charset="-120"/>
              </a:rPr>
              <a:t>u: a user</a:t>
            </a:r>
          </a:p>
          <a:p>
            <a:pPr marL="285750" indent="-285750">
              <a:lnSpc>
                <a:spcPct val="150000"/>
              </a:lnSpc>
              <a:buFont typeface="Arial" panose="020B0604020202020204" pitchFamily="34" charset="0"/>
              <a:buChar char="•"/>
            </a:pPr>
            <a:r>
              <a:rPr lang="en-US" altLang="zh-CN" dirty="0" smtClean="0">
                <a:solidFill>
                  <a:schemeClr val="bg1"/>
                </a:solidFill>
                <a:latin typeface="Microsoft JhengHei" panose="020B0604030504040204" pitchFamily="34" charset="-120"/>
                <a:ea typeface="Microsoft JhengHei" panose="020B0604030504040204" pitchFamily="34" charset="-120"/>
              </a:rPr>
              <a:t>U: all users</a:t>
            </a:r>
          </a:p>
          <a:p>
            <a:pPr marL="285750" indent="-285750">
              <a:lnSpc>
                <a:spcPct val="150000"/>
              </a:lnSpc>
              <a:buFont typeface="Arial" panose="020B0604020202020204" pitchFamily="34" charset="0"/>
              <a:buChar char="•"/>
            </a:pPr>
            <a:r>
              <a:rPr lang="en-US" altLang="zh-CN" dirty="0" smtClean="0">
                <a:solidFill>
                  <a:schemeClr val="bg1"/>
                </a:solidFill>
                <a:latin typeface="Microsoft JhengHei" panose="020B0604030504040204" pitchFamily="34" charset="-120"/>
                <a:ea typeface="Microsoft JhengHei" panose="020B0604030504040204" pitchFamily="34" charset="-120"/>
              </a:rPr>
              <a:t>L</a:t>
            </a:r>
            <a:r>
              <a:rPr lang="en-US" altLang="zh-CN" sz="800" dirty="0" smtClean="0">
                <a:solidFill>
                  <a:schemeClr val="bg1"/>
                </a:solidFill>
                <a:latin typeface="Microsoft JhengHei" panose="020B0604030504040204" pitchFamily="34" charset="-120"/>
                <a:ea typeface="Microsoft JhengHei" panose="020B0604030504040204" pitchFamily="34" charset="-120"/>
              </a:rPr>
              <a:t>N</a:t>
            </a:r>
            <a:r>
              <a:rPr lang="en-US" altLang="zh-CN" dirty="0" smtClean="0">
                <a:solidFill>
                  <a:schemeClr val="bg1"/>
                </a:solidFill>
                <a:latin typeface="Microsoft JhengHei" panose="020B0604030504040204" pitchFamily="34" charset="-120"/>
                <a:ea typeface="Microsoft JhengHei" panose="020B0604030504040204" pitchFamily="34" charset="-120"/>
              </a:rPr>
              <a:t>(u): the list of N items recommended for user u</a:t>
            </a:r>
            <a:endParaRPr lang="zh-CN" altLang="en-US" dirty="0">
              <a:solidFill>
                <a:schemeClr val="bg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180557501"/>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Results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533441" y="1696318"/>
            <a:ext cx="6077118" cy="175086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lnSpc>
                <a:spcPct val="200000"/>
              </a:lnSpc>
              <a:buFont typeface="Arial" panose="020B0604020202020204" pitchFamily="34" charset="0"/>
              <a:buChar char="•"/>
            </a:pPr>
            <a:r>
              <a:rPr lang="en-US" altLang="zh-CN" sz="1400" dirty="0"/>
              <a:t>b</a:t>
            </a:r>
            <a:r>
              <a:rPr lang="en-US" altLang="zh-CN" sz="1400" dirty="0" smtClean="0"/>
              <a:t>aseline </a:t>
            </a:r>
            <a:r>
              <a:rPr lang="en-US" altLang="zh-CN" sz="1400" dirty="0"/>
              <a:t>system : item-based collaborative </a:t>
            </a:r>
            <a:r>
              <a:rPr lang="en-US" altLang="zh-CN" sz="1400" dirty="0" smtClean="0"/>
              <a:t>filtering</a:t>
            </a:r>
          </a:p>
          <a:p>
            <a:pPr marL="285750" indent="-285750">
              <a:lnSpc>
                <a:spcPct val="200000"/>
              </a:lnSpc>
              <a:buFont typeface="Arial" panose="020B0604020202020204" pitchFamily="34" charset="0"/>
              <a:buChar char="•"/>
            </a:pPr>
            <a:r>
              <a:rPr lang="en-US" altLang="zh-CN" sz="1400" dirty="0" smtClean="0"/>
              <a:t>similarity threshold: 0.4</a:t>
            </a:r>
          </a:p>
          <a:p>
            <a:pPr marL="285750" indent="-285750">
              <a:lnSpc>
                <a:spcPct val="200000"/>
              </a:lnSpc>
              <a:buFont typeface="Arial" panose="020B0604020202020204" pitchFamily="34" charset="0"/>
              <a:buChar char="•"/>
            </a:pPr>
            <a:r>
              <a:rPr lang="en-US" altLang="zh-CN" sz="1400" dirty="0" smtClean="0"/>
              <a:t>select all apps that are less than the threshold as neighbors</a:t>
            </a:r>
          </a:p>
          <a:p>
            <a:pPr marL="285750" indent="-285750">
              <a:lnSpc>
                <a:spcPct val="200000"/>
              </a:lnSpc>
              <a:buFont typeface="Arial" panose="020B0604020202020204" pitchFamily="34" charset="0"/>
              <a:buChar char="•"/>
            </a:pPr>
            <a:r>
              <a:rPr lang="en-US" altLang="zh-CN" sz="1400" dirty="0" smtClean="0"/>
              <a:t>the number of the recommended app :5, 10, 20</a:t>
            </a:r>
            <a:endParaRPr lang="en-US" altLang="zh-CN" sz="1400" dirty="0"/>
          </a:p>
        </p:txBody>
      </p:sp>
    </p:spTree>
    <p:extLst>
      <p:ext uri="{BB962C8B-B14F-4D97-AF65-F5344CB8AC3E}">
        <p14:creationId xmlns:p14="http://schemas.microsoft.com/office/powerpoint/2010/main" val="2148904848"/>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12381368" cy="33855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Experimental Results</a:t>
            </a:r>
            <a:endParaRPr lang="zh-CN" altLang="en-US" dirty="0"/>
          </a:p>
        </p:txBody>
      </p:sp>
      <p:pic>
        <p:nvPicPr>
          <p:cNvPr id="6" name="图片 5"/>
          <p:cNvPicPr>
            <a:picLocks noChangeAspect="1"/>
          </p:cNvPicPr>
          <p:nvPr/>
        </p:nvPicPr>
        <p:blipFill>
          <a:blip r:embed="rId4"/>
          <a:stretch>
            <a:fillRect/>
          </a:stretch>
        </p:blipFill>
        <p:spPr>
          <a:xfrm>
            <a:off x="5053216" y="1317019"/>
            <a:ext cx="3331015" cy="2344163"/>
          </a:xfrm>
          <a:prstGeom prst="rect">
            <a:avLst/>
          </a:prstGeom>
        </p:spPr>
      </p:pic>
      <p:pic>
        <p:nvPicPr>
          <p:cNvPr id="2" name="图片 1"/>
          <p:cNvPicPr>
            <a:picLocks noChangeAspect="1"/>
          </p:cNvPicPr>
          <p:nvPr/>
        </p:nvPicPr>
        <p:blipFill>
          <a:blip r:embed="rId5"/>
          <a:stretch>
            <a:fillRect/>
          </a:stretch>
        </p:blipFill>
        <p:spPr>
          <a:xfrm>
            <a:off x="858557" y="1317020"/>
            <a:ext cx="3324225" cy="2344163"/>
          </a:xfrm>
          <a:prstGeom prst="rect">
            <a:avLst/>
          </a:prstGeom>
        </p:spPr>
      </p:pic>
      <p:sp>
        <p:nvSpPr>
          <p:cNvPr id="9" name="文本框 8"/>
          <p:cNvSpPr txBox="1"/>
          <p:nvPr/>
        </p:nvSpPr>
        <p:spPr>
          <a:xfrm>
            <a:off x="2289490" y="3993663"/>
            <a:ext cx="850220" cy="33855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err="1"/>
              <a:t>nITN</a:t>
            </a:r>
            <a:endParaRPr lang="zh-CN" altLang="en-US" dirty="0"/>
          </a:p>
        </p:txBody>
      </p:sp>
      <p:sp>
        <p:nvSpPr>
          <p:cNvPr id="12" name="文本框 11"/>
          <p:cNvSpPr txBox="1"/>
          <p:nvPr/>
        </p:nvSpPr>
        <p:spPr>
          <a:xfrm>
            <a:off x="5882909" y="3993663"/>
            <a:ext cx="1957652" cy="33855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diversity-in-top-N</a:t>
            </a:r>
            <a:endParaRPr lang="zh-CN" altLang="en-US" dirty="0"/>
          </a:p>
        </p:txBody>
      </p:sp>
    </p:spTree>
    <p:extLst>
      <p:ext uri="{BB962C8B-B14F-4D97-AF65-F5344CB8AC3E}">
        <p14:creationId xmlns:p14="http://schemas.microsoft.com/office/powerpoint/2010/main" val="683004054"/>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Results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817296" y="1494436"/>
            <a:ext cx="7485133" cy="2062103"/>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lnSpc>
                <a:spcPct val="200000"/>
              </a:lnSpc>
              <a:buFont typeface="Arial" panose="020B0604020202020204" pitchFamily="34" charset="0"/>
              <a:buChar char="•"/>
            </a:pPr>
            <a:r>
              <a:rPr lang="en-US" altLang="zh-CN" dirty="0" smtClean="0"/>
              <a:t>having </a:t>
            </a:r>
            <a:r>
              <a:rPr lang="en-US" altLang="zh-CN" dirty="0"/>
              <a:t>established the novelty and diversity of the recommended apps, we </a:t>
            </a:r>
            <a:r>
              <a:rPr lang="en-US" altLang="zh-CN" dirty="0" smtClean="0"/>
              <a:t>analyze the obtained </a:t>
            </a:r>
            <a:r>
              <a:rPr lang="en-US" altLang="zh-CN" dirty="0"/>
              <a:t>results of recommendation </a:t>
            </a:r>
            <a:r>
              <a:rPr lang="en-US" altLang="zh-CN" dirty="0" smtClean="0"/>
              <a:t>qualitatively</a:t>
            </a:r>
          </a:p>
          <a:p>
            <a:pPr marL="285750" indent="-285750">
              <a:lnSpc>
                <a:spcPct val="200000"/>
              </a:lnSpc>
              <a:buFont typeface="Arial" panose="020B0604020202020204" pitchFamily="34" charset="0"/>
              <a:buChar char="•"/>
            </a:pPr>
            <a:r>
              <a:rPr lang="en-US" altLang="zh-CN" dirty="0" smtClean="0"/>
              <a:t>the distribution of item novelty for various number of apps installed </a:t>
            </a:r>
          </a:p>
          <a:p>
            <a:pPr marL="285750" indent="-285750">
              <a:lnSpc>
                <a:spcPct val="200000"/>
              </a:lnSpc>
              <a:buFont typeface="Arial" panose="020B0604020202020204" pitchFamily="34" charset="0"/>
              <a:buChar char="•"/>
            </a:pPr>
            <a:r>
              <a:rPr lang="en-US" altLang="zh-CN" dirty="0" smtClean="0"/>
              <a:t>item novelty ranges from 0.1 to 1.0, 1.0 represents most diverse</a:t>
            </a:r>
            <a:endParaRPr lang="en-US" altLang="zh-CN" dirty="0"/>
          </a:p>
        </p:txBody>
      </p:sp>
    </p:spTree>
    <p:extLst>
      <p:ext uri="{BB962C8B-B14F-4D97-AF65-F5344CB8AC3E}">
        <p14:creationId xmlns:p14="http://schemas.microsoft.com/office/powerpoint/2010/main" val="1454554258"/>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Experimental Results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218865" y="1226660"/>
            <a:ext cx="8656683" cy="2171995"/>
          </a:xfrm>
          <a:prstGeom prst="rect">
            <a:avLst/>
          </a:prstGeom>
        </p:spPr>
      </p:pic>
      <p:sp>
        <p:nvSpPr>
          <p:cNvPr id="3" name="文本框 2"/>
          <p:cNvSpPr txBox="1"/>
          <p:nvPr/>
        </p:nvSpPr>
        <p:spPr>
          <a:xfrm>
            <a:off x="942344" y="3666229"/>
            <a:ext cx="1842171" cy="307777"/>
          </a:xfrm>
          <a:prstGeom prst="rect">
            <a:avLst/>
          </a:prstGeom>
          <a:noFill/>
        </p:spPr>
        <p:txBody>
          <a:bodyPr wrap="square">
            <a:spAutoFit/>
          </a:bodyPr>
          <a:lstStyle>
            <a:defPPr>
              <a:defRPr lang="zh-CN"/>
            </a:defPPr>
            <a:lvl1pPr eaLnBrk="1" fontAlgn="auto" hangingPunct="1">
              <a:spcBef>
                <a:spcPts val="0"/>
              </a:spcBef>
              <a:spcAft>
                <a:spcPts val="0"/>
              </a:spcAft>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15 apps installed</a:t>
            </a:r>
            <a:endParaRPr lang="zh-CN" altLang="en-US" dirty="0"/>
          </a:p>
        </p:txBody>
      </p:sp>
      <p:sp>
        <p:nvSpPr>
          <p:cNvPr id="6" name="文本框 5"/>
          <p:cNvSpPr txBox="1"/>
          <p:nvPr/>
        </p:nvSpPr>
        <p:spPr>
          <a:xfrm>
            <a:off x="4024252" y="3666229"/>
            <a:ext cx="1721946" cy="307777"/>
          </a:xfrm>
          <a:prstGeom prst="rect">
            <a:avLst/>
          </a:prstGeom>
          <a:noFill/>
        </p:spPr>
        <p:txBody>
          <a:bodyPr wrap="square">
            <a:spAutoFit/>
          </a:bodyPr>
          <a:lstStyle>
            <a:defPPr>
              <a:defRPr lang="zh-CN"/>
            </a:defPPr>
            <a:lvl1pPr eaLnBrk="1" fontAlgn="auto" hangingPunct="1">
              <a:spcBef>
                <a:spcPts val="0"/>
              </a:spcBef>
              <a:spcAft>
                <a:spcPts val="0"/>
              </a:spcAft>
              <a:defRPr sz="14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dirty="0"/>
              <a:t>7 apps installed</a:t>
            </a:r>
            <a:endParaRPr lang="zh-CN" altLang="en-US" dirty="0"/>
          </a:p>
        </p:txBody>
      </p:sp>
      <p:sp>
        <p:nvSpPr>
          <p:cNvPr id="7" name="文本框 6"/>
          <p:cNvSpPr txBox="1"/>
          <p:nvPr/>
        </p:nvSpPr>
        <p:spPr>
          <a:xfrm>
            <a:off x="6822556" y="3665590"/>
            <a:ext cx="1842171" cy="30777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r>
              <a:rPr lang="en-US" altLang="zh-CN" sz="1400" dirty="0"/>
              <a:t>40 apps installed</a:t>
            </a:r>
            <a:endParaRPr lang="zh-CN" altLang="en-US" sz="1400" dirty="0"/>
          </a:p>
        </p:txBody>
      </p:sp>
    </p:spTree>
    <p:extLst>
      <p:ext uri="{BB962C8B-B14F-4D97-AF65-F5344CB8AC3E}">
        <p14:creationId xmlns:p14="http://schemas.microsoft.com/office/powerpoint/2010/main" val="4117733417"/>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3184525" y="2019299"/>
            <a:ext cx="4797425" cy="1015722"/>
            <a:chOff x="3184271" y="2019402"/>
            <a:chExt cx="4348365" cy="1015526"/>
          </a:xfrm>
        </p:grpSpPr>
        <p:sp>
          <p:nvSpPr>
            <p:cNvPr id="31751" name="文本框 12"/>
            <p:cNvSpPr txBox="1">
              <a:spLocks noChangeArrowheads="1"/>
            </p:cNvSpPr>
            <p:nvPr/>
          </p:nvSpPr>
          <p:spPr bwMode="auto">
            <a:xfrm>
              <a:off x="3184271" y="2327179"/>
              <a:ext cx="4348365" cy="7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4000" dirty="0">
                  <a:solidFill>
                    <a:schemeClr val="bg1"/>
                  </a:solidFill>
                  <a:latin typeface="微软雅黑" pitchFamily="34" charset="-122"/>
                  <a:ea typeface="微软雅黑" pitchFamily="34" charset="-122"/>
                </a:rPr>
                <a:t>Conclusion</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dirty="0">
                  <a:solidFill>
                    <a:schemeClr val="bg1"/>
                  </a:solidFill>
                  <a:latin typeface="微软雅黑" pitchFamily="34" charset="-122"/>
                  <a:ea typeface="微软雅黑" pitchFamily="34" charset="-122"/>
                </a:rPr>
                <a:t>PART SIX</a:t>
              </a:r>
              <a:endParaRPr lang="zh-CN" altLang="en-US" sz="1400" dirty="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81797835"/>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p:cNvGrpSpPr>
            <a:grpSpLocks/>
          </p:cNvGrpSpPr>
          <p:nvPr/>
        </p:nvGrpSpPr>
        <p:grpSpPr bwMode="auto">
          <a:xfrm>
            <a:off x="3235325" y="1957388"/>
            <a:ext cx="1128713" cy="1128712"/>
            <a:chOff x="2558424" y="1401428"/>
            <a:chExt cx="1318727" cy="1318727"/>
          </a:xfrm>
        </p:grpSpPr>
        <p:sp>
          <p:nvSpPr>
            <p:cNvPr id="35" name="椭圆 34"/>
            <p:cNvSpPr/>
            <p:nvPr/>
          </p:nvSpPr>
          <p:spPr>
            <a:xfrm>
              <a:off x="2558424" y="1401428"/>
              <a:ext cx="1318727" cy="1318727"/>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ea typeface="微软雅黑" panose="020B0503020204020204" pitchFamily="34" charset="-122"/>
              </a:endParaRPr>
            </a:p>
          </p:txBody>
        </p:sp>
        <p:sp>
          <p:nvSpPr>
            <p:cNvPr id="36" name="Freeform 11"/>
            <p:cNvSpPr>
              <a:spLocks/>
            </p:cNvSpPr>
            <p:nvPr/>
          </p:nvSpPr>
          <p:spPr bwMode="auto">
            <a:xfrm>
              <a:off x="2675274" y="1815037"/>
              <a:ext cx="1085027" cy="597230"/>
            </a:xfrm>
            <a:custGeom>
              <a:avLst/>
              <a:gdLst>
                <a:gd name="T0" fmla="*/ 7 w 683"/>
                <a:gd name="T1" fmla="*/ 118 h 376"/>
                <a:gd name="T2" fmla="*/ 334 w 683"/>
                <a:gd name="T3" fmla="*/ 1 h 376"/>
                <a:gd name="T4" fmla="*/ 341 w 683"/>
                <a:gd name="T5" fmla="*/ 1 h 376"/>
                <a:gd name="T6" fmla="*/ 675 w 683"/>
                <a:gd name="T7" fmla="*/ 118 h 376"/>
                <a:gd name="T8" fmla="*/ 683 w 683"/>
                <a:gd name="T9" fmla="*/ 129 h 376"/>
                <a:gd name="T10" fmla="*/ 675 w 683"/>
                <a:gd name="T11" fmla="*/ 139 h 376"/>
                <a:gd name="T12" fmla="*/ 561 w 683"/>
                <a:gd name="T13" fmla="*/ 172 h 376"/>
                <a:gd name="T14" fmla="*/ 338 w 683"/>
                <a:gd name="T15" fmla="*/ 119 h 376"/>
                <a:gd name="T16" fmla="*/ 328 w 683"/>
                <a:gd name="T17" fmla="*/ 130 h 376"/>
                <a:gd name="T18" fmla="*/ 338 w 683"/>
                <a:gd name="T19" fmla="*/ 140 h 376"/>
                <a:gd name="T20" fmla="*/ 545 w 683"/>
                <a:gd name="T21" fmla="*/ 185 h 376"/>
                <a:gd name="T22" fmla="*/ 545 w 683"/>
                <a:gd name="T23" fmla="*/ 255 h 376"/>
                <a:gd name="T24" fmla="*/ 545 w 683"/>
                <a:gd name="T25" fmla="*/ 256 h 376"/>
                <a:gd name="T26" fmla="*/ 337 w 683"/>
                <a:gd name="T27" fmla="*/ 305 h 376"/>
                <a:gd name="T28" fmla="*/ 130 w 683"/>
                <a:gd name="T29" fmla="*/ 256 h 376"/>
                <a:gd name="T30" fmla="*/ 130 w 683"/>
                <a:gd name="T31" fmla="*/ 255 h 376"/>
                <a:gd name="T32" fmla="*/ 130 w 683"/>
                <a:gd name="T33" fmla="*/ 174 h 376"/>
                <a:gd name="T34" fmla="*/ 71 w 683"/>
                <a:gd name="T35" fmla="*/ 157 h 376"/>
                <a:gd name="T36" fmla="*/ 71 w 683"/>
                <a:gd name="T37" fmla="*/ 249 h 376"/>
                <a:gd name="T38" fmla="*/ 92 w 683"/>
                <a:gd name="T39" fmla="*/ 277 h 376"/>
                <a:gd name="T40" fmla="*/ 75 w 683"/>
                <a:gd name="T41" fmla="*/ 303 h 376"/>
                <a:gd name="T42" fmla="*/ 82 w 683"/>
                <a:gd name="T43" fmla="*/ 338 h 376"/>
                <a:gd name="T44" fmla="*/ 28 w 683"/>
                <a:gd name="T45" fmla="*/ 361 h 376"/>
                <a:gd name="T46" fmla="*/ 39 w 683"/>
                <a:gd name="T47" fmla="*/ 301 h 376"/>
                <a:gd name="T48" fmla="*/ 26 w 683"/>
                <a:gd name="T49" fmla="*/ 277 h 376"/>
                <a:gd name="T50" fmla="*/ 46 w 683"/>
                <a:gd name="T51" fmla="*/ 249 h 376"/>
                <a:gd name="T52" fmla="*/ 46 w 683"/>
                <a:gd name="T53" fmla="*/ 150 h 376"/>
                <a:gd name="T54" fmla="*/ 8 w 683"/>
                <a:gd name="T55" fmla="*/ 139 h 376"/>
                <a:gd name="T56" fmla="*/ 0 w 683"/>
                <a:gd name="T57" fmla="*/ 129 h 376"/>
                <a:gd name="T58" fmla="*/ 7 w 683"/>
                <a:gd name="T59" fmla="*/ 118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mn-lt"/>
                <a:ea typeface="微软雅黑" panose="020B0503020204020204" pitchFamily="34" charset="-122"/>
              </a:endParaRPr>
            </a:p>
          </p:txBody>
        </p:sp>
      </p:grpSp>
      <p:grpSp>
        <p:nvGrpSpPr>
          <p:cNvPr id="37" name="组合 36"/>
          <p:cNvGrpSpPr>
            <a:grpSpLocks/>
          </p:cNvGrpSpPr>
          <p:nvPr/>
        </p:nvGrpSpPr>
        <p:grpSpPr bwMode="auto">
          <a:xfrm>
            <a:off x="3799681" y="2032002"/>
            <a:ext cx="4200526" cy="893473"/>
            <a:chOff x="3798671" y="2019402"/>
            <a:chExt cx="4203845" cy="893668"/>
          </a:xfrm>
        </p:grpSpPr>
        <p:sp>
          <p:nvSpPr>
            <p:cNvPr id="19461" name="文本框 37"/>
            <p:cNvSpPr txBox="1">
              <a:spLocks noChangeArrowheads="1"/>
            </p:cNvSpPr>
            <p:nvPr/>
          </p:nvSpPr>
          <p:spPr bwMode="auto">
            <a:xfrm>
              <a:off x="3798671" y="2328167"/>
              <a:ext cx="4203845" cy="584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3200" dirty="0">
                  <a:solidFill>
                    <a:schemeClr val="bg1"/>
                  </a:solidFill>
                  <a:ea typeface="微软雅黑" pitchFamily="34" charset="-122"/>
                </a:rPr>
                <a:t>Background</a:t>
              </a:r>
              <a:endParaRPr lang="zh-CN" altLang="en-US" sz="3200" dirty="0">
                <a:solidFill>
                  <a:schemeClr val="bg1"/>
                </a:solidFill>
                <a:ea typeface="微软雅黑" pitchFamily="34" charset="-122"/>
              </a:endParaRPr>
            </a:p>
          </p:txBody>
        </p:sp>
        <p:sp>
          <p:nvSpPr>
            <p:cNvPr id="19462" name="文本框 38"/>
            <p:cNvSpPr txBox="1">
              <a:spLocks noChangeArrowheads="1"/>
            </p:cNvSpPr>
            <p:nvPr/>
          </p:nvSpPr>
          <p:spPr bwMode="auto">
            <a:xfrm>
              <a:off x="4535462" y="2019402"/>
              <a:ext cx="12868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ONE</a:t>
              </a:r>
              <a:endParaRPr lang="zh-CN" altLang="en-US" sz="1400">
                <a:solidFill>
                  <a:schemeClr val="bg1"/>
                </a:solidFill>
                <a:latin typeface="微软雅黑" pitchFamily="34" charset="-122"/>
                <a:ea typeface="微软雅黑" pitchFamily="34" charset="-122"/>
              </a:endParaRPr>
            </a:p>
          </p:txBody>
        </p:sp>
      </p:grpSp>
    </p:spTree>
  </p:cSld>
  <p:clrMapOvr>
    <a:masterClrMapping/>
  </p:clrMapOvr>
  <p:transition spd="slow" advClick="0" advTm="0">
    <p:comb/>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250" fill="hold"/>
                                        <p:tgtEl>
                                          <p:spTgt spid="34"/>
                                        </p:tgtEl>
                                        <p:attrNameLst>
                                          <p:attrName>ppt_w</p:attrName>
                                        </p:attrNameLst>
                                      </p:cBhvr>
                                      <p:tavLst>
                                        <p:tav tm="0">
                                          <p:val>
                                            <p:fltVal val="0"/>
                                          </p:val>
                                        </p:tav>
                                        <p:tav tm="100000">
                                          <p:val>
                                            <p:strVal val="#ppt_w"/>
                                          </p:val>
                                        </p:tav>
                                      </p:tavLst>
                                    </p:anim>
                                    <p:anim calcmode="lin" valueType="num">
                                      <p:cBhvr>
                                        <p:cTn id="8" dur="250" fill="hold"/>
                                        <p:tgtEl>
                                          <p:spTgt spid="34"/>
                                        </p:tgtEl>
                                        <p:attrNameLst>
                                          <p:attrName>ppt_h</p:attrName>
                                        </p:attrNameLst>
                                      </p:cBhvr>
                                      <p:tavLst>
                                        <p:tav tm="0">
                                          <p:val>
                                            <p:fltVal val="0"/>
                                          </p:val>
                                        </p:tav>
                                        <p:tav tm="100000">
                                          <p:val>
                                            <p:strVal val="#ppt_h"/>
                                          </p:val>
                                        </p:tav>
                                      </p:tavLst>
                                    </p:anim>
                                    <p:animEffect transition="in" filter="fade">
                                      <p:cBhvr>
                                        <p:cTn id="9" dur="250"/>
                                        <p:tgtEl>
                                          <p:spTgt spid="34"/>
                                        </p:tgtEl>
                                      </p:cBhvr>
                                    </p:animEffect>
                                  </p:childTnLst>
                                </p:cTn>
                              </p:par>
                              <p:par>
                                <p:cTn id="10" presetID="6" presetClass="emph" presetSubtype="0" decel="100000" fill="hold" nodeType="withEffect">
                                  <p:stCondLst>
                                    <p:cond delay="200"/>
                                  </p:stCondLst>
                                  <p:childTnLst>
                                    <p:animScale>
                                      <p:cBhvr>
                                        <p:cTn id="11" dur="250" fill="hold"/>
                                        <p:tgtEl>
                                          <p:spTgt spid="34"/>
                                        </p:tgtEl>
                                      </p:cBhvr>
                                      <p:by x="110000" y="110000"/>
                                    </p:animScale>
                                  </p:childTnLst>
                                </p:cTn>
                              </p:par>
                              <p:par>
                                <p:cTn id="12" presetID="6" presetClass="emph" presetSubtype="0" decel="100000" fill="hold" nodeType="withEffect">
                                  <p:stCondLst>
                                    <p:cond delay="400"/>
                                  </p:stCondLst>
                                  <p:childTnLst>
                                    <p:animScale>
                                      <p:cBhvr>
                                        <p:cTn id="13" dur="250" fill="hold"/>
                                        <p:tgtEl>
                                          <p:spTgt spid="34"/>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1+#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Conclusion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104169" y="1529394"/>
            <a:ext cx="6868932" cy="1877437"/>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a:t>developed a method for providing serendipitous recommendation</a:t>
            </a:r>
          </a:p>
          <a:p>
            <a:r>
              <a:rPr lang="en-US" altLang="zh-CN" sz="1400" dirty="0" smtClean="0"/>
              <a:t>      for </a:t>
            </a:r>
            <a:r>
              <a:rPr lang="en-US" altLang="zh-CN" sz="1400" dirty="0"/>
              <a:t>mobile apps by discovering highly diverse apps</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captures user</a:t>
            </a:r>
            <a:r>
              <a:rPr lang="en-US" altLang="zh-CN" sz="1400" dirty="0">
                <a:latin typeface="Yu Gothic Medium" panose="020B0500000000000000" pitchFamily="34" charset="-128"/>
                <a:ea typeface="Yu Gothic Medium" panose="020B0500000000000000" pitchFamily="34" charset="-128"/>
              </a:rPr>
              <a:t>’</a:t>
            </a:r>
            <a:r>
              <a:rPr lang="en-US" altLang="zh-CN" sz="1400" dirty="0"/>
              <a:t>s preferences from apps already installed on the </a:t>
            </a:r>
          </a:p>
          <a:p>
            <a:r>
              <a:rPr lang="en-US" altLang="zh-CN" sz="1400" dirty="0"/>
              <a:t> </a:t>
            </a:r>
            <a:r>
              <a:rPr lang="en-US" altLang="zh-CN" sz="1400" dirty="0" smtClean="0"/>
              <a:t>     user</a:t>
            </a:r>
            <a:r>
              <a:rPr lang="en-US" altLang="zh-CN" sz="1400" dirty="0" smtClean="0">
                <a:latin typeface="Yu Gothic UI Semibold" panose="020B0700000000000000" pitchFamily="34" charset="-128"/>
                <a:ea typeface="Yu Gothic UI Semibold" panose="020B0700000000000000" pitchFamily="34" charset="-128"/>
              </a:rPr>
              <a:t>’</a:t>
            </a:r>
            <a:r>
              <a:rPr lang="en-US" altLang="zh-CN" sz="1400" dirty="0" smtClean="0"/>
              <a:t>s </a:t>
            </a:r>
            <a:r>
              <a:rPr lang="en-US" altLang="zh-CN" sz="1400" dirty="0"/>
              <a:t>mobile phone and provides serendipitous recommendation </a:t>
            </a:r>
          </a:p>
          <a:p>
            <a:r>
              <a:rPr lang="en-US" altLang="zh-CN" sz="1400" dirty="0" smtClean="0"/>
              <a:t>      by </a:t>
            </a:r>
            <a:r>
              <a:rPr lang="en-US" altLang="zh-CN" sz="1400" dirty="0"/>
              <a:t>constructing app-app similarity graph</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p:txBody>
      </p:sp>
    </p:spTree>
    <p:extLst>
      <p:ext uri="{BB962C8B-B14F-4D97-AF65-F5344CB8AC3E}">
        <p14:creationId xmlns:p14="http://schemas.microsoft.com/office/powerpoint/2010/main" val="3692524588"/>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25"/>
          <p:cNvSpPr txBox="1"/>
          <p:nvPr/>
        </p:nvSpPr>
        <p:spPr>
          <a:xfrm>
            <a:off x="525463" y="353596"/>
            <a:ext cx="8618537" cy="338554"/>
          </a:xfrm>
          <a:prstGeom prst="rect">
            <a:avLst/>
          </a:prstGeom>
          <a:noFill/>
        </p:spPr>
        <p:txBody>
          <a:bodyPr wrap="square">
            <a:spAutoFit/>
          </a:bodyPr>
          <a:lstStyle>
            <a:defPPr>
              <a:defRPr lang="zh-CN"/>
            </a:defPPr>
            <a:lvl1pPr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1pPr>
            <a:lvl2pPr marL="342900" indent="1143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2pPr>
            <a:lvl3pPr marL="685800" indent="2286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3pPr>
            <a:lvl4pPr marL="1028700" indent="3429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4pPr>
            <a:lvl5pPr marL="1371600" indent="457200" algn="l" defTabSz="685800" rtl="0" eaLnBrk="0" fontAlgn="base" hangingPunct="0">
              <a:spcBef>
                <a:spcPct val="0"/>
              </a:spcBef>
              <a:spcAft>
                <a:spcPct val="0"/>
              </a:spcAft>
              <a:defRPr sz="1300" kern="1200">
                <a:solidFill>
                  <a:schemeClr val="tx1"/>
                </a:solidFill>
                <a:latin typeface="方正正黑简体" pitchFamily="2" charset="-122"/>
                <a:ea typeface="方正正黑简体" pitchFamily="2" charset="-122"/>
                <a:cs typeface="+mn-cs"/>
              </a:defRPr>
            </a:lvl5pPr>
            <a:lvl6pPr marL="2286000" algn="l" defTabSz="914400" rtl="0" eaLnBrk="1" latinLnBrk="0" hangingPunct="1">
              <a:defRPr sz="1300" kern="1200">
                <a:solidFill>
                  <a:schemeClr val="tx1"/>
                </a:solidFill>
                <a:latin typeface="方正正黑简体" pitchFamily="2" charset="-122"/>
                <a:ea typeface="方正正黑简体" pitchFamily="2" charset="-122"/>
                <a:cs typeface="+mn-cs"/>
              </a:defRPr>
            </a:lvl6pPr>
            <a:lvl7pPr marL="2743200" algn="l" defTabSz="914400" rtl="0" eaLnBrk="1" latinLnBrk="0" hangingPunct="1">
              <a:defRPr sz="1300" kern="1200">
                <a:solidFill>
                  <a:schemeClr val="tx1"/>
                </a:solidFill>
                <a:latin typeface="方正正黑简体" pitchFamily="2" charset="-122"/>
                <a:ea typeface="方正正黑简体" pitchFamily="2" charset="-122"/>
                <a:cs typeface="+mn-cs"/>
              </a:defRPr>
            </a:lvl7pPr>
            <a:lvl8pPr marL="3200400" algn="l" defTabSz="914400" rtl="0" eaLnBrk="1" latinLnBrk="0" hangingPunct="1">
              <a:defRPr sz="1300" kern="1200">
                <a:solidFill>
                  <a:schemeClr val="tx1"/>
                </a:solidFill>
                <a:latin typeface="方正正黑简体" pitchFamily="2" charset="-122"/>
                <a:ea typeface="方正正黑简体" pitchFamily="2" charset="-122"/>
                <a:cs typeface="+mn-cs"/>
              </a:defRPr>
            </a:lvl8pPr>
            <a:lvl9pPr marL="3657600" algn="l" defTabSz="914400" rtl="0" eaLnBrk="1" latinLnBrk="0" hangingPunct="1">
              <a:defRPr sz="1300" kern="1200">
                <a:solidFill>
                  <a:schemeClr val="tx1"/>
                </a:solidFill>
                <a:latin typeface="方正正黑简体" pitchFamily="2" charset="-122"/>
                <a:ea typeface="方正正黑简体" pitchFamily="2" charset="-122"/>
                <a:cs typeface="+mn-cs"/>
              </a:defRPr>
            </a:lvl9pPr>
          </a:lstStyle>
          <a:p>
            <a:pPr eaLnBrk="1" fontAlgn="auto" hangingPunct="1">
              <a:spcBef>
                <a:spcPts val="0"/>
              </a:spcBef>
              <a:spcAft>
                <a:spcPts val="0"/>
              </a:spcAft>
              <a:defRPr/>
            </a:pPr>
            <a:r>
              <a:rPr lang="en-US" altLang="zh-CN" sz="1600" dirty="0" smtClean="0">
                <a:solidFill>
                  <a:schemeClr val="bg1">
                    <a:lumMod val="95000"/>
                  </a:schemeClr>
                </a:solidFill>
                <a:latin typeface="微软雅黑" panose="020B0503020204020204" pitchFamily="34" charset="-122"/>
                <a:ea typeface="微软雅黑" panose="020B0503020204020204" pitchFamily="34" charset="-122"/>
              </a:rPr>
              <a:t>Conclusion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737568" y="2202418"/>
            <a:ext cx="5668865" cy="738664"/>
          </a:xfrm>
          <a:prstGeom prst="rect">
            <a:avLst/>
          </a:prstGeom>
          <a:noFill/>
        </p:spPr>
        <p:txBody>
          <a:bodyPr wrap="square">
            <a:spAutoFit/>
          </a:bodyPr>
          <a:lstStyle>
            <a:defPPr>
              <a:defRPr lang="zh-CN"/>
            </a:defPPr>
            <a:lvl1pPr eaLnBrk="1" fontAlgn="auto" hangingPunct="1">
              <a:spcBef>
                <a:spcPts val="0"/>
              </a:spcBef>
              <a:spcAft>
                <a:spcPts val="0"/>
              </a:spcAft>
              <a:defRPr sz="1600">
                <a:solidFill>
                  <a:schemeClr val="bg1">
                    <a:lumMod val="95000"/>
                  </a:schemeClr>
                </a:solidFill>
                <a:latin typeface="微软雅黑" panose="020B0503020204020204" pitchFamily="34" charset="-122"/>
                <a:ea typeface="微软雅黑" panose="020B0503020204020204" pitchFamily="34" charset="-122"/>
              </a:defRPr>
            </a:lvl1pPr>
          </a:lstStyle>
          <a:p>
            <a:pPr marL="285750" indent="-285750">
              <a:buFont typeface="Arial" panose="020B0604020202020204" pitchFamily="34" charset="0"/>
              <a:buChar char="•"/>
            </a:pPr>
            <a:r>
              <a:rPr lang="en-US" altLang="zh-CN" sz="1400" dirty="0" smtClean="0"/>
              <a:t>need to develop additional metrics for verifying the accuracy of these serendipitous recommendations</a:t>
            </a:r>
            <a:endParaRPr lang="en-US" altLang="zh-CN" sz="1400" dirty="0"/>
          </a:p>
          <a:p>
            <a:pPr marL="285750" indent="-285750">
              <a:buFont typeface="Arial" panose="020B0604020202020204" pitchFamily="34" charset="0"/>
              <a:buChar char="•"/>
            </a:pPr>
            <a:endParaRPr lang="en-US" altLang="zh-CN" sz="1400" dirty="0"/>
          </a:p>
        </p:txBody>
      </p:sp>
    </p:spTree>
    <p:extLst>
      <p:ext uri="{BB962C8B-B14F-4D97-AF65-F5344CB8AC3E}">
        <p14:creationId xmlns:p14="http://schemas.microsoft.com/office/powerpoint/2010/main" val="824183590"/>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2532063" y="1831975"/>
            <a:ext cx="395763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eaLnBrk="1" hangingPunct="1">
              <a:lnSpc>
                <a:spcPct val="150000"/>
              </a:lnSpc>
            </a:pPr>
            <a:r>
              <a:rPr lang="en-US" altLang="zh-CN" sz="4800" b="1" dirty="0">
                <a:solidFill>
                  <a:schemeClr val="bg1"/>
                </a:solidFill>
                <a:latin typeface="微软雅黑" pitchFamily="34" charset="-122"/>
                <a:ea typeface="微软雅黑" pitchFamily="34" charset="-122"/>
              </a:rPr>
              <a:t>THANKS!</a:t>
            </a:r>
            <a:endParaRPr lang="zh-CN" altLang="en-US" sz="4800" b="1"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4"/>
                                        </p:tgtEl>
                                        <p:attrNameLst>
                                          <p:attrName>style.visibility</p:attrName>
                                        </p:attrNameLst>
                                      </p:cBhvr>
                                      <p:to>
                                        <p:strVal val="visible"/>
                                      </p:to>
                                    </p:set>
                                    <p:anim calcmode="lin" valueType="num">
                                      <p:cBhvr>
                                        <p:cTn id="7" dur="250" fill="hold"/>
                                        <p:tgtEl>
                                          <p:spTgt spid="4"/>
                                        </p:tgtEl>
                                        <p:attrNameLst>
                                          <p:attrName>ppt_x</p:attrName>
                                        </p:attrNameLst>
                                      </p:cBhvr>
                                      <p:tavLst>
                                        <p:tav tm="0">
                                          <p:val>
                                            <p:strVal val="#ppt_x"/>
                                          </p:val>
                                        </p:tav>
                                        <p:tav tm="100000">
                                          <p:val>
                                            <p:strVal val="#ppt_x"/>
                                          </p:val>
                                        </p:tav>
                                      </p:tavLst>
                                    </p:anim>
                                    <p:anim calcmode="lin" valueType="num">
                                      <p:cBhvr>
                                        <p:cTn id="8" dur="250" fill="hold"/>
                                        <p:tgtEl>
                                          <p:spTgt spid="4"/>
                                        </p:tgtEl>
                                        <p:attrNameLst>
                                          <p:attrName>ppt_y</p:attrName>
                                        </p:attrNameLst>
                                      </p:cBhvr>
                                      <p:tavLst>
                                        <p:tav tm="0">
                                          <p:val>
                                            <p:strVal val="#ppt_y-#ppt_h/2"/>
                                          </p:val>
                                        </p:tav>
                                        <p:tav tm="100000">
                                          <p:val>
                                            <p:strVal val="#ppt_y"/>
                                          </p:val>
                                        </p:tav>
                                      </p:tavLst>
                                    </p:anim>
                                    <p:anim calcmode="lin" valueType="num">
                                      <p:cBhvr>
                                        <p:cTn id="9" dur="250" fill="hold"/>
                                        <p:tgtEl>
                                          <p:spTgt spid="4"/>
                                        </p:tgtEl>
                                        <p:attrNameLst>
                                          <p:attrName>ppt_w</p:attrName>
                                        </p:attrNameLst>
                                      </p:cBhvr>
                                      <p:tavLst>
                                        <p:tav tm="0">
                                          <p:val>
                                            <p:strVal val="#ppt_w"/>
                                          </p:val>
                                        </p:tav>
                                        <p:tav tm="100000">
                                          <p:val>
                                            <p:strVal val="#ppt_w"/>
                                          </p:val>
                                        </p:tav>
                                      </p:tavLst>
                                    </p:anim>
                                    <p:anim calcmode="lin" valueType="num">
                                      <p:cBhvr>
                                        <p:cTn id="10" dur="25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58775"/>
            <a:ext cx="38306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What is Recommender System(RSs) ?</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1519" name="矩形 54"/>
          <p:cNvSpPr>
            <a:spLocks noChangeArrowheads="1"/>
          </p:cNvSpPr>
          <p:nvPr/>
        </p:nvSpPr>
        <p:spPr bwMode="auto">
          <a:xfrm>
            <a:off x="411163" y="863473"/>
            <a:ext cx="7494587"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600" dirty="0">
                <a:solidFill>
                  <a:schemeClr val="bg1"/>
                </a:solidFill>
                <a:latin typeface="微软雅黑" pitchFamily="34" charset="-122"/>
                <a:ea typeface="微软雅黑" pitchFamily="34" charset="-122"/>
              </a:rPr>
              <a:t>Recommender Systems (RSs) are software tools and techniques providing suggestions for items to be of use to a user. The suggestions relate to various decision-making processes, such as what items to buy, what music to listen to, or what online news to read.</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600" dirty="0">
                <a:solidFill>
                  <a:schemeClr val="bg1"/>
                </a:solidFill>
                <a:latin typeface="微软雅黑" pitchFamily="34" charset="-122"/>
                <a:ea typeface="微软雅黑" pitchFamily="34" charset="-122"/>
              </a:rPr>
              <a:t>RSs have proved in recent years to be a valuable means for coping with the information overload problem. </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348138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Recommender Systems Function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TextBox 29"/>
          <p:cNvSpPr txBox="1"/>
          <p:nvPr/>
        </p:nvSpPr>
        <p:spPr>
          <a:xfrm>
            <a:off x="411163" y="858838"/>
            <a:ext cx="8267700" cy="3831818"/>
          </a:xfrm>
          <a:prstGeom prst="rect">
            <a:avLst/>
          </a:prstGeom>
          <a:noFill/>
        </p:spPr>
        <p:txBody>
          <a:bodyPr>
            <a:spAutoFit/>
          </a:bodyPr>
          <a:lstStyle/>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Increase the number of items sold</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Sell more diverse items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Increase the user satisfaction</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Increase user fidelity</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Better understand what the user wants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Find Some Good Items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Find all good items</a:t>
            </a:r>
          </a:p>
          <a:p>
            <a:pPr marL="171450" indent="-171450" eaLnBrk="1" fontAlgn="auto" hangingPunct="1">
              <a:lnSpc>
                <a:spcPct val="150000"/>
              </a:lnSpc>
              <a:spcBef>
                <a:spcPts val="0"/>
              </a:spcBef>
              <a:spcAft>
                <a:spcPts val="0"/>
              </a:spcAft>
              <a:buFont typeface="Arial" panose="020B0604020202020204" pitchFamily="34" charset="0"/>
              <a:buChar char="•"/>
              <a:defRPr/>
            </a:pPr>
            <a:r>
              <a:rPr lang="en-US" altLang="zh-CN" sz="1800" dirty="0">
                <a:solidFill>
                  <a:schemeClr val="bg1"/>
                </a:solidFill>
                <a:latin typeface="微软雅黑" pitchFamily="34" charset="-122"/>
                <a:ea typeface="微软雅黑" pitchFamily="34" charset="-122"/>
              </a:rPr>
              <a:t>…</a:t>
            </a:r>
          </a:p>
          <a:p>
            <a:pPr eaLnBrk="1" fontAlgn="auto" hangingPunct="1">
              <a:lnSpc>
                <a:spcPct val="150000"/>
              </a:lnSpc>
              <a:spcBef>
                <a:spcPts val="0"/>
              </a:spcBef>
              <a:spcAft>
                <a:spcPts val="0"/>
              </a:spcAft>
              <a:defRPr/>
            </a:pPr>
            <a:endParaRPr lang="zh-CN" altLang="en-US" sz="18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图片 3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文本框 31"/>
          <p:cNvSpPr txBox="1"/>
          <p:nvPr/>
        </p:nvSpPr>
        <p:spPr>
          <a:xfrm>
            <a:off x="411163" y="358775"/>
            <a:ext cx="8097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The most popular approach in recommender systems Systems Function</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5" name="TextBox 29"/>
          <p:cNvSpPr txBox="1"/>
          <p:nvPr/>
        </p:nvSpPr>
        <p:spPr>
          <a:xfrm>
            <a:off x="411163" y="1182688"/>
            <a:ext cx="8267700" cy="3231654"/>
          </a:xfrm>
          <a:prstGeom prst="rect">
            <a:avLst/>
          </a:prstGeom>
          <a:noFill/>
        </p:spPr>
        <p:txBody>
          <a:bodyPr>
            <a:spAutoFit/>
          </a:bodyPr>
          <a:lstStyle/>
          <a:p>
            <a:pPr eaLnBrk="1" fontAlgn="auto" hangingPunct="1">
              <a:lnSpc>
                <a:spcPct val="150000"/>
              </a:lnSpc>
              <a:spcBef>
                <a:spcPts val="0"/>
              </a:spcBef>
              <a:spcAft>
                <a:spcPts val="0"/>
              </a:spcAft>
              <a:defRPr/>
            </a:pPr>
            <a:r>
              <a:rPr lang="en-US" altLang="zh-CN" sz="1800" b="1" dirty="0">
                <a:solidFill>
                  <a:schemeClr val="bg1"/>
                </a:solidFill>
                <a:latin typeface="微软雅黑" pitchFamily="34" charset="-122"/>
                <a:ea typeface="微软雅黑" pitchFamily="34" charset="-122"/>
              </a:rPr>
              <a:t>Collaborative Filtering (CF):</a:t>
            </a:r>
          </a:p>
          <a:p>
            <a:pPr eaLnBrk="1" fontAlgn="auto" hangingPunct="1">
              <a:lnSpc>
                <a:spcPct val="150000"/>
              </a:lnSpc>
              <a:spcBef>
                <a:spcPts val="0"/>
              </a:spcBef>
              <a:spcAft>
                <a:spcPts val="0"/>
              </a:spcAft>
              <a:defRPr/>
            </a:pPr>
            <a:r>
              <a:rPr lang="en-US" altLang="zh-CN" sz="1600" dirty="0">
                <a:solidFill>
                  <a:schemeClr val="bg1"/>
                </a:solidFill>
                <a:latin typeface="微软雅黑" pitchFamily="34" charset="-122"/>
                <a:ea typeface="微软雅黑" pitchFamily="34" charset="-122"/>
              </a:rPr>
              <a:t>Works by recommending items to target users based on what other </a:t>
            </a:r>
            <a:r>
              <a:rPr lang="en-US" altLang="zh-CN" sz="1600" dirty="0" err="1">
                <a:solidFill>
                  <a:schemeClr val="bg1"/>
                </a:solidFill>
                <a:latin typeface="微软雅黑" pitchFamily="34" charset="-122"/>
                <a:ea typeface="微软雅黑" pitchFamily="34" charset="-122"/>
              </a:rPr>
              <a:t>simi</a:t>
            </a:r>
            <a:r>
              <a:rPr lang="en-US" altLang="zh-CN" sz="1600" dirty="0">
                <a:solidFill>
                  <a:schemeClr val="bg1"/>
                </a:solidFill>
                <a:latin typeface="微软雅黑" pitchFamily="34" charset="-122"/>
                <a:ea typeface="微软雅黑" pitchFamily="34" charset="-122"/>
              </a:rPr>
              <a:t>-</a:t>
            </a:r>
          </a:p>
          <a:p>
            <a:pPr eaLnBrk="1" fontAlgn="auto" hangingPunct="1">
              <a:lnSpc>
                <a:spcPct val="150000"/>
              </a:lnSpc>
              <a:spcBef>
                <a:spcPts val="0"/>
              </a:spcBef>
              <a:spcAft>
                <a:spcPts val="0"/>
              </a:spcAft>
              <a:defRPr/>
            </a:pPr>
            <a:r>
              <a:rPr lang="en-US" altLang="zh-CN" sz="1600" dirty="0" err="1">
                <a:solidFill>
                  <a:schemeClr val="bg1"/>
                </a:solidFill>
                <a:latin typeface="微软雅黑" pitchFamily="34" charset="-122"/>
                <a:ea typeface="微软雅黑" pitchFamily="34" charset="-122"/>
              </a:rPr>
              <a:t>larusers</a:t>
            </a:r>
            <a:r>
              <a:rPr lang="en-US" altLang="zh-CN" sz="1600" dirty="0">
                <a:solidFill>
                  <a:schemeClr val="bg1"/>
                </a:solidFill>
                <a:latin typeface="微软雅黑" pitchFamily="34" charset="-122"/>
                <a:ea typeface="微软雅黑" pitchFamily="34" charset="-122"/>
              </a:rPr>
              <a:t> have previously preferred.</a:t>
            </a:r>
          </a:p>
          <a:p>
            <a:pPr eaLnBrk="1" fontAlgn="auto" hangingPunct="1">
              <a:lnSpc>
                <a:spcPct val="150000"/>
              </a:lnSpc>
              <a:spcBef>
                <a:spcPts val="0"/>
              </a:spcBef>
              <a:spcAft>
                <a:spcPts val="0"/>
              </a:spcAft>
              <a:defRPr/>
            </a:pPr>
            <a:r>
              <a:rPr lang="en-US" altLang="zh-CN" sz="1800" b="1" dirty="0">
                <a:solidFill>
                  <a:schemeClr val="bg1"/>
                </a:solidFill>
                <a:latin typeface="微软雅黑" pitchFamily="34" charset="-122"/>
                <a:ea typeface="微软雅黑" pitchFamily="34" charset="-122"/>
              </a:rPr>
              <a:t>Content-Based Filtering (CBF):</a:t>
            </a:r>
          </a:p>
          <a:p>
            <a:pPr eaLnBrk="1" fontAlgn="auto" hangingPunct="1">
              <a:lnSpc>
                <a:spcPct val="150000"/>
              </a:lnSpc>
              <a:spcBef>
                <a:spcPts val="0"/>
              </a:spcBef>
              <a:spcAft>
                <a:spcPts val="0"/>
              </a:spcAft>
              <a:defRPr/>
            </a:pPr>
            <a:r>
              <a:rPr lang="en-US" altLang="zh-CN" sz="1600" dirty="0">
                <a:solidFill>
                  <a:schemeClr val="bg1"/>
                </a:solidFill>
                <a:latin typeface="微软雅黑" pitchFamily="34" charset="-122"/>
                <a:ea typeface="微软雅黑" pitchFamily="34" charset="-122"/>
              </a:rPr>
              <a:t>Provides recommendations by comparing representations of content</a:t>
            </a:r>
          </a:p>
          <a:p>
            <a:pPr eaLnBrk="1" fontAlgn="auto" hangingPunct="1">
              <a:lnSpc>
                <a:spcPct val="150000"/>
              </a:lnSpc>
              <a:spcBef>
                <a:spcPts val="0"/>
              </a:spcBef>
              <a:spcAft>
                <a:spcPts val="0"/>
              </a:spcAft>
              <a:defRPr/>
            </a:pPr>
            <a:r>
              <a:rPr lang="en-US" altLang="zh-CN" sz="1600" dirty="0">
                <a:solidFill>
                  <a:schemeClr val="bg1"/>
                </a:solidFill>
                <a:latin typeface="微软雅黑" pitchFamily="34" charset="-122"/>
                <a:ea typeface="微软雅黑" pitchFamily="34" charset="-122"/>
              </a:rPr>
              <a:t>contained in an item with representations of content that the user is interested in.</a:t>
            </a:r>
          </a:p>
          <a:p>
            <a:pPr eaLnBrk="1" fontAlgn="auto" hangingPunct="1">
              <a:lnSpc>
                <a:spcPct val="150000"/>
              </a:lnSpc>
              <a:spcBef>
                <a:spcPts val="0"/>
              </a:spcBef>
              <a:spcAft>
                <a:spcPts val="0"/>
              </a:spcAft>
              <a:defRPr/>
            </a:pPr>
            <a:r>
              <a:rPr lang="en-US" altLang="zh-CN" sz="1800" b="1" dirty="0">
                <a:solidFill>
                  <a:schemeClr val="bg1"/>
                </a:solidFill>
                <a:latin typeface="微软雅黑" pitchFamily="34" charset="-122"/>
                <a:ea typeface="微软雅黑" pitchFamily="34" charset="-122"/>
              </a:rPr>
              <a:t>Hybrid:</a:t>
            </a:r>
          </a:p>
          <a:p>
            <a:pPr eaLnBrk="1" fontAlgn="auto" hangingPunct="1">
              <a:lnSpc>
                <a:spcPct val="150000"/>
              </a:lnSpc>
              <a:spcBef>
                <a:spcPts val="0"/>
              </a:spcBef>
              <a:spcAft>
                <a:spcPts val="0"/>
              </a:spcAft>
              <a:defRPr/>
            </a:pPr>
            <a:r>
              <a:rPr lang="en-US" altLang="zh-CN" sz="1800" dirty="0">
                <a:solidFill>
                  <a:schemeClr val="bg1"/>
                </a:solidFill>
                <a:latin typeface="微软雅黑" pitchFamily="34" charset="-122"/>
                <a:ea typeface="微软雅黑" pitchFamily="34" charset="-122"/>
              </a:rPr>
              <a:t>Based on the combination of some techniques.</a:t>
            </a:r>
            <a:endParaRPr lang="en-US" altLang="zh-CN" sz="1800" b="1" dirty="0">
              <a:solidFill>
                <a:schemeClr val="bg1"/>
              </a:solidFill>
              <a:latin typeface="微软雅黑" pitchFamily="34" charset="-122"/>
              <a:ea typeface="微软雅黑" pitchFamily="34" charset="-122"/>
            </a:endParaRPr>
          </a:p>
        </p:txBody>
      </p:sp>
    </p:spTree>
    <p:extLst>
      <p:ext uri="{BB962C8B-B14F-4D97-AF65-F5344CB8AC3E}">
        <p14:creationId xmlns:p14="http://schemas.microsoft.com/office/powerpoint/2010/main" val="1606532974"/>
      </p:ext>
    </p:extLst>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a:grpSpLocks/>
          </p:cNvGrpSpPr>
          <p:nvPr/>
        </p:nvGrpSpPr>
        <p:grpSpPr bwMode="auto">
          <a:xfrm>
            <a:off x="2619375" y="2019301"/>
            <a:ext cx="4348163" cy="938212"/>
            <a:chOff x="2619095" y="2019402"/>
            <a:chExt cx="4348365" cy="938030"/>
          </a:xfrm>
        </p:grpSpPr>
        <p:sp>
          <p:nvSpPr>
            <p:cNvPr id="31751" name="文本框 12"/>
            <p:cNvSpPr txBox="1">
              <a:spLocks noChangeArrowheads="1"/>
            </p:cNvSpPr>
            <p:nvPr/>
          </p:nvSpPr>
          <p:spPr bwMode="auto">
            <a:xfrm>
              <a:off x="2619095" y="2249546"/>
              <a:ext cx="434836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algn="ctr" eaLnBrk="1" hangingPunct="1"/>
              <a:r>
                <a:rPr lang="en-US" altLang="zh-CN" sz="4000" dirty="0">
                  <a:solidFill>
                    <a:schemeClr val="bg1"/>
                  </a:solidFill>
                  <a:latin typeface="微软雅黑" pitchFamily="34" charset="-122"/>
                  <a:ea typeface="微软雅黑" pitchFamily="34" charset="-122"/>
                </a:rPr>
                <a:t>Introduction</a:t>
              </a:r>
              <a:endParaRPr lang="zh-CN" altLang="en-US" sz="4000" dirty="0">
                <a:solidFill>
                  <a:schemeClr val="bg1"/>
                </a:solidFill>
                <a:latin typeface="微软雅黑" pitchFamily="34" charset="-122"/>
                <a:ea typeface="微软雅黑" pitchFamily="34" charset="-122"/>
              </a:endParaRPr>
            </a:p>
          </p:txBody>
        </p:sp>
        <p:sp>
          <p:nvSpPr>
            <p:cNvPr id="31752" name="文本框 14"/>
            <p:cNvSpPr txBox="1">
              <a:spLocks noChangeArrowheads="1"/>
            </p:cNvSpPr>
            <p:nvPr/>
          </p:nvSpPr>
          <p:spPr bwMode="auto">
            <a:xfrm>
              <a:off x="3229671" y="2019402"/>
              <a:ext cx="13312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300">
                  <a:solidFill>
                    <a:schemeClr val="tx1"/>
                  </a:solidFill>
                  <a:latin typeface="方正正黑简体" pitchFamily="2" charset="-122"/>
                  <a:ea typeface="方正正黑简体" pitchFamily="2" charset="-122"/>
                </a:defRPr>
              </a:lvl1pPr>
              <a:lvl2pPr marL="742950" indent="-285750">
                <a:defRPr sz="1300">
                  <a:solidFill>
                    <a:schemeClr val="tx1"/>
                  </a:solidFill>
                  <a:latin typeface="方正正黑简体" pitchFamily="2" charset="-122"/>
                  <a:ea typeface="方正正黑简体" pitchFamily="2" charset="-122"/>
                </a:defRPr>
              </a:lvl2pPr>
              <a:lvl3pPr marL="1143000" indent="-228600">
                <a:defRPr sz="1300">
                  <a:solidFill>
                    <a:schemeClr val="tx1"/>
                  </a:solidFill>
                  <a:latin typeface="方正正黑简体" pitchFamily="2" charset="-122"/>
                  <a:ea typeface="方正正黑简体" pitchFamily="2" charset="-122"/>
                </a:defRPr>
              </a:lvl3pPr>
              <a:lvl4pPr marL="1600200" indent="-228600">
                <a:defRPr sz="1300">
                  <a:solidFill>
                    <a:schemeClr val="tx1"/>
                  </a:solidFill>
                  <a:latin typeface="方正正黑简体" pitchFamily="2" charset="-122"/>
                  <a:ea typeface="方正正黑简体" pitchFamily="2" charset="-122"/>
                </a:defRPr>
              </a:lvl4pPr>
              <a:lvl5pPr marL="2057400" indent="-228600">
                <a:defRPr sz="1300">
                  <a:solidFill>
                    <a:schemeClr val="tx1"/>
                  </a:solidFill>
                  <a:latin typeface="方正正黑简体" pitchFamily="2" charset="-122"/>
                  <a:ea typeface="方正正黑简体" pitchFamily="2" charset="-122"/>
                </a:defRPr>
              </a:lvl5pPr>
              <a:lvl6pPr marL="25146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6pPr>
              <a:lvl7pPr marL="29718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7pPr>
              <a:lvl8pPr marL="34290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8pPr>
              <a:lvl9pPr marL="3886200" indent="-228600" defTabSz="685800" fontAlgn="base">
                <a:spcBef>
                  <a:spcPct val="0"/>
                </a:spcBef>
                <a:spcAft>
                  <a:spcPct val="0"/>
                </a:spcAft>
                <a:defRPr sz="1300">
                  <a:solidFill>
                    <a:schemeClr val="tx1"/>
                  </a:solidFill>
                  <a:latin typeface="方正正黑简体" pitchFamily="2" charset="-122"/>
                  <a:ea typeface="方正正黑简体" pitchFamily="2" charset="-122"/>
                </a:defRPr>
              </a:lvl9pPr>
            </a:lstStyle>
            <a:p>
              <a:pPr eaLnBrk="1" hangingPunct="1"/>
              <a:r>
                <a:rPr lang="en-US" altLang="zh-CN" sz="1400">
                  <a:solidFill>
                    <a:schemeClr val="bg1"/>
                  </a:solidFill>
                  <a:latin typeface="微软雅黑" pitchFamily="34" charset="-122"/>
                  <a:ea typeface="微软雅黑" pitchFamily="34" charset="-122"/>
                </a:rPr>
                <a:t>PART TWO</a:t>
              </a:r>
              <a:endParaRPr lang="zh-CN" altLang="en-US" sz="1400">
                <a:solidFill>
                  <a:schemeClr val="bg1"/>
                </a:solidFill>
                <a:latin typeface="微软雅黑" pitchFamily="34" charset="-122"/>
                <a:ea typeface="微软雅黑" pitchFamily="34" charset="-122"/>
              </a:endParaRPr>
            </a:p>
          </p:txBody>
        </p:sp>
      </p:grpSp>
      <p:grpSp>
        <p:nvGrpSpPr>
          <p:cNvPr id="16" name="组合 15"/>
          <p:cNvGrpSpPr>
            <a:grpSpLocks/>
          </p:cNvGrpSpPr>
          <p:nvPr/>
        </p:nvGrpSpPr>
        <p:grpSpPr bwMode="auto">
          <a:xfrm>
            <a:off x="1928813" y="1944688"/>
            <a:ext cx="1130300" cy="1128712"/>
            <a:chOff x="1928879" y="1944350"/>
            <a:chExt cx="1129689" cy="1129689"/>
          </a:xfrm>
        </p:grpSpPr>
        <p:sp>
          <p:nvSpPr>
            <p:cNvPr id="17" name="椭圆 16"/>
            <p:cNvSpPr/>
            <p:nvPr/>
          </p:nvSpPr>
          <p:spPr>
            <a:xfrm>
              <a:off x="1928879" y="1944350"/>
              <a:ext cx="1129689" cy="1129689"/>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sp>
          <p:nvSpPr>
            <p:cNvPr id="18" name="Freeform 7"/>
            <p:cNvSpPr>
              <a:spLocks noEditPoints="1"/>
            </p:cNvSpPr>
            <p:nvPr/>
          </p:nvSpPr>
          <p:spPr bwMode="auto">
            <a:xfrm>
              <a:off x="2109756" y="2227170"/>
              <a:ext cx="750481" cy="614894"/>
            </a:xfrm>
            <a:custGeom>
              <a:avLst/>
              <a:gdLst>
                <a:gd name="T0" fmla="*/ 310 w 563"/>
                <a:gd name="T1" fmla="*/ 372 h 461"/>
                <a:gd name="T2" fmla="*/ 321 w 563"/>
                <a:gd name="T3" fmla="*/ 370 h 461"/>
                <a:gd name="T4" fmla="*/ 552 w 563"/>
                <a:gd name="T5" fmla="*/ 248 h 461"/>
                <a:gd name="T6" fmla="*/ 559 w 563"/>
                <a:gd name="T7" fmla="*/ 226 h 461"/>
                <a:gd name="T8" fmla="*/ 537 w 563"/>
                <a:gd name="T9" fmla="*/ 220 h 461"/>
                <a:gd name="T10" fmla="*/ 311 w 563"/>
                <a:gd name="T11" fmla="*/ 339 h 461"/>
                <a:gd name="T12" fmla="*/ 59 w 563"/>
                <a:gd name="T13" fmla="*/ 285 h 461"/>
                <a:gd name="T14" fmla="*/ 38 w 563"/>
                <a:gd name="T15" fmla="*/ 253 h 461"/>
                <a:gd name="T16" fmla="*/ 71 w 563"/>
                <a:gd name="T17" fmla="*/ 232 h 461"/>
                <a:gd name="T18" fmla="*/ 313 w 563"/>
                <a:gd name="T19" fmla="*/ 283 h 461"/>
                <a:gd name="T20" fmla="*/ 321 w 563"/>
                <a:gd name="T21" fmla="*/ 281 h 461"/>
                <a:gd name="T22" fmla="*/ 552 w 563"/>
                <a:gd name="T23" fmla="*/ 159 h 461"/>
                <a:gd name="T24" fmla="*/ 559 w 563"/>
                <a:gd name="T25" fmla="*/ 138 h 461"/>
                <a:gd name="T26" fmla="*/ 537 w 563"/>
                <a:gd name="T27" fmla="*/ 131 h 461"/>
                <a:gd name="T28" fmla="*/ 310 w 563"/>
                <a:gd name="T29" fmla="*/ 251 h 461"/>
                <a:gd name="T30" fmla="*/ 59 w 563"/>
                <a:gd name="T31" fmla="*/ 197 h 461"/>
                <a:gd name="T32" fmla="*/ 38 w 563"/>
                <a:gd name="T33" fmla="*/ 164 h 461"/>
                <a:gd name="T34" fmla="*/ 71 w 563"/>
                <a:gd name="T35" fmla="*/ 143 h 461"/>
                <a:gd name="T36" fmla="*/ 298 w 563"/>
                <a:gd name="T37" fmla="*/ 191 h 461"/>
                <a:gd name="T38" fmla="*/ 306 w 563"/>
                <a:gd name="T39" fmla="*/ 189 h 461"/>
                <a:gd name="T40" fmla="*/ 538 w 563"/>
                <a:gd name="T41" fmla="*/ 69 h 461"/>
                <a:gd name="T42" fmla="*/ 535 w 563"/>
                <a:gd name="T43" fmla="*/ 48 h 461"/>
                <a:gd name="T44" fmla="*/ 310 w 563"/>
                <a:gd name="T45" fmla="*/ 4 h 461"/>
                <a:gd name="T46" fmla="*/ 249 w 563"/>
                <a:gd name="T47" fmla="*/ 12 h 461"/>
                <a:gd name="T48" fmla="*/ 41 w 563"/>
                <a:gd name="T49" fmla="*/ 114 h 461"/>
                <a:gd name="T50" fmla="*/ 33 w 563"/>
                <a:gd name="T51" fmla="*/ 119 h 461"/>
                <a:gd name="T52" fmla="*/ 7 w 563"/>
                <a:gd name="T53" fmla="*/ 157 h 461"/>
                <a:gd name="T54" fmla="*/ 25 w 563"/>
                <a:gd name="T55" fmla="*/ 214 h 461"/>
                <a:gd name="T56" fmla="*/ 7 w 563"/>
                <a:gd name="T57" fmla="*/ 246 h 461"/>
                <a:gd name="T58" fmla="*/ 25 w 563"/>
                <a:gd name="T59" fmla="*/ 303 h 461"/>
                <a:gd name="T60" fmla="*/ 7 w 563"/>
                <a:gd name="T61" fmla="*/ 335 h 461"/>
                <a:gd name="T62" fmla="*/ 52 w 563"/>
                <a:gd name="T63" fmla="*/ 405 h 461"/>
                <a:gd name="T64" fmla="*/ 311 w 563"/>
                <a:gd name="T65" fmla="*/ 460 h 461"/>
                <a:gd name="T66" fmla="*/ 321 w 563"/>
                <a:gd name="T67" fmla="*/ 459 h 461"/>
                <a:gd name="T68" fmla="*/ 552 w 563"/>
                <a:gd name="T69" fmla="*/ 337 h 461"/>
                <a:gd name="T70" fmla="*/ 559 w 563"/>
                <a:gd name="T71" fmla="*/ 315 h 461"/>
                <a:gd name="T72" fmla="*/ 537 w 563"/>
                <a:gd name="T73" fmla="*/ 308 h 461"/>
                <a:gd name="T74" fmla="*/ 310 w 563"/>
                <a:gd name="T75" fmla="*/ 428 h 461"/>
                <a:gd name="T76" fmla="*/ 59 w 563"/>
                <a:gd name="T77" fmla="*/ 374 h 461"/>
                <a:gd name="T78" fmla="*/ 38 w 563"/>
                <a:gd name="T79" fmla="*/ 341 h 461"/>
                <a:gd name="T80" fmla="*/ 71 w 563"/>
                <a:gd name="T81" fmla="*/ 320 h 461"/>
                <a:gd name="T82" fmla="*/ 310 w 563"/>
                <a:gd name="T83" fmla="*/ 372 h 461"/>
                <a:gd name="T84" fmla="*/ 296 w 563"/>
                <a:gd name="T85" fmla="*/ 57 h 461"/>
                <a:gd name="T86" fmla="*/ 404 w 563"/>
                <a:gd name="T87" fmla="*/ 78 h 461"/>
                <a:gd name="T88" fmla="*/ 357 w 563"/>
                <a:gd name="T89" fmla="*/ 101 h 461"/>
                <a:gd name="T90" fmla="*/ 249 w 563"/>
                <a:gd name="T91" fmla="*/ 79 h 461"/>
                <a:gd name="T92" fmla="*/ 296 w 563"/>
                <a:gd name="T93" fmla="*/ 57 h 4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63" h="461">
                  <a:moveTo>
                    <a:pt x="310" y="372"/>
                  </a:moveTo>
                  <a:cubicBezTo>
                    <a:pt x="314" y="372"/>
                    <a:pt x="318" y="371"/>
                    <a:pt x="321" y="370"/>
                  </a:cubicBezTo>
                  <a:cubicBezTo>
                    <a:pt x="552" y="248"/>
                    <a:pt x="552" y="248"/>
                    <a:pt x="552" y="248"/>
                  </a:cubicBezTo>
                  <a:cubicBezTo>
                    <a:pt x="560" y="244"/>
                    <a:pt x="563" y="234"/>
                    <a:pt x="559" y="226"/>
                  </a:cubicBezTo>
                  <a:cubicBezTo>
                    <a:pt x="555" y="218"/>
                    <a:pt x="545" y="215"/>
                    <a:pt x="537" y="220"/>
                  </a:cubicBezTo>
                  <a:cubicBezTo>
                    <a:pt x="311" y="339"/>
                    <a:pt x="311" y="339"/>
                    <a:pt x="311" y="339"/>
                  </a:cubicBezTo>
                  <a:cubicBezTo>
                    <a:pt x="59" y="285"/>
                    <a:pt x="59" y="285"/>
                    <a:pt x="59" y="285"/>
                  </a:cubicBezTo>
                  <a:cubicBezTo>
                    <a:pt x="44" y="282"/>
                    <a:pt x="35" y="268"/>
                    <a:pt x="38" y="253"/>
                  </a:cubicBezTo>
                  <a:cubicBezTo>
                    <a:pt x="41" y="238"/>
                    <a:pt x="56" y="228"/>
                    <a:pt x="71" y="232"/>
                  </a:cubicBezTo>
                  <a:cubicBezTo>
                    <a:pt x="71" y="232"/>
                    <a:pt x="313" y="283"/>
                    <a:pt x="313" y="283"/>
                  </a:cubicBezTo>
                  <a:cubicBezTo>
                    <a:pt x="316" y="283"/>
                    <a:pt x="318" y="283"/>
                    <a:pt x="321" y="281"/>
                  </a:cubicBezTo>
                  <a:cubicBezTo>
                    <a:pt x="552" y="159"/>
                    <a:pt x="552" y="159"/>
                    <a:pt x="552" y="159"/>
                  </a:cubicBezTo>
                  <a:cubicBezTo>
                    <a:pt x="560" y="155"/>
                    <a:pt x="563" y="146"/>
                    <a:pt x="559" y="138"/>
                  </a:cubicBezTo>
                  <a:cubicBezTo>
                    <a:pt x="555" y="130"/>
                    <a:pt x="545" y="127"/>
                    <a:pt x="537" y="131"/>
                  </a:cubicBezTo>
                  <a:cubicBezTo>
                    <a:pt x="310" y="251"/>
                    <a:pt x="310" y="251"/>
                    <a:pt x="310" y="251"/>
                  </a:cubicBezTo>
                  <a:cubicBezTo>
                    <a:pt x="59" y="197"/>
                    <a:pt x="59" y="197"/>
                    <a:pt x="59" y="197"/>
                  </a:cubicBezTo>
                  <a:cubicBezTo>
                    <a:pt x="44" y="194"/>
                    <a:pt x="35" y="179"/>
                    <a:pt x="38" y="164"/>
                  </a:cubicBezTo>
                  <a:cubicBezTo>
                    <a:pt x="41" y="149"/>
                    <a:pt x="56" y="140"/>
                    <a:pt x="71" y="143"/>
                  </a:cubicBezTo>
                  <a:cubicBezTo>
                    <a:pt x="71" y="143"/>
                    <a:pt x="297" y="191"/>
                    <a:pt x="298" y="191"/>
                  </a:cubicBezTo>
                  <a:cubicBezTo>
                    <a:pt x="301" y="191"/>
                    <a:pt x="303" y="191"/>
                    <a:pt x="306" y="189"/>
                  </a:cubicBezTo>
                  <a:cubicBezTo>
                    <a:pt x="306" y="189"/>
                    <a:pt x="538" y="69"/>
                    <a:pt x="538" y="69"/>
                  </a:cubicBezTo>
                  <a:cubicBezTo>
                    <a:pt x="554" y="61"/>
                    <a:pt x="553" y="51"/>
                    <a:pt x="535" y="48"/>
                  </a:cubicBezTo>
                  <a:cubicBezTo>
                    <a:pt x="310" y="4"/>
                    <a:pt x="310" y="4"/>
                    <a:pt x="310" y="4"/>
                  </a:cubicBezTo>
                  <a:cubicBezTo>
                    <a:pt x="292" y="0"/>
                    <a:pt x="265" y="4"/>
                    <a:pt x="249" y="12"/>
                  </a:cubicBezTo>
                  <a:cubicBezTo>
                    <a:pt x="41" y="114"/>
                    <a:pt x="41" y="114"/>
                    <a:pt x="41" y="114"/>
                  </a:cubicBezTo>
                  <a:cubicBezTo>
                    <a:pt x="38" y="116"/>
                    <a:pt x="35" y="118"/>
                    <a:pt x="33" y="119"/>
                  </a:cubicBezTo>
                  <a:cubicBezTo>
                    <a:pt x="20" y="128"/>
                    <a:pt x="10" y="141"/>
                    <a:pt x="7" y="157"/>
                  </a:cubicBezTo>
                  <a:cubicBezTo>
                    <a:pt x="2" y="179"/>
                    <a:pt x="10" y="200"/>
                    <a:pt x="25" y="214"/>
                  </a:cubicBezTo>
                  <a:cubicBezTo>
                    <a:pt x="16" y="222"/>
                    <a:pt x="9" y="233"/>
                    <a:pt x="7" y="246"/>
                  </a:cubicBezTo>
                  <a:cubicBezTo>
                    <a:pt x="2" y="268"/>
                    <a:pt x="10" y="289"/>
                    <a:pt x="25" y="303"/>
                  </a:cubicBezTo>
                  <a:cubicBezTo>
                    <a:pt x="16" y="311"/>
                    <a:pt x="9" y="322"/>
                    <a:pt x="7" y="335"/>
                  </a:cubicBezTo>
                  <a:cubicBezTo>
                    <a:pt x="0" y="367"/>
                    <a:pt x="20" y="399"/>
                    <a:pt x="52" y="405"/>
                  </a:cubicBezTo>
                  <a:cubicBezTo>
                    <a:pt x="52" y="405"/>
                    <a:pt x="310" y="461"/>
                    <a:pt x="311" y="460"/>
                  </a:cubicBezTo>
                  <a:cubicBezTo>
                    <a:pt x="314" y="460"/>
                    <a:pt x="318" y="460"/>
                    <a:pt x="321" y="459"/>
                  </a:cubicBezTo>
                  <a:cubicBezTo>
                    <a:pt x="552" y="337"/>
                    <a:pt x="552" y="337"/>
                    <a:pt x="552" y="337"/>
                  </a:cubicBezTo>
                  <a:cubicBezTo>
                    <a:pt x="560" y="332"/>
                    <a:pt x="563" y="323"/>
                    <a:pt x="559" y="315"/>
                  </a:cubicBezTo>
                  <a:cubicBezTo>
                    <a:pt x="555" y="307"/>
                    <a:pt x="545" y="304"/>
                    <a:pt x="537" y="308"/>
                  </a:cubicBezTo>
                  <a:cubicBezTo>
                    <a:pt x="310" y="428"/>
                    <a:pt x="310" y="428"/>
                    <a:pt x="310" y="428"/>
                  </a:cubicBezTo>
                  <a:cubicBezTo>
                    <a:pt x="59" y="374"/>
                    <a:pt x="59" y="374"/>
                    <a:pt x="59" y="374"/>
                  </a:cubicBezTo>
                  <a:cubicBezTo>
                    <a:pt x="44" y="371"/>
                    <a:pt x="35" y="356"/>
                    <a:pt x="38" y="341"/>
                  </a:cubicBezTo>
                  <a:cubicBezTo>
                    <a:pt x="41" y="327"/>
                    <a:pt x="56" y="317"/>
                    <a:pt x="71" y="320"/>
                  </a:cubicBezTo>
                  <a:cubicBezTo>
                    <a:pt x="71" y="320"/>
                    <a:pt x="309" y="372"/>
                    <a:pt x="310" y="372"/>
                  </a:cubicBezTo>
                  <a:close/>
                  <a:moveTo>
                    <a:pt x="296" y="57"/>
                  </a:moveTo>
                  <a:cubicBezTo>
                    <a:pt x="404" y="78"/>
                    <a:pt x="404" y="78"/>
                    <a:pt x="404" y="78"/>
                  </a:cubicBezTo>
                  <a:cubicBezTo>
                    <a:pt x="357" y="101"/>
                    <a:pt x="357" y="101"/>
                    <a:pt x="357" y="101"/>
                  </a:cubicBezTo>
                  <a:cubicBezTo>
                    <a:pt x="249" y="79"/>
                    <a:pt x="249" y="79"/>
                    <a:pt x="249" y="79"/>
                  </a:cubicBezTo>
                  <a:lnTo>
                    <a:pt x="296" y="57"/>
                  </a:lnTo>
                  <a:close/>
                </a:path>
              </a:pathLst>
            </a:custGeom>
            <a:solidFill>
              <a:schemeClr val="bg1"/>
            </a:solidFill>
            <a:ln>
              <a:noFill/>
            </a:ln>
          </p:spPr>
          <p:txBody>
            <a:bodyPr/>
            <a:lstStyle/>
            <a:p>
              <a:pPr eaLnBrk="1" fontAlgn="auto" hangingPunct="1">
                <a:spcBef>
                  <a:spcPts val="0"/>
                </a:spcBef>
                <a:spcAft>
                  <a:spcPts val="0"/>
                </a:spcAft>
                <a:defRPr/>
              </a:pPr>
              <a:endParaRPr lang="zh-CN" altLang="en-US" sz="135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250" fill="hold"/>
                                        <p:tgtEl>
                                          <p:spTgt spid="16"/>
                                        </p:tgtEl>
                                        <p:attrNameLst>
                                          <p:attrName>ppt_w</p:attrName>
                                        </p:attrNameLst>
                                      </p:cBhvr>
                                      <p:tavLst>
                                        <p:tav tm="0">
                                          <p:val>
                                            <p:fltVal val="0"/>
                                          </p:val>
                                        </p:tav>
                                        <p:tav tm="100000">
                                          <p:val>
                                            <p:strVal val="#ppt_w"/>
                                          </p:val>
                                        </p:tav>
                                      </p:tavLst>
                                    </p:anim>
                                    <p:anim calcmode="lin" valueType="num">
                                      <p:cBhvr>
                                        <p:cTn id="8" dur="250" fill="hold"/>
                                        <p:tgtEl>
                                          <p:spTgt spid="16"/>
                                        </p:tgtEl>
                                        <p:attrNameLst>
                                          <p:attrName>ppt_h</p:attrName>
                                        </p:attrNameLst>
                                      </p:cBhvr>
                                      <p:tavLst>
                                        <p:tav tm="0">
                                          <p:val>
                                            <p:fltVal val="0"/>
                                          </p:val>
                                        </p:tav>
                                        <p:tav tm="100000">
                                          <p:val>
                                            <p:strVal val="#ppt_h"/>
                                          </p:val>
                                        </p:tav>
                                      </p:tavLst>
                                    </p:anim>
                                    <p:animEffect transition="in" filter="fade">
                                      <p:cBhvr>
                                        <p:cTn id="9" dur="250"/>
                                        <p:tgtEl>
                                          <p:spTgt spid="16"/>
                                        </p:tgtEl>
                                      </p:cBhvr>
                                    </p:animEffect>
                                  </p:childTnLst>
                                </p:cTn>
                              </p:par>
                              <p:par>
                                <p:cTn id="10" presetID="6" presetClass="emph" presetSubtype="0" decel="100000" fill="hold" nodeType="withEffect">
                                  <p:stCondLst>
                                    <p:cond delay="200"/>
                                  </p:stCondLst>
                                  <p:childTnLst>
                                    <p:animScale>
                                      <p:cBhvr>
                                        <p:cTn id="11" dur="250" fill="hold"/>
                                        <p:tgtEl>
                                          <p:spTgt spid="16"/>
                                        </p:tgtEl>
                                      </p:cBhvr>
                                      <p:by x="110000" y="110000"/>
                                    </p:animScale>
                                  </p:childTnLst>
                                </p:cTn>
                              </p:par>
                              <p:par>
                                <p:cTn id="12" presetID="6" presetClass="emph" presetSubtype="0" decel="100000" fill="hold" nodeType="withEffect">
                                  <p:stCondLst>
                                    <p:cond delay="400"/>
                                  </p:stCondLst>
                                  <p:childTnLst>
                                    <p:animScale>
                                      <p:cBhvr>
                                        <p:cTn id="13" dur="250" fill="hold"/>
                                        <p:tgtEl>
                                          <p:spTgt spid="16"/>
                                        </p:tgtEl>
                                      </p:cBhvr>
                                      <p:by x="91000" y="91000"/>
                                    </p:animScale>
                                  </p:childTnLst>
                                </p:cTn>
                              </p:par>
                            </p:childTnLst>
                          </p:cTn>
                        </p:par>
                        <p:par>
                          <p:cTn id="14" fill="hold" nodeType="afterGroup">
                            <p:stCondLst>
                              <p:cond delay="650"/>
                            </p:stCondLst>
                            <p:childTnLst>
                              <p:par>
                                <p:cTn id="15" presetID="2" presetClass="entr" presetSubtype="2" decel="100000"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8" name="图片 5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60"/>
          <p:cNvSpPr txBox="1"/>
          <p:nvPr/>
        </p:nvSpPr>
        <p:spPr>
          <a:xfrm>
            <a:off x="411163" y="365125"/>
            <a:ext cx="5058695"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 Mobile App Market’s explosive growth in 2013</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63" name="矩形 54">
            <a:extLst>
              <a:ext uri="{FF2B5EF4-FFF2-40B4-BE49-F238E27FC236}">
                <a16:creationId xmlns:a16="http://schemas.microsoft.com/office/drawing/2014/main" id="{A76D676C-5990-493A-8453-55C3C82E98DC}"/>
              </a:ext>
            </a:extLst>
          </p:cNvPr>
          <p:cNvSpPr>
            <a:spLocks noChangeArrowheads="1"/>
          </p:cNvSpPr>
          <p:nvPr/>
        </p:nvSpPr>
        <p:spPr bwMode="auto">
          <a:xfrm>
            <a:off x="411163" y="863473"/>
            <a:ext cx="7494587" cy="3973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Concurrent with the phenomenal spread of smart-devices (e.g., iPhone, iPad), the mobile application (app) market has experienced explosive growth. For instance, Apple’s iOS App Store offers more than 550,000 unique apps to users in 123 countries, along with download counts exceeding 25 billion.</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The enormous scale of the app market makes it difficult for users to discover apps that are relevant to their interests.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So this paper is tempting to apply recommender systems to alleviate the problem of</a:t>
            </a:r>
          </a:p>
          <a:p>
            <a:pPr eaLnBrk="1" hangingPunct="1">
              <a:lnSpc>
                <a:spcPct val="130000"/>
              </a:lnSpc>
            </a:pPr>
            <a:r>
              <a:rPr lang="en-US" altLang="zh-CN" sz="1400" dirty="0">
                <a:solidFill>
                  <a:schemeClr val="bg1"/>
                </a:solidFill>
                <a:latin typeface="微软雅黑" pitchFamily="34" charset="-122"/>
                <a:ea typeface="微软雅黑" pitchFamily="34" charset="-122"/>
              </a:rPr>
              <a:t>information overload by suggesting items directly to users relevant to their interests.</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8" name="图片 2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150" y="277813"/>
            <a:ext cx="33178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文本框 25"/>
          <p:cNvSpPr txBox="1"/>
          <p:nvPr/>
        </p:nvSpPr>
        <p:spPr>
          <a:xfrm>
            <a:off x="411163" y="365125"/>
            <a:ext cx="6700837" cy="338554"/>
          </a:xfrm>
          <a:prstGeom prst="rect">
            <a:avLst/>
          </a:prstGeom>
          <a:noFill/>
        </p:spPr>
        <p:txBody>
          <a:bodyPr wrap="square">
            <a:spAutoFit/>
          </a:bodyPr>
          <a:lstStyle/>
          <a:p>
            <a:pPr eaLnBrk="1" fontAlgn="auto" hangingPunct="1">
              <a:spcBef>
                <a:spcPts val="0"/>
              </a:spcBef>
              <a:spcAft>
                <a:spcPts val="0"/>
              </a:spcAft>
              <a:defRPr/>
            </a:pPr>
            <a:r>
              <a:rPr lang="en-US" altLang="zh-CN" sz="1600" dirty="0">
                <a:solidFill>
                  <a:schemeClr val="bg1">
                    <a:lumMod val="95000"/>
                  </a:schemeClr>
                </a:solidFill>
                <a:latin typeface="微软雅黑" panose="020B0503020204020204" pitchFamily="34" charset="-122"/>
                <a:ea typeface="微软雅黑" panose="020B0503020204020204" pitchFamily="34" charset="-122"/>
              </a:rPr>
              <a:t>Stiff</a:t>
            </a:r>
            <a:r>
              <a:rPr lang="zh-CN" altLang="en-US" sz="1600" dirty="0">
                <a:solidFill>
                  <a:schemeClr val="bg1">
                    <a:lumMod val="95000"/>
                  </a:schemeClr>
                </a:solidFill>
                <a:latin typeface="微软雅黑" panose="020B0503020204020204" pitchFamily="34" charset="-122"/>
                <a:ea typeface="微软雅黑" panose="020B0503020204020204" pitchFamily="34" charset="-122"/>
              </a:rPr>
              <a:t> </a:t>
            </a:r>
            <a:r>
              <a:rPr lang="en-US" altLang="zh-CN" sz="1600" dirty="0">
                <a:solidFill>
                  <a:schemeClr val="bg1">
                    <a:lumMod val="95000"/>
                  </a:schemeClr>
                </a:solidFill>
                <a:latin typeface="微软雅黑" panose="020B0503020204020204" pitchFamily="34" charset="-122"/>
                <a:ea typeface="微软雅黑" panose="020B0503020204020204" pitchFamily="34" charset="-122"/>
              </a:rPr>
              <a:t>hurdle for RSs to be applied in mobile app recommendations</a:t>
            </a:r>
            <a:endParaRPr lang="zh-CN" altLang="en-US" sz="16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8" name="矩形 54">
            <a:extLst>
              <a:ext uri="{FF2B5EF4-FFF2-40B4-BE49-F238E27FC236}">
                <a16:creationId xmlns:a16="http://schemas.microsoft.com/office/drawing/2014/main" id="{9E0D149A-10C3-443B-9F1F-F3AB5C202ACC}"/>
              </a:ext>
            </a:extLst>
          </p:cNvPr>
          <p:cNvSpPr>
            <a:spLocks noChangeArrowheads="1"/>
          </p:cNvSpPr>
          <p:nvPr/>
        </p:nvSpPr>
        <p:spPr bwMode="auto">
          <a:xfrm>
            <a:off x="411163" y="863473"/>
            <a:ext cx="7481887" cy="433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In general, the effectiveness of RSs has been shown to be proportional to the data</a:t>
            </a:r>
          </a:p>
          <a:p>
            <a:pPr eaLnBrk="1" hangingPunct="1">
              <a:lnSpc>
                <a:spcPct val="130000"/>
              </a:lnSpc>
            </a:pPr>
            <a:r>
              <a:rPr lang="en-US" altLang="zh-CN" sz="1400" dirty="0">
                <a:solidFill>
                  <a:schemeClr val="bg1"/>
                </a:solidFill>
                <a:latin typeface="微软雅黑" pitchFamily="34" charset="-122"/>
                <a:ea typeface="微软雅黑" pitchFamily="34" charset="-122"/>
              </a:rPr>
              <a:t>sparsity of the underlying application domain.</a:t>
            </a:r>
          </a:p>
          <a:p>
            <a:pPr eaLnBrk="1" hangingPunct="1">
              <a:lnSpc>
                <a:spcPct val="130000"/>
              </a:lnSpc>
            </a:pPr>
            <a:endParaRPr lang="en-US" altLang="zh-CN" sz="16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In other words, the larger the fraction of the item corpus that has been experienced by users, the better the quality and coverage of recommendations from that corpus.</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400" dirty="0">
                <a:solidFill>
                  <a:schemeClr val="bg1"/>
                </a:solidFill>
                <a:latin typeface="微软雅黑" pitchFamily="34" charset="-122"/>
                <a:ea typeface="微软雅黑" pitchFamily="34" charset="-122"/>
              </a:rPr>
              <a:t>Effectively, if an item has not been experienced at all, the RSs is not able to recommend items similar to it.</a:t>
            </a:r>
          </a:p>
          <a:p>
            <a:pPr eaLnBrk="1" hangingPunct="1">
              <a:lnSpc>
                <a:spcPct val="130000"/>
              </a:lnSpc>
            </a:pPr>
            <a:endParaRPr lang="en-US" altLang="zh-CN" sz="1400" dirty="0">
              <a:solidFill>
                <a:schemeClr val="bg1"/>
              </a:solidFill>
              <a:latin typeface="微软雅黑" pitchFamily="34" charset="-122"/>
              <a:ea typeface="微软雅黑" pitchFamily="34" charset="-122"/>
            </a:endParaRPr>
          </a:p>
          <a:p>
            <a:pPr eaLnBrk="1" hangingPunct="1">
              <a:lnSpc>
                <a:spcPct val="130000"/>
              </a:lnSpc>
            </a:pPr>
            <a:r>
              <a:rPr lang="en-US" altLang="zh-CN" sz="1600" dirty="0">
                <a:solidFill>
                  <a:schemeClr val="bg1"/>
                </a:solidFill>
                <a:latin typeface="微软雅黑" pitchFamily="34" charset="-122"/>
                <a:ea typeface="微软雅黑" pitchFamily="34" charset="-122"/>
              </a:rPr>
              <a:t>The rate of introduction of mobile apps is extraordinarily high, and the fraction of apps that have been experienced (downloaded) by users is extremely low.</a:t>
            </a:r>
          </a:p>
          <a:p>
            <a:pPr eaLnBrk="1" hangingPunct="1">
              <a:lnSpc>
                <a:spcPct val="130000"/>
              </a:lnSpc>
            </a:pPr>
            <a:endParaRPr lang="en-US" altLang="zh-CN" sz="1200" dirty="0">
              <a:solidFill>
                <a:schemeClr val="bg1"/>
              </a:solidFill>
              <a:latin typeface="微软雅黑" pitchFamily="34" charset="-122"/>
              <a:ea typeface="微软雅黑" pitchFamily="34" charset="-122"/>
            </a:endParaRPr>
          </a:p>
          <a:p>
            <a:pPr eaLnBrk="1" hangingPunct="1">
              <a:lnSpc>
                <a:spcPct val="130000"/>
              </a:lnSpc>
            </a:pPr>
            <a:endParaRPr lang="en-US" altLang="zh-CN" sz="1200" dirty="0">
              <a:solidFill>
                <a:schemeClr val="bg1"/>
              </a:solidFill>
              <a:latin typeface="微软雅黑" pitchFamily="34" charset="-122"/>
              <a:ea typeface="微软雅黑" pitchFamily="34" charset="-122"/>
            </a:endParaRPr>
          </a:p>
        </p:txBody>
      </p:sp>
    </p:spTree>
  </p:cSld>
  <p:clrMapOvr>
    <a:masterClrMapping/>
  </p:clrMapOvr>
  <p:transition spd="slow" advClick="0" advTm="0">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
      <a:majorFont>
        <a:latin typeface="方正正黑简体"/>
        <a:ea typeface="方正正黑简体"/>
        <a:cs typeface=""/>
      </a:majorFont>
      <a:minorFont>
        <a:latin typeface="方正正黑简体"/>
        <a:ea typeface="方正正黑简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2600</TotalTime>
  <Words>1605</Words>
  <Application>Microsoft Office PowerPoint</Application>
  <PresentationFormat>全屏显示(16:9)</PresentationFormat>
  <Paragraphs>215</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Calibri</vt:lpstr>
      <vt:lpstr>Microsoft JhengHei</vt:lpstr>
      <vt:lpstr>Yu Gothic Medium</vt:lpstr>
      <vt:lpstr>Yu Gothic UI Semibold</vt:lpstr>
      <vt:lpstr>方正正黑简体</vt:lpstr>
      <vt:lpstr>微软雅黑</vt:lpstr>
      <vt:lpstr>Arial</vt:lpstr>
      <vt:lpstr>宋体</vt:lpstr>
      <vt:lpstr>方正正纤黑简体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iTianKong.com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dreamsummit</dc:creator>
  <cp:lastModifiedBy>hk</cp:lastModifiedBy>
  <cp:revision>115</cp:revision>
  <dcterms:created xsi:type="dcterms:W3CDTF">2015-03-31T05:49:04Z</dcterms:created>
  <dcterms:modified xsi:type="dcterms:W3CDTF">2017-10-30T09:39:49Z</dcterms:modified>
</cp:coreProperties>
</file>